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7" r:id="rId3"/>
    <p:sldId id="430" r:id="rId4"/>
    <p:sldId id="431" r:id="rId5"/>
    <p:sldId id="358" r:id="rId6"/>
    <p:sldId id="412" r:id="rId7"/>
    <p:sldId id="413" r:id="rId8"/>
    <p:sldId id="438" r:id="rId9"/>
    <p:sldId id="347" r:id="rId10"/>
    <p:sldId id="432" r:id="rId11"/>
    <p:sldId id="435" r:id="rId12"/>
    <p:sldId id="436" r:id="rId13"/>
    <p:sldId id="259" r:id="rId14"/>
    <p:sldId id="361" r:id="rId15"/>
    <p:sldId id="414" r:id="rId16"/>
    <p:sldId id="415" r:id="rId17"/>
    <p:sldId id="416" r:id="rId18"/>
    <p:sldId id="417" r:id="rId19"/>
    <p:sldId id="398" r:id="rId20"/>
    <p:sldId id="262" r:id="rId21"/>
    <p:sldId id="263" r:id="rId22"/>
    <p:sldId id="264" r:id="rId23"/>
    <p:sldId id="265" r:id="rId24"/>
    <p:sldId id="266" r:id="rId25"/>
    <p:sldId id="267" r:id="rId26"/>
    <p:sldId id="269" r:id="rId27"/>
    <p:sldId id="273" r:id="rId28"/>
    <p:sldId id="274" r:id="rId29"/>
    <p:sldId id="275" r:id="rId30"/>
    <p:sldId id="276" r:id="rId31"/>
    <p:sldId id="283" r:id="rId32"/>
    <p:sldId id="284" r:id="rId33"/>
    <p:sldId id="285" r:id="rId34"/>
    <p:sldId id="291" r:id="rId35"/>
    <p:sldId id="424" r:id="rId36"/>
    <p:sldId id="261" r:id="rId37"/>
    <p:sldId id="374" r:id="rId38"/>
    <p:sldId id="375" r:id="rId39"/>
    <p:sldId id="294" r:id="rId40"/>
    <p:sldId id="399" r:id="rId41"/>
    <p:sldId id="400" r:id="rId42"/>
    <p:sldId id="401" r:id="rId43"/>
    <p:sldId id="402" r:id="rId44"/>
    <p:sldId id="403" r:id="rId45"/>
    <p:sldId id="299" r:id="rId46"/>
    <p:sldId id="300" r:id="rId47"/>
    <p:sldId id="377" r:id="rId48"/>
    <p:sldId id="378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312" r:id="rId57"/>
    <p:sldId id="314" r:id="rId58"/>
    <p:sldId id="315" r:id="rId59"/>
    <p:sldId id="316" r:id="rId60"/>
    <p:sldId id="317" r:id="rId61"/>
    <p:sldId id="370" r:id="rId62"/>
    <p:sldId id="386" r:id="rId63"/>
    <p:sldId id="318" r:id="rId64"/>
    <p:sldId id="319" r:id="rId65"/>
    <p:sldId id="387" r:id="rId66"/>
    <p:sldId id="388" r:id="rId67"/>
    <p:sldId id="389" r:id="rId68"/>
    <p:sldId id="390" r:id="rId69"/>
    <p:sldId id="391" r:id="rId70"/>
    <p:sldId id="392" r:id="rId71"/>
    <p:sldId id="425" r:id="rId72"/>
    <p:sldId id="326" r:id="rId73"/>
    <p:sldId id="437" r:id="rId74"/>
    <p:sldId id="329" r:id="rId75"/>
    <p:sldId id="330" r:id="rId76"/>
    <p:sldId id="331" r:id="rId77"/>
    <p:sldId id="332" r:id="rId78"/>
    <p:sldId id="333" r:id="rId79"/>
    <p:sldId id="341" r:id="rId80"/>
    <p:sldId id="369" r:id="rId81"/>
    <p:sldId id="342" r:id="rId82"/>
    <p:sldId id="427" r:id="rId83"/>
    <p:sldId id="428" r:id="rId84"/>
    <p:sldId id="429" r:id="rId85"/>
    <p:sldId id="426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  <a:srgbClr val="D9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7D6A3-2067-4D45-9AEF-E4E5129EF726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CDAA-BF4D-4934-A35B-294EF8E06A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9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D96-CBB8-4381-8DB3-2E88712A07FA}" type="datetime1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75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C50-6F4C-4DF5-8184-6513FFD1C7F6}" type="datetime1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5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64B0-C5DE-48A5-9BCD-7998F4231605}" type="datetime1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86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B36-F396-446E-B6F9-67DE08A6C380}" type="datetime1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4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01D6-2884-4119-A108-AFDE7AF80DFE}" type="datetime1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7AB5-0192-4292-B56C-BB9B05AD07A6}" type="datetime1">
              <a:rPr lang="en-CA" smtClean="0"/>
              <a:t>2019-02-25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28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844E-7B94-42B5-8351-B556733BEE4F}" type="datetime1">
              <a:rPr lang="en-CA" smtClean="0"/>
              <a:t>2019-02-25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0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56FC-A1ED-4F71-8236-45D5AF64FB2B}" type="datetime1">
              <a:rPr lang="en-CA" smtClean="0"/>
              <a:t>2019-02-25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82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BFE-B86B-487C-9565-0C538E59EC63}" type="datetime1">
              <a:rPr lang="en-CA" smtClean="0"/>
              <a:t>2019-02-25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92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FF1F-5EB2-4C3A-BD12-0EC098315F6A}" type="datetime1">
              <a:rPr lang="en-CA" smtClean="0"/>
              <a:t>2019-02-25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24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7D14-34D8-4616-9711-911FC44CAB11}" type="datetime1">
              <a:rPr lang="en-CA" smtClean="0"/>
              <a:t>2019-02-25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5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9B4B-3A33-4C5B-BDD6-F7D327593984}" type="datetime1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9728-A14E-4F04-B1CA-6F3E51B50D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6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B81107-3833-4ED0-901D-345B6FE383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81" y="1989000"/>
            <a:ext cx="2873239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4D078-304F-49A9-B634-7DFD3638B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493331"/>
            <a:ext cx="8859520" cy="2448000"/>
          </a:xfrm>
        </p:spPr>
        <p:txBody>
          <a:bodyPr anchor="ctr">
            <a:normAutofit/>
          </a:bodyPr>
          <a:lstStyle/>
          <a:p>
            <a:r>
              <a:rPr lang="en-CA" sz="4800" b="1" dirty="0" err="1"/>
              <a:t>HopliteBuf</a:t>
            </a:r>
            <a:r>
              <a:rPr lang="en-CA" sz="4800" b="1" dirty="0"/>
              <a:t>: FPGA </a:t>
            </a:r>
            <a:r>
              <a:rPr lang="en-CA" sz="4800" b="1" dirty="0" err="1"/>
              <a:t>NoCs</a:t>
            </a:r>
            <a:r>
              <a:rPr lang="en-CA" sz="4800" b="1" dirty="0"/>
              <a:t> with Provably Stall-Free FIFOs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6F294-0301-49A5-A11B-EFA3C3CD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98811"/>
            <a:ext cx="6858000" cy="2827444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sz="1800" b="1" dirty="0"/>
              <a:t>Tushar Garg</a:t>
            </a:r>
          </a:p>
          <a:p>
            <a:r>
              <a:rPr lang="en-CA" sz="1800" dirty="0"/>
              <a:t>tushar.garg@uwaterloo.ca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CD505-C8F5-467B-857B-FE62E163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>
                <a:solidFill>
                  <a:schemeClr val="tx1"/>
                </a:solidFill>
              </a:rPr>
              <a:t>1</a:t>
            </a:fld>
            <a:endParaRPr lang="en-CA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9D613-4DBA-4904-8572-1FA523602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29" y="5400000"/>
            <a:ext cx="430654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7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29C7-03A4-490F-B0D8-30CBB918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CA04C-B763-4DD5-854E-3AE82F42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10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8E31A-0AFE-4EFE-B1B0-D8E41541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Hoplite, </a:t>
            </a:r>
            <a:r>
              <a:rPr lang="en-US" i="1" dirty="0" err="1"/>
              <a:t>HopliteRT</a:t>
            </a:r>
            <a:r>
              <a:rPr lang="en-US" i="1" dirty="0"/>
              <a:t> </a:t>
            </a:r>
            <a:r>
              <a:rPr lang="en-US" dirty="0"/>
              <a:t>– are small and fast.                     less than 100 LUTs/router, 400-500 Mhz. BUT,</a:t>
            </a:r>
            <a:endParaRPr lang="en-CA" dirty="0"/>
          </a:p>
          <a:p>
            <a:pPr lvl="1"/>
            <a:r>
              <a:rPr lang="en-US" dirty="0"/>
              <a:t>deflection penalties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50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29C7-03A4-490F-B0D8-30CBB918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CA04C-B763-4DD5-854E-3AE82F42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11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8E31A-0AFE-4EFE-B1B0-D8E41541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Hoplite, </a:t>
            </a:r>
            <a:r>
              <a:rPr lang="en-US" i="1" dirty="0" err="1"/>
              <a:t>HopliteRT</a:t>
            </a:r>
            <a:r>
              <a:rPr lang="en-US" i="1" dirty="0"/>
              <a:t> </a:t>
            </a:r>
            <a:r>
              <a:rPr lang="en-US" dirty="0"/>
              <a:t>– are small and fast.                     less than 100 LUTs/router, 400-500 Mhz. BUT,</a:t>
            </a:r>
            <a:endParaRPr lang="en-CA" dirty="0"/>
          </a:p>
          <a:p>
            <a:pPr lvl="1"/>
            <a:r>
              <a:rPr lang="en-US" dirty="0"/>
              <a:t>deflection penalties</a:t>
            </a:r>
          </a:p>
          <a:p>
            <a:pPr lvl="1"/>
            <a:r>
              <a:rPr lang="en-US" dirty="0"/>
              <a:t>out-of-order delivery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636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29C7-03A4-490F-B0D8-30CBB918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CA04C-B763-4DD5-854E-3AE82F42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12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8E31A-0AFE-4EFE-B1B0-D8E41541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Hoplite, </a:t>
            </a:r>
            <a:r>
              <a:rPr lang="en-US" i="1" dirty="0" err="1"/>
              <a:t>HopliteRT</a:t>
            </a:r>
            <a:r>
              <a:rPr lang="en-US" i="1" dirty="0"/>
              <a:t> </a:t>
            </a:r>
            <a:r>
              <a:rPr lang="en-US" dirty="0"/>
              <a:t>– are small and fast.                     less than 100 LUTs/router, 400-500 Mhz. BUT,</a:t>
            </a:r>
            <a:endParaRPr lang="en-CA" dirty="0"/>
          </a:p>
          <a:p>
            <a:pPr lvl="1"/>
            <a:r>
              <a:rPr lang="en-US" dirty="0"/>
              <a:t>deflection penalties</a:t>
            </a:r>
          </a:p>
          <a:p>
            <a:pPr lvl="1"/>
            <a:r>
              <a:rPr lang="en-US" dirty="0"/>
              <a:t>out-of-order delivery</a:t>
            </a:r>
          </a:p>
          <a:p>
            <a:pPr lvl="1"/>
            <a:r>
              <a:rPr lang="en-US" dirty="0"/>
              <a:t>low-throughput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876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FPGA-overlay </a:t>
            </a:r>
            <a:r>
              <a:rPr lang="en-US" dirty="0" err="1"/>
              <a:t>NoCs</a:t>
            </a:r>
            <a:r>
              <a:rPr lang="en-US" dirty="0"/>
              <a:t> with regulated traffic can be built by using:</a:t>
            </a:r>
          </a:p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3CC7E-E8E9-4DFC-AB52-5AE1AB58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67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FPGA-overlay </a:t>
            </a:r>
            <a:r>
              <a:rPr lang="en-US" dirty="0" err="1"/>
              <a:t>NoCs</a:t>
            </a:r>
            <a:r>
              <a:rPr lang="en-US" dirty="0"/>
              <a:t> with regulated traffic can be built by using:</a:t>
            </a:r>
          </a:p>
          <a:p>
            <a:pPr marL="0" indent="0" algn="just">
              <a:buNone/>
            </a:pPr>
            <a:endParaRPr lang="en-US" sz="1400" dirty="0"/>
          </a:p>
          <a:p>
            <a:pPr lvl="1" algn="just"/>
            <a:r>
              <a:rPr lang="en-CA" dirty="0"/>
              <a:t>small stall-free buffers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EF05C-02E6-4244-AD6F-8F81725D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41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FPGA-overlay </a:t>
            </a:r>
            <a:r>
              <a:rPr lang="en-US" dirty="0" err="1"/>
              <a:t>NoCs</a:t>
            </a:r>
            <a:r>
              <a:rPr lang="en-US" dirty="0"/>
              <a:t> with regulated traffic can be built by using:</a:t>
            </a:r>
          </a:p>
          <a:p>
            <a:pPr marL="0" indent="0" algn="just">
              <a:buNone/>
            </a:pPr>
            <a:endParaRPr lang="en-US" sz="1400" dirty="0"/>
          </a:p>
          <a:p>
            <a:pPr lvl="1" algn="just"/>
            <a:r>
              <a:rPr lang="en-CA" dirty="0"/>
              <a:t>small stall-free buffers</a:t>
            </a:r>
          </a:p>
          <a:p>
            <a:pPr lvl="1" algn="just"/>
            <a:r>
              <a:rPr lang="en-CA" dirty="0"/>
              <a:t>offline tool to statically compute the buffer sizes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EF05C-02E6-4244-AD6F-8F81725D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33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FPGA-overlay </a:t>
            </a:r>
            <a:r>
              <a:rPr lang="en-US" dirty="0" err="1"/>
              <a:t>NoCs</a:t>
            </a:r>
            <a:r>
              <a:rPr lang="en-US" dirty="0"/>
              <a:t> with regulated traffic can be built by using:</a:t>
            </a:r>
          </a:p>
          <a:p>
            <a:pPr marL="0" indent="0" algn="just">
              <a:buNone/>
            </a:pPr>
            <a:endParaRPr lang="en-US" sz="1400" dirty="0"/>
          </a:p>
          <a:p>
            <a:pPr lvl="1" algn="just"/>
            <a:r>
              <a:rPr lang="en-CA" dirty="0"/>
              <a:t>small stall-free buffers</a:t>
            </a:r>
          </a:p>
          <a:p>
            <a:pPr lvl="1" algn="just"/>
            <a:r>
              <a:rPr lang="en-CA" dirty="0"/>
              <a:t>offline tool to statically compute the buffer sizes</a:t>
            </a:r>
          </a:p>
          <a:p>
            <a:pPr lvl="2" algn="just"/>
            <a:r>
              <a:rPr lang="en-CA" dirty="0"/>
              <a:t>no-backpressure</a:t>
            </a:r>
          </a:p>
          <a:p>
            <a:pPr lvl="2" algn="just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EF05C-02E6-4244-AD6F-8F81725D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71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FPGA-overlay </a:t>
            </a:r>
            <a:r>
              <a:rPr lang="en-US" dirty="0" err="1"/>
              <a:t>NoCs</a:t>
            </a:r>
            <a:r>
              <a:rPr lang="en-US" dirty="0"/>
              <a:t> with regulated traffic can be built by using:</a:t>
            </a:r>
          </a:p>
          <a:p>
            <a:pPr marL="0" indent="0" algn="just">
              <a:buNone/>
            </a:pPr>
            <a:endParaRPr lang="en-US" sz="1400" dirty="0"/>
          </a:p>
          <a:p>
            <a:pPr lvl="1" algn="just"/>
            <a:r>
              <a:rPr lang="en-CA" dirty="0"/>
              <a:t>small stall-free buffers</a:t>
            </a:r>
          </a:p>
          <a:p>
            <a:pPr lvl="1" algn="just"/>
            <a:r>
              <a:rPr lang="en-CA" dirty="0"/>
              <a:t>offline tool to statically compute the buffer sizes</a:t>
            </a:r>
          </a:p>
          <a:p>
            <a:pPr lvl="2" algn="just"/>
            <a:r>
              <a:rPr lang="en-CA" dirty="0"/>
              <a:t>no-backpressure</a:t>
            </a:r>
          </a:p>
          <a:p>
            <a:pPr lvl="2" algn="just"/>
            <a:r>
              <a:rPr lang="en-CA" dirty="0"/>
              <a:t>eliminate deflections</a:t>
            </a:r>
          </a:p>
          <a:p>
            <a:pPr lvl="2" algn="just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EF05C-02E6-4244-AD6F-8F81725D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19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FPGA-overlay </a:t>
            </a:r>
            <a:r>
              <a:rPr lang="en-US" dirty="0" err="1"/>
              <a:t>NoCs</a:t>
            </a:r>
            <a:r>
              <a:rPr lang="en-US" dirty="0"/>
              <a:t> with regulated traffic can be built by using:</a:t>
            </a:r>
          </a:p>
          <a:p>
            <a:pPr marL="0" indent="0" algn="just">
              <a:buNone/>
            </a:pPr>
            <a:endParaRPr lang="en-US" sz="1400" dirty="0"/>
          </a:p>
          <a:p>
            <a:pPr lvl="1" algn="just"/>
            <a:r>
              <a:rPr lang="en-CA" dirty="0"/>
              <a:t>small stall-free buffers</a:t>
            </a:r>
          </a:p>
          <a:p>
            <a:pPr lvl="1" algn="just"/>
            <a:r>
              <a:rPr lang="en-CA" dirty="0"/>
              <a:t>offline tool to statically compute the buffer sizes</a:t>
            </a:r>
          </a:p>
          <a:p>
            <a:pPr lvl="2" algn="just"/>
            <a:r>
              <a:rPr lang="en-CA" dirty="0"/>
              <a:t>no-backpressure</a:t>
            </a:r>
          </a:p>
          <a:p>
            <a:pPr lvl="2" algn="just"/>
            <a:r>
              <a:rPr lang="en-CA" dirty="0"/>
              <a:t>eliminate deflections</a:t>
            </a:r>
          </a:p>
          <a:p>
            <a:pPr lvl="2" algn="just"/>
            <a:r>
              <a:rPr lang="en-CA" dirty="0"/>
              <a:t>in-order delivery</a:t>
            </a:r>
          </a:p>
          <a:p>
            <a:pPr lvl="2" algn="just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EF05C-02E6-4244-AD6F-8F81725D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049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0BA6-9B31-4C00-8AB3-28FC1A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8978-D322-4071-910B-6B9922AD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958" y="1665288"/>
            <a:ext cx="7012084" cy="4351338"/>
          </a:xfrm>
        </p:spPr>
        <p:txBody>
          <a:bodyPr anchor="t">
            <a:normAutofit/>
          </a:bodyPr>
          <a:lstStyle/>
          <a:p>
            <a:endParaRPr lang="en-US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1.2-2x lower</a:t>
            </a:r>
            <a:r>
              <a:rPr lang="en-US" dirty="0"/>
              <a:t> latency than Hoplite(RT)</a:t>
            </a:r>
          </a:p>
          <a:p>
            <a:r>
              <a:rPr lang="en-CA" b="1" dirty="0">
                <a:solidFill>
                  <a:schemeClr val="accent6"/>
                </a:solidFill>
              </a:rPr>
              <a:t>10% higher</a:t>
            </a:r>
            <a:r>
              <a:rPr lang="en-CA" dirty="0"/>
              <a:t> injection rate than Hoplite(RT)</a:t>
            </a:r>
          </a:p>
          <a:p>
            <a:r>
              <a:rPr lang="en-CA" b="1" dirty="0">
                <a:solidFill>
                  <a:schemeClr val="accent6"/>
                </a:solidFill>
              </a:rPr>
              <a:t>30-60% more</a:t>
            </a:r>
            <a:r>
              <a:rPr lang="en-CA" dirty="0"/>
              <a:t> flow set support than Hoplite(RT)</a:t>
            </a:r>
          </a:p>
          <a:p>
            <a:r>
              <a:rPr lang="en-CA" b="1" dirty="0">
                <a:solidFill>
                  <a:srgbClr val="FF0000"/>
                </a:solidFill>
              </a:rPr>
              <a:t>1.2-1.5x more</a:t>
            </a:r>
            <a:r>
              <a:rPr lang="en-CA" dirty="0"/>
              <a:t> cost than Hoplite(RT)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25256-5163-42F9-9E63-D7DA1F61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88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CA" dirty="0" err="1"/>
              <a:t>NoCs</a:t>
            </a:r>
            <a:r>
              <a:rPr lang="en-CA" dirty="0"/>
              <a:t> efficiently integrate large subsystems.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0C04-857C-48E5-A61E-6A124670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72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B9FB9E3-04E4-45ED-AABF-AB2400F1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"/>
            <a:ext cx="9144000" cy="1325563"/>
          </a:xfrm>
        </p:spPr>
        <p:txBody>
          <a:bodyPr/>
          <a:lstStyle/>
          <a:p>
            <a:r>
              <a:rPr lang="en-CA" dirty="0"/>
              <a:t>Hoplite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EAC9B36-06F7-4ACE-B730-556B12A19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000" y="1825625"/>
            <a:ext cx="3808219" cy="4351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7D674-9A3D-4B3F-9144-F7393CCE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20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09245-F099-4CE0-90CE-C0096A22257C}"/>
              </a:ext>
            </a:extLst>
          </p:cNvPr>
          <p:cNvSpPr txBox="1"/>
          <p:nvPr/>
        </p:nvSpPr>
        <p:spPr>
          <a:xfrm>
            <a:off x="372687" y="1652986"/>
            <a:ext cx="27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0273D-5F8A-4408-94A3-94F889937D4E}"/>
              </a:ext>
            </a:extLst>
          </p:cNvPr>
          <p:cNvSpPr txBox="1"/>
          <p:nvPr/>
        </p:nvSpPr>
        <p:spPr>
          <a:xfrm>
            <a:off x="113264" y="6444477"/>
            <a:ext cx="7255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200" i="1" dirty="0"/>
              <a:t>Jan Gray, N. </a:t>
            </a:r>
            <a:r>
              <a:rPr lang="en-CA" sz="1200" i="1" dirty="0" err="1"/>
              <a:t>Kapre</a:t>
            </a:r>
            <a:r>
              <a:rPr lang="en-CA" sz="1200" i="1" dirty="0"/>
              <a:t>. Hoplite: A Deflection-Routed Directional Torus </a:t>
            </a:r>
            <a:r>
              <a:rPr lang="en-CA" sz="1200" i="1" dirty="0" err="1"/>
              <a:t>NoC</a:t>
            </a:r>
            <a:r>
              <a:rPr lang="en-CA" sz="1200" i="1" dirty="0"/>
              <a:t> for FPGA. FPL 2015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A6D2329-1825-4279-8E01-BE668E2D5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04851"/>
              </p:ext>
            </p:extLst>
          </p:nvPr>
        </p:nvGraphicFramePr>
        <p:xfrm>
          <a:off x="706905" y="1519675"/>
          <a:ext cx="144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0691192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806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28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52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3C4A1C-761B-485E-8C1A-7C46995774D8}"/>
              </a:ext>
            </a:extLst>
          </p:cNvPr>
          <p:cNvSpPr txBox="1"/>
          <p:nvPr/>
        </p:nvSpPr>
        <p:spPr>
          <a:xfrm>
            <a:off x="706905" y="1202452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32b payload</a:t>
            </a:r>
          </a:p>
        </p:txBody>
      </p:sp>
    </p:spTree>
    <p:extLst>
      <p:ext uri="{BB962C8B-B14F-4D97-AF65-F5344CB8AC3E}">
        <p14:creationId xmlns:p14="http://schemas.microsoft.com/office/powerpoint/2010/main" val="284995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/>
              <a:t>Hoplite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56674-957B-41CD-A71A-05C9F0AD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46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/>
              <a:t>Hoplite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99D4B-AB32-4EA0-B501-A50A4B21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159728-A14E-4F04-B1CA-6F3E51B50D73}" type="slidenum">
              <a:rPr lang="en-CA" smtClean="0"/>
              <a:t>22</a:t>
            </a:fld>
            <a:endParaRPr lang="en-CA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DFF81D-20FF-4AD7-95DF-0244A7913334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C91B70-C8E0-4EFF-A8FC-0293442938A0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091241-4B25-4A40-9A26-B43BFCFD4A9E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492850-F960-4959-A125-985513C49893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17C002-AB05-48D0-9EF5-143A4DEAA87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9B1D44A-FB22-4067-BA41-063416FF70D4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3927C9-CEDB-436D-A310-EE41A2AA8DD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B7DEF6C-0C2E-4CE2-8ECF-917BC2B122E1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394E7AE-B3D3-440C-9B71-D3783D89259E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90B0710-2CE1-4886-A7B8-98016ED5BA08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B43D626-7B5E-4640-831E-B0B791CCED15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D36AC94-E9FF-42A6-AA91-BFE97AA63A91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A4F83F-1FDC-4AB9-8AA3-2691B4283BC0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3852D1D-923A-450D-B4F2-91126850C91E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85E499A-679D-4E33-AD57-05A9FDA61458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ABCE78E-660A-421F-80BE-4860E1D4E7AA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B7666C8-4FD4-4CEF-88C6-E4A02C4D19A3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8C4120C-803C-4C9A-A983-1BB7F9373AC4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9404061-4F90-47F7-A524-8387B75FE02F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EE90F8-8E1E-4DFE-96A1-2C4ADF04BD06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41FC863-0456-432D-8722-EE2DA145C727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9D33761-D60D-430E-9B1E-B63B2E366B75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C7BDEC1-013C-477B-B7BB-A2D17D7149B2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2FB5EB6-B157-431E-B494-B2494025ECA1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0D597EC-CE6D-4312-833F-68FF8438CE32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C47169F-E066-4A1C-A6D2-542E4F99EB9D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C8116FB-ACAA-477B-B011-748655567706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409C2D1-8790-4B2A-AB83-E0A9E0BE9426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1CC5A3-FFC9-4232-A7A5-D7BA6CB285AE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0347F4-325E-4F6E-8236-93EB8DA4AACD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A3A402D-0194-4AE5-B261-A933D9ACA9DB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A671850-C56A-47E3-9105-A30315FB8C9F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8A0C09-6741-42DC-802C-50CD3F92F119}"/>
              </a:ext>
            </a:extLst>
          </p:cNvPr>
          <p:cNvCxnSpPr>
            <a:stCxn id="97" idx="3"/>
            <a:endCxn id="99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7E2A0B0-50A7-41AF-85E6-D5B34CA2F1EF}"/>
              </a:ext>
            </a:extLst>
          </p:cNvPr>
          <p:cNvCxnSpPr>
            <a:stCxn id="99" idx="3"/>
            <a:endCxn id="100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4941083-CBF7-424B-B0F6-017D8295987B}"/>
              </a:ext>
            </a:extLst>
          </p:cNvPr>
          <p:cNvCxnSpPr>
            <a:stCxn id="100" idx="3"/>
            <a:endCxn id="102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1FA5F22-9858-45FB-A36E-E887E8DFB251}"/>
              </a:ext>
            </a:extLst>
          </p:cNvPr>
          <p:cNvCxnSpPr>
            <a:stCxn id="103" idx="3"/>
            <a:endCxn id="105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C5A3A82-6A30-4F0E-B2CC-EB2240751A47}"/>
              </a:ext>
            </a:extLst>
          </p:cNvPr>
          <p:cNvCxnSpPr>
            <a:stCxn id="105" idx="3"/>
            <a:endCxn id="106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C2BC358-2BF3-4B57-96DB-38753CEFE8C1}"/>
              </a:ext>
            </a:extLst>
          </p:cNvPr>
          <p:cNvCxnSpPr>
            <a:stCxn id="106" idx="3"/>
            <a:endCxn id="107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A7AA313-392D-4D30-8321-BEC11D286372}"/>
              </a:ext>
            </a:extLst>
          </p:cNvPr>
          <p:cNvCxnSpPr>
            <a:stCxn id="108" idx="3"/>
            <a:endCxn id="109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371C8B4-4AD6-4DAA-B66C-71F8F5E3E791}"/>
              </a:ext>
            </a:extLst>
          </p:cNvPr>
          <p:cNvCxnSpPr>
            <a:stCxn id="97" idx="2"/>
            <a:endCxn id="103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6F11625-D7C1-4D3F-BA5E-49823F280CAA}"/>
              </a:ext>
            </a:extLst>
          </p:cNvPr>
          <p:cNvCxnSpPr>
            <a:stCxn id="100" idx="2"/>
            <a:endCxn id="106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66E3268-C53E-46EF-8A93-D30A420D84F8}"/>
              </a:ext>
            </a:extLst>
          </p:cNvPr>
          <p:cNvCxnSpPr>
            <a:stCxn id="99" idx="2"/>
            <a:endCxn id="105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2B218E6-563B-4D17-B09D-F9CF571A0D28}"/>
              </a:ext>
            </a:extLst>
          </p:cNvPr>
          <p:cNvCxnSpPr>
            <a:stCxn id="102" idx="2"/>
            <a:endCxn id="107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64F107A-AE62-4C7B-8A09-2B19B2AC10D7}"/>
              </a:ext>
            </a:extLst>
          </p:cNvPr>
          <p:cNvCxnSpPr>
            <a:stCxn id="103" idx="2"/>
            <a:endCxn id="108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52F0E7D-779F-4082-801B-04919437AA84}"/>
              </a:ext>
            </a:extLst>
          </p:cNvPr>
          <p:cNvCxnSpPr>
            <a:stCxn id="105" idx="2"/>
            <a:endCxn id="109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BE64D0F-A32F-4769-9614-C72796B93A11}"/>
              </a:ext>
            </a:extLst>
          </p:cNvPr>
          <p:cNvCxnSpPr>
            <a:stCxn id="106" idx="2"/>
            <a:endCxn id="110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3B331AD-AC41-42F0-A61F-69C4FB00F867}"/>
              </a:ext>
            </a:extLst>
          </p:cNvPr>
          <p:cNvCxnSpPr>
            <a:stCxn id="107" idx="2"/>
            <a:endCxn id="111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E87EEDF-BA40-400C-A028-B7C373A2C09B}"/>
              </a:ext>
            </a:extLst>
          </p:cNvPr>
          <p:cNvCxnSpPr>
            <a:stCxn id="108" idx="2"/>
            <a:endCxn id="112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8238EB6-FAE7-42D4-958B-D67FF43CD5D5}"/>
              </a:ext>
            </a:extLst>
          </p:cNvPr>
          <p:cNvCxnSpPr>
            <a:stCxn id="109" idx="2"/>
            <a:endCxn id="113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AF5CDC9-C340-4CE1-A4CC-1D30D34BB375}"/>
              </a:ext>
            </a:extLst>
          </p:cNvPr>
          <p:cNvCxnSpPr>
            <a:stCxn id="110" idx="2"/>
            <a:endCxn id="114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9B7669E-64A3-484D-8093-6CAAF87E0202}"/>
              </a:ext>
            </a:extLst>
          </p:cNvPr>
          <p:cNvCxnSpPr>
            <a:stCxn id="111" idx="2"/>
            <a:endCxn id="115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443BC08-5C89-4512-A536-8E6D516A2D7F}"/>
              </a:ext>
            </a:extLst>
          </p:cNvPr>
          <p:cNvCxnSpPr>
            <a:stCxn id="109" idx="3"/>
            <a:endCxn id="110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6A8EC04-A6C8-4807-A957-CD276DF29DB1}"/>
              </a:ext>
            </a:extLst>
          </p:cNvPr>
          <p:cNvCxnSpPr>
            <a:stCxn id="110" idx="3"/>
            <a:endCxn id="111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5B46479A-8018-4983-847E-3AF1A1587F36}"/>
              </a:ext>
            </a:extLst>
          </p:cNvPr>
          <p:cNvCxnSpPr>
            <a:stCxn id="112" idx="3"/>
            <a:endCxn id="113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A0A2A06-F7DD-4EDC-853F-220CE7243ADA}"/>
              </a:ext>
            </a:extLst>
          </p:cNvPr>
          <p:cNvCxnSpPr>
            <a:stCxn id="113" idx="3"/>
            <a:endCxn id="114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B1A382AC-5A26-4C8D-B2B0-C71147BD1810}"/>
              </a:ext>
            </a:extLst>
          </p:cNvPr>
          <p:cNvCxnSpPr>
            <a:stCxn id="114" idx="3"/>
            <a:endCxn id="115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8C17768D-1EF3-4B53-A7D8-9E3428DFB26C}"/>
              </a:ext>
            </a:extLst>
          </p:cNvPr>
          <p:cNvCxnSpPr>
            <a:stCxn id="102" idx="3"/>
            <a:endCxn id="97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103A79B5-06BC-4792-81BC-0BA87A8F631E}"/>
              </a:ext>
            </a:extLst>
          </p:cNvPr>
          <p:cNvCxnSpPr>
            <a:stCxn id="107" idx="3"/>
            <a:endCxn id="103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1F985E85-DCB5-493F-9DD4-D74F53F23C85}"/>
              </a:ext>
            </a:extLst>
          </p:cNvPr>
          <p:cNvCxnSpPr>
            <a:stCxn id="111" idx="3"/>
            <a:endCxn id="108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15237117-A4A7-40BA-86ED-4B6CC3B239F9}"/>
              </a:ext>
            </a:extLst>
          </p:cNvPr>
          <p:cNvCxnSpPr>
            <a:stCxn id="115" idx="3"/>
            <a:endCxn id="112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F711944E-10C4-42AC-9655-B0B10A039FA9}"/>
              </a:ext>
            </a:extLst>
          </p:cNvPr>
          <p:cNvCxnSpPr>
            <a:stCxn id="115" idx="2"/>
            <a:endCxn id="102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E00BC155-CCEF-476C-926C-E2C1F128EAEB}"/>
              </a:ext>
            </a:extLst>
          </p:cNvPr>
          <p:cNvCxnSpPr>
            <a:stCxn id="114" idx="2"/>
            <a:endCxn id="100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D919A62D-6996-43DA-850C-91FFBBDF07D0}"/>
              </a:ext>
            </a:extLst>
          </p:cNvPr>
          <p:cNvCxnSpPr>
            <a:stCxn id="113" idx="2"/>
            <a:endCxn id="99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DC1499BB-131B-464F-B226-0492EFAA89BE}"/>
              </a:ext>
            </a:extLst>
          </p:cNvPr>
          <p:cNvCxnSpPr>
            <a:stCxn id="112" idx="2"/>
            <a:endCxn id="97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87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/>
              <a:t>Hoplite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7DF4DA-761F-48F5-857E-D474DDC3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63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/>
              <a:t>Hoplite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D6205F-5291-4CC9-9706-C81EA05574B0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6755330" y="1598870"/>
            <a:ext cx="6350" cy="14822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575A73-F694-40CD-8F8D-E61FFEFAD821}"/>
              </a:ext>
            </a:extLst>
          </p:cNvPr>
          <p:cNvCxnSpPr>
            <a:cxnSpLocks/>
          </p:cNvCxnSpPr>
          <p:nvPr/>
        </p:nvCxnSpPr>
        <p:spPr>
          <a:xfrm flipH="1">
            <a:off x="6350001" y="3068405"/>
            <a:ext cx="411679" cy="4960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A2E4EF2-B28E-46DF-A699-7E1FA00ACEED}"/>
              </a:ext>
            </a:extLst>
          </p:cNvPr>
          <p:cNvCxnSpPr>
            <a:stCxn id="26" idx="1"/>
            <a:endCxn id="23" idx="1"/>
          </p:cNvCxnSpPr>
          <p:nvPr/>
        </p:nvCxnSpPr>
        <p:spPr>
          <a:xfrm rot="10800000">
            <a:off x="2759330" y="1808406"/>
            <a:ext cx="3780000" cy="6465"/>
          </a:xfrm>
          <a:prstGeom prst="bentConnector5">
            <a:avLst>
              <a:gd name="adj1" fmla="val -17400"/>
              <a:gd name="adj2" fmla="val 5009513"/>
              <a:gd name="adj3" fmla="val 10604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006C-8CB6-4F84-8F01-E10E0595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66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/>
              <a:t>Hoplite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D6205F-5291-4CC9-9706-C81EA05574B0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6755330" y="1598870"/>
            <a:ext cx="6350" cy="14822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575A73-F694-40CD-8F8D-E61FFEFAD821}"/>
              </a:ext>
            </a:extLst>
          </p:cNvPr>
          <p:cNvCxnSpPr>
            <a:cxnSpLocks/>
          </p:cNvCxnSpPr>
          <p:nvPr/>
        </p:nvCxnSpPr>
        <p:spPr>
          <a:xfrm flipH="1">
            <a:off x="6350001" y="3068405"/>
            <a:ext cx="411679" cy="4960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A2E4EF2-B28E-46DF-A699-7E1FA00ACEED}"/>
              </a:ext>
            </a:extLst>
          </p:cNvPr>
          <p:cNvCxnSpPr>
            <a:stCxn id="26" idx="1"/>
            <a:endCxn id="23" idx="1"/>
          </p:cNvCxnSpPr>
          <p:nvPr/>
        </p:nvCxnSpPr>
        <p:spPr>
          <a:xfrm rot="10800000">
            <a:off x="2759330" y="1808406"/>
            <a:ext cx="3780000" cy="6465"/>
          </a:xfrm>
          <a:prstGeom prst="bentConnector5">
            <a:avLst>
              <a:gd name="adj1" fmla="val -17400"/>
              <a:gd name="adj2" fmla="val 5009513"/>
              <a:gd name="adj3" fmla="val 10604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ABA5FDA6-E5B2-4ACA-BB2D-11EF91A2683B}"/>
              </a:ext>
            </a:extLst>
          </p:cNvPr>
          <p:cNvCxnSpPr/>
          <p:nvPr/>
        </p:nvCxnSpPr>
        <p:spPr>
          <a:xfrm flipH="1" flipV="1">
            <a:off x="2654505" y="1742755"/>
            <a:ext cx="4212000" cy="6465"/>
          </a:xfrm>
          <a:prstGeom prst="bentConnector5">
            <a:avLst>
              <a:gd name="adj1" fmla="val -5427"/>
              <a:gd name="adj2" fmla="val 6977030"/>
              <a:gd name="adj3" fmla="val 10542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1BD612CB-C311-4681-A961-B6F4E8C9F1DA}"/>
              </a:ext>
            </a:extLst>
          </p:cNvPr>
          <p:cNvCxnSpPr/>
          <p:nvPr/>
        </p:nvCxnSpPr>
        <p:spPr>
          <a:xfrm flipH="1" flipV="1">
            <a:off x="2540155" y="1647442"/>
            <a:ext cx="4212000" cy="6465"/>
          </a:xfrm>
          <a:prstGeom prst="bentConnector5">
            <a:avLst>
              <a:gd name="adj1" fmla="val -5427"/>
              <a:gd name="adj2" fmla="val 6977030"/>
              <a:gd name="adj3" fmla="val 10542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C22D4-C667-4373-800D-B500E53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51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A41F-0DD2-4F08-8A45-CB7687C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"/>
            <a:ext cx="9144000" cy="1325563"/>
          </a:xfrm>
        </p:spPr>
        <p:txBody>
          <a:bodyPr/>
          <a:lstStyle/>
          <a:p>
            <a:r>
              <a:rPr lang="en-CA" dirty="0" err="1"/>
              <a:t>HopliteRT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CB0B6D-0AED-49DB-9795-C7F747D76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000" y="1825625"/>
            <a:ext cx="3998353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7F381-BE6F-4935-B5F9-67AAB51C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AE21C-D586-4E3F-9A10-180DF856BB2E}"/>
              </a:ext>
            </a:extLst>
          </p:cNvPr>
          <p:cNvSpPr txBox="1"/>
          <p:nvPr/>
        </p:nvSpPr>
        <p:spPr>
          <a:xfrm>
            <a:off x="195134" y="6389830"/>
            <a:ext cx="741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200" i="1" dirty="0"/>
              <a:t>S. </a:t>
            </a:r>
            <a:r>
              <a:rPr lang="en-CA" sz="1200" i="1" dirty="0" err="1"/>
              <a:t>Wasly</a:t>
            </a:r>
            <a:r>
              <a:rPr lang="en-CA" sz="1200" i="1" dirty="0"/>
              <a:t>, R. </a:t>
            </a:r>
            <a:r>
              <a:rPr lang="en-CA" sz="1200" i="1" dirty="0" err="1"/>
              <a:t>Pellizzoni</a:t>
            </a:r>
            <a:r>
              <a:rPr lang="en-CA" sz="1200" i="1" dirty="0"/>
              <a:t>, N. </a:t>
            </a:r>
            <a:r>
              <a:rPr lang="en-CA" sz="1200" i="1" dirty="0" err="1"/>
              <a:t>Kapre</a:t>
            </a:r>
            <a:r>
              <a:rPr lang="en-CA" sz="1200" i="1" dirty="0"/>
              <a:t>. </a:t>
            </a:r>
            <a:r>
              <a:rPr lang="en-CA" sz="1200" i="1" dirty="0" err="1"/>
              <a:t>HopliteRT</a:t>
            </a:r>
            <a:r>
              <a:rPr lang="en-CA" sz="1200" i="1" dirty="0"/>
              <a:t>: An Efficient FPGA </a:t>
            </a:r>
            <a:r>
              <a:rPr lang="en-CA" sz="1200" i="1" dirty="0" err="1"/>
              <a:t>NoC</a:t>
            </a:r>
            <a:r>
              <a:rPr lang="en-CA" sz="1200" i="1" dirty="0"/>
              <a:t> for real-time applications. FPT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4B577-212E-4728-A752-BB4081858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12426"/>
              </p:ext>
            </p:extLst>
          </p:nvPr>
        </p:nvGraphicFramePr>
        <p:xfrm>
          <a:off x="706905" y="1519675"/>
          <a:ext cx="144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0691192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806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28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52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C1FCBE-5138-4A2D-89A7-BB40941F0D95}"/>
              </a:ext>
            </a:extLst>
          </p:cNvPr>
          <p:cNvSpPr txBox="1"/>
          <p:nvPr/>
        </p:nvSpPr>
        <p:spPr>
          <a:xfrm>
            <a:off x="706905" y="1202452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32b payload</a:t>
            </a:r>
          </a:p>
        </p:txBody>
      </p:sp>
    </p:spTree>
    <p:extLst>
      <p:ext uri="{BB962C8B-B14F-4D97-AF65-F5344CB8AC3E}">
        <p14:creationId xmlns:p14="http://schemas.microsoft.com/office/powerpoint/2010/main" val="64086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HopliteRT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AF5DE-C8E6-4C41-8DAE-F0FB174F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69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HopliteRT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4731EB-D26E-4029-BDF9-D75F14710932}"/>
              </a:ext>
            </a:extLst>
          </p:cNvPr>
          <p:cNvCxnSpPr>
            <a:stCxn id="26" idx="1"/>
            <a:endCxn id="26" idx="2"/>
          </p:cNvCxnSpPr>
          <p:nvPr/>
        </p:nvCxnSpPr>
        <p:spPr>
          <a:xfrm>
            <a:off x="6539330" y="1814870"/>
            <a:ext cx="216000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EBAA69-1FBD-4C1E-87E9-E109B54E3135}"/>
              </a:ext>
            </a:extLst>
          </p:cNvPr>
          <p:cNvCxnSpPr>
            <a:stCxn id="26" idx="0"/>
            <a:endCxn id="26" idx="3"/>
          </p:cNvCxnSpPr>
          <p:nvPr/>
        </p:nvCxnSpPr>
        <p:spPr>
          <a:xfrm>
            <a:off x="6755330" y="1598870"/>
            <a:ext cx="216000" cy="21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38706-1A02-48C7-8573-47BF47DE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45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HopliteRT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4731EB-D26E-4029-BDF9-D75F14710932}"/>
              </a:ext>
            </a:extLst>
          </p:cNvPr>
          <p:cNvCxnSpPr>
            <a:stCxn id="26" idx="1"/>
            <a:endCxn id="26" idx="2"/>
          </p:cNvCxnSpPr>
          <p:nvPr/>
        </p:nvCxnSpPr>
        <p:spPr>
          <a:xfrm>
            <a:off x="6539330" y="1814870"/>
            <a:ext cx="216000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EBAA69-1FBD-4C1E-87E9-E109B54E3135}"/>
              </a:ext>
            </a:extLst>
          </p:cNvPr>
          <p:cNvCxnSpPr>
            <a:stCxn id="26" idx="0"/>
            <a:endCxn id="26" idx="3"/>
          </p:cNvCxnSpPr>
          <p:nvPr/>
        </p:nvCxnSpPr>
        <p:spPr>
          <a:xfrm>
            <a:off x="6755330" y="1598870"/>
            <a:ext cx="216000" cy="21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2B4CF7F8-5CDE-4B11-9D91-6B91DA7EDE80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5155468"/>
              <a:gd name="adj3" fmla="val 10542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3B7E4-9931-4B4F-9A6D-977BD0759755}"/>
              </a:ext>
            </a:extLst>
          </p:cNvPr>
          <p:cNvCxnSpPr/>
          <p:nvPr/>
        </p:nvCxnSpPr>
        <p:spPr>
          <a:xfrm>
            <a:off x="2904530" y="1704109"/>
            <a:ext cx="368330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61909C-0BB6-4FB9-BD09-031FDCB7CBB3}"/>
              </a:ext>
            </a:extLst>
          </p:cNvPr>
          <p:cNvCxnSpPr>
            <a:endCxn id="23" idx="1"/>
          </p:cNvCxnSpPr>
          <p:nvPr/>
        </p:nvCxnSpPr>
        <p:spPr>
          <a:xfrm flipH="1">
            <a:off x="2759330" y="1704109"/>
            <a:ext cx="145200" cy="1042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97A951-CDC9-43F4-8A54-D97325DA8932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FF74B-5AF4-420F-A790-BE205454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46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CA" dirty="0" err="1"/>
              <a:t>NoCs</a:t>
            </a:r>
            <a:r>
              <a:rPr lang="en-CA" dirty="0"/>
              <a:t> efficiently integrate large subsystems.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0C04-857C-48E5-A61E-6A124670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 descr="Image result for Xilinx versal Network on chip">
            <a:extLst>
              <a:ext uri="{FF2B5EF4-FFF2-40B4-BE49-F238E27FC236}">
                <a16:creationId xmlns:a16="http://schemas.microsoft.com/office/drawing/2014/main" id="{0DA3AEBA-48B9-45B6-8663-3173ABB5F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8782" r="8298" b="5795"/>
          <a:stretch/>
        </p:blipFill>
        <p:spPr bwMode="auto">
          <a:xfrm>
            <a:off x="0" y="2722895"/>
            <a:ext cx="4381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F5ED8-394B-48CB-92C2-1D7567B2727A}"/>
              </a:ext>
            </a:extLst>
          </p:cNvPr>
          <p:cNvSpPr txBox="1"/>
          <p:nvPr/>
        </p:nvSpPr>
        <p:spPr>
          <a:xfrm>
            <a:off x="150072" y="6408732"/>
            <a:ext cx="253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/>
              <a:t>Image source: Xilinx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63435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HopliteRT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4731EB-D26E-4029-BDF9-D75F14710932}"/>
              </a:ext>
            </a:extLst>
          </p:cNvPr>
          <p:cNvCxnSpPr>
            <a:stCxn id="26" idx="1"/>
            <a:endCxn id="26" idx="2"/>
          </p:cNvCxnSpPr>
          <p:nvPr/>
        </p:nvCxnSpPr>
        <p:spPr>
          <a:xfrm>
            <a:off x="6539330" y="1814870"/>
            <a:ext cx="216000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EBAA69-1FBD-4C1E-87E9-E109B54E3135}"/>
              </a:ext>
            </a:extLst>
          </p:cNvPr>
          <p:cNvCxnSpPr>
            <a:stCxn id="26" idx="0"/>
            <a:endCxn id="26" idx="3"/>
          </p:cNvCxnSpPr>
          <p:nvPr/>
        </p:nvCxnSpPr>
        <p:spPr>
          <a:xfrm>
            <a:off x="6755330" y="1598870"/>
            <a:ext cx="216000" cy="21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2B4CF7F8-5CDE-4B11-9D91-6B91DA7EDE80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5155468"/>
              <a:gd name="adj3" fmla="val 10542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3B7E4-9931-4B4F-9A6D-977BD0759755}"/>
              </a:ext>
            </a:extLst>
          </p:cNvPr>
          <p:cNvCxnSpPr/>
          <p:nvPr/>
        </p:nvCxnSpPr>
        <p:spPr>
          <a:xfrm>
            <a:off x="2904530" y="1704109"/>
            <a:ext cx="368330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61909C-0BB6-4FB9-BD09-031FDCB7CBB3}"/>
              </a:ext>
            </a:extLst>
          </p:cNvPr>
          <p:cNvCxnSpPr>
            <a:endCxn id="23" idx="1"/>
          </p:cNvCxnSpPr>
          <p:nvPr/>
        </p:nvCxnSpPr>
        <p:spPr>
          <a:xfrm flipH="1">
            <a:off x="2759330" y="1704109"/>
            <a:ext cx="145200" cy="1042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97A951-CDC9-43F4-8A54-D97325DA8932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5D4DD6A-7FB4-4AEB-9343-F782AE983473}"/>
              </a:ext>
            </a:extLst>
          </p:cNvPr>
          <p:cNvCxnSpPr>
            <a:stCxn id="31" idx="0"/>
            <a:endCxn id="31" idx="3"/>
          </p:cNvCxnSpPr>
          <p:nvPr/>
        </p:nvCxnSpPr>
        <p:spPr>
          <a:xfrm>
            <a:off x="6755330" y="2852405"/>
            <a:ext cx="216000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4045CDDD-53CC-4002-9897-B7A9E8F736D4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81031"/>
              <a:gd name="adj3" fmla="val 10542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2E8529E-097B-4FC2-B8E1-DDFBE0417D3A}"/>
              </a:ext>
            </a:extLst>
          </p:cNvPr>
          <p:cNvCxnSpPr>
            <a:stCxn id="28" idx="1"/>
            <a:endCxn id="31" idx="1"/>
          </p:cNvCxnSpPr>
          <p:nvPr/>
        </p:nvCxnSpPr>
        <p:spPr>
          <a:xfrm>
            <a:off x="2759330" y="3068405"/>
            <a:ext cx="378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4E52E47-5A7B-4100-B697-0ACC43F947A4}"/>
              </a:ext>
            </a:extLst>
          </p:cNvPr>
          <p:cNvCxnSpPr>
            <a:stCxn id="31" idx="1"/>
            <a:endCxn id="31" idx="2"/>
          </p:cNvCxnSpPr>
          <p:nvPr/>
        </p:nvCxnSpPr>
        <p:spPr>
          <a:xfrm>
            <a:off x="6539330" y="3068405"/>
            <a:ext cx="216000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B84BC0F-1CE3-448E-8E94-0AC358BCA2F8}"/>
              </a:ext>
            </a:extLst>
          </p:cNvPr>
          <p:cNvCxnSpPr/>
          <p:nvPr/>
        </p:nvCxnSpPr>
        <p:spPr>
          <a:xfrm>
            <a:off x="6587836" y="1704109"/>
            <a:ext cx="304800" cy="3267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202436-821F-4BFF-8EDF-E2ECBDA1B3F3}"/>
              </a:ext>
            </a:extLst>
          </p:cNvPr>
          <p:cNvCxnSpPr/>
          <p:nvPr/>
        </p:nvCxnSpPr>
        <p:spPr>
          <a:xfrm>
            <a:off x="6885709" y="1993967"/>
            <a:ext cx="0" cy="9986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CE8035-466D-4CDD-A856-C7852C0A9B6B}"/>
              </a:ext>
            </a:extLst>
          </p:cNvPr>
          <p:cNvCxnSpPr/>
          <p:nvPr/>
        </p:nvCxnSpPr>
        <p:spPr>
          <a:xfrm flipH="1">
            <a:off x="6350000" y="2992580"/>
            <a:ext cx="535709" cy="5611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7FCFB-E6E2-4303-BDEE-111297CB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30</a:t>
            </a:fld>
            <a:endParaRPr lang="en-CA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9454297-D0E7-4C14-AAF5-FE6AD086FF7A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B739B88-91E1-4A6F-A04B-DD152E835E23}"/>
              </a:ext>
            </a:extLst>
          </p:cNvPr>
          <p:cNvCxnSpPr>
            <a:stCxn id="35" idx="0"/>
            <a:endCxn id="35" idx="3"/>
          </p:cNvCxnSpPr>
          <p:nvPr/>
        </p:nvCxnSpPr>
        <p:spPr>
          <a:xfrm>
            <a:off x="6755330" y="4112405"/>
            <a:ext cx="216000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49322BF-F2FE-49C7-A4AB-F19B5A635EA8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860378"/>
              <a:gd name="adj3" fmla="val 10542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E7BE804-9BF8-4B8F-98F3-339AB5C6A99A}"/>
              </a:ext>
            </a:extLst>
          </p:cNvPr>
          <p:cNvCxnSpPr>
            <a:stCxn id="32" idx="1"/>
            <a:endCxn id="35" idx="1"/>
          </p:cNvCxnSpPr>
          <p:nvPr/>
        </p:nvCxnSpPr>
        <p:spPr>
          <a:xfrm>
            <a:off x="2759330" y="4328405"/>
            <a:ext cx="378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393E282-6ADA-448C-AF6F-597C0AB8E27A}"/>
              </a:ext>
            </a:extLst>
          </p:cNvPr>
          <p:cNvCxnSpPr>
            <a:stCxn id="35" idx="1"/>
          </p:cNvCxnSpPr>
          <p:nvPr/>
        </p:nvCxnSpPr>
        <p:spPr>
          <a:xfrm>
            <a:off x="6539330" y="4328405"/>
            <a:ext cx="209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4DCC96-4E68-4AD7-A610-478358A4D307}"/>
              </a:ext>
            </a:extLst>
          </p:cNvPr>
          <p:cNvCxnSpPr/>
          <p:nvPr/>
        </p:nvCxnSpPr>
        <p:spPr>
          <a:xfrm flipH="1">
            <a:off x="6350000" y="4341105"/>
            <a:ext cx="398979" cy="443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47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A90-E54E-43AE-8DBF-EDDF6AF8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S)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6095FD-89FE-4F61-8D86-0867B160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573" y="1825625"/>
            <a:ext cx="3156853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D79A1-A6FE-40CA-B3CE-BA277B71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31</a:t>
            </a:fld>
            <a:endParaRPr lang="en-C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989992-97E1-4A0D-9752-00A271C97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62259"/>
              </p:ext>
            </p:extLst>
          </p:nvPr>
        </p:nvGraphicFramePr>
        <p:xfrm>
          <a:off x="706905" y="1519675"/>
          <a:ext cx="144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0691192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806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28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52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8C8098-F401-4782-9D07-709C9D654C5C}"/>
              </a:ext>
            </a:extLst>
          </p:cNvPr>
          <p:cNvSpPr txBox="1"/>
          <p:nvPr/>
        </p:nvSpPr>
        <p:spPr>
          <a:xfrm>
            <a:off x="199386" y="1180618"/>
            <a:ext cx="266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32b payload + 32 FIFO</a:t>
            </a:r>
          </a:p>
        </p:txBody>
      </p:sp>
    </p:spTree>
    <p:extLst>
      <p:ext uri="{BB962C8B-B14F-4D97-AF65-F5344CB8AC3E}">
        <p14:creationId xmlns:p14="http://schemas.microsoft.com/office/powerpoint/2010/main" val="2342537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S)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3EB67-D9F5-4B20-959E-0165929E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32</a:t>
            </a:fld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39C7D-B190-4D88-8F92-4181E2155AC8}"/>
              </a:ext>
            </a:extLst>
          </p:cNvPr>
          <p:cNvSpPr/>
          <p:nvPr/>
        </p:nvSpPr>
        <p:spPr>
          <a:xfrm rot="18900000">
            <a:off x="6564731" y="1735705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2C1D08B-B8B1-4993-8323-99B4FC308F5D}"/>
              </a:ext>
            </a:extLst>
          </p:cNvPr>
          <p:cNvSpPr/>
          <p:nvPr/>
        </p:nvSpPr>
        <p:spPr>
          <a:xfrm rot="18900000">
            <a:off x="6635977" y="1807247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55A86D-B0F0-47A8-9120-CD544897C145}"/>
              </a:ext>
            </a:extLst>
          </p:cNvPr>
          <p:cNvSpPr/>
          <p:nvPr/>
        </p:nvSpPr>
        <p:spPr>
          <a:xfrm rot="18900000">
            <a:off x="6710259" y="1880856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55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S)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2256530" y="195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51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77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036530" y="195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225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51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776530" y="321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036530" y="321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225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51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776530" y="447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036530" y="4472405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225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51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776530" y="5732405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036530" y="5732405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8481F-D03C-47B6-896F-F35C95904778}"/>
              </a:ext>
            </a:extLst>
          </p:cNvPr>
          <p:cNvSpPr/>
          <p:nvPr/>
        </p:nvSpPr>
        <p:spPr>
          <a:xfrm>
            <a:off x="275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2589F-D3EB-4D0F-A22D-3A18DD766BD1}"/>
              </a:ext>
            </a:extLst>
          </p:cNvPr>
          <p:cNvSpPr/>
          <p:nvPr/>
        </p:nvSpPr>
        <p:spPr>
          <a:xfrm>
            <a:off x="401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18C28-FBAA-4FFD-9F88-0B407F2E8435}"/>
              </a:ext>
            </a:extLst>
          </p:cNvPr>
          <p:cNvSpPr/>
          <p:nvPr/>
        </p:nvSpPr>
        <p:spPr>
          <a:xfrm>
            <a:off x="5279330" y="159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539330" y="1598870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032F86-DC35-4AD2-92C8-A9D15E6AF689}"/>
              </a:ext>
            </a:extLst>
          </p:cNvPr>
          <p:cNvSpPr/>
          <p:nvPr/>
        </p:nvSpPr>
        <p:spPr>
          <a:xfrm>
            <a:off x="275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379C8-55F8-430B-B0DB-FC46402D9DC2}"/>
              </a:ext>
            </a:extLst>
          </p:cNvPr>
          <p:cNvSpPr/>
          <p:nvPr/>
        </p:nvSpPr>
        <p:spPr>
          <a:xfrm>
            <a:off x="401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E0545-4F17-4F93-A302-5FA73E8DC219}"/>
              </a:ext>
            </a:extLst>
          </p:cNvPr>
          <p:cNvSpPr/>
          <p:nvPr/>
        </p:nvSpPr>
        <p:spPr>
          <a:xfrm>
            <a:off x="527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D1FFD-A879-4F84-8333-A3EB58EF5834}"/>
              </a:ext>
            </a:extLst>
          </p:cNvPr>
          <p:cNvSpPr/>
          <p:nvPr/>
        </p:nvSpPr>
        <p:spPr>
          <a:xfrm>
            <a:off x="6539330" y="285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C9DAFA-F994-48AF-9D55-61B7581E0358}"/>
              </a:ext>
            </a:extLst>
          </p:cNvPr>
          <p:cNvSpPr/>
          <p:nvPr/>
        </p:nvSpPr>
        <p:spPr>
          <a:xfrm>
            <a:off x="275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D32A5-70FB-414B-B456-9CDEE84B555B}"/>
              </a:ext>
            </a:extLst>
          </p:cNvPr>
          <p:cNvSpPr/>
          <p:nvPr/>
        </p:nvSpPr>
        <p:spPr>
          <a:xfrm>
            <a:off x="401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C0E01E-5756-4302-9075-1AE443E1407D}"/>
              </a:ext>
            </a:extLst>
          </p:cNvPr>
          <p:cNvSpPr/>
          <p:nvPr/>
        </p:nvSpPr>
        <p:spPr>
          <a:xfrm>
            <a:off x="527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48927-2FC1-4E0F-A42A-99C98CC6C63B}"/>
              </a:ext>
            </a:extLst>
          </p:cNvPr>
          <p:cNvSpPr/>
          <p:nvPr/>
        </p:nvSpPr>
        <p:spPr>
          <a:xfrm>
            <a:off x="6539330" y="411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CAAEE-BB7E-4A3B-A18F-1B05FA29AA9D}"/>
              </a:ext>
            </a:extLst>
          </p:cNvPr>
          <p:cNvSpPr/>
          <p:nvPr/>
        </p:nvSpPr>
        <p:spPr>
          <a:xfrm>
            <a:off x="275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163DA7-E10F-4E78-9D46-6C67F0F6FCCB}"/>
              </a:ext>
            </a:extLst>
          </p:cNvPr>
          <p:cNvSpPr/>
          <p:nvPr/>
        </p:nvSpPr>
        <p:spPr>
          <a:xfrm>
            <a:off x="401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56B35B-06A1-4909-8409-4A96551ADA90}"/>
              </a:ext>
            </a:extLst>
          </p:cNvPr>
          <p:cNvSpPr/>
          <p:nvPr/>
        </p:nvSpPr>
        <p:spPr>
          <a:xfrm>
            <a:off x="527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E272B-2ABF-43B8-AE8E-AA9DA36A4AB5}"/>
              </a:ext>
            </a:extLst>
          </p:cNvPr>
          <p:cNvSpPr/>
          <p:nvPr/>
        </p:nvSpPr>
        <p:spPr>
          <a:xfrm>
            <a:off x="6539330" y="5372405"/>
            <a:ext cx="432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SW</a:t>
            </a:r>
            <a:endParaRPr lang="en-CA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36C88-DA0E-4041-9E7D-410637CA2973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19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DCD020-B19E-456C-B142-EE87B480C17B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4451330" y="180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A82C19-D9BC-49A5-B3DC-626D4BC3A3FC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5711330" y="1808405"/>
            <a:ext cx="828000" cy="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F8ED24-4598-496C-A183-58FE5820F068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9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966C9-5F6A-4B49-BC39-4A45F25FEB9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445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B5833-8879-4616-9B5F-6295281C47A3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711330" y="306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985B1F-0C81-496A-907D-607B7BF82BA2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319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736E5-0682-45CD-9111-A3207F91A73C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>
            <a:off x="297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17CB41B-73CB-4B6F-9A2A-6A2573EB3EFC}"/>
              </a:ext>
            </a:extLst>
          </p:cNvPr>
          <p:cNvCxnSpPr>
            <a:stCxn id="25" idx="2"/>
            <a:endCxn id="30" idx="0"/>
          </p:cNvCxnSpPr>
          <p:nvPr/>
        </p:nvCxnSpPr>
        <p:spPr>
          <a:xfrm>
            <a:off x="549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2BC0B0A-C3E8-47FA-99CC-1EEDA38AB1F3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>
            <a:off x="4235330" y="202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8B3C87-650E-4ED6-9C0B-497D2E6B54CA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>
            <a:off x="6755330" y="2030870"/>
            <a:ext cx="0" cy="821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326116-4274-4AC6-92B8-639E54F6AB7F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297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9145F2-EF9C-4855-A1E7-E68218AFBC1E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>
            <a:off x="423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CD7AC8-8A1D-4D12-8EA6-FE08F2D83A41}"/>
              </a:ext>
            </a:extLst>
          </p:cNvPr>
          <p:cNvCxnSpPr>
            <a:stCxn id="30" idx="2"/>
            <a:endCxn id="34" idx="0"/>
          </p:cNvCxnSpPr>
          <p:nvPr/>
        </p:nvCxnSpPr>
        <p:spPr>
          <a:xfrm>
            <a:off x="549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E1A2993-01BD-4FEA-B35B-00F057ED352F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>
            <a:off x="6755330" y="328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F5A4C5-427B-40D3-8332-C10330D5DF41}"/>
              </a:ext>
            </a:extLst>
          </p:cNvPr>
          <p:cNvCxnSpPr>
            <a:stCxn id="32" idx="2"/>
            <a:endCxn id="36" idx="0"/>
          </p:cNvCxnSpPr>
          <p:nvPr/>
        </p:nvCxnSpPr>
        <p:spPr>
          <a:xfrm>
            <a:off x="297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0F1025-12CB-46B8-BA35-6D4761A583F1}"/>
              </a:ext>
            </a:extLst>
          </p:cNvPr>
          <p:cNvCxnSpPr>
            <a:stCxn id="33" idx="2"/>
            <a:endCxn id="37" idx="0"/>
          </p:cNvCxnSpPr>
          <p:nvPr/>
        </p:nvCxnSpPr>
        <p:spPr>
          <a:xfrm>
            <a:off x="423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80BF1E-D5A9-47C9-9450-F2DC7B4F9829}"/>
              </a:ext>
            </a:extLst>
          </p:cNvPr>
          <p:cNvCxnSpPr>
            <a:stCxn id="34" idx="2"/>
            <a:endCxn id="38" idx="0"/>
          </p:cNvCxnSpPr>
          <p:nvPr/>
        </p:nvCxnSpPr>
        <p:spPr>
          <a:xfrm>
            <a:off x="549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0CDFBD-CCD3-493C-AF8D-1EC09078AB48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6755330" y="4544405"/>
            <a:ext cx="0" cy="8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24503B-48D2-42B7-9A2F-0B9574BBFF9E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445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DE3080-8AD6-458E-A818-5B1DDD57C637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5711330" y="432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E589E0-74E0-4EF4-9278-0FC7125B9697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319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2C16D9-3A42-46B6-843B-B5C9FC7FA390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445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030798-A330-446E-B6AA-8165E27E7294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5711330" y="5588405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0F4AF98-8ECC-4E80-B655-DD71CACDB83F}"/>
              </a:ext>
            </a:extLst>
          </p:cNvPr>
          <p:cNvCxnSpPr>
            <a:cxnSpLocks/>
            <a:stCxn id="26" idx="3"/>
            <a:endCxn id="23" idx="1"/>
          </p:cNvCxnSpPr>
          <p:nvPr/>
        </p:nvCxnSpPr>
        <p:spPr>
          <a:xfrm flipH="1" flipV="1">
            <a:off x="2759330" y="1808405"/>
            <a:ext cx="4212000" cy="6465"/>
          </a:xfrm>
          <a:prstGeom prst="bentConnector5">
            <a:avLst>
              <a:gd name="adj1" fmla="val -5427"/>
              <a:gd name="adj2" fmla="val 4973318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6E7DE3D-58FE-493E-8C45-DF1054A06F96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H="1">
            <a:off x="2759330" y="306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8C7A789-5BD4-4F24-B4BC-4ED742E10516}"/>
              </a:ext>
            </a:extLst>
          </p:cNvPr>
          <p:cNvCxnSpPr>
            <a:stCxn id="35" idx="3"/>
            <a:endCxn id="32" idx="1"/>
          </p:cNvCxnSpPr>
          <p:nvPr/>
        </p:nvCxnSpPr>
        <p:spPr>
          <a:xfrm flipH="1">
            <a:off x="2759330" y="4328405"/>
            <a:ext cx="4212000" cy="12700"/>
          </a:xfrm>
          <a:prstGeom prst="bentConnector5">
            <a:avLst>
              <a:gd name="adj1" fmla="val -5427"/>
              <a:gd name="adj2" fmla="val -27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F4ED4F1-0D21-4808-AB94-CFBC30423B70}"/>
              </a:ext>
            </a:extLst>
          </p:cNvPr>
          <p:cNvCxnSpPr>
            <a:stCxn id="39" idx="3"/>
            <a:endCxn id="36" idx="1"/>
          </p:cNvCxnSpPr>
          <p:nvPr/>
        </p:nvCxnSpPr>
        <p:spPr>
          <a:xfrm flipH="1">
            <a:off x="2759330" y="5588405"/>
            <a:ext cx="4212000" cy="12700"/>
          </a:xfrm>
          <a:prstGeom prst="bentConnector5">
            <a:avLst>
              <a:gd name="adj1" fmla="val -5427"/>
              <a:gd name="adj2" fmla="val -285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D6A302B-B703-4279-B8EC-BF6B1DFA5462}"/>
              </a:ext>
            </a:extLst>
          </p:cNvPr>
          <p:cNvCxnSpPr>
            <a:cxnSpLocks/>
            <a:stCxn id="39" idx="2"/>
            <a:endCxn id="26" idx="0"/>
          </p:cNvCxnSpPr>
          <p:nvPr/>
        </p:nvCxnSpPr>
        <p:spPr>
          <a:xfrm rot="5400000" flipH="1">
            <a:off x="4652562" y="3701638"/>
            <a:ext cx="4205535" cy="12700"/>
          </a:xfrm>
          <a:prstGeom prst="bentConnector5">
            <a:avLst>
              <a:gd name="adj1" fmla="val -5436"/>
              <a:gd name="adj2" fmla="val -2379228"/>
              <a:gd name="adj3" fmla="val 10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AD6D28A-A554-4A3D-B878-B7494D520160}"/>
              </a:ext>
            </a:extLst>
          </p:cNvPr>
          <p:cNvCxnSpPr>
            <a:stCxn id="38" idx="2"/>
            <a:endCxn id="25" idx="0"/>
          </p:cNvCxnSpPr>
          <p:nvPr/>
        </p:nvCxnSpPr>
        <p:spPr>
          <a:xfrm rot="5400000" flipH="1">
            <a:off x="338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5C63C79-4914-4FC0-A528-B283076E1004}"/>
              </a:ext>
            </a:extLst>
          </p:cNvPr>
          <p:cNvCxnSpPr>
            <a:stCxn id="37" idx="2"/>
            <a:endCxn id="24" idx="0"/>
          </p:cNvCxnSpPr>
          <p:nvPr/>
        </p:nvCxnSpPr>
        <p:spPr>
          <a:xfrm rot="5400000" flipH="1">
            <a:off x="2129330" y="3698405"/>
            <a:ext cx="4212000" cy="12700"/>
          </a:xfrm>
          <a:prstGeom prst="bentConnector5">
            <a:avLst>
              <a:gd name="adj1" fmla="val -5427"/>
              <a:gd name="adj2" fmla="val -249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AE9ABF5-F4A6-4F5D-8AE2-77CD76E66DC7}"/>
              </a:ext>
            </a:extLst>
          </p:cNvPr>
          <p:cNvCxnSpPr>
            <a:stCxn id="36" idx="2"/>
            <a:endCxn id="23" idx="0"/>
          </p:cNvCxnSpPr>
          <p:nvPr/>
        </p:nvCxnSpPr>
        <p:spPr>
          <a:xfrm rot="5400000" flipH="1">
            <a:off x="869330" y="3698405"/>
            <a:ext cx="4212000" cy="12700"/>
          </a:xfrm>
          <a:prstGeom prst="bentConnector5">
            <a:avLst>
              <a:gd name="adj1" fmla="val -5427"/>
              <a:gd name="adj2" fmla="val -2439213"/>
              <a:gd name="adj3" fmla="val 1054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7CB882-84DC-4E0C-8AE7-66BCD69951D6}"/>
              </a:ext>
            </a:extLst>
          </p:cNvPr>
          <p:cNvCxnSpPr/>
          <p:nvPr/>
        </p:nvCxnSpPr>
        <p:spPr>
          <a:xfrm flipV="1">
            <a:off x="2616200" y="1808405"/>
            <a:ext cx="365481" cy="460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CD201-8FED-4461-B393-62906FB0ACA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981681" y="1814870"/>
            <a:ext cx="3557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44FCA-E24A-4267-BEC1-094DFCB3824C}"/>
              </a:ext>
            </a:extLst>
          </p:cNvPr>
          <p:cNvCxnSpPr/>
          <p:nvPr/>
        </p:nvCxnSpPr>
        <p:spPr>
          <a:xfrm flipV="1">
            <a:off x="6350000" y="5601105"/>
            <a:ext cx="411680" cy="4356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931FA1-2A95-4B8C-8EA7-3767A562F579}"/>
              </a:ext>
            </a:extLst>
          </p:cNvPr>
          <p:cNvCxnSpPr/>
          <p:nvPr/>
        </p:nvCxnSpPr>
        <p:spPr>
          <a:xfrm>
            <a:off x="6761680" y="5601105"/>
            <a:ext cx="0" cy="4525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56C6B82-5D08-49A1-ACD0-5EF02D1A317F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V="1">
            <a:off x="4531107" y="3823094"/>
            <a:ext cx="4454797" cy="6350"/>
          </a:xfrm>
          <a:prstGeom prst="bentConnector5">
            <a:avLst>
              <a:gd name="adj1" fmla="val -462"/>
              <a:gd name="adj2" fmla="val -4898425"/>
              <a:gd name="adj3" fmla="val 10513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B7966E-4AA0-4E81-AE99-50DA0CA43932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6755330" y="1598870"/>
            <a:ext cx="6350" cy="14695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718142-A850-421C-9E83-F00CFE9419B2}"/>
              </a:ext>
            </a:extLst>
          </p:cNvPr>
          <p:cNvCxnSpPr>
            <a:cxnSpLocks/>
          </p:cNvCxnSpPr>
          <p:nvPr/>
        </p:nvCxnSpPr>
        <p:spPr>
          <a:xfrm flipH="1">
            <a:off x="6350002" y="3027045"/>
            <a:ext cx="411678" cy="5010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A8F67-78E2-4C7B-ABCD-DC29E0C2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33</a:t>
            </a:fld>
            <a:endParaRPr lang="en-CA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7D1CBF-EDEE-4C71-873E-674D07FEC798}"/>
              </a:ext>
            </a:extLst>
          </p:cNvPr>
          <p:cNvSpPr/>
          <p:nvPr/>
        </p:nvSpPr>
        <p:spPr>
          <a:xfrm rot="18900000">
            <a:off x="6564731" y="1735705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1CE9F9-6D9A-4BEC-BED6-A6C299DF0105}"/>
              </a:ext>
            </a:extLst>
          </p:cNvPr>
          <p:cNvSpPr/>
          <p:nvPr/>
        </p:nvSpPr>
        <p:spPr>
          <a:xfrm rot="18900000">
            <a:off x="6635977" y="1807247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8F8F87-9B78-45B1-9FED-DFBBBF8554E8}"/>
              </a:ext>
            </a:extLst>
          </p:cNvPr>
          <p:cNvSpPr/>
          <p:nvPr/>
        </p:nvSpPr>
        <p:spPr>
          <a:xfrm rot="18900000">
            <a:off x="6710259" y="1880856"/>
            <a:ext cx="108000" cy="108000"/>
          </a:xfrm>
          <a:prstGeom prst="rect">
            <a:avLst/>
          </a:prstGeom>
          <a:solidFill>
            <a:srgbClr val="FF47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954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8CF-224D-402A-B9CB-1E8C47FE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4DEC98-C2C9-41EE-A00E-AE559EFF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56339"/>
              </p:ext>
            </p:extLst>
          </p:nvPr>
        </p:nvGraphicFramePr>
        <p:xfrm>
          <a:off x="756000" y="1869440"/>
          <a:ext cx="7632000" cy="333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3180123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1941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71943353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01195369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72367591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Hoplite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600" b="1" dirty="0" err="1">
                          <a:solidFill>
                            <a:schemeClr val="bg1"/>
                          </a:solidFill>
                        </a:rPr>
                        <a:t>HopliteRT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27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 dirty="0" err="1">
                          <a:solidFill>
                            <a:schemeClr val="bg1"/>
                          </a:solidFill>
                        </a:rPr>
                        <a:t>HopliteBuf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2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C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S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3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C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S+N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err="1"/>
                        <a:t>Livelock</a:t>
                      </a:r>
                      <a:r>
                        <a:rPr lang="en-CA" sz="1600" b="1" dirty="0"/>
                        <a:t> freedom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2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In-order delivery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3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/>
                        <a:t>Latency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1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Cost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Traffic Regulation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5591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7D8D6-DA0E-4739-A75E-7ED0B4EF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40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8CF-224D-402A-B9CB-1E8C47FE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4DEC98-C2C9-41EE-A00E-AE559EFF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02286"/>
              </p:ext>
            </p:extLst>
          </p:nvPr>
        </p:nvGraphicFramePr>
        <p:xfrm>
          <a:off x="756000" y="1869440"/>
          <a:ext cx="7632000" cy="385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3180123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1941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71943353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01195369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72367591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Hoplite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600" b="1" dirty="0" err="1">
                          <a:solidFill>
                            <a:schemeClr val="bg1"/>
                          </a:solidFill>
                        </a:rPr>
                        <a:t>HopliteRT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27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 dirty="0" err="1">
                          <a:solidFill>
                            <a:schemeClr val="bg1"/>
                          </a:solidFill>
                        </a:rPr>
                        <a:t>HopliteBuf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2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C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S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3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C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S+N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err="1"/>
                        <a:t>Livelock</a:t>
                      </a:r>
                      <a:r>
                        <a:rPr lang="en-CA" sz="1600" b="1" dirty="0"/>
                        <a:t> freedom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2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In-order delivery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3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/>
                        <a:t>Latency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0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Cost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Traffic Regulation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Circular Dependency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128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7D8D6-DA0E-4739-A75E-7ED0B4EF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996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FB05-CFD0-48AC-8BE6-45FBB687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8670-EA71-47FE-9D83-BAA25549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Network Calculus </a:t>
            </a:r>
          </a:p>
          <a:p>
            <a:r>
              <a:rPr lang="en-CA" i="1" dirty="0"/>
              <a:t>Circular dependencies </a:t>
            </a:r>
            <a:r>
              <a:rPr lang="en-CA" dirty="0"/>
              <a:t>in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  <a:p>
            <a:r>
              <a:rPr lang="en-CA" dirty="0" err="1"/>
              <a:t>HopliteBuf</a:t>
            </a:r>
            <a:r>
              <a:rPr lang="en-CA" dirty="0"/>
              <a:t> W</a:t>
            </a:r>
            <a:r>
              <a:rPr lang="en-CA" sz="20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</a:t>
            </a:r>
          </a:p>
          <a:p>
            <a:r>
              <a:rPr lang="en-CA" dirty="0">
                <a:sym typeface="Wingdings" panose="05000000000000000000" pitchFamily="2" charset="2"/>
              </a:rPr>
              <a:t>Evaluation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DF307-C236-4897-A435-DA816741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857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DF90-F8CB-4B79-AE41-B66B1E6A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EAC20-15FC-43CA-9512-57D157BE08BA}"/>
              </a:ext>
            </a:extLst>
          </p:cNvPr>
          <p:cNvSpPr/>
          <p:nvPr/>
        </p:nvSpPr>
        <p:spPr>
          <a:xfrm>
            <a:off x="720000" y="436386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PE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3963E-C597-402E-99A3-2024983DD71D}"/>
              </a:ext>
            </a:extLst>
          </p:cNvPr>
          <p:cNvSpPr/>
          <p:nvPr/>
        </p:nvSpPr>
        <p:spPr>
          <a:xfrm>
            <a:off x="2880000" y="436386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Reg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F7705-EA53-473A-9584-C9BC2838FE95}"/>
              </a:ext>
            </a:extLst>
          </p:cNvPr>
          <p:cNvSpPr/>
          <p:nvPr/>
        </p:nvSpPr>
        <p:spPr>
          <a:xfrm>
            <a:off x="7920000" y="436386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5C5D38-5C34-4123-B0ED-F9F87F35241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528000" y="4687860"/>
            <a:ext cx="43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C7E6A-0F26-4857-B787-EA08C73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37</a:t>
            </a:fld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E3791D-25EE-4591-9360-4572D5572439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368000" y="4687860"/>
            <a:ext cx="151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4996BF2-CDFA-4B3C-984C-EFAC5B1D9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1440000"/>
            <a:ext cx="443842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DF90-F8CB-4B79-AE41-B66B1E6A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EAC20-15FC-43CA-9512-57D157BE08BA}"/>
              </a:ext>
            </a:extLst>
          </p:cNvPr>
          <p:cNvSpPr/>
          <p:nvPr/>
        </p:nvSpPr>
        <p:spPr>
          <a:xfrm>
            <a:off x="720000" y="436386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PE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3963E-C597-402E-99A3-2024983DD71D}"/>
              </a:ext>
            </a:extLst>
          </p:cNvPr>
          <p:cNvSpPr/>
          <p:nvPr/>
        </p:nvSpPr>
        <p:spPr>
          <a:xfrm>
            <a:off x="2880000" y="436386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Reg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F7705-EA53-473A-9584-C9BC2838FE95}"/>
              </a:ext>
            </a:extLst>
          </p:cNvPr>
          <p:cNvSpPr/>
          <p:nvPr/>
        </p:nvSpPr>
        <p:spPr>
          <a:xfrm>
            <a:off x="7920000" y="436386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5C5D38-5C34-4123-B0ED-F9F87F35241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528000" y="4687860"/>
            <a:ext cx="43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C7E6A-0F26-4857-B787-EA08C73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38</a:t>
            </a:fld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E3791D-25EE-4591-9360-4572D5572439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368000" y="4687860"/>
            <a:ext cx="151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798F293-97AC-41FD-B1B8-7D1D096D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1440000"/>
            <a:ext cx="443842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0483-4E88-4BF0-B918-D52791ED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C9F0-358A-45AA-968F-D2BDF8A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39</a:t>
            </a:fld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E35FFE-281B-432A-B524-ABFFC6B27EFB}"/>
              </a:ext>
            </a:extLst>
          </p:cNvPr>
          <p:cNvSpPr/>
          <p:nvPr/>
        </p:nvSpPr>
        <p:spPr>
          <a:xfrm>
            <a:off x="4337341" y="4380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849633-4260-4589-8769-02C3D412BEF8}"/>
              </a:ext>
            </a:extLst>
          </p:cNvPr>
          <p:cNvSpPr/>
          <p:nvPr/>
        </p:nvSpPr>
        <p:spPr>
          <a:xfrm>
            <a:off x="4337341" y="4631150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65B19E-435D-409D-ADEB-B24BA19D66F1}"/>
              </a:ext>
            </a:extLst>
          </p:cNvPr>
          <p:cNvSpPr/>
          <p:nvPr/>
        </p:nvSpPr>
        <p:spPr>
          <a:xfrm>
            <a:off x="4337341" y="4128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8D7D-D853-4591-8A76-6CCE6D944BC7}"/>
              </a:ext>
            </a:extLst>
          </p:cNvPr>
          <p:cNvSpPr txBox="1"/>
          <p:nvPr/>
        </p:nvSpPr>
        <p:spPr>
          <a:xfrm>
            <a:off x="2914864" y="170451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N</a:t>
            </a:r>
            <a:endParaRPr lang="en-CA" sz="1350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75A8E46B-BE97-4466-BC19-53706E4C855A}"/>
              </a:ext>
            </a:extLst>
          </p:cNvPr>
          <p:cNvSpPr/>
          <p:nvPr/>
        </p:nvSpPr>
        <p:spPr>
          <a:xfrm rot="10800000">
            <a:off x="3835030" y="5270396"/>
            <a:ext cx="788400" cy="252000"/>
          </a:xfrm>
          <a:prstGeom prst="trapezoid">
            <a:avLst>
              <a:gd name="adj" fmla="val 760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9F4D0D0-3649-4A43-8E4B-BC82F6CB2F97}"/>
              </a:ext>
            </a:extLst>
          </p:cNvPr>
          <p:cNvCxnSpPr>
            <a:cxnSpLocks/>
          </p:cNvCxnSpPr>
          <p:nvPr/>
        </p:nvCxnSpPr>
        <p:spPr>
          <a:xfrm>
            <a:off x="3097767" y="2066730"/>
            <a:ext cx="1080000" cy="32040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28F7F3A-DB5E-4437-9238-9FE5AEF4E4EB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4463341" y="4883150"/>
            <a:ext cx="0" cy="387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55BCC-F63F-4E7C-A162-410C455A40B3}"/>
              </a:ext>
            </a:extLst>
          </p:cNvPr>
          <p:cNvSpPr txBox="1"/>
          <p:nvPr/>
        </p:nvSpPr>
        <p:spPr>
          <a:xfrm>
            <a:off x="4267668" y="55727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</a:t>
            </a:r>
            <a:endParaRPr lang="en-CA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7D9CA4-8406-4FE7-A4BE-D87F0F6A40A2}"/>
              </a:ext>
            </a:extLst>
          </p:cNvPr>
          <p:cNvSpPr txBox="1"/>
          <p:nvPr/>
        </p:nvSpPr>
        <p:spPr>
          <a:xfrm>
            <a:off x="2847538" y="314088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</a:t>
            </a:r>
            <a:endParaRPr lang="en-CA" sz="13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537764-5E33-418B-AB7A-0CC76C63233E}"/>
              </a:ext>
            </a:extLst>
          </p:cNvPr>
          <p:cNvSpPr txBox="1"/>
          <p:nvPr/>
        </p:nvSpPr>
        <p:spPr>
          <a:xfrm>
            <a:off x="5019869" y="1234100"/>
            <a:ext cx="412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baseline="-25000" dirty="0"/>
              <a:t>1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West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i="1" baseline="-25000" dirty="0"/>
              <a:t>2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FAE1A95-54F6-418E-B3EC-65499E438875}"/>
              </a:ext>
            </a:extLst>
          </p:cNvPr>
          <p:cNvCxnSpPr>
            <a:cxnSpLocks/>
          </p:cNvCxnSpPr>
          <p:nvPr/>
        </p:nvCxnSpPr>
        <p:spPr>
          <a:xfrm>
            <a:off x="3005235" y="3540998"/>
            <a:ext cx="1440000" cy="56261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34481F-4B82-4642-89B6-F09E0104582A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>
            <a:off x="3467433" y="5089115"/>
            <a:ext cx="328517" cy="1195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DE9D6B4-EA90-469E-A86E-4924CFEE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2811600" cy="1714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4CF9B-234C-446B-9C68-D4158F7FF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808000"/>
            <a:ext cx="2811600" cy="11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CA" dirty="0" err="1"/>
              <a:t>NoCs</a:t>
            </a:r>
            <a:r>
              <a:rPr lang="en-CA" dirty="0"/>
              <a:t> efficiently integrate large subsystems.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0C04-857C-48E5-A61E-6A124670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4B8BA-852C-46C9-A10C-DD4E6DCFE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" t="1933" r="3044" b="2324"/>
          <a:stretch/>
        </p:blipFill>
        <p:spPr>
          <a:xfrm>
            <a:off x="4896341" y="2578280"/>
            <a:ext cx="4247659" cy="3600000"/>
          </a:xfrm>
          <a:prstGeom prst="rect">
            <a:avLst/>
          </a:prstGeom>
        </p:spPr>
      </p:pic>
      <p:pic>
        <p:nvPicPr>
          <p:cNvPr id="7" name="Picture 6" descr="Image result for Xilinx versal Network on chip">
            <a:extLst>
              <a:ext uri="{FF2B5EF4-FFF2-40B4-BE49-F238E27FC236}">
                <a16:creationId xmlns:a16="http://schemas.microsoft.com/office/drawing/2014/main" id="{D3EC8637-4255-4052-BB3B-980FE1593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8782" r="8298" b="5795"/>
          <a:stretch/>
        </p:blipFill>
        <p:spPr bwMode="auto">
          <a:xfrm>
            <a:off x="0" y="2722895"/>
            <a:ext cx="4381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36C93-1150-4DC0-970F-4E8AC95A829B}"/>
              </a:ext>
            </a:extLst>
          </p:cNvPr>
          <p:cNvSpPr txBox="1"/>
          <p:nvPr/>
        </p:nvSpPr>
        <p:spPr>
          <a:xfrm>
            <a:off x="150072" y="6408732"/>
            <a:ext cx="253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/>
              <a:t>Image source: Xilinx</a:t>
            </a:r>
            <a:endParaRPr lang="en-CA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9E42C-415D-4A28-88B6-A98DD80160BF}"/>
              </a:ext>
            </a:extLst>
          </p:cNvPr>
          <p:cNvSpPr txBox="1"/>
          <p:nvPr/>
        </p:nvSpPr>
        <p:spPr>
          <a:xfrm>
            <a:off x="4950671" y="6383809"/>
            <a:ext cx="253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/>
              <a:t>Image source: Intel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552553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C32B4-D231-4EAE-A2F7-2BF9DDEB1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320000"/>
            <a:ext cx="2811600" cy="22628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1D160-85C4-473A-8FF0-A6E743EE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2811600" cy="1714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A57482-02A4-4FEA-A0CC-1297761EE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808000"/>
            <a:ext cx="2811600" cy="1165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F0483-4E88-4BF0-B918-D52791ED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C9F0-358A-45AA-968F-D2BDF8A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40</a:t>
            </a:fld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E35FFE-281B-432A-B524-ABFFC6B27EFB}"/>
              </a:ext>
            </a:extLst>
          </p:cNvPr>
          <p:cNvSpPr/>
          <p:nvPr/>
        </p:nvSpPr>
        <p:spPr>
          <a:xfrm>
            <a:off x="4337341" y="4380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849633-4260-4589-8769-02C3D412BEF8}"/>
              </a:ext>
            </a:extLst>
          </p:cNvPr>
          <p:cNvSpPr/>
          <p:nvPr/>
        </p:nvSpPr>
        <p:spPr>
          <a:xfrm>
            <a:off x="4337341" y="4631150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65B19E-435D-409D-ADEB-B24BA19D66F1}"/>
              </a:ext>
            </a:extLst>
          </p:cNvPr>
          <p:cNvSpPr/>
          <p:nvPr/>
        </p:nvSpPr>
        <p:spPr>
          <a:xfrm>
            <a:off x="4337341" y="4128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8D7D-D853-4591-8A76-6CCE6D944BC7}"/>
              </a:ext>
            </a:extLst>
          </p:cNvPr>
          <p:cNvSpPr txBox="1"/>
          <p:nvPr/>
        </p:nvSpPr>
        <p:spPr>
          <a:xfrm>
            <a:off x="2914864" y="170451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N</a:t>
            </a:r>
            <a:endParaRPr lang="en-CA" sz="1350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75A8E46B-BE97-4466-BC19-53706E4C855A}"/>
              </a:ext>
            </a:extLst>
          </p:cNvPr>
          <p:cNvSpPr/>
          <p:nvPr/>
        </p:nvSpPr>
        <p:spPr>
          <a:xfrm rot="10800000">
            <a:off x="3835030" y="5270396"/>
            <a:ext cx="788400" cy="252000"/>
          </a:xfrm>
          <a:prstGeom prst="trapezoid">
            <a:avLst>
              <a:gd name="adj" fmla="val 760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9F4D0D0-3649-4A43-8E4B-BC82F6CB2F97}"/>
              </a:ext>
            </a:extLst>
          </p:cNvPr>
          <p:cNvCxnSpPr>
            <a:cxnSpLocks/>
          </p:cNvCxnSpPr>
          <p:nvPr/>
        </p:nvCxnSpPr>
        <p:spPr>
          <a:xfrm>
            <a:off x="3097767" y="2066730"/>
            <a:ext cx="1080000" cy="3204000"/>
          </a:xfrm>
          <a:prstGeom prst="bentConnector2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28F7F3A-DB5E-4437-9238-9FE5AEF4E4EB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4463341" y="4883150"/>
            <a:ext cx="0" cy="387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55BCC-F63F-4E7C-A162-410C455A40B3}"/>
              </a:ext>
            </a:extLst>
          </p:cNvPr>
          <p:cNvSpPr txBox="1"/>
          <p:nvPr/>
        </p:nvSpPr>
        <p:spPr>
          <a:xfrm>
            <a:off x="4267668" y="55727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</a:t>
            </a:r>
            <a:endParaRPr lang="en-CA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7D9CA4-8406-4FE7-A4BE-D87F0F6A40A2}"/>
              </a:ext>
            </a:extLst>
          </p:cNvPr>
          <p:cNvSpPr txBox="1"/>
          <p:nvPr/>
        </p:nvSpPr>
        <p:spPr>
          <a:xfrm>
            <a:off x="2847538" y="314088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</a:t>
            </a:r>
            <a:endParaRPr lang="en-CA" sz="13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537764-5E33-418B-AB7A-0CC76C63233E}"/>
              </a:ext>
            </a:extLst>
          </p:cNvPr>
          <p:cNvSpPr txBox="1"/>
          <p:nvPr/>
        </p:nvSpPr>
        <p:spPr>
          <a:xfrm>
            <a:off x="5019869" y="1234100"/>
            <a:ext cx="4124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baseline="-25000" dirty="0"/>
              <a:t>1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West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i="1" baseline="-25000" dirty="0"/>
              <a:t>2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North obstructs buffer reading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FAE1A95-54F6-418E-B3EC-65499E438875}"/>
              </a:ext>
            </a:extLst>
          </p:cNvPr>
          <p:cNvCxnSpPr>
            <a:cxnSpLocks/>
          </p:cNvCxnSpPr>
          <p:nvPr/>
        </p:nvCxnSpPr>
        <p:spPr>
          <a:xfrm>
            <a:off x="3005235" y="3540998"/>
            <a:ext cx="1440000" cy="56261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34481F-4B82-4642-89B6-F09E0104582A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>
            <a:off x="3467433" y="5089115"/>
            <a:ext cx="328517" cy="1195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65E57A-8ADE-462D-A5B5-B4CA128CFA16}"/>
              </a:ext>
            </a:extLst>
          </p:cNvPr>
          <p:cNvCxnSpPr>
            <a:cxnSpLocks/>
          </p:cNvCxnSpPr>
          <p:nvPr/>
        </p:nvCxnSpPr>
        <p:spPr>
          <a:xfrm>
            <a:off x="1173273" y="1405674"/>
            <a:ext cx="0" cy="51332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1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0483-4E88-4BF0-B918-D52791ED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C9F0-358A-45AA-968F-D2BDF8A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41</a:t>
            </a:fld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E35FFE-281B-432A-B524-ABFFC6B27EFB}"/>
              </a:ext>
            </a:extLst>
          </p:cNvPr>
          <p:cNvSpPr/>
          <p:nvPr/>
        </p:nvSpPr>
        <p:spPr>
          <a:xfrm>
            <a:off x="4337341" y="4380771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849633-4260-4589-8769-02C3D412BEF8}"/>
              </a:ext>
            </a:extLst>
          </p:cNvPr>
          <p:cNvSpPr/>
          <p:nvPr/>
        </p:nvSpPr>
        <p:spPr>
          <a:xfrm>
            <a:off x="4337341" y="4631150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65B19E-435D-409D-ADEB-B24BA19D66F1}"/>
              </a:ext>
            </a:extLst>
          </p:cNvPr>
          <p:cNvSpPr/>
          <p:nvPr/>
        </p:nvSpPr>
        <p:spPr>
          <a:xfrm>
            <a:off x="4337341" y="4128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8D7D-D853-4591-8A76-6CCE6D944BC7}"/>
              </a:ext>
            </a:extLst>
          </p:cNvPr>
          <p:cNvSpPr txBox="1"/>
          <p:nvPr/>
        </p:nvSpPr>
        <p:spPr>
          <a:xfrm>
            <a:off x="2914864" y="170451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N</a:t>
            </a:r>
            <a:endParaRPr lang="en-CA" sz="1350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75A8E46B-BE97-4466-BC19-53706E4C855A}"/>
              </a:ext>
            </a:extLst>
          </p:cNvPr>
          <p:cNvSpPr/>
          <p:nvPr/>
        </p:nvSpPr>
        <p:spPr>
          <a:xfrm rot="10800000">
            <a:off x="3835030" y="5270396"/>
            <a:ext cx="788400" cy="252000"/>
          </a:xfrm>
          <a:prstGeom prst="trapezoid">
            <a:avLst>
              <a:gd name="adj" fmla="val 760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9F4D0D0-3649-4A43-8E4B-BC82F6CB2F97}"/>
              </a:ext>
            </a:extLst>
          </p:cNvPr>
          <p:cNvCxnSpPr>
            <a:cxnSpLocks/>
          </p:cNvCxnSpPr>
          <p:nvPr/>
        </p:nvCxnSpPr>
        <p:spPr>
          <a:xfrm>
            <a:off x="3097767" y="2066730"/>
            <a:ext cx="1080000" cy="3204000"/>
          </a:xfrm>
          <a:prstGeom prst="bentConnector2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28F7F3A-DB5E-4437-9238-9FE5AEF4E4EB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4463341" y="4883150"/>
            <a:ext cx="0" cy="387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55BCC-F63F-4E7C-A162-410C455A40B3}"/>
              </a:ext>
            </a:extLst>
          </p:cNvPr>
          <p:cNvSpPr txBox="1"/>
          <p:nvPr/>
        </p:nvSpPr>
        <p:spPr>
          <a:xfrm>
            <a:off x="4267668" y="55727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</a:t>
            </a:r>
            <a:endParaRPr lang="en-CA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7D9CA4-8406-4FE7-A4BE-D87F0F6A40A2}"/>
              </a:ext>
            </a:extLst>
          </p:cNvPr>
          <p:cNvSpPr txBox="1"/>
          <p:nvPr/>
        </p:nvSpPr>
        <p:spPr>
          <a:xfrm>
            <a:off x="2847538" y="314088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</a:t>
            </a:r>
            <a:endParaRPr lang="en-CA" sz="13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537764-5E33-418B-AB7A-0CC76C63233E}"/>
              </a:ext>
            </a:extLst>
          </p:cNvPr>
          <p:cNvSpPr txBox="1"/>
          <p:nvPr/>
        </p:nvSpPr>
        <p:spPr>
          <a:xfrm>
            <a:off x="5019869" y="1234100"/>
            <a:ext cx="412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baseline="-25000" dirty="0"/>
              <a:t>1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West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i="1" baseline="-25000" dirty="0"/>
              <a:t>2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North obstructs buffer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Buffer fills at rate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FAE1A95-54F6-418E-B3EC-65499E438875}"/>
              </a:ext>
            </a:extLst>
          </p:cNvPr>
          <p:cNvCxnSpPr>
            <a:cxnSpLocks/>
          </p:cNvCxnSpPr>
          <p:nvPr/>
        </p:nvCxnSpPr>
        <p:spPr>
          <a:xfrm>
            <a:off x="3005235" y="3540998"/>
            <a:ext cx="1440000" cy="56261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34481F-4B82-4642-89B6-F09E0104582A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>
            <a:off x="3467433" y="5089115"/>
            <a:ext cx="328517" cy="1195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03EAB8-8FC5-4370-A29F-5F6F7E7AC61B}"/>
              </a:ext>
            </a:extLst>
          </p:cNvPr>
          <p:cNvSpPr txBox="1"/>
          <p:nvPr/>
        </p:nvSpPr>
        <p:spPr>
          <a:xfrm>
            <a:off x="5019869" y="4193655"/>
            <a:ext cx="412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Buffer size depends on </a:t>
            </a:r>
            <a:r>
              <a:rPr lang="en-CA" sz="2800" b="1" i="1" dirty="0"/>
              <a:t>b</a:t>
            </a:r>
            <a:r>
              <a:rPr lang="en-CA" sz="2800" b="1" baseline="-25000" dirty="0"/>
              <a:t>1</a:t>
            </a:r>
            <a:r>
              <a:rPr lang="en-CA" sz="2800" b="1" dirty="0"/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 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and </a:t>
            </a:r>
            <a:r>
              <a:rPr lang="en-CA" sz="2800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endParaRPr lang="en-CA" sz="2800" b="1" baseline="-25000" dirty="0"/>
          </a:p>
          <a:p>
            <a:endParaRPr lang="en-CA" sz="2400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A78708-2E82-44A0-B393-47ED6519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2811600" cy="1714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73EAE5-B190-411A-BDF7-8E837351E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808000"/>
            <a:ext cx="2811600" cy="11652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4214E8-F7C2-4287-A7A8-6FEF96D6D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320000"/>
            <a:ext cx="2811600" cy="226283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82C31C-4616-4463-9508-2976B9A42E74}"/>
              </a:ext>
            </a:extLst>
          </p:cNvPr>
          <p:cNvCxnSpPr>
            <a:cxnSpLocks/>
          </p:cNvCxnSpPr>
          <p:nvPr/>
        </p:nvCxnSpPr>
        <p:spPr>
          <a:xfrm>
            <a:off x="1173273" y="1405674"/>
            <a:ext cx="0" cy="51332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26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E68B88-9749-4BB2-B0A5-FBBCA562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320000"/>
            <a:ext cx="2811600" cy="2262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7CD2C1-F459-403D-9E0C-65322B14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808000"/>
            <a:ext cx="2811600" cy="1165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F0483-4E88-4BF0-B918-D52791ED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C9F0-358A-45AA-968F-D2BDF8A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42</a:t>
            </a:fld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E35FFE-281B-432A-B524-ABFFC6B27EFB}"/>
              </a:ext>
            </a:extLst>
          </p:cNvPr>
          <p:cNvSpPr/>
          <p:nvPr/>
        </p:nvSpPr>
        <p:spPr>
          <a:xfrm>
            <a:off x="4337341" y="4380771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849633-4260-4589-8769-02C3D412BEF8}"/>
              </a:ext>
            </a:extLst>
          </p:cNvPr>
          <p:cNvSpPr/>
          <p:nvPr/>
        </p:nvSpPr>
        <p:spPr>
          <a:xfrm>
            <a:off x="4337341" y="4631150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65B19E-435D-409D-ADEB-B24BA19D66F1}"/>
              </a:ext>
            </a:extLst>
          </p:cNvPr>
          <p:cNvSpPr/>
          <p:nvPr/>
        </p:nvSpPr>
        <p:spPr>
          <a:xfrm>
            <a:off x="4337341" y="4128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8D7D-D853-4591-8A76-6CCE6D944BC7}"/>
              </a:ext>
            </a:extLst>
          </p:cNvPr>
          <p:cNvSpPr txBox="1"/>
          <p:nvPr/>
        </p:nvSpPr>
        <p:spPr>
          <a:xfrm>
            <a:off x="2914864" y="170451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N</a:t>
            </a:r>
            <a:endParaRPr lang="en-CA" sz="1350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75A8E46B-BE97-4466-BC19-53706E4C855A}"/>
              </a:ext>
            </a:extLst>
          </p:cNvPr>
          <p:cNvSpPr/>
          <p:nvPr/>
        </p:nvSpPr>
        <p:spPr>
          <a:xfrm rot="10800000">
            <a:off x="3835030" y="5270396"/>
            <a:ext cx="788400" cy="252000"/>
          </a:xfrm>
          <a:prstGeom prst="trapezoid">
            <a:avLst>
              <a:gd name="adj" fmla="val 760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9F4D0D0-3649-4A43-8E4B-BC82F6CB2F97}"/>
              </a:ext>
            </a:extLst>
          </p:cNvPr>
          <p:cNvCxnSpPr>
            <a:cxnSpLocks/>
          </p:cNvCxnSpPr>
          <p:nvPr/>
        </p:nvCxnSpPr>
        <p:spPr>
          <a:xfrm>
            <a:off x="3097767" y="2066730"/>
            <a:ext cx="1080000" cy="32040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28F7F3A-DB5E-4437-9238-9FE5AEF4E4EB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4463341" y="4883150"/>
            <a:ext cx="0" cy="387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55BCC-F63F-4E7C-A162-410C455A40B3}"/>
              </a:ext>
            </a:extLst>
          </p:cNvPr>
          <p:cNvSpPr txBox="1"/>
          <p:nvPr/>
        </p:nvSpPr>
        <p:spPr>
          <a:xfrm>
            <a:off x="4267668" y="55727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</a:t>
            </a:r>
            <a:endParaRPr lang="en-CA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7D9CA4-8406-4FE7-A4BE-D87F0F6A40A2}"/>
              </a:ext>
            </a:extLst>
          </p:cNvPr>
          <p:cNvSpPr txBox="1"/>
          <p:nvPr/>
        </p:nvSpPr>
        <p:spPr>
          <a:xfrm>
            <a:off x="2847538" y="314088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</a:t>
            </a:r>
            <a:endParaRPr lang="en-CA" sz="13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537764-5E33-418B-AB7A-0CC76C63233E}"/>
              </a:ext>
            </a:extLst>
          </p:cNvPr>
          <p:cNvSpPr txBox="1"/>
          <p:nvPr/>
        </p:nvSpPr>
        <p:spPr>
          <a:xfrm>
            <a:off x="5019869" y="1234100"/>
            <a:ext cx="4124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baseline="-25000" dirty="0"/>
              <a:t>1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West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i="1" baseline="-25000" dirty="0"/>
              <a:t>2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North obstructs buffer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Buffer fills at rate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Buffer is read at rate </a:t>
            </a:r>
            <a:r>
              <a:rPr lang="en-CA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endParaRPr lang="en-CA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FAE1A95-54F6-418E-B3EC-65499E438875}"/>
              </a:ext>
            </a:extLst>
          </p:cNvPr>
          <p:cNvCxnSpPr>
            <a:cxnSpLocks/>
          </p:cNvCxnSpPr>
          <p:nvPr/>
        </p:nvCxnSpPr>
        <p:spPr>
          <a:xfrm>
            <a:off x="3005235" y="3540998"/>
            <a:ext cx="1440000" cy="56261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34481F-4B82-4642-89B6-F09E0104582A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>
            <a:off x="3467433" y="5089115"/>
            <a:ext cx="328517" cy="1195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03EAB8-8FC5-4370-A29F-5F6F7E7AC61B}"/>
              </a:ext>
            </a:extLst>
          </p:cNvPr>
          <p:cNvSpPr txBox="1"/>
          <p:nvPr/>
        </p:nvSpPr>
        <p:spPr>
          <a:xfrm>
            <a:off x="5019869" y="4193655"/>
            <a:ext cx="4124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Buffer size depends on </a:t>
            </a:r>
            <a:r>
              <a:rPr lang="en-CA" sz="2800" b="1" i="1" dirty="0"/>
              <a:t>b</a:t>
            </a:r>
            <a:r>
              <a:rPr lang="en-CA" sz="2800" b="1" baseline="-25000" dirty="0"/>
              <a:t>1</a:t>
            </a:r>
            <a:r>
              <a:rPr lang="en-CA" sz="2800" b="1" dirty="0"/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 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and </a:t>
            </a:r>
            <a:r>
              <a:rPr lang="en-CA" sz="2800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72A278-9FA1-4774-8D5F-E0B6D645AEDD}"/>
              </a:ext>
            </a:extLst>
          </p:cNvPr>
          <p:cNvCxnSpPr>
            <a:cxnSpLocks/>
          </p:cNvCxnSpPr>
          <p:nvPr/>
        </p:nvCxnSpPr>
        <p:spPr>
          <a:xfrm flipH="1">
            <a:off x="36000" y="3158607"/>
            <a:ext cx="16783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147A21-6B04-4C15-83B5-B7127C07098F}"/>
              </a:ext>
            </a:extLst>
          </p:cNvPr>
          <p:cNvCxnSpPr>
            <a:cxnSpLocks/>
          </p:cNvCxnSpPr>
          <p:nvPr/>
        </p:nvCxnSpPr>
        <p:spPr>
          <a:xfrm>
            <a:off x="1158033" y="5451415"/>
            <a:ext cx="57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A6B1422-9E2A-4060-80DB-06C5AD566DB2}"/>
              </a:ext>
            </a:extLst>
          </p:cNvPr>
          <p:cNvSpPr txBox="1"/>
          <p:nvPr/>
        </p:nvSpPr>
        <p:spPr>
          <a:xfrm>
            <a:off x="1311299" y="5481657"/>
            <a:ext cx="30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447D61-611D-4426-953C-70F940E52182}"/>
              </a:ext>
            </a:extLst>
          </p:cNvPr>
          <p:cNvSpPr txBox="1"/>
          <p:nvPr/>
        </p:nvSpPr>
        <p:spPr>
          <a:xfrm>
            <a:off x="1745793" y="3376612"/>
            <a:ext cx="30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/>
              <a:t>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B4295D-70E0-451B-B8EF-4CC6D62179FE}"/>
              </a:ext>
            </a:extLst>
          </p:cNvPr>
          <p:cNvCxnSpPr/>
          <p:nvPr/>
        </p:nvCxnSpPr>
        <p:spPr>
          <a:xfrm>
            <a:off x="1744823" y="3166551"/>
            <a:ext cx="3010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01966D-DCDD-4AC5-B122-B0856D47A459}"/>
              </a:ext>
            </a:extLst>
          </p:cNvPr>
          <p:cNvCxnSpPr/>
          <p:nvPr/>
        </p:nvCxnSpPr>
        <p:spPr>
          <a:xfrm>
            <a:off x="1895349" y="3166551"/>
            <a:ext cx="0" cy="131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50B901-F393-4677-8118-DF38A6388DB6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1895834" y="3715166"/>
            <a:ext cx="0" cy="144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8D39D9E-30E2-4CE6-8FA9-044CB4A22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2811600" cy="171405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F9444-0C46-45C3-9CED-9D1E1CFB3670}"/>
              </a:ext>
            </a:extLst>
          </p:cNvPr>
          <p:cNvCxnSpPr>
            <a:cxnSpLocks/>
          </p:cNvCxnSpPr>
          <p:nvPr/>
        </p:nvCxnSpPr>
        <p:spPr>
          <a:xfrm>
            <a:off x="1173273" y="1405674"/>
            <a:ext cx="0" cy="51332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5AB724-DA90-4197-B35E-DB00A470B48B}"/>
              </a:ext>
            </a:extLst>
          </p:cNvPr>
          <p:cNvCxnSpPr>
            <a:cxnSpLocks/>
          </p:cNvCxnSpPr>
          <p:nvPr/>
        </p:nvCxnSpPr>
        <p:spPr>
          <a:xfrm flipH="1">
            <a:off x="1714343" y="3158607"/>
            <a:ext cx="30480" cy="33803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9A447A1-2083-4B16-9552-69D78167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320000"/>
            <a:ext cx="2811600" cy="2262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A1A2BF-80C7-47FC-9B72-FB29FEEB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808000"/>
            <a:ext cx="2811600" cy="1165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F0483-4E88-4BF0-B918-D52791ED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C9F0-358A-45AA-968F-D2BDF8A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43</a:t>
            </a:fld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E35FFE-281B-432A-B524-ABFFC6B27EFB}"/>
              </a:ext>
            </a:extLst>
          </p:cNvPr>
          <p:cNvSpPr/>
          <p:nvPr/>
        </p:nvSpPr>
        <p:spPr>
          <a:xfrm>
            <a:off x="4337341" y="4380771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849633-4260-4589-8769-02C3D412BEF8}"/>
              </a:ext>
            </a:extLst>
          </p:cNvPr>
          <p:cNvSpPr/>
          <p:nvPr/>
        </p:nvSpPr>
        <p:spPr>
          <a:xfrm>
            <a:off x="4337341" y="4631150"/>
            <a:ext cx="252000" cy="252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65B19E-435D-409D-ADEB-B24BA19D66F1}"/>
              </a:ext>
            </a:extLst>
          </p:cNvPr>
          <p:cNvSpPr/>
          <p:nvPr/>
        </p:nvSpPr>
        <p:spPr>
          <a:xfrm>
            <a:off x="4337341" y="4128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8D7D-D853-4591-8A76-6CCE6D944BC7}"/>
              </a:ext>
            </a:extLst>
          </p:cNvPr>
          <p:cNvSpPr txBox="1"/>
          <p:nvPr/>
        </p:nvSpPr>
        <p:spPr>
          <a:xfrm>
            <a:off x="2914864" y="170451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N</a:t>
            </a:r>
            <a:endParaRPr lang="en-CA" sz="1350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75A8E46B-BE97-4466-BC19-53706E4C855A}"/>
              </a:ext>
            </a:extLst>
          </p:cNvPr>
          <p:cNvSpPr/>
          <p:nvPr/>
        </p:nvSpPr>
        <p:spPr>
          <a:xfrm rot="10800000">
            <a:off x="3835030" y="5270396"/>
            <a:ext cx="788400" cy="252000"/>
          </a:xfrm>
          <a:prstGeom prst="trapezoid">
            <a:avLst>
              <a:gd name="adj" fmla="val 760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9F4D0D0-3649-4A43-8E4B-BC82F6CB2F97}"/>
              </a:ext>
            </a:extLst>
          </p:cNvPr>
          <p:cNvCxnSpPr>
            <a:cxnSpLocks/>
          </p:cNvCxnSpPr>
          <p:nvPr/>
        </p:nvCxnSpPr>
        <p:spPr>
          <a:xfrm>
            <a:off x="3097767" y="2066730"/>
            <a:ext cx="1080000" cy="32040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28F7F3A-DB5E-4437-9238-9FE5AEF4E4EB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4463341" y="4883150"/>
            <a:ext cx="0" cy="387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55BCC-F63F-4E7C-A162-410C455A40B3}"/>
              </a:ext>
            </a:extLst>
          </p:cNvPr>
          <p:cNvSpPr txBox="1"/>
          <p:nvPr/>
        </p:nvSpPr>
        <p:spPr>
          <a:xfrm>
            <a:off x="4267668" y="55727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</a:t>
            </a:r>
            <a:endParaRPr lang="en-CA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7D9CA4-8406-4FE7-A4BE-D87F0F6A40A2}"/>
              </a:ext>
            </a:extLst>
          </p:cNvPr>
          <p:cNvSpPr txBox="1"/>
          <p:nvPr/>
        </p:nvSpPr>
        <p:spPr>
          <a:xfrm>
            <a:off x="2847538" y="314088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</a:t>
            </a:r>
            <a:endParaRPr lang="en-CA" sz="13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537764-5E33-418B-AB7A-0CC76C63233E}"/>
              </a:ext>
            </a:extLst>
          </p:cNvPr>
          <p:cNvSpPr txBox="1"/>
          <p:nvPr/>
        </p:nvSpPr>
        <p:spPr>
          <a:xfrm>
            <a:off x="5019869" y="1234100"/>
            <a:ext cx="4124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baseline="-25000" dirty="0"/>
              <a:t>1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West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i="1" baseline="-25000" dirty="0"/>
              <a:t>2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North obstructs buffer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Buffer fills at rate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Buffer is read at rate </a:t>
            </a:r>
            <a:r>
              <a:rPr lang="en-CA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endParaRPr lang="en-CA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FAE1A95-54F6-418E-B3EC-65499E438875}"/>
              </a:ext>
            </a:extLst>
          </p:cNvPr>
          <p:cNvCxnSpPr>
            <a:cxnSpLocks/>
          </p:cNvCxnSpPr>
          <p:nvPr/>
        </p:nvCxnSpPr>
        <p:spPr>
          <a:xfrm>
            <a:off x="3005235" y="3540998"/>
            <a:ext cx="1440000" cy="56261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34481F-4B82-4642-89B6-F09E0104582A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>
            <a:off x="3467433" y="5089115"/>
            <a:ext cx="328517" cy="1195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03EAB8-8FC5-4370-A29F-5F6F7E7AC61B}"/>
              </a:ext>
            </a:extLst>
          </p:cNvPr>
          <p:cNvSpPr txBox="1"/>
          <p:nvPr/>
        </p:nvSpPr>
        <p:spPr>
          <a:xfrm>
            <a:off x="5019869" y="4193655"/>
            <a:ext cx="4124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Buffer size depends on </a:t>
            </a:r>
            <a:r>
              <a:rPr lang="en-CA" sz="2800" b="1" i="1" dirty="0"/>
              <a:t>b</a:t>
            </a:r>
            <a:r>
              <a:rPr lang="en-CA" sz="2800" b="1" baseline="-25000" dirty="0"/>
              <a:t>1</a:t>
            </a:r>
            <a:r>
              <a:rPr lang="en-CA" sz="2800" b="1" dirty="0"/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 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and </a:t>
            </a:r>
            <a:r>
              <a:rPr lang="en-CA" sz="2800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Output burst size increases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00F235-B420-4F17-902E-35EE9A757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2811600" cy="171405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33BAE8-D6BA-4B1A-998D-37FE824ADB2E}"/>
              </a:ext>
            </a:extLst>
          </p:cNvPr>
          <p:cNvCxnSpPr>
            <a:cxnSpLocks/>
          </p:cNvCxnSpPr>
          <p:nvPr/>
        </p:nvCxnSpPr>
        <p:spPr>
          <a:xfrm>
            <a:off x="1173273" y="1405674"/>
            <a:ext cx="0" cy="51332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0884B8-5359-4E9B-BE02-DA5F1046DD02}"/>
              </a:ext>
            </a:extLst>
          </p:cNvPr>
          <p:cNvCxnSpPr>
            <a:cxnSpLocks/>
          </p:cNvCxnSpPr>
          <p:nvPr/>
        </p:nvCxnSpPr>
        <p:spPr>
          <a:xfrm>
            <a:off x="1158033" y="5451415"/>
            <a:ext cx="57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CB6EF71-6147-4BA8-869D-404FBC5F801E}"/>
              </a:ext>
            </a:extLst>
          </p:cNvPr>
          <p:cNvSpPr txBox="1"/>
          <p:nvPr/>
        </p:nvSpPr>
        <p:spPr>
          <a:xfrm>
            <a:off x="1311299" y="5481657"/>
            <a:ext cx="30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/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A56ED2-ADB9-4786-A991-D0B97ADCF520}"/>
              </a:ext>
            </a:extLst>
          </p:cNvPr>
          <p:cNvSpPr txBox="1"/>
          <p:nvPr/>
        </p:nvSpPr>
        <p:spPr>
          <a:xfrm>
            <a:off x="1745793" y="3376612"/>
            <a:ext cx="30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/>
              <a:t>b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C4B761-ECC9-4598-8372-25FAD7086DE1}"/>
              </a:ext>
            </a:extLst>
          </p:cNvPr>
          <p:cNvCxnSpPr/>
          <p:nvPr/>
        </p:nvCxnSpPr>
        <p:spPr>
          <a:xfrm>
            <a:off x="1744823" y="3166551"/>
            <a:ext cx="3010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777608-05C9-43AD-850C-DA3CCB1BC20F}"/>
              </a:ext>
            </a:extLst>
          </p:cNvPr>
          <p:cNvCxnSpPr/>
          <p:nvPr/>
        </p:nvCxnSpPr>
        <p:spPr>
          <a:xfrm>
            <a:off x="1895349" y="3166551"/>
            <a:ext cx="0" cy="131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B857A7-DA6B-42DE-BC5B-AC7987D5147F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1895834" y="3715166"/>
            <a:ext cx="0" cy="144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6CFE2E-BDFC-4BA4-A672-EDA05364D3C6}"/>
              </a:ext>
            </a:extLst>
          </p:cNvPr>
          <p:cNvCxnSpPr>
            <a:cxnSpLocks/>
          </p:cNvCxnSpPr>
          <p:nvPr/>
        </p:nvCxnSpPr>
        <p:spPr>
          <a:xfrm flipH="1">
            <a:off x="1714343" y="3158607"/>
            <a:ext cx="30480" cy="33803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EB814B-0654-43D3-8C3E-7E184F2E9F47}"/>
              </a:ext>
            </a:extLst>
          </p:cNvPr>
          <p:cNvCxnSpPr>
            <a:cxnSpLocks/>
          </p:cNvCxnSpPr>
          <p:nvPr/>
        </p:nvCxnSpPr>
        <p:spPr>
          <a:xfrm flipH="1">
            <a:off x="36000" y="3158607"/>
            <a:ext cx="16783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25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8E25A9-24CB-4268-85D1-A5B99BCF9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320000"/>
            <a:ext cx="2811600" cy="2262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F13323-95CA-431E-A908-3AEA8103A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808000"/>
            <a:ext cx="2811600" cy="1165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F0483-4E88-4BF0-B918-D52791ED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Network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C9F0-358A-45AA-968F-D2BDF8A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44</a:t>
            </a:fld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E35FFE-281B-432A-B524-ABFFC6B27EFB}"/>
              </a:ext>
            </a:extLst>
          </p:cNvPr>
          <p:cNvSpPr/>
          <p:nvPr/>
        </p:nvSpPr>
        <p:spPr>
          <a:xfrm>
            <a:off x="4337341" y="4380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849633-4260-4589-8769-02C3D412BEF8}"/>
              </a:ext>
            </a:extLst>
          </p:cNvPr>
          <p:cNvSpPr/>
          <p:nvPr/>
        </p:nvSpPr>
        <p:spPr>
          <a:xfrm>
            <a:off x="4337341" y="4631150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65B19E-435D-409D-ADEB-B24BA19D66F1}"/>
              </a:ext>
            </a:extLst>
          </p:cNvPr>
          <p:cNvSpPr/>
          <p:nvPr/>
        </p:nvSpPr>
        <p:spPr>
          <a:xfrm>
            <a:off x="4337341" y="4128771"/>
            <a:ext cx="252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8D7D-D853-4591-8A76-6CCE6D944BC7}"/>
              </a:ext>
            </a:extLst>
          </p:cNvPr>
          <p:cNvSpPr txBox="1"/>
          <p:nvPr/>
        </p:nvSpPr>
        <p:spPr>
          <a:xfrm>
            <a:off x="2914864" y="170451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N</a:t>
            </a:r>
            <a:endParaRPr lang="en-CA" sz="1350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75A8E46B-BE97-4466-BC19-53706E4C855A}"/>
              </a:ext>
            </a:extLst>
          </p:cNvPr>
          <p:cNvSpPr/>
          <p:nvPr/>
        </p:nvSpPr>
        <p:spPr>
          <a:xfrm rot="10800000">
            <a:off x="3835030" y="5270396"/>
            <a:ext cx="788400" cy="252000"/>
          </a:xfrm>
          <a:prstGeom prst="trapezoid">
            <a:avLst>
              <a:gd name="adj" fmla="val 760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9F4D0D0-3649-4A43-8E4B-BC82F6CB2F97}"/>
              </a:ext>
            </a:extLst>
          </p:cNvPr>
          <p:cNvCxnSpPr>
            <a:cxnSpLocks/>
          </p:cNvCxnSpPr>
          <p:nvPr/>
        </p:nvCxnSpPr>
        <p:spPr>
          <a:xfrm>
            <a:off x="3097767" y="2066730"/>
            <a:ext cx="1080000" cy="32040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28F7F3A-DB5E-4437-9238-9FE5AEF4E4EB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4463341" y="4883150"/>
            <a:ext cx="0" cy="387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FC55BCC-F63F-4E7C-A162-410C455A40B3}"/>
              </a:ext>
            </a:extLst>
          </p:cNvPr>
          <p:cNvSpPr txBox="1"/>
          <p:nvPr/>
        </p:nvSpPr>
        <p:spPr>
          <a:xfrm>
            <a:off x="4267668" y="55727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</a:t>
            </a:r>
            <a:endParaRPr lang="en-CA" sz="135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7D9CA4-8406-4FE7-A4BE-D87F0F6A40A2}"/>
              </a:ext>
            </a:extLst>
          </p:cNvPr>
          <p:cNvSpPr txBox="1"/>
          <p:nvPr/>
        </p:nvSpPr>
        <p:spPr>
          <a:xfrm>
            <a:off x="2847538" y="314088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</a:t>
            </a:r>
            <a:endParaRPr lang="en-CA" sz="13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537764-5E33-418B-AB7A-0CC76C63233E}"/>
              </a:ext>
            </a:extLst>
          </p:cNvPr>
          <p:cNvSpPr txBox="1"/>
          <p:nvPr/>
        </p:nvSpPr>
        <p:spPr>
          <a:xfrm>
            <a:off x="5019869" y="1234100"/>
            <a:ext cx="4124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baseline="-25000" dirty="0"/>
              <a:t>1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West injects packets at </a:t>
            </a:r>
            <a:r>
              <a:rPr lang="en-CA" b="1" dirty="0"/>
              <a:t>(</a:t>
            </a:r>
            <a:r>
              <a:rPr lang="en-CA" b="1" i="1" dirty="0"/>
              <a:t>b</a:t>
            </a:r>
            <a:r>
              <a:rPr lang="en-CA" b="1" i="1" baseline="-25000" dirty="0"/>
              <a:t>2</a:t>
            </a:r>
            <a:r>
              <a:rPr lang="en-CA" b="1" dirty="0"/>
              <a:t>,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CA" b="1" baseline="-25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North obstructs buffer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Buffer fills at rate </a:t>
            </a:r>
            <a:r>
              <a:rPr lang="el-GR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Buffer is read at rate </a:t>
            </a:r>
            <a:r>
              <a:rPr lang="en-CA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endParaRPr lang="en-CA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FAE1A95-54F6-418E-B3EC-65499E438875}"/>
              </a:ext>
            </a:extLst>
          </p:cNvPr>
          <p:cNvCxnSpPr>
            <a:cxnSpLocks/>
          </p:cNvCxnSpPr>
          <p:nvPr/>
        </p:nvCxnSpPr>
        <p:spPr>
          <a:xfrm>
            <a:off x="3005235" y="3540998"/>
            <a:ext cx="1440000" cy="56261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34481F-4B82-4642-89B6-F09E0104582A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>
            <a:off x="3467433" y="5089115"/>
            <a:ext cx="328517" cy="1195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03EAB8-8FC5-4370-A29F-5F6F7E7AC61B}"/>
              </a:ext>
            </a:extLst>
          </p:cNvPr>
          <p:cNvSpPr txBox="1"/>
          <p:nvPr/>
        </p:nvSpPr>
        <p:spPr>
          <a:xfrm>
            <a:off x="5019869" y="4193655"/>
            <a:ext cx="4124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Buffer size depends on </a:t>
            </a:r>
            <a:r>
              <a:rPr lang="en-CA" sz="2800" b="1" i="1" dirty="0"/>
              <a:t>b</a:t>
            </a:r>
            <a:r>
              <a:rPr lang="en-CA" sz="2800" b="1" baseline="-25000" dirty="0"/>
              <a:t>1</a:t>
            </a:r>
            <a:r>
              <a:rPr lang="en-CA" sz="2800" b="1" dirty="0"/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 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and </a:t>
            </a:r>
            <a:r>
              <a:rPr lang="en-CA" sz="2800" b="1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CA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</a:t>
            </a:r>
            <a:r>
              <a:rPr lang="el-GR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ρ</a:t>
            </a:r>
            <a:r>
              <a:rPr lang="en-CA" sz="2800" b="1" baseline="-25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Output burst size increases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0E1CCE-D1F2-499A-9099-7C6D07AA9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2811600" cy="17140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D396D0-BF53-458D-BAB7-483116725118}"/>
              </a:ext>
            </a:extLst>
          </p:cNvPr>
          <p:cNvCxnSpPr>
            <a:cxnSpLocks/>
          </p:cNvCxnSpPr>
          <p:nvPr/>
        </p:nvCxnSpPr>
        <p:spPr>
          <a:xfrm>
            <a:off x="1173273" y="1405674"/>
            <a:ext cx="0" cy="51332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61F08F-9F67-48DE-83C6-6F02DB80A41B}"/>
              </a:ext>
            </a:extLst>
          </p:cNvPr>
          <p:cNvCxnSpPr>
            <a:cxnSpLocks/>
          </p:cNvCxnSpPr>
          <p:nvPr/>
        </p:nvCxnSpPr>
        <p:spPr>
          <a:xfrm flipH="1">
            <a:off x="36000" y="3158607"/>
            <a:ext cx="16783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3DBFC2-23D5-4427-B0CD-46A0F34BDC70}"/>
              </a:ext>
            </a:extLst>
          </p:cNvPr>
          <p:cNvCxnSpPr>
            <a:cxnSpLocks/>
          </p:cNvCxnSpPr>
          <p:nvPr/>
        </p:nvCxnSpPr>
        <p:spPr>
          <a:xfrm>
            <a:off x="1158033" y="5451415"/>
            <a:ext cx="57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224C9B-A746-40F6-ACEE-84EE2A2A048A}"/>
              </a:ext>
            </a:extLst>
          </p:cNvPr>
          <p:cNvSpPr txBox="1"/>
          <p:nvPr/>
        </p:nvSpPr>
        <p:spPr>
          <a:xfrm>
            <a:off x="1311299" y="5481657"/>
            <a:ext cx="30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F9469A-9C12-4BEC-8C33-13CFE8F8CC8A}"/>
              </a:ext>
            </a:extLst>
          </p:cNvPr>
          <p:cNvSpPr txBox="1"/>
          <p:nvPr/>
        </p:nvSpPr>
        <p:spPr>
          <a:xfrm>
            <a:off x="1745793" y="3376612"/>
            <a:ext cx="30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/>
              <a:t>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566C02-0E96-48B7-AFB6-75757FEB8717}"/>
              </a:ext>
            </a:extLst>
          </p:cNvPr>
          <p:cNvCxnSpPr/>
          <p:nvPr/>
        </p:nvCxnSpPr>
        <p:spPr>
          <a:xfrm>
            <a:off x="1744823" y="3166551"/>
            <a:ext cx="3010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E2D358-BD32-416C-AFD6-944DFE4521BC}"/>
              </a:ext>
            </a:extLst>
          </p:cNvPr>
          <p:cNvCxnSpPr/>
          <p:nvPr/>
        </p:nvCxnSpPr>
        <p:spPr>
          <a:xfrm>
            <a:off x="1895349" y="3166551"/>
            <a:ext cx="0" cy="131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AFF56D-5DD9-4EF7-B270-1CE312334AA5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895834" y="3715166"/>
            <a:ext cx="0" cy="144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6B8684-7142-4226-9D47-FD5F7E31FAC9}"/>
              </a:ext>
            </a:extLst>
          </p:cNvPr>
          <p:cNvCxnSpPr>
            <a:cxnSpLocks/>
          </p:cNvCxnSpPr>
          <p:nvPr/>
        </p:nvCxnSpPr>
        <p:spPr>
          <a:xfrm flipH="1">
            <a:off x="1714343" y="3158607"/>
            <a:ext cx="30480" cy="33803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15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8038EF-3F01-4066-8352-E4331FD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45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29A931-398E-4AB6-9094-57487EA7E6E4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C4D97-DE53-4B84-9066-FFF0559DFD3B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77AFB2-8A4B-4F14-98E0-4D1159CCDE0B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2A65D-7604-45AB-9FDE-DF6A428FAF60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137B02-4BF2-4202-B94D-D22A04EAC2F7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2A91C2-5462-414E-A482-014C5F5234BD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98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46</a:t>
            </a:fld>
            <a:endParaRPr lang="en-CA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6BBE9A-9B65-4A14-A09C-7842CA2BA200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28F7C5-25E1-462D-B670-4D1C5D8C4AFA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813117-CC43-4F23-BB83-0F9896F06F12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760D7A9-EAE1-4B8A-9F84-F8F047E75FB9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41A669-FB00-4768-BF65-1D2844F7CD72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DB7CE4-1292-4A24-AC23-C5E9D8E25895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FEAE91-E34D-4B08-B624-EAC4767BA9B7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F9E512-3E66-4680-A8AB-7716B7FCDBC0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D56BCA-FBEF-4032-A5F7-20669EA7A2C8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4AB99-DA76-4701-8D78-F8176B3E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97F4E8-7D94-4038-AA66-A6F8604E2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3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47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027C67-C740-447F-B55F-8E1EF1D81128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29AC5C-9B3A-44EE-870B-CAFE8BF90C41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5A70EF3-0568-4DAE-A39B-095E58FAF2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E464AB-9B6E-4F76-BFEC-519AC14E89E2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09ED56-F3A7-40C2-9ED9-DD8CCAD098C3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DB38D2-AA3A-4C00-A1C4-6B76C1674FEA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F217E3F-FCC5-46D1-924B-5312A93F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DB32F9-D65C-45EC-B674-D5028A73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DF973-5326-4F3F-A589-ED94A40AC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F92779-64B5-4307-AFBC-E251C7390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48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37F3F05-92F8-408A-9763-F93E94741614}"/>
              </a:ext>
            </a:extLst>
          </p:cNvPr>
          <p:cNvCxnSpPr>
            <a:stCxn id="29" idx="2"/>
            <a:endCxn id="27" idx="0"/>
          </p:cNvCxnSpPr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EB5D4A-CB98-4C10-8DB4-580507939951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FF8993-E042-46E6-9B25-83180690FCFE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223819-766C-4A55-8E06-9DC5B515A488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671129-6590-4C97-ADCA-BD2B21631954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0FD049-86E7-47BD-8DFA-85FE0E4CBD80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2016E5-A9A3-44AF-BEFF-8AF264EBA587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ABD3B4-F34A-404B-8D84-DB5DEB90C705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602331B-5499-4C51-B809-D3614964BE76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2AC7E6B2-029E-4ACD-9CE7-35887E4A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BCC878-9B3D-4D77-8F1B-2E2315C68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36E9C16-6750-44A4-802D-0B676298A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D6E184C-DF5B-4216-85B7-ADD9C4B2C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56105-AF56-4A8C-83C2-A81526F33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E6E6ED-9B38-4444-9E0F-936FAC7E8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49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18C6E3-5743-48A4-B61E-E618DC5007F4}"/>
              </a:ext>
            </a:extLst>
          </p:cNvPr>
          <p:cNvCxnSpPr>
            <a:cxnSpLocks/>
          </p:cNvCxnSpPr>
          <p:nvPr/>
        </p:nvCxnSpPr>
        <p:spPr>
          <a:xfrm rot="2700000" flipV="1">
            <a:off x="5219998" y="3509386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AD7F4F-2BCC-40AD-8D38-D7BF206CB707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8" y="3509387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DD3442-D20F-4124-80E6-B10DB1566690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8A72C5-2DDA-478A-AB10-D6218B8AF6D0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9B62CC-9218-4074-A7C0-313B810BC18C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54B972-5B2F-4D1E-AF95-19A66AEA3D99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B3756E1-ABB5-4519-B08E-811C71AC18A6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A2A6A0C-BC53-459D-B795-0BB485C7EF7A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BD4CA091-2109-4E04-8E73-EE80E7C34BF9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BDE4A7-5F36-4CC6-94FB-759EBE0CD75C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570183-4D26-446F-AADC-73270E47803F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C47677E-7577-4988-BE3D-03EE5A199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C377A-9033-4F3D-9193-C8B2B253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E20F9-DDF2-4331-B7D1-F43A4E73F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7B3180-E5AF-49E0-900F-257EB22CB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3FD684-5909-43A5-8AD3-F65D57907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08DFF-DE53-40BD-85C6-D86DFFEE7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Key Idea: </a:t>
            </a:r>
            <a:r>
              <a:rPr lang="en-CA" dirty="0"/>
              <a:t>We need tools to make better use of </a:t>
            </a:r>
            <a:r>
              <a:rPr lang="en-CA" dirty="0" err="1"/>
              <a:t>NoCs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3FDC-7B82-4592-9C1F-9ECDC4FD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61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50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D03837-4480-4120-9393-D7FBFF8767F6}"/>
              </a:ext>
            </a:extLst>
          </p:cNvPr>
          <p:cNvCxnSpPr>
            <a:cxnSpLocks/>
          </p:cNvCxnSpPr>
          <p:nvPr/>
        </p:nvCxnSpPr>
        <p:spPr>
          <a:xfrm rot="-8100000" flipV="1">
            <a:off x="5580000" y="3510000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E54754-1664-4A3C-A24C-4AC53FFA59AB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308233-93FE-4510-86A4-4F8443030E77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CBA295-F780-466F-824B-631021284331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826D32-1D0C-4DAC-94EB-71B6A0E7B4E6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F7A33A-01E7-4C3D-9671-9E06ECA4AFA2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2E7E95F-3DDA-44F9-AA16-D887ACD4C605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847E3D4-C418-4878-9BE3-2F894FA3BACE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BCD5543F-FFEF-4C6A-B77C-DD1AE3C2ABA9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E450AEC-4EB5-48AA-A9D6-A1734A3A70B0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0D4B42-7AC7-4829-9226-7F59BF522E96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428F829-1999-43A0-9135-AD2C32E8F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EA3E27-E0D2-45B6-8038-6A213DC1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C92FB1E-AD9B-4968-8DB7-D14DB517E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43DDCE0-225D-4DB1-A29B-6F5E6A609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9594D4-1D5A-452F-988D-02BC0B48B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9553371-67BE-4A53-865B-8E87BF827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4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51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4D8AC5-123D-4C8F-B04A-C4061B8953BE}"/>
              </a:ext>
            </a:extLst>
          </p:cNvPr>
          <p:cNvCxnSpPr>
            <a:cxnSpLocks/>
          </p:cNvCxnSpPr>
          <p:nvPr/>
        </p:nvCxnSpPr>
        <p:spPr>
          <a:xfrm rot="8100000" flipV="1">
            <a:off x="702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1E277C-F648-4941-92DF-13526B16A096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0001" y="5220002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95BC0D-C5F9-43BD-9E15-EDECA3C0CFCE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74987A-30F4-405E-8E9A-D579082DE896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975ADC-D791-4BFC-9859-8A7ED95ED8A5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064BA8-19D7-43D6-866F-0B7CE4CB19C5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798E29-9F82-4C03-8BC4-EADD5193ACD6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9135696F-F6E6-4DBA-B4CC-B9FE294C0CEC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CF386D41-BE75-4FDD-8CC4-6A5E1A1E67B8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FD89C2-91AA-4D49-BA92-E2A582E55AA8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68C3AF-69DF-4634-A5A8-B404FE9EB1F3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999CE2C-20C0-4FE8-8DBB-66B4F9BC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7AD1AB-140F-4328-9FCD-38D6668F8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8B6097E-0F8D-44C9-A48C-E6A6DDA6E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EFE5C27-8F83-4433-A894-826A314CE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B2585C-C10E-44F0-964B-5C75B80FC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CC988-DC79-41AC-B94E-AB3190A58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5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52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18CEE2-EC9E-4AE1-A960-C6A6BFE2E506}"/>
              </a:ext>
            </a:extLst>
          </p:cNvPr>
          <p:cNvCxnSpPr>
            <a:cxnSpLocks/>
          </p:cNvCxnSpPr>
          <p:nvPr/>
        </p:nvCxnSpPr>
        <p:spPr>
          <a:xfrm rot="8100000" flipV="1">
            <a:off x="702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0C2BDA-A585-4C1F-B61A-8B6526AD0C87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0001" y="5220002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F7BE42-C44C-4EFC-A5E9-D75FC7436DD5}"/>
              </a:ext>
            </a:extLst>
          </p:cNvPr>
          <p:cNvCxnSpPr>
            <a:cxnSpLocks/>
          </p:cNvCxnSpPr>
          <p:nvPr/>
        </p:nvCxnSpPr>
        <p:spPr>
          <a:xfrm rot="-8100000" flipV="1">
            <a:off x="558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8C3BCD-298F-454B-BC2B-9BE178991342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DBC9DEB-7D33-4FE6-B02F-FC5D614B4BB0}"/>
              </a:ext>
            </a:extLst>
          </p:cNvPr>
          <p:cNvCxnSpPr>
            <a:cxnSpLocks/>
          </p:cNvCxnSpPr>
          <p:nvPr/>
        </p:nvCxnSpPr>
        <p:spPr>
          <a:xfrm rot="2700000" flipV="1">
            <a:off x="5220000" y="3509386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403669-EE4C-4123-9CF7-3D07BB203278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9" y="3509388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BBAD2E-6F46-490C-9A6A-E67534E02664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EE726A-6229-4338-8855-313BAA3DF232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515C63A-5001-434D-93D6-BAC1A5DFE823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4096963-8602-4D1C-AAD7-0CDBB0CD5C00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748FDB-C6AB-43D6-A1BC-09C99F58EAD0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2FEDA61-4E7F-482B-85C4-5A1DD17A7EAA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AA7C95BE-500B-4B82-8434-7AAA35D7CF46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1E9E8E-E896-467F-B2B7-42BB0F45457C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617DE2-D706-4D09-AB0C-9AC85A05152E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C6824A-F87C-482F-ADDD-D9BBCDB0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DA63F0-BFAE-49EF-98C7-251512D2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6FE20C8-3145-4E4D-87A9-105C3742F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8C7786-A68D-40F9-86FB-434E50763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B6E595-D339-4B26-B874-7C4968187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08D5B8-B7DD-420C-9F7E-993482131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9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53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18CEE2-EC9E-4AE1-A960-C6A6BFE2E506}"/>
              </a:ext>
            </a:extLst>
          </p:cNvPr>
          <p:cNvCxnSpPr>
            <a:cxnSpLocks/>
          </p:cNvCxnSpPr>
          <p:nvPr/>
        </p:nvCxnSpPr>
        <p:spPr>
          <a:xfrm rot="8100000" flipV="1">
            <a:off x="702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0C2BDA-A585-4C1F-B61A-8B6526AD0C87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0001" y="5220002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F7BE42-C44C-4EFC-A5E9-D75FC7436DD5}"/>
              </a:ext>
            </a:extLst>
          </p:cNvPr>
          <p:cNvCxnSpPr>
            <a:cxnSpLocks/>
          </p:cNvCxnSpPr>
          <p:nvPr/>
        </p:nvCxnSpPr>
        <p:spPr>
          <a:xfrm rot="-8100000" flipV="1">
            <a:off x="558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8C3BCD-298F-454B-BC2B-9BE178991342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DBC9DEB-7D33-4FE6-B02F-FC5D614B4BB0}"/>
              </a:ext>
            </a:extLst>
          </p:cNvPr>
          <p:cNvCxnSpPr>
            <a:cxnSpLocks/>
          </p:cNvCxnSpPr>
          <p:nvPr/>
        </p:nvCxnSpPr>
        <p:spPr>
          <a:xfrm rot="2700000" flipV="1">
            <a:off x="5220000" y="3509386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403669-EE4C-4123-9CF7-3D07BB203278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9" y="3509388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F6EAE8-C595-41CA-A22E-DCA79E4EF823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AAB4C3-E11A-4D14-8BB0-2961F763E658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855ECC-CD02-4FA7-8001-03913365A40A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C04BD2-462C-4E04-90B6-024F33210ED2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89833A-47BA-4594-9264-CF22AACBB1E9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7997B85-1F08-4427-9534-BB598C170B6B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6392344-160E-4F1E-939D-A5976B66AC6F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E87F21-894A-42EF-9971-D92D4557EB50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098974-5936-4D24-A27F-61071DFAC635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57537CF-F3AC-45C8-84E6-A8F0D1B1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489835-A48E-4ED1-95C2-E49FA5C5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BAFE6A-2027-4224-9E1E-016242EAB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6D7B406-5A2B-43AF-9C82-D6DE2E51C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253D394-977A-4581-BA57-F8D8A301C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9EF71-F548-406E-9D4D-65EAB3ADF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3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54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18CEE2-EC9E-4AE1-A960-C6A6BFE2E506}"/>
              </a:ext>
            </a:extLst>
          </p:cNvPr>
          <p:cNvCxnSpPr>
            <a:cxnSpLocks/>
          </p:cNvCxnSpPr>
          <p:nvPr/>
        </p:nvCxnSpPr>
        <p:spPr>
          <a:xfrm rot="8100000" flipV="1">
            <a:off x="702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0C2BDA-A585-4C1F-B61A-8B6526AD0C87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0001" y="5220002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F7BE42-C44C-4EFC-A5E9-D75FC7436DD5}"/>
              </a:ext>
            </a:extLst>
          </p:cNvPr>
          <p:cNvCxnSpPr>
            <a:cxnSpLocks/>
          </p:cNvCxnSpPr>
          <p:nvPr/>
        </p:nvCxnSpPr>
        <p:spPr>
          <a:xfrm rot="-8100000" flipV="1">
            <a:off x="558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8C3BCD-298F-454B-BC2B-9BE178991342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DBC9DEB-7D33-4FE6-B02F-FC5D614B4BB0}"/>
              </a:ext>
            </a:extLst>
          </p:cNvPr>
          <p:cNvCxnSpPr>
            <a:cxnSpLocks/>
          </p:cNvCxnSpPr>
          <p:nvPr/>
        </p:nvCxnSpPr>
        <p:spPr>
          <a:xfrm rot="2700000" flipV="1">
            <a:off x="5220000" y="3509386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403669-EE4C-4123-9CF7-3D07BB203278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9" y="3509388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CE5418-85F3-45F6-A16D-03B2A0F27368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5B932F-0DA7-4442-8132-BB3DB4BF472E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7D3C1B6-D541-41B4-BE62-DC6F1B44658F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F95DF6-824B-40F5-B5FE-CC171C458008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BBC460-86FB-42A4-8A5E-660B0A13695E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0855D0D-1E50-45FB-9A4C-FBD6475427A8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5D539F9-384C-4593-84DA-7060524F10BE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1714096-B646-49F8-8955-79A10F773102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402E5E-EDD3-477F-BB3A-ECE10CFDDC1B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7813D56-A278-437E-AB50-133778CCF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C1015D-F390-4C5A-A84D-55C69E061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B829828-7058-4B50-8842-BE682E4B3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C8C322C-DD2A-4917-B311-59AFC3C37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3F268A-1119-43BF-A7E7-3911511DF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7283F-2341-4B7C-95C1-17C969BD9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6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D7A93-90EB-4D5D-B866-B29A385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55</a:t>
            </a:fld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DB887-2890-43A6-BA7B-AA1D54E6C783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A4FF-F20A-48DC-ACD1-7D672A06B030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3DDF3-B353-49F3-A462-860EEB017949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36786-7E02-4805-B224-825E28F57414}"/>
              </a:ext>
            </a:extLst>
          </p:cNvPr>
          <p:cNvSpPr/>
          <p:nvPr/>
        </p:nvSpPr>
        <p:spPr>
          <a:xfrm>
            <a:off x="2581774" y="20007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3C5AE-102A-4ED2-A768-96155E1E4C99}"/>
              </a:ext>
            </a:extLst>
          </p:cNvPr>
          <p:cNvSpPr/>
          <p:nvPr/>
        </p:nvSpPr>
        <p:spPr>
          <a:xfrm>
            <a:off x="2581774" y="358843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3E179-BCAB-45F0-B53F-CC008194D621}"/>
              </a:ext>
            </a:extLst>
          </p:cNvPr>
          <p:cNvSpPr/>
          <p:nvPr/>
        </p:nvSpPr>
        <p:spPr>
          <a:xfrm>
            <a:off x="2581774" y="5168472"/>
            <a:ext cx="46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18CEE2-EC9E-4AE1-A960-C6A6BFE2E506}"/>
              </a:ext>
            </a:extLst>
          </p:cNvPr>
          <p:cNvCxnSpPr>
            <a:cxnSpLocks/>
          </p:cNvCxnSpPr>
          <p:nvPr/>
        </p:nvCxnSpPr>
        <p:spPr>
          <a:xfrm rot="8100000" flipV="1">
            <a:off x="702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0C2BDA-A585-4C1F-B61A-8B6526AD0C87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0001" y="5220002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F7BE42-C44C-4EFC-A5E9-D75FC7436DD5}"/>
              </a:ext>
            </a:extLst>
          </p:cNvPr>
          <p:cNvCxnSpPr>
            <a:cxnSpLocks/>
          </p:cNvCxnSpPr>
          <p:nvPr/>
        </p:nvCxnSpPr>
        <p:spPr>
          <a:xfrm rot="-8100000" flipV="1">
            <a:off x="5580001" y="3510001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8C3BCD-298F-454B-BC2B-9BE178991342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DBC9DEB-7D33-4FE6-B02F-FC5D614B4BB0}"/>
              </a:ext>
            </a:extLst>
          </p:cNvPr>
          <p:cNvCxnSpPr>
            <a:cxnSpLocks/>
          </p:cNvCxnSpPr>
          <p:nvPr/>
        </p:nvCxnSpPr>
        <p:spPr>
          <a:xfrm rot="2700000" flipV="1">
            <a:off x="5220000" y="3509386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403669-EE4C-4123-9CF7-3D07BB203278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9" y="3509388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E243D5-7B65-4CC9-AC51-502A538092BE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10363D-79B8-4EDC-B1CA-AD14BF76A746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AB09F1-67D1-4248-8F59-7ACB4615C8A6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0C5C2C9-C4EF-4375-8241-F42BF3CC635B}"/>
              </a:ext>
            </a:extLst>
          </p:cNvPr>
          <p:cNvCxnSpPr/>
          <p:nvPr/>
        </p:nvCxnSpPr>
        <p:spPr>
          <a:xfrm>
            <a:off x="2965140" y="4020432"/>
            <a:ext cx="0" cy="11480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70E42C-4593-4165-B7F3-4B4C9DB01385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A86A822-B7F8-434E-9098-6D36EA941EE6}"/>
              </a:ext>
            </a:extLst>
          </p:cNvPr>
          <p:cNvCxnSpPr>
            <a:cxnSpLocks/>
          </p:cNvCxnSpPr>
          <p:nvPr/>
        </p:nvCxnSpPr>
        <p:spPr>
          <a:xfrm rot="5400000" flipH="1">
            <a:off x="1171640" y="3798082"/>
            <a:ext cx="3599700" cy="12700"/>
          </a:xfrm>
          <a:prstGeom prst="bentConnector5">
            <a:avLst>
              <a:gd name="adj1" fmla="val -6351"/>
              <a:gd name="adj2" fmla="val -1740008"/>
              <a:gd name="adj3" fmla="val 10783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498729D-C145-4C02-96CF-732081E0911C}"/>
              </a:ext>
            </a:extLst>
          </p:cNvPr>
          <p:cNvCxnSpPr/>
          <p:nvPr/>
        </p:nvCxnSpPr>
        <p:spPr>
          <a:xfrm rot="5400000" flipH="1">
            <a:off x="1015924" y="3800622"/>
            <a:ext cx="3599700" cy="12700"/>
          </a:xfrm>
          <a:prstGeom prst="bentConnector5">
            <a:avLst>
              <a:gd name="adj1" fmla="val -14242"/>
              <a:gd name="adj2" fmla="val -4326417"/>
              <a:gd name="adj3" fmla="val 1132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2544C1-E9BA-4334-8845-DAB4C9676545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D37271-BAA5-480E-8D4D-CA28ABA104F5}"/>
              </a:ext>
            </a:extLst>
          </p:cNvPr>
          <p:cNvCxnSpPr/>
          <p:nvPr/>
        </p:nvCxnSpPr>
        <p:spPr>
          <a:xfrm>
            <a:off x="2965140" y="2440392"/>
            <a:ext cx="0" cy="11480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B5C85D2-0986-496D-9C5C-1839798C9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B18532-9E91-4486-BE09-4D3E35738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21CCB2E-BA5F-4A53-8D8D-006001E7C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6EF52F-0463-4DA3-96E0-2A5A4C319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453B349-6A9D-4024-8C34-FD24AABDF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924F7-D8AC-4C05-A1CA-2136082C9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1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EF8B-1D42-43E0-AA27-19CF82DF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68B3-0923-4265-8233-F12F527A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Circular dependencies are bad</a:t>
            </a:r>
          </a:p>
          <a:p>
            <a:pPr lvl="1"/>
            <a:r>
              <a:rPr lang="en-CA" dirty="0"/>
              <a:t>reduce provable network utilization by 50% </a:t>
            </a:r>
            <a:r>
              <a:rPr lang="en-CA" baseline="30000" dirty="0"/>
              <a:t>[1]</a:t>
            </a:r>
          </a:p>
          <a:p>
            <a:pPr lvl="2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AC53-66D4-45A8-B297-12D164A75A49}"/>
              </a:ext>
            </a:extLst>
          </p:cNvPr>
          <p:cNvSpPr txBox="1"/>
          <p:nvPr/>
        </p:nvSpPr>
        <p:spPr>
          <a:xfrm>
            <a:off x="356919" y="5833131"/>
            <a:ext cx="857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i="1" baseline="30000" dirty="0"/>
              <a:t>1</a:t>
            </a:r>
            <a:r>
              <a:rPr lang="en-CA" sz="1600" i="1" dirty="0"/>
              <a:t>Amari, </a:t>
            </a:r>
            <a:r>
              <a:rPr lang="en-CA" sz="1600" i="1" dirty="0" err="1"/>
              <a:t>Mifdaoui</a:t>
            </a:r>
            <a:r>
              <a:rPr lang="en-CA" sz="1600" i="1" dirty="0"/>
              <a:t>. Worst-case timing analysis of ring networks with cyclic dependencies using network calculus. RTCSA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CB2A4-ACC8-4274-B1F3-F7C719E1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601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EF8B-1D42-43E0-AA27-19CF82DF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68B3-0923-4265-8233-F12F527A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Circular dependencies are bad</a:t>
            </a:r>
          </a:p>
          <a:p>
            <a:pPr lvl="1"/>
            <a:r>
              <a:rPr lang="en-CA" dirty="0"/>
              <a:t>reduce provable network utilization by 50% </a:t>
            </a:r>
            <a:r>
              <a:rPr lang="en-CA" baseline="30000" dirty="0"/>
              <a:t>[1]</a:t>
            </a:r>
          </a:p>
          <a:p>
            <a:r>
              <a:rPr lang="en-CA" dirty="0"/>
              <a:t>Analysis may converge</a:t>
            </a:r>
          </a:p>
          <a:p>
            <a:pPr lvl="1"/>
            <a:r>
              <a:rPr lang="en-CA" dirty="0"/>
              <a:t>worst case occupancy bounds are pessimistic</a:t>
            </a:r>
          </a:p>
          <a:p>
            <a:pPr lvl="2"/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9D58-FCFA-4F04-B3F0-45502160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57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5CACB-6E90-48A4-B828-83C28B5C4BB4}"/>
              </a:ext>
            </a:extLst>
          </p:cNvPr>
          <p:cNvSpPr txBox="1"/>
          <p:nvPr/>
        </p:nvSpPr>
        <p:spPr>
          <a:xfrm>
            <a:off x="356919" y="5833131"/>
            <a:ext cx="857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i="1" baseline="30000" dirty="0"/>
              <a:t>1</a:t>
            </a:r>
            <a:r>
              <a:rPr lang="en-CA" sz="1600" i="1" dirty="0"/>
              <a:t>Amari, </a:t>
            </a:r>
            <a:r>
              <a:rPr lang="en-CA" sz="1600" i="1" dirty="0" err="1"/>
              <a:t>Mifdaoui</a:t>
            </a:r>
            <a:r>
              <a:rPr lang="en-CA" sz="1600" i="1" dirty="0"/>
              <a:t>. Worst-case timing analysis of ring networks with cyclic dependencies using network calculus. RTCSA 2017</a:t>
            </a:r>
          </a:p>
        </p:txBody>
      </p:sp>
    </p:spTree>
    <p:extLst>
      <p:ext uri="{BB962C8B-B14F-4D97-AF65-F5344CB8AC3E}">
        <p14:creationId xmlns:p14="http://schemas.microsoft.com/office/powerpoint/2010/main" val="21582981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EF8B-1D42-43E0-AA27-19CF82DF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Circular Dependency W</a:t>
            </a:r>
            <a:r>
              <a:rPr lang="en-CA" dirty="0">
                <a:sym typeface="Wingdings" panose="05000000000000000000" pitchFamily="2" charset="2"/>
              </a:rPr>
              <a:t>S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68B3-0923-4265-8233-F12F527A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Circular dependencies are bad</a:t>
            </a:r>
          </a:p>
          <a:p>
            <a:pPr lvl="1"/>
            <a:r>
              <a:rPr lang="en-CA" dirty="0"/>
              <a:t>reduce provable network utilization by 50% </a:t>
            </a:r>
            <a:r>
              <a:rPr lang="en-CA" baseline="30000" dirty="0"/>
              <a:t>[1]</a:t>
            </a:r>
          </a:p>
          <a:p>
            <a:r>
              <a:rPr lang="en-CA" dirty="0"/>
              <a:t>Analysis may converge</a:t>
            </a:r>
          </a:p>
          <a:p>
            <a:pPr lvl="1"/>
            <a:r>
              <a:rPr lang="en-CA" dirty="0"/>
              <a:t>worst case occupancy bounds are pessimistic</a:t>
            </a:r>
          </a:p>
          <a:p>
            <a:r>
              <a:rPr lang="en-CA" dirty="0"/>
              <a:t>Analysis may NOT converge</a:t>
            </a:r>
          </a:p>
          <a:p>
            <a:pPr lvl="1"/>
            <a:r>
              <a:rPr lang="en-CA" dirty="0"/>
              <a:t>no bounds exist – infinite buffer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5CAD8-F8CC-4168-9905-AC526631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8264B-F694-42F4-AB8D-C88A39A92B6C}"/>
              </a:ext>
            </a:extLst>
          </p:cNvPr>
          <p:cNvSpPr txBox="1"/>
          <p:nvPr/>
        </p:nvSpPr>
        <p:spPr>
          <a:xfrm>
            <a:off x="356919" y="5833131"/>
            <a:ext cx="857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i="1" baseline="30000" dirty="0"/>
              <a:t>1</a:t>
            </a:r>
            <a:r>
              <a:rPr lang="en-CA" sz="1600" i="1" dirty="0"/>
              <a:t>Amari, </a:t>
            </a:r>
            <a:r>
              <a:rPr lang="en-CA" sz="1600" i="1" dirty="0" err="1"/>
              <a:t>Mifdaoui</a:t>
            </a:r>
            <a:r>
              <a:rPr lang="en-CA" sz="1600" i="1" dirty="0"/>
              <a:t>. Worst-case timing analysis of ring networks with cyclic dependencies using network calculus. RTCSA 2017</a:t>
            </a:r>
          </a:p>
        </p:txBody>
      </p:sp>
    </p:spTree>
    <p:extLst>
      <p:ext uri="{BB962C8B-B14F-4D97-AF65-F5344CB8AC3E}">
        <p14:creationId xmlns:p14="http://schemas.microsoft.com/office/powerpoint/2010/main" val="18813818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6BCF-41C1-404A-93EC-1E771165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r>
              <a:rPr lang="en-CA" dirty="0"/>
              <a:t>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9F79E6C-B3D4-4A59-A7FA-90EF28E95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224" y="1825625"/>
            <a:ext cx="3929551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37F87-54AA-4462-8FA9-2C366E3C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58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Key Idea: </a:t>
            </a:r>
            <a:r>
              <a:rPr lang="en-CA" dirty="0"/>
              <a:t>We need tools to make better use of </a:t>
            </a:r>
            <a:r>
              <a:rPr lang="en-CA" dirty="0" err="1"/>
              <a:t>NoCs</a:t>
            </a:r>
            <a:endParaRPr lang="en-CA" dirty="0"/>
          </a:p>
          <a:p>
            <a:pPr lvl="1"/>
            <a:r>
              <a:rPr lang="en-CA" dirty="0"/>
              <a:t>Can I route my communication requirements?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3FDC-7B82-4592-9C1F-9ECDC4FD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454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r>
              <a:rPr lang="en-CA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ADA8-95AE-4F69-95F2-1FDD26C7253F}"/>
              </a:ext>
            </a:extLst>
          </p:cNvPr>
          <p:cNvSpPr/>
          <p:nvPr/>
        </p:nvSpPr>
        <p:spPr>
          <a:xfrm>
            <a:off x="143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4E3D6-DE55-4A91-A518-2F51087C03CF}"/>
              </a:ext>
            </a:extLst>
          </p:cNvPr>
          <p:cNvSpPr/>
          <p:nvPr/>
        </p:nvSpPr>
        <p:spPr>
          <a:xfrm>
            <a:off x="305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A16C-C5E5-4B61-9EBC-D9603E3BE667}"/>
              </a:ext>
            </a:extLst>
          </p:cNvPr>
          <p:cNvSpPr/>
          <p:nvPr/>
        </p:nvSpPr>
        <p:spPr>
          <a:xfrm>
            <a:off x="467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EF031-B543-4BC1-A8BF-678347231D27}"/>
              </a:ext>
            </a:extLst>
          </p:cNvPr>
          <p:cNvSpPr/>
          <p:nvPr/>
        </p:nvSpPr>
        <p:spPr>
          <a:xfrm>
            <a:off x="629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2297-0792-4313-9381-D520AB321A1C}"/>
              </a:ext>
            </a:extLst>
          </p:cNvPr>
          <p:cNvSpPr/>
          <p:nvPr/>
        </p:nvSpPr>
        <p:spPr>
          <a:xfrm>
            <a:off x="143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9E101-78A7-4781-821D-AACE6067FA65}"/>
              </a:ext>
            </a:extLst>
          </p:cNvPr>
          <p:cNvSpPr/>
          <p:nvPr/>
        </p:nvSpPr>
        <p:spPr>
          <a:xfrm>
            <a:off x="305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C8855-7448-4501-882F-1BEEA8609870}"/>
              </a:ext>
            </a:extLst>
          </p:cNvPr>
          <p:cNvSpPr/>
          <p:nvPr/>
        </p:nvSpPr>
        <p:spPr>
          <a:xfrm>
            <a:off x="467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55ECD-B50D-4A80-96DE-5317FF459DBF}"/>
              </a:ext>
            </a:extLst>
          </p:cNvPr>
          <p:cNvSpPr/>
          <p:nvPr/>
        </p:nvSpPr>
        <p:spPr>
          <a:xfrm>
            <a:off x="629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B1E36-3BB4-49BB-8FD9-D054F66700D7}"/>
              </a:ext>
            </a:extLst>
          </p:cNvPr>
          <p:cNvSpPr/>
          <p:nvPr/>
        </p:nvSpPr>
        <p:spPr>
          <a:xfrm>
            <a:off x="143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A20A4-2C3F-4833-BE17-BD429DEE0197}"/>
              </a:ext>
            </a:extLst>
          </p:cNvPr>
          <p:cNvSpPr/>
          <p:nvPr/>
        </p:nvSpPr>
        <p:spPr>
          <a:xfrm>
            <a:off x="305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4ADE3-5B8D-4DEF-9797-1E88C8B60874}"/>
              </a:ext>
            </a:extLst>
          </p:cNvPr>
          <p:cNvSpPr/>
          <p:nvPr/>
        </p:nvSpPr>
        <p:spPr>
          <a:xfrm>
            <a:off x="467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B1344-C1E5-497C-8761-B0A0EC6899BA}"/>
              </a:ext>
            </a:extLst>
          </p:cNvPr>
          <p:cNvSpPr/>
          <p:nvPr/>
        </p:nvSpPr>
        <p:spPr>
          <a:xfrm>
            <a:off x="629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01AC7-857F-41FA-ADA1-DA866F143FF6}"/>
              </a:ext>
            </a:extLst>
          </p:cNvPr>
          <p:cNvSpPr/>
          <p:nvPr/>
        </p:nvSpPr>
        <p:spPr>
          <a:xfrm>
            <a:off x="143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BB3BF-A8EA-4C5C-9128-7B2962CBECAF}"/>
              </a:ext>
            </a:extLst>
          </p:cNvPr>
          <p:cNvSpPr/>
          <p:nvPr/>
        </p:nvSpPr>
        <p:spPr>
          <a:xfrm>
            <a:off x="305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BEFD9-4DA9-48C6-8E1C-CB8F93671BD2}"/>
              </a:ext>
            </a:extLst>
          </p:cNvPr>
          <p:cNvSpPr/>
          <p:nvPr/>
        </p:nvSpPr>
        <p:spPr>
          <a:xfrm>
            <a:off x="467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0C3FA-4F13-4544-A871-4E95F4165425}"/>
              </a:ext>
            </a:extLst>
          </p:cNvPr>
          <p:cNvSpPr/>
          <p:nvPr/>
        </p:nvSpPr>
        <p:spPr>
          <a:xfrm>
            <a:off x="629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F5A95-084A-49C4-884C-7FCBFA4722BB}"/>
              </a:ext>
            </a:extLst>
          </p:cNvPr>
          <p:cNvSpPr/>
          <p:nvPr/>
        </p:nvSpPr>
        <p:spPr>
          <a:xfrm>
            <a:off x="683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654AA-329A-42B7-B44C-4A2E9C12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159728-A14E-4F04-B1CA-6F3E51B50D73}" type="slidenum">
              <a:rPr lang="en-CA" smtClean="0"/>
              <a:t>60</a:t>
            </a:fld>
            <a:endParaRPr lang="en-CA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08D1370-1543-49BD-B7BD-84E86D5EFC2F}"/>
              </a:ext>
            </a:extLst>
          </p:cNvPr>
          <p:cNvSpPr/>
          <p:nvPr/>
        </p:nvSpPr>
        <p:spPr>
          <a:xfrm>
            <a:off x="197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21161E2-4EBE-4160-8F30-E33509E1525F}"/>
              </a:ext>
            </a:extLst>
          </p:cNvPr>
          <p:cNvSpPr/>
          <p:nvPr/>
        </p:nvSpPr>
        <p:spPr>
          <a:xfrm>
            <a:off x="359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EA69A5A-BFB3-466B-A6BF-1FCE78FA72FF}"/>
              </a:ext>
            </a:extLst>
          </p:cNvPr>
          <p:cNvSpPr/>
          <p:nvPr/>
        </p:nvSpPr>
        <p:spPr>
          <a:xfrm>
            <a:off x="521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CD170CE-6D7D-44FC-8B6D-C5D204374ED0}"/>
              </a:ext>
            </a:extLst>
          </p:cNvPr>
          <p:cNvSpPr/>
          <p:nvPr/>
        </p:nvSpPr>
        <p:spPr>
          <a:xfrm>
            <a:off x="197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B132CE6-0966-4FDB-AD8E-DD58A9727777}"/>
              </a:ext>
            </a:extLst>
          </p:cNvPr>
          <p:cNvSpPr/>
          <p:nvPr/>
        </p:nvSpPr>
        <p:spPr>
          <a:xfrm>
            <a:off x="197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DAA8C67-32F8-4E62-AFE9-49347F231EEC}"/>
              </a:ext>
            </a:extLst>
          </p:cNvPr>
          <p:cNvSpPr/>
          <p:nvPr/>
        </p:nvSpPr>
        <p:spPr>
          <a:xfrm>
            <a:off x="197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81A919B-33DE-45BB-A695-2E78AAEE1C36}"/>
              </a:ext>
            </a:extLst>
          </p:cNvPr>
          <p:cNvSpPr/>
          <p:nvPr/>
        </p:nvSpPr>
        <p:spPr>
          <a:xfrm>
            <a:off x="359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1D3D496-CFDA-4A5D-8839-94E5868647DE}"/>
              </a:ext>
            </a:extLst>
          </p:cNvPr>
          <p:cNvSpPr/>
          <p:nvPr/>
        </p:nvSpPr>
        <p:spPr>
          <a:xfrm>
            <a:off x="359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A87291C-7DAC-443C-AB53-3E99B6A57A98}"/>
              </a:ext>
            </a:extLst>
          </p:cNvPr>
          <p:cNvSpPr/>
          <p:nvPr/>
        </p:nvSpPr>
        <p:spPr>
          <a:xfrm>
            <a:off x="359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7D2AC7D-1BBC-4756-8EE5-24B9A7FA6F6F}"/>
              </a:ext>
            </a:extLst>
          </p:cNvPr>
          <p:cNvSpPr/>
          <p:nvPr/>
        </p:nvSpPr>
        <p:spPr>
          <a:xfrm>
            <a:off x="521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EA21D75-201E-4BFC-B61C-40722EE468FB}"/>
              </a:ext>
            </a:extLst>
          </p:cNvPr>
          <p:cNvSpPr/>
          <p:nvPr/>
        </p:nvSpPr>
        <p:spPr>
          <a:xfrm>
            <a:off x="521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B4D86A9-5F39-4287-A1D5-8DC27A605633}"/>
              </a:ext>
            </a:extLst>
          </p:cNvPr>
          <p:cNvSpPr/>
          <p:nvPr/>
        </p:nvSpPr>
        <p:spPr>
          <a:xfrm>
            <a:off x="521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7054FFC-4885-4AF7-94EF-A577774EA3BD}"/>
              </a:ext>
            </a:extLst>
          </p:cNvPr>
          <p:cNvSpPr/>
          <p:nvPr/>
        </p:nvSpPr>
        <p:spPr>
          <a:xfrm>
            <a:off x="683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284975F-1406-4F46-B1F4-B323407E82D2}"/>
              </a:ext>
            </a:extLst>
          </p:cNvPr>
          <p:cNvSpPr/>
          <p:nvPr/>
        </p:nvSpPr>
        <p:spPr>
          <a:xfrm>
            <a:off x="683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DDA91F7-3506-4397-8E39-E8E8F38A2D39}"/>
              </a:ext>
            </a:extLst>
          </p:cNvPr>
          <p:cNvSpPr/>
          <p:nvPr/>
        </p:nvSpPr>
        <p:spPr>
          <a:xfrm>
            <a:off x="683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5C4E76-A726-4832-903D-3F49DE1A2705}"/>
              </a:ext>
            </a:extLst>
          </p:cNvPr>
          <p:cNvCxnSpPr>
            <a:cxnSpLocks/>
          </p:cNvCxnSpPr>
          <p:nvPr/>
        </p:nvCxnSpPr>
        <p:spPr>
          <a:xfrm>
            <a:off x="707158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C5471795-A4EB-46A9-9FB7-10DA2B2B5AB7}"/>
              </a:ext>
            </a:extLst>
          </p:cNvPr>
          <p:cNvCxnSpPr>
            <a:cxnSpLocks/>
          </p:cNvCxnSpPr>
          <p:nvPr/>
        </p:nvCxnSpPr>
        <p:spPr>
          <a:xfrm>
            <a:off x="707158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AD6586E-3D96-4047-9DDA-B132C6B50CAF}"/>
              </a:ext>
            </a:extLst>
          </p:cNvPr>
          <p:cNvCxnSpPr>
            <a:cxnSpLocks/>
          </p:cNvCxnSpPr>
          <p:nvPr/>
        </p:nvCxnSpPr>
        <p:spPr>
          <a:xfrm>
            <a:off x="707158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4024D7C-BC5D-402F-BE02-4D751FCB96F6}"/>
              </a:ext>
            </a:extLst>
          </p:cNvPr>
          <p:cNvCxnSpPr>
            <a:cxnSpLocks/>
          </p:cNvCxnSpPr>
          <p:nvPr/>
        </p:nvCxnSpPr>
        <p:spPr>
          <a:xfrm>
            <a:off x="544090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4FAF9AD-78D5-40C6-8629-8E29398EAB07}"/>
              </a:ext>
            </a:extLst>
          </p:cNvPr>
          <p:cNvCxnSpPr>
            <a:cxnSpLocks/>
          </p:cNvCxnSpPr>
          <p:nvPr/>
        </p:nvCxnSpPr>
        <p:spPr>
          <a:xfrm>
            <a:off x="544090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BD41605-767E-401B-9308-8453B5523669}"/>
              </a:ext>
            </a:extLst>
          </p:cNvPr>
          <p:cNvCxnSpPr>
            <a:cxnSpLocks/>
          </p:cNvCxnSpPr>
          <p:nvPr/>
        </p:nvCxnSpPr>
        <p:spPr>
          <a:xfrm>
            <a:off x="544090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FF3B62F8-226B-40F9-A567-483989C3B258}"/>
              </a:ext>
            </a:extLst>
          </p:cNvPr>
          <p:cNvCxnSpPr>
            <a:cxnSpLocks/>
          </p:cNvCxnSpPr>
          <p:nvPr/>
        </p:nvCxnSpPr>
        <p:spPr>
          <a:xfrm>
            <a:off x="382546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106E951-E8B3-4292-89AC-3187BE01D498}"/>
              </a:ext>
            </a:extLst>
          </p:cNvPr>
          <p:cNvCxnSpPr>
            <a:cxnSpLocks/>
          </p:cNvCxnSpPr>
          <p:nvPr/>
        </p:nvCxnSpPr>
        <p:spPr>
          <a:xfrm>
            <a:off x="382546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5E3F4A76-01AD-4964-8691-A7AF9BF19733}"/>
              </a:ext>
            </a:extLst>
          </p:cNvPr>
          <p:cNvCxnSpPr>
            <a:cxnSpLocks/>
          </p:cNvCxnSpPr>
          <p:nvPr/>
        </p:nvCxnSpPr>
        <p:spPr>
          <a:xfrm>
            <a:off x="382546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FAE84BE3-160D-4FF2-87ED-8064965CB421}"/>
              </a:ext>
            </a:extLst>
          </p:cNvPr>
          <p:cNvCxnSpPr>
            <a:cxnSpLocks/>
          </p:cNvCxnSpPr>
          <p:nvPr/>
        </p:nvCxnSpPr>
        <p:spPr>
          <a:xfrm>
            <a:off x="221002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E53D345-DB3C-49BC-8A91-4ED0192E0FA5}"/>
              </a:ext>
            </a:extLst>
          </p:cNvPr>
          <p:cNvCxnSpPr>
            <a:cxnSpLocks/>
          </p:cNvCxnSpPr>
          <p:nvPr/>
        </p:nvCxnSpPr>
        <p:spPr>
          <a:xfrm>
            <a:off x="221002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C61D31E-F775-4182-AF4A-5BB197843BB3}"/>
              </a:ext>
            </a:extLst>
          </p:cNvPr>
          <p:cNvCxnSpPr>
            <a:cxnSpLocks/>
          </p:cNvCxnSpPr>
          <p:nvPr/>
        </p:nvCxnSpPr>
        <p:spPr>
          <a:xfrm>
            <a:off x="221002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C92F438-C8AA-465F-8510-B628842B19AE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44084FD-7020-4C83-8ABB-6FC8705E1ABD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75292E9-2205-4A9D-9692-24DB81C0B591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EE0A590-F88E-4F6E-9261-1E57746140AB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2154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BE8A964-0071-45F1-9CF1-51A000435990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3423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3FE897B-267F-4194-BB09-BA8C284C2504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4674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3A07BA30-D735-44A4-8713-89FA98839AAB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650B79A7-9119-4F9E-9446-CCC6D6168552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7180BBC-134C-429E-BC84-4868019DC582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74EADCF-7294-4BB5-B66D-3731006FE4B4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E1CB962-94E0-4832-90EA-1FD2AC1201E0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94695C3-6EC1-4EF2-B233-02DF57DF1CF4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0810B1F7-63D1-4DE6-BB5B-AFE450DA7011}"/>
              </a:ext>
            </a:extLst>
          </p:cNvPr>
          <p:cNvCxnSpPr>
            <a:stCxn id="132" idx="3"/>
            <a:endCxn id="123" idx="1"/>
          </p:cNvCxnSpPr>
          <p:nvPr/>
        </p:nvCxnSpPr>
        <p:spPr>
          <a:xfrm flipH="1">
            <a:off x="1977173" y="3150000"/>
            <a:ext cx="5580000" cy="12700"/>
          </a:xfrm>
          <a:prstGeom prst="bentConnector5">
            <a:avLst>
              <a:gd name="adj1" fmla="val -4097"/>
              <a:gd name="adj2" fmla="val -3274016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8F7AF717-CBAD-4404-834F-8D0EA80BA300}"/>
              </a:ext>
            </a:extLst>
          </p:cNvPr>
          <p:cNvCxnSpPr>
            <a:stCxn id="133" idx="3"/>
            <a:endCxn id="124" idx="1"/>
          </p:cNvCxnSpPr>
          <p:nvPr/>
        </p:nvCxnSpPr>
        <p:spPr>
          <a:xfrm flipH="1">
            <a:off x="1977173" y="4410000"/>
            <a:ext cx="5580000" cy="12700"/>
          </a:xfrm>
          <a:prstGeom prst="bentConnector5">
            <a:avLst>
              <a:gd name="adj1" fmla="val -4097"/>
              <a:gd name="adj2" fmla="val -3547433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6ACA1EEF-BE4E-441A-A9A1-8B6C824C4BF1}"/>
              </a:ext>
            </a:extLst>
          </p:cNvPr>
          <p:cNvCxnSpPr>
            <a:stCxn id="134" idx="3"/>
            <a:endCxn id="125" idx="1"/>
          </p:cNvCxnSpPr>
          <p:nvPr/>
        </p:nvCxnSpPr>
        <p:spPr>
          <a:xfrm flipH="1">
            <a:off x="1977173" y="5670000"/>
            <a:ext cx="5580000" cy="12700"/>
          </a:xfrm>
          <a:prstGeom prst="bentConnector5">
            <a:avLst>
              <a:gd name="adj1" fmla="val -4097"/>
              <a:gd name="adj2" fmla="val -3365150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0724EDCE-552D-4098-AA79-D92E159490EB}"/>
              </a:ext>
            </a:extLst>
          </p:cNvPr>
          <p:cNvCxnSpPr>
            <a:stCxn id="26" idx="3"/>
            <a:endCxn id="120" idx="1"/>
          </p:cNvCxnSpPr>
          <p:nvPr/>
        </p:nvCxnSpPr>
        <p:spPr>
          <a:xfrm flipH="1">
            <a:off x="1977173" y="1890000"/>
            <a:ext cx="5580000" cy="12700"/>
          </a:xfrm>
          <a:prstGeom prst="bentConnector5">
            <a:avLst>
              <a:gd name="adj1" fmla="val -4097"/>
              <a:gd name="adj2" fmla="val -3274016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4AD9967-D95A-4FBF-A346-482A951434DD}"/>
              </a:ext>
            </a:extLst>
          </p:cNvPr>
          <p:cNvCxnSpPr>
            <a:stCxn id="120" idx="3"/>
            <a:endCxn id="121" idx="1"/>
          </p:cNvCxnSpPr>
          <p:nvPr/>
        </p:nvCxnSpPr>
        <p:spPr>
          <a:xfrm>
            <a:off x="2697173" y="189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F5B6E7B6-3061-4B33-8AE1-4CFBBE53C26C}"/>
              </a:ext>
            </a:extLst>
          </p:cNvPr>
          <p:cNvCxnSpPr>
            <a:stCxn id="121" idx="3"/>
            <a:endCxn id="122" idx="1"/>
          </p:cNvCxnSpPr>
          <p:nvPr/>
        </p:nvCxnSpPr>
        <p:spPr>
          <a:xfrm>
            <a:off x="4317173" y="189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42189FE-3567-401A-92DA-D40213652D73}"/>
              </a:ext>
            </a:extLst>
          </p:cNvPr>
          <p:cNvCxnSpPr>
            <a:stCxn id="122" idx="3"/>
            <a:endCxn id="26" idx="1"/>
          </p:cNvCxnSpPr>
          <p:nvPr/>
        </p:nvCxnSpPr>
        <p:spPr>
          <a:xfrm>
            <a:off x="5937173" y="189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BB800FC-9A8B-4F1C-AFBD-4B4C3B501398}"/>
              </a:ext>
            </a:extLst>
          </p:cNvPr>
          <p:cNvCxnSpPr>
            <a:stCxn id="123" idx="3"/>
            <a:endCxn id="126" idx="1"/>
          </p:cNvCxnSpPr>
          <p:nvPr/>
        </p:nvCxnSpPr>
        <p:spPr>
          <a:xfrm>
            <a:off x="269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38F7CAA-7E58-445D-80E8-6688AC87D8FD}"/>
              </a:ext>
            </a:extLst>
          </p:cNvPr>
          <p:cNvCxnSpPr>
            <a:stCxn id="126" idx="3"/>
            <a:endCxn id="129" idx="1"/>
          </p:cNvCxnSpPr>
          <p:nvPr/>
        </p:nvCxnSpPr>
        <p:spPr>
          <a:xfrm>
            <a:off x="431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8CED66F7-A5B0-4D58-9DF3-6829B1F4AFE0}"/>
              </a:ext>
            </a:extLst>
          </p:cNvPr>
          <p:cNvCxnSpPr>
            <a:stCxn id="129" idx="3"/>
            <a:endCxn id="132" idx="1"/>
          </p:cNvCxnSpPr>
          <p:nvPr/>
        </p:nvCxnSpPr>
        <p:spPr>
          <a:xfrm>
            <a:off x="593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BB1DED4-2551-41A6-8278-B4B353D1BF11}"/>
              </a:ext>
            </a:extLst>
          </p:cNvPr>
          <p:cNvCxnSpPr>
            <a:stCxn id="124" idx="3"/>
            <a:endCxn id="127" idx="1"/>
          </p:cNvCxnSpPr>
          <p:nvPr/>
        </p:nvCxnSpPr>
        <p:spPr>
          <a:xfrm>
            <a:off x="269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63E61CD9-8C89-46EA-9113-79AF05F1A356}"/>
              </a:ext>
            </a:extLst>
          </p:cNvPr>
          <p:cNvCxnSpPr>
            <a:stCxn id="127" idx="3"/>
            <a:endCxn id="130" idx="1"/>
          </p:cNvCxnSpPr>
          <p:nvPr/>
        </p:nvCxnSpPr>
        <p:spPr>
          <a:xfrm>
            <a:off x="431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DBFECE6-AE6B-42B0-AA6D-6502CF8EC63F}"/>
              </a:ext>
            </a:extLst>
          </p:cNvPr>
          <p:cNvCxnSpPr>
            <a:stCxn id="130" idx="3"/>
            <a:endCxn id="133" idx="1"/>
          </p:cNvCxnSpPr>
          <p:nvPr/>
        </p:nvCxnSpPr>
        <p:spPr>
          <a:xfrm>
            <a:off x="593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23F5F9E-6B7D-425C-977A-A6F45EE8E1AC}"/>
              </a:ext>
            </a:extLst>
          </p:cNvPr>
          <p:cNvCxnSpPr>
            <a:stCxn id="125" idx="3"/>
            <a:endCxn id="128" idx="1"/>
          </p:cNvCxnSpPr>
          <p:nvPr/>
        </p:nvCxnSpPr>
        <p:spPr>
          <a:xfrm>
            <a:off x="269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072E35C-F777-4BA1-A9A3-758DE3ED1DD9}"/>
              </a:ext>
            </a:extLst>
          </p:cNvPr>
          <p:cNvCxnSpPr>
            <a:stCxn id="128" idx="3"/>
            <a:endCxn id="131" idx="1"/>
          </p:cNvCxnSpPr>
          <p:nvPr/>
        </p:nvCxnSpPr>
        <p:spPr>
          <a:xfrm>
            <a:off x="431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9F4DDEB7-E0F2-4A3A-8EE3-6562C088F4CF}"/>
              </a:ext>
            </a:extLst>
          </p:cNvPr>
          <p:cNvCxnSpPr>
            <a:stCxn id="131" idx="3"/>
            <a:endCxn id="134" idx="1"/>
          </p:cNvCxnSpPr>
          <p:nvPr/>
        </p:nvCxnSpPr>
        <p:spPr>
          <a:xfrm>
            <a:off x="593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triangle with exclamation point">
            <a:extLst>
              <a:ext uri="{FF2B5EF4-FFF2-40B4-BE49-F238E27FC236}">
                <a16:creationId xmlns:a16="http://schemas.microsoft.com/office/drawing/2014/main" id="{4EFF9F48-21E5-486D-9E11-AD2C6887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94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Image result for triangle with exclamation point">
            <a:extLst>
              <a:ext uri="{FF2B5EF4-FFF2-40B4-BE49-F238E27FC236}">
                <a16:creationId xmlns:a16="http://schemas.microsoft.com/office/drawing/2014/main" id="{3DD4D206-BA43-4430-9B20-4DF2C1A5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29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Image result for triangle with exclamation point">
            <a:extLst>
              <a:ext uri="{FF2B5EF4-FFF2-40B4-BE49-F238E27FC236}">
                <a16:creationId xmlns:a16="http://schemas.microsoft.com/office/drawing/2014/main" id="{2B136D9A-81FF-4EB3-BF7C-F799BE42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92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Image result for triangle with exclamation point">
            <a:extLst>
              <a:ext uri="{FF2B5EF4-FFF2-40B4-BE49-F238E27FC236}">
                <a16:creationId xmlns:a16="http://schemas.microsoft.com/office/drawing/2014/main" id="{2DDD00C7-5B41-4EDE-9484-256BB0EF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92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" name="Connector: Elbow 203">
            <a:extLst>
              <a:ext uri="{FF2B5EF4-FFF2-40B4-BE49-F238E27FC236}">
                <a16:creationId xmlns:a16="http://schemas.microsoft.com/office/drawing/2014/main" id="{79AF67E8-4A76-4F32-869C-B32132865BDB}"/>
              </a:ext>
            </a:extLst>
          </p:cNvPr>
          <p:cNvCxnSpPr>
            <a:cxnSpLocks/>
          </p:cNvCxnSpPr>
          <p:nvPr/>
        </p:nvCxnSpPr>
        <p:spPr>
          <a:xfrm rot="10800000">
            <a:off x="7062299" y="160476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27081A71-9CBE-4DBC-B21E-56E68629187A}"/>
              </a:ext>
            </a:extLst>
          </p:cNvPr>
          <p:cNvCxnSpPr>
            <a:cxnSpLocks/>
          </p:cNvCxnSpPr>
          <p:nvPr/>
        </p:nvCxnSpPr>
        <p:spPr>
          <a:xfrm rot="10800000">
            <a:off x="5397173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483C1147-D24B-4B44-8DF3-01F5D703A370}"/>
              </a:ext>
            </a:extLst>
          </p:cNvPr>
          <p:cNvCxnSpPr>
            <a:cxnSpLocks/>
          </p:cNvCxnSpPr>
          <p:nvPr/>
        </p:nvCxnSpPr>
        <p:spPr>
          <a:xfrm rot="10800000">
            <a:off x="3766542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77ADB8D2-0174-4984-AA19-11B3893A9580}"/>
              </a:ext>
            </a:extLst>
          </p:cNvPr>
          <p:cNvCxnSpPr>
            <a:cxnSpLocks/>
          </p:cNvCxnSpPr>
          <p:nvPr/>
        </p:nvCxnSpPr>
        <p:spPr>
          <a:xfrm rot="10800000">
            <a:off x="2146542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54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r>
              <a:rPr lang="en-CA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654AA-329A-42B7-B44C-4A2E9C12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61</a:t>
            </a:fld>
            <a:endParaRPr lang="en-CA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C5D811C-248D-476B-954A-1FE190FC2888}"/>
              </a:ext>
            </a:extLst>
          </p:cNvPr>
          <p:cNvSpPr/>
          <p:nvPr/>
        </p:nvSpPr>
        <p:spPr>
          <a:xfrm>
            <a:off x="1437173" y="1980000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0ACC0CD-C190-4E40-A0E5-CA77779EE0FD}"/>
              </a:ext>
            </a:extLst>
          </p:cNvPr>
          <p:cNvSpPr/>
          <p:nvPr/>
        </p:nvSpPr>
        <p:spPr>
          <a:xfrm>
            <a:off x="305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26E36DB-3ABC-4CEB-B29F-F96A8AF0E841}"/>
              </a:ext>
            </a:extLst>
          </p:cNvPr>
          <p:cNvSpPr/>
          <p:nvPr/>
        </p:nvSpPr>
        <p:spPr>
          <a:xfrm>
            <a:off x="467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FFFCF9-9784-4113-AC58-F1B24C0E3D0A}"/>
              </a:ext>
            </a:extLst>
          </p:cNvPr>
          <p:cNvSpPr/>
          <p:nvPr/>
        </p:nvSpPr>
        <p:spPr>
          <a:xfrm>
            <a:off x="629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FBCBBC0-A9CE-4A83-A034-CAA4007E278D}"/>
              </a:ext>
            </a:extLst>
          </p:cNvPr>
          <p:cNvSpPr/>
          <p:nvPr/>
        </p:nvSpPr>
        <p:spPr>
          <a:xfrm>
            <a:off x="143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4AF3DCF-CCA4-4118-8475-FF7836AC523B}"/>
              </a:ext>
            </a:extLst>
          </p:cNvPr>
          <p:cNvSpPr/>
          <p:nvPr/>
        </p:nvSpPr>
        <p:spPr>
          <a:xfrm>
            <a:off x="305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F7CAB83-D86A-4534-9966-32D2565CA1EC}"/>
              </a:ext>
            </a:extLst>
          </p:cNvPr>
          <p:cNvSpPr/>
          <p:nvPr/>
        </p:nvSpPr>
        <p:spPr>
          <a:xfrm>
            <a:off x="467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C8CE998-385D-495B-B12A-BCF8481ACEA7}"/>
              </a:ext>
            </a:extLst>
          </p:cNvPr>
          <p:cNvSpPr/>
          <p:nvPr/>
        </p:nvSpPr>
        <p:spPr>
          <a:xfrm>
            <a:off x="6297173" y="3240000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7B698B5-62B2-4FCD-AB9B-4BE8E07B602E}"/>
              </a:ext>
            </a:extLst>
          </p:cNvPr>
          <p:cNvSpPr/>
          <p:nvPr/>
        </p:nvSpPr>
        <p:spPr>
          <a:xfrm>
            <a:off x="143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08F7BCF-EAD8-4F45-BB3D-C0526A317560}"/>
              </a:ext>
            </a:extLst>
          </p:cNvPr>
          <p:cNvSpPr/>
          <p:nvPr/>
        </p:nvSpPr>
        <p:spPr>
          <a:xfrm>
            <a:off x="305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93D7152-3187-4A89-87E9-ED5730797DFD}"/>
              </a:ext>
            </a:extLst>
          </p:cNvPr>
          <p:cNvSpPr/>
          <p:nvPr/>
        </p:nvSpPr>
        <p:spPr>
          <a:xfrm>
            <a:off x="467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B4750C1-9761-4551-A573-F31971054AE4}"/>
              </a:ext>
            </a:extLst>
          </p:cNvPr>
          <p:cNvSpPr/>
          <p:nvPr/>
        </p:nvSpPr>
        <p:spPr>
          <a:xfrm>
            <a:off x="6297173" y="4500000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62A59AF-D66B-48AD-ABBA-DB05DC565722}"/>
              </a:ext>
            </a:extLst>
          </p:cNvPr>
          <p:cNvSpPr/>
          <p:nvPr/>
        </p:nvSpPr>
        <p:spPr>
          <a:xfrm>
            <a:off x="143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4B27311-8298-40AE-8AE9-B754A6793154}"/>
              </a:ext>
            </a:extLst>
          </p:cNvPr>
          <p:cNvSpPr/>
          <p:nvPr/>
        </p:nvSpPr>
        <p:spPr>
          <a:xfrm>
            <a:off x="305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C411F4F-88FE-4B08-B255-5C0B58C81801}"/>
              </a:ext>
            </a:extLst>
          </p:cNvPr>
          <p:cNvSpPr/>
          <p:nvPr/>
        </p:nvSpPr>
        <p:spPr>
          <a:xfrm>
            <a:off x="467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791EEC2-47B7-4467-8C49-6B0D9E015AF7}"/>
              </a:ext>
            </a:extLst>
          </p:cNvPr>
          <p:cNvSpPr/>
          <p:nvPr/>
        </p:nvSpPr>
        <p:spPr>
          <a:xfrm>
            <a:off x="6297173" y="5760000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F779340-D69B-48F7-B3B4-5452299188E9}"/>
              </a:ext>
            </a:extLst>
          </p:cNvPr>
          <p:cNvSpPr/>
          <p:nvPr/>
        </p:nvSpPr>
        <p:spPr>
          <a:xfrm>
            <a:off x="683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D785FD4-8FA1-45E8-AA90-005C418FBE1F}"/>
              </a:ext>
            </a:extLst>
          </p:cNvPr>
          <p:cNvSpPr/>
          <p:nvPr/>
        </p:nvSpPr>
        <p:spPr>
          <a:xfrm>
            <a:off x="197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9B53A65-E4A5-4059-BBF5-7984A6C3EBEF}"/>
              </a:ext>
            </a:extLst>
          </p:cNvPr>
          <p:cNvSpPr/>
          <p:nvPr/>
        </p:nvSpPr>
        <p:spPr>
          <a:xfrm>
            <a:off x="359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5754C2B-B191-42FE-B964-1BDA17F66BCA}"/>
              </a:ext>
            </a:extLst>
          </p:cNvPr>
          <p:cNvSpPr/>
          <p:nvPr/>
        </p:nvSpPr>
        <p:spPr>
          <a:xfrm>
            <a:off x="521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520057E-2BD3-46FB-B2BD-1912F6203860}"/>
              </a:ext>
            </a:extLst>
          </p:cNvPr>
          <p:cNvSpPr/>
          <p:nvPr/>
        </p:nvSpPr>
        <p:spPr>
          <a:xfrm>
            <a:off x="197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61F873-9D6B-4C74-871C-4F023283C402}"/>
              </a:ext>
            </a:extLst>
          </p:cNvPr>
          <p:cNvSpPr/>
          <p:nvPr/>
        </p:nvSpPr>
        <p:spPr>
          <a:xfrm>
            <a:off x="197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B8FB7F1-E28A-40B2-8F25-221C66F1E26B}"/>
              </a:ext>
            </a:extLst>
          </p:cNvPr>
          <p:cNvSpPr/>
          <p:nvPr/>
        </p:nvSpPr>
        <p:spPr>
          <a:xfrm>
            <a:off x="197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E2971CD-5159-4AB0-9B23-653FA164E0A1}"/>
              </a:ext>
            </a:extLst>
          </p:cNvPr>
          <p:cNvSpPr/>
          <p:nvPr/>
        </p:nvSpPr>
        <p:spPr>
          <a:xfrm>
            <a:off x="359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C7A1EE2-F717-4EBD-9935-D0B79E0A345B}"/>
              </a:ext>
            </a:extLst>
          </p:cNvPr>
          <p:cNvSpPr/>
          <p:nvPr/>
        </p:nvSpPr>
        <p:spPr>
          <a:xfrm>
            <a:off x="359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31770B3-53EC-45DF-9187-127ADE617E3D}"/>
              </a:ext>
            </a:extLst>
          </p:cNvPr>
          <p:cNvSpPr/>
          <p:nvPr/>
        </p:nvSpPr>
        <p:spPr>
          <a:xfrm>
            <a:off x="359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DACBC0D-DE48-4C4B-87B5-A4EB00290FD4}"/>
              </a:ext>
            </a:extLst>
          </p:cNvPr>
          <p:cNvSpPr/>
          <p:nvPr/>
        </p:nvSpPr>
        <p:spPr>
          <a:xfrm>
            <a:off x="521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37097A6-4C20-4070-B37B-9B68865596EB}"/>
              </a:ext>
            </a:extLst>
          </p:cNvPr>
          <p:cNvSpPr/>
          <p:nvPr/>
        </p:nvSpPr>
        <p:spPr>
          <a:xfrm>
            <a:off x="521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42345B3-CE8F-4533-A99F-6E1781067773}"/>
              </a:ext>
            </a:extLst>
          </p:cNvPr>
          <p:cNvSpPr/>
          <p:nvPr/>
        </p:nvSpPr>
        <p:spPr>
          <a:xfrm>
            <a:off x="521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0CC09B-7978-4188-B9BA-3A2AFBC204AF}"/>
              </a:ext>
            </a:extLst>
          </p:cNvPr>
          <p:cNvSpPr/>
          <p:nvPr/>
        </p:nvSpPr>
        <p:spPr>
          <a:xfrm>
            <a:off x="683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EBBFAF-8331-4398-85FE-538620A90E88}"/>
              </a:ext>
            </a:extLst>
          </p:cNvPr>
          <p:cNvSpPr/>
          <p:nvPr/>
        </p:nvSpPr>
        <p:spPr>
          <a:xfrm>
            <a:off x="683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CF2A2F8-910B-4CFC-846D-DD0219482A80}"/>
              </a:ext>
            </a:extLst>
          </p:cNvPr>
          <p:cNvSpPr/>
          <p:nvPr/>
        </p:nvSpPr>
        <p:spPr>
          <a:xfrm>
            <a:off x="683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30FB394-B773-4A9F-BB48-24954126AEBE}"/>
              </a:ext>
            </a:extLst>
          </p:cNvPr>
          <p:cNvCxnSpPr>
            <a:cxnSpLocks/>
          </p:cNvCxnSpPr>
          <p:nvPr/>
        </p:nvCxnSpPr>
        <p:spPr>
          <a:xfrm>
            <a:off x="707158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570808D-6D25-4894-81CA-53B78B8949F1}"/>
              </a:ext>
            </a:extLst>
          </p:cNvPr>
          <p:cNvCxnSpPr>
            <a:cxnSpLocks/>
          </p:cNvCxnSpPr>
          <p:nvPr/>
        </p:nvCxnSpPr>
        <p:spPr>
          <a:xfrm>
            <a:off x="707158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EB953D-6EC6-4C01-84B2-03A78AFFDA0A}"/>
              </a:ext>
            </a:extLst>
          </p:cNvPr>
          <p:cNvCxnSpPr>
            <a:cxnSpLocks/>
          </p:cNvCxnSpPr>
          <p:nvPr/>
        </p:nvCxnSpPr>
        <p:spPr>
          <a:xfrm>
            <a:off x="707158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215BF7BE-112C-45A7-9533-D0669D67E68A}"/>
              </a:ext>
            </a:extLst>
          </p:cNvPr>
          <p:cNvCxnSpPr>
            <a:cxnSpLocks/>
          </p:cNvCxnSpPr>
          <p:nvPr/>
        </p:nvCxnSpPr>
        <p:spPr>
          <a:xfrm>
            <a:off x="544090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1C2C2F0-ED03-493B-8814-768D7C0C4F9E}"/>
              </a:ext>
            </a:extLst>
          </p:cNvPr>
          <p:cNvCxnSpPr>
            <a:cxnSpLocks/>
          </p:cNvCxnSpPr>
          <p:nvPr/>
        </p:nvCxnSpPr>
        <p:spPr>
          <a:xfrm>
            <a:off x="544090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ED54D3D-1D42-409A-9134-8268C59E21DA}"/>
              </a:ext>
            </a:extLst>
          </p:cNvPr>
          <p:cNvCxnSpPr>
            <a:cxnSpLocks/>
          </p:cNvCxnSpPr>
          <p:nvPr/>
        </p:nvCxnSpPr>
        <p:spPr>
          <a:xfrm>
            <a:off x="544090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7373AD29-B933-4817-8F72-7212F83BF265}"/>
              </a:ext>
            </a:extLst>
          </p:cNvPr>
          <p:cNvCxnSpPr>
            <a:cxnSpLocks/>
          </p:cNvCxnSpPr>
          <p:nvPr/>
        </p:nvCxnSpPr>
        <p:spPr>
          <a:xfrm>
            <a:off x="382546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3915448-492D-4BDF-B5B9-E6E47E240780}"/>
              </a:ext>
            </a:extLst>
          </p:cNvPr>
          <p:cNvCxnSpPr>
            <a:cxnSpLocks/>
          </p:cNvCxnSpPr>
          <p:nvPr/>
        </p:nvCxnSpPr>
        <p:spPr>
          <a:xfrm>
            <a:off x="382546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765FB23-909B-4AE4-B65A-0CC893602E6F}"/>
              </a:ext>
            </a:extLst>
          </p:cNvPr>
          <p:cNvCxnSpPr>
            <a:cxnSpLocks/>
          </p:cNvCxnSpPr>
          <p:nvPr/>
        </p:nvCxnSpPr>
        <p:spPr>
          <a:xfrm>
            <a:off x="382546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A2741A2-3997-4C7C-9FF5-68A7F725A34F}"/>
              </a:ext>
            </a:extLst>
          </p:cNvPr>
          <p:cNvCxnSpPr>
            <a:cxnSpLocks/>
          </p:cNvCxnSpPr>
          <p:nvPr/>
        </p:nvCxnSpPr>
        <p:spPr>
          <a:xfrm>
            <a:off x="221002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245E80-F4BF-4CC2-BC73-19E809115319}"/>
              </a:ext>
            </a:extLst>
          </p:cNvPr>
          <p:cNvCxnSpPr>
            <a:cxnSpLocks/>
          </p:cNvCxnSpPr>
          <p:nvPr/>
        </p:nvCxnSpPr>
        <p:spPr>
          <a:xfrm>
            <a:off x="221002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42D4E5C-F785-4879-9FA4-CD28D9AF6A8C}"/>
              </a:ext>
            </a:extLst>
          </p:cNvPr>
          <p:cNvCxnSpPr>
            <a:cxnSpLocks/>
          </p:cNvCxnSpPr>
          <p:nvPr/>
        </p:nvCxnSpPr>
        <p:spPr>
          <a:xfrm>
            <a:off x="221002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4EE2D2B-04F5-4CF8-BDB3-CEFFF62DADF7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2162093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1EC41DF-F3D5-48C1-9479-3737005B6CCE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3431093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C837A5D-EC84-411E-BAA7-0EC2CE4DED5A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4682093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C2E0664-EF52-4620-8BEA-F7FAEE531120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2154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12092F0-0BC0-4EA8-B0A2-0216B9594B22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3423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0F2D35E-B09B-4BCC-9C0D-19E8AF6D2EB8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4674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34ACE55-6C20-4E2E-8287-AEDFBB12B916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7918733-0946-4BF9-83CC-1F4BBE979A23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39C782AC-FF1C-47A3-B73D-DE5FD50E298B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FFDA96E-E047-4E44-8E39-8E43CC7E2844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6A42503-94FD-4B6A-A4F6-4AD906EE4D75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EF08098-16BD-4B84-9BBB-E0C79D86F0CD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772DF920-99AE-41B5-8B53-5E3FC0088D53}"/>
              </a:ext>
            </a:extLst>
          </p:cNvPr>
          <p:cNvCxnSpPr>
            <a:stCxn id="137" idx="3"/>
            <a:endCxn id="128" idx="1"/>
          </p:cNvCxnSpPr>
          <p:nvPr/>
        </p:nvCxnSpPr>
        <p:spPr>
          <a:xfrm flipH="1">
            <a:off x="1977173" y="3150000"/>
            <a:ext cx="5580000" cy="12700"/>
          </a:xfrm>
          <a:prstGeom prst="bentConnector5">
            <a:avLst>
              <a:gd name="adj1" fmla="val -4097"/>
              <a:gd name="adj2" fmla="val -3274016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361846E3-7583-40CE-BCC9-623C5FA6DDA0}"/>
              </a:ext>
            </a:extLst>
          </p:cNvPr>
          <p:cNvCxnSpPr>
            <a:stCxn id="138" idx="3"/>
            <a:endCxn id="129" idx="1"/>
          </p:cNvCxnSpPr>
          <p:nvPr/>
        </p:nvCxnSpPr>
        <p:spPr>
          <a:xfrm flipH="1">
            <a:off x="1977173" y="4410000"/>
            <a:ext cx="5580000" cy="12700"/>
          </a:xfrm>
          <a:prstGeom prst="bentConnector5">
            <a:avLst>
              <a:gd name="adj1" fmla="val -4097"/>
              <a:gd name="adj2" fmla="val -3547433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016F5104-6B43-4C0B-9DE8-CA2A4FB8DD87}"/>
              </a:ext>
            </a:extLst>
          </p:cNvPr>
          <p:cNvCxnSpPr>
            <a:stCxn id="139" idx="3"/>
            <a:endCxn id="130" idx="1"/>
          </p:cNvCxnSpPr>
          <p:nvPr/>
        </p:nvCxnSpPr>
        <p:spPr>
          <a:xfrm flipH="1">
            <a:off x="1977173" y="5670000"/>
            <a:ext cx="5580000" cy="12700"/>
          </a:xfrm>
          <a:prstGeom prst="bentConnector5">
            <a:avLst>
              <a:gd name="adj1" fmla="val -4097"/>
              <a:gd name="adj2" fmla="val -3365150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C12FA8AB-5B9F-4562-9008-B9C9A650B2DB}"/>
              </a:ext>
            </a:extLst>
          </p:cNvPr>
          <p:cNvCxnSpPr>
            <a:stCxn id="124" idx="3"/>
            <a:endCxn id="125" idx="1"/>
          </p:cNvCxnSpPr>
          <p:nvPr/>
        </p:nvCxnSpPr>
        <p:spPr>
          <a:xfrm flipH="1">
            <a:off x="1977173" y="1890000"/>
            <a:ext cx="5580000" cy="12700"/>
          </a:xfrm>
          <a:prstGeom prst="bentConnector5">
            <a:avLst>
              <a:gd name="adj1" fmla="val -4097"/>
              <a:gd name="adj2" fmla="val -3274016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F0D1753-2205-4FFF-8225-B808F06AD656}"/>
              </a:ext>
            </a:extLst>
          </p:cNvPr>
          <p:cNvCxnSpPr>
            <a:stCxn id="125" idx="3"/>
            <a:endCxn id="126" idx="1"/>
          </p:cNvCxnSpPr>
          <p:nvPr/>
        </p:nvCxnSpPr>
        <p:spPr>
          <a:xfrm>
            <a:off x="2697173" y="1890000"/>
            <a:ext cx="9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2C1AA82-88B4-4169-85D0-92B74A653B82}"/>
              </a:ext>
            </a:extLst>
          </p:cNvPr>
          <p:cNvCxnSpPr>
            <a:stCxn id="126" idx="3"/>
            <a:endCxn id="127" idx="1"/>
          </p:cNvCxnSpPr>
          <p:nvPr/>
        </p:nvCxnSpPr>
        <p:spPr>
          <a:xfrm>
            <a:off x="4317173" y="1890000"/>
            <a:ext cx="9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F080BC5-06B0-4535-837C-F064C9A63DCC}"/>
              </a:ext>
            </a:extLst>
          </p:cNvPr>
          <p:cNvCxnSpPr>
            <a:stCxn id="127" idx="3"/>
            <a:endCxn id="124" idx="1"/>
          </p:cNvCxnSpPr>
          <p:nvPr/>
        </p:nvCxnSpPr>
        <p:spPr>
          <a:xfrm>
            <a:off x="5937173" y="1890000"/>
            <a:ext cx="9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47411918-8934-406B-96F6-A5CE4D760B40}"/>
              </a:ext>
            </a:extLst>
          </p:cNvPr>
          <p:cNvCxnSpPr>
            <a:stCxn id="128" idx="3"/>
            <a:endCxn id="131" idx="1"/>
          </p:cNvCxnSpPr>
          <p:nvPr/>
        </p:nvCxnSpPr>
        <p:spPr>
          <a:xfrm>
            <a:off x="269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2FD10ADB-8326-42FC-8485-50BCCBE600DD}"/>
              </a:ext>
            </a:extLst>
          </p:cNvPr>
          <p:cNvCxnSpPr>
            <a:stCxn id="131" idx="3"/>
            <a:endCxn id="134" idx="1"/>
          </p:cNvCxnSpPr>
          <p:nvPr/>
        </p:nvCxnSpPr>
        <p:spPr>
          <a:xfrm>
            <a:off x="431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04FD1D3-0AA6-4F69-A902-CDB7306E60BC}"/>
              </a:ext>
            </a:extLst>
          </p:cNvPr>
          <p:cNvCxnSpPr>
            <a:stCxn id="134" idx="3"/>
            <a:endCxn id="137" idx="1"/>
          </p:cNvCxnSpPr>
          <p:nvPr/>
        </p:nvCxnSpPr>
        <p:spPr>
          <a:xfrm>
            <a:off x="593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47C75D-24E6-452F-82C8-C119AC7E5647}"/>
              </a:ext>
            </a:extLst>
          </p:cNvPr>
          <p:cNvCxnSpPr>
            <a:stCxn id="129" idx="3"/>
            <a:endCxn id="132" idx="1"/>
          </p:cNvCxnSpPr>
          <p:nvPr/>
        </p:nvCxnSpPr>
        <p:spPr>
          <a:xfrm>
            <a:off x="269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D580FDBD-DE48-47A5-A766-3BC3F70173FC}"/>
              </a:ext>
            </a:extLst>
          </p:cNvPr>
          <p:cNvCxnSpPr>
            <a:stCxn id="132" idx="3"/>
            <a:endCxn id="135" idx="1"/>
          </p:cNvCxnSpPr>
          <p:nvPr/>
        </p:nvCxnSpPr>
        <p:spPr>
          <a:xfrm>
            <a:off x="431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ADA0FAEF-B994-4C70-B4DB-D68BD7C0E3BF}"/>
              </a:ext>
            </a:extLst>
          </p:cNvPr>
          <p:cNvCxnSpPr>
            <a:stCxn id="135" idx="3"/>
            <a:endCxn id="138" idx="1"/>
          </p:cNvCxnSpPr>
          <p:nvPr/>
        </p:nvCxnSpPr>
        <p:spPr>
          <a:xfrm>
            <a:off x="593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0B5EC9CC-6DC0-4BA7-AD3C-BEEB7AFC4DEA}"/>
              </a:ext>
            </a:extLst>
          </p:cNvPr>
          <p:cNvCxnSpPr>
            <a:stCxn id="130" idx="3"/>
            <a:endCxn id="133" idx="1"/>
          </p:cNvCxnSpPr>
          <p:nvPr/>
        </p:nvCxnSpPr>
        <p:spPr>
          <a:xfrm>
            <a:off x="269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055A4AF-215C-4FA4-B967-4E0B6FA1A3A2}"/>
              </a:ext>
            </a:extLst>
          </p:cNvPr>
          <p:cNvCxnSpPr>
            <a:stCxn id="133" idx="3"/>
            <a:endCxn id="136" idx="1"/>
          </p:cNvCxnSpPr>
          <p:nvPr/>
        </p:nvCxnSpPr>
        <p:spPr>
          <a:xfrm>
            <a:off x="431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A18B56A-26C9-4596-8135-09142DDBBF1D}"/>
              </a:ext>
            </a:extLst>
          </p:cNvPr>
          <p:cNvCxnSpPr>
            <a:stCxn id="136" idx="3"/>
            <a:endCxn id="139" idx="1"/>
          </p:cNvCxnSpPr>
          <p:nvPr/>
        </p:nvCxnSpPr>
        <p:spPr>
          <a:xfrm>
            <a:off x="593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D41E5D11-B28F-450B-9247-593B5148F958}"/>
              </a:ext>
            </a:extLst>
          </p:cNvPr>
          <p:cNvCxnSpPr>
            <a:cxnSpLocks/>
          </p:cNvCxnSpPr>
          <p:nvPr/>
        </p:nvCxnSpPr>
        <p:spPr>
          <a:xfrm rot="10800000">
            <a:off x="7062299" y="160476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2" descr="Image result for triangle with exclamation point">
            <a:extLst>
              <a:ext uri="{FF2B5EF4-FFF2-40B4-BE49-F238E27FC236}">
                <a16:creationId xmlns:a16="http://schemas.microsoft.com/office/drawing/2014/main" id="{E63040AB-10E1-4D73-9233-3EDFC2AE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94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Image result for triangle with exclamation point">
            <a:extLst>
              <a:ext uri="{FF2B5EF4-FFF2-40B4-BE49-F238E27FC236}">
                <a16:creationId xmlns:a16="http://schemas.microsoft.com/office/drawing/2014/main" id="{6D6A94E7-A3D7-4914-9EC7-BA830145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29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Image result for triangle with exclamation point">
            <a:extLst>
              <a:ext uri="{FF2B5EF4-FFF2-40B4-BE49-F238E27FC236}">
                <a16:creationId xmlns:a16="http://schemas.microsoft.com/office/drawing/2014/main" id="{8CAB1524-AB2E-4F08-8EFC-D66916B3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92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Image result for triangle with exclamation point">
            <a:extLst>
              <a:ext uri="{FF2B5EF4-FFF2-40B4-BE49-F238E27FC236}">
                <a16:creationId xmlns:a16="http://schemas.microsoft.com/office/drawing/2014/main" id="{8FF2E20D-0F38-4868-895B-40013FED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92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167E2099-F190-45D8-878D-7D89E8D4F9CA}"/>
              </a:ext>
            </a:extLst>
          </p:cNvPr>
          <p:cNvCxnSpPr>
            <a:cxnSpLocks/>
          </p:cNvCxnSpPr>
          <p:nvPr/>
        </p:nvCxnSpPr>
        <p:spPr>
          <a:xfrm rot="10800000">
            <a:off x="5397173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05E5D80E-ADAA-4C34-8A4B-D9C5CE4DB8A6}"/>
              </a:ext>
            </a:extLst>
          </p:cNvPr>
          <p:cNvCxnSpPr>
            <a:cxnSpLocks/>
          </p:cNvCxnSpPr>
          <p:nvPr/>
        </p:nvCxnSpPr>
        <p:spPr>
          <a:xfrm rot="10800000">
            <a:off x="3766542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CCB53F9C-9594-4216-94CD-350FC0003F95}"/>
              </a:ext>
            </a:extLst>
          </p:cNvPr>
          <p:cNvCxnSpPr>
            <a:cxnSpLocks/>
          </p:cNvCxnSpPr>
          <p:nvPr/>
        </p:nvCxnSpPr>
        <p:spPr>
          <a:xfrm rot="10800000">
            <a:off x="2146542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0C6796B-4FC7-43C4-AC05-90A9D5C0FE8C}"/>
              </a:ext>
            </a:extLst>
          </p:cNvPr>
          <p:cNvSpPr/>
          <p:nvPr/>
        </p:nvSpPr>
        <p:spPr>
          <a:xfrm rot="18900000">
            <a:off x="6874347" y="1868181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F28793A-4A02-432B-BC64-1FA7F946923D}"/>
              </a:ext>
            </a:extLst>
          </p:cNvPr>
          <p:cNvSpPr/>
          <p:nvPr/>
        </p:nvSpPr>
        <p:spPr>
          <a:xfrm rot="18900000">
            <a:off x="6945593" y="1939723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6E0CF21-E214-4415-8948-7B79FC60BC3F}"/>
              </a:ext>
            </a:extLst>
          </p:cNvPr>
          <p:cNvSpPr/>
          <p:nvPr/>
        </p:nvSpPr>
        <p:spPr>
          <a:xfrm rot="18900000">
            <a:off x="7019875" y="2013332"/>
            <a:ext cx="108000" cy="10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6E90BAD-25D3-4FC2-B21E-9EBD99D04BEB}"/>
              </a:ext>
            </a:extLst>
          </p:cNvPr>
          <p:cNvSpPr/>
          <p:nvPr/>
        </p:nvSpPr>
        <p:spPr>
          <a:xfrm rot="2700000">
            <a:off x="7365258" y="1648048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364BA92-D4E5-4AAE-9C06-6112F0EB674B}"/>
              </a:ext>
            </a:extLst>
          </p:cNvPr>
          <p:cNvSpPr/>
          <p:nvPr/>
        </p:nvSpPr>
        <p:spPr>
          <a:xfrm rot="2700000">
            <a:off x="7293716" y="1719295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399539A-E2CF-41BA-9AC4-846CE5BA139C}"/>
              </a:ext>
            </a:extLst>
          </p:cNvPr>
          <p:cNvSpPr/>
          <p:nvPr/>
        </p:nvSpPr>
        <p:spPr>
          <a:xfrm rot="2700000">
            <a:off x="7220106" y="1793577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529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1CDF7-F1E5-4A20-B289-B3DDFDE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1325563"/>
          </a:xfrm>
        </p:spPr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r>
              <a:rPr lang="en-CA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654AA-329A-42B7-B44C-4A2E9C12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62</a:t>
            </a:fld>
            <a:endParaRPr lang="en-CA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C5D811C-248D-476B-954A-1FE190FC2888}"/>
              </a:ext>
            </a:extLst>
          </p:cNvPr>
          <p:cNvSpPr/>
          <p:nvPr/>
        </p:nvSpPr>
        <p:spPr>
          <a:xfrm>
            <a:off x="1437173" y="1980000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0,0</a:t>
            </a:r>
            <a:endParaRPr lang="en-CA" sz="32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0ACC0CD-C190-4E40-A0E5-CA77779EE0FD}"/>
              </a:ext>
            </a:extLst>
          </p:cNvPr>
          <p:cNvSpPr/>
          <p:nvPr/>
        </p:nvSpPr>
        <p:spPr>
          <a:xfrm>
            <a:off x="305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0,1</a:t>
            </a:r>
            <a:endParaRPr lang="en-CA" sz="32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26E36DB-3ABC-4CEB-B29F-F96A8AF0E841}"/>
              </a:ext>
            </a:extLst>
          </p:cNvPr>
          <p:cNvSpPr/>
          <p:nvPr/>
        </p:nvSpPr>
        <p:spPr>
          <a:xfrm>
            <a:off x="467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0,2</a:t>
            </a:r>
            <a:endParaRPr lang="en-CA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FFFCF9-9784-4113-AC58-F1B24C0E3D0A}"/>
              </a:ext>
            </a:extLst>
          </p:cNvPr>
          <p:cNvSpPr/>
          <p:nvPr/>
        </p:nvSpPr>
        <p:spPr>
          <a:xfrm>
            <a:off x="6297173" y="198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0,3</a:t>
            </a:r>
            <a:endParaRPr lang="en-CA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FBCBBC0-A9CE-4A83-A034-CAA4007E278D}"/>
              </a:ext>
            </a:extLst>
          </p:cNvPr>
          <p:cNvSpPr/>
          <p:nvPr/>
        </p:nvSpPr>
        <p:spPr>
          <a:xfrm>
            <a:off x="143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1,0</a:t>
            </a:r>
            <a:endParaRPr lang="en-CA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4AF3DCF-CCA4-4118-8475-FF7836AC523B}"/>
              </a:ext>
            </a:extLst>
          </p:cNvPr>
          <p:cNvSpPr/>
          <p:nvPr/>
        </p:nvSpPr>
        <p:spPr>
          <a:xfrm>
            <a:off x="305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1,1</a:t>
            </a:r>
            <a:endParaRPr lang="en-CA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F7CAB83-D86A-4534-9966-32D2565CA1EC}"/>
              </a:ext>
            </a:extLst>
          </p:cNvPr>
          <p:cNvSpPr/>
          <p:nvPr/>
        </p:nvSpPr>
        <p:spPr>
          <a:xfrm>
            <a:off x="4677173" y="324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1,2</a:t>
            </a:r>
            <a:endParaRPr lang="en-CA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C8CE998-385D-495B-B12A-BCF8481ACEA7}"/>
              </a:ext>
            </a:extLst>
          </p:cNvPr>
          <p:cNvSpPr/>
          <p:nvPr/>
        </p:nvSpPr>
        <p:spPr>
          <a:xfrm>
            <a:off x="6297173" y="3240000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1,3</a:t>
            </a:r>
            <a:endParaRPr lang="en-CA" sz="32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7B698B5-62B2-4FCD-AB9B-4BE8E07B602E}"/>
              </a:ext>
            </a:extLst>
          </p:cNvPr>
          <p:cNvSpPr/>
          <p:nvPr/>
        </p:nvSpPr>
        <p:spPr>
          <a:xfrm>
            <a:off x="143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2,0</a:t>
            </a:r>
            <a:endParaRPr lang="en-CA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08F7BCF-EAD8-4F45-BB3D-C0526A317560}"/>
              </a:ext>
            </a:extLst>
          </p:cNvPr>
          <p:cNvSpPr/>
          <p:nvPr/>
        </p:nvSpPr>
        <p:spPr>
          <a:xfrm>
            <a:off x="305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2,1</a:t>
            </a:r>
            <a:endParaRPr lang="en-CA" sz="32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93D7152-3187-4A89-87E9-ED5730797DFD}"/>
              </a:ext>
            </a:extLst>
          </p:cNvPr>
          <p:cNvSpPr/>
          <p:nvPr/>
        </p:nvSpPr>
        <p:spPr>
          <a:xfrm>
            <a:off x="4677173" y="450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2,2</a:t>
            </a:r>
            <a:endParaRPr lang="en-CA" sz="32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B4750C1-9761-4551-A573-F31971054AE4}"/>
              </a:ext>
            </a:extLst>
          </p:cNvPr>
          <p:cNvSpPr/>
          <p:nvPr/>
        </p:nvSpPr>
        <p:spPr>
          <a:xfrm>
            <a:off x="6297173" y="4500000"/>
            <a:ext cx="648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2,3</a:t>
            </a:r>
            <a:endParaRPr lang="en-CA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62A59AF-D66B-48AD-ABBA-DB05DC565722}"/>
              </a:ext>
            </a:extLst>
          </p:cNvPr>
          <p:cNvSpPr/>
          <p:nvPr/>
        </p:nvSpPr>
        <p:spPr>
          <a:xfrm>
            <a:off x="143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3,0</a:t>
            </a:r>
            <a:endParaRPr lang="en-CA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4B27311-8298-40AE-8AE9-B754A6793154}"/>
              </a:ext>
            </a:extLst>
          </p:cNvPr>
          <p:cNvSpPr/>
          <p:nvPr/>
        </p:nvSpPr>
        <p:spPr>
          <a:xfrm>
            <a:off x="305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3,1</a:t>
            </a:r>
            <a:endParaRPr lang="en-CA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C411F4F-88FE-4B08-B255-5C0B58C81801}"/>
              </a:ext>
            </a:extLst>
          </p:cNvPr>
          <p:cNvSpPr/>
          <p:nvPr/>
        </p:nvSpPr>
        <p:spPr>
          <a:xfrm>
            <a:off x="4677173" y="5760000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3,2</a:t>
            </a:r>
            <a:endParaRPr lang="en-CA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791EEC2-47B7-4467-8C49-6B0D9E015AF7}"/>
              </a:ext>
            </a:extLst>
          </p:cNvPr>
          <p:cNvSpPr/>
          <p:nvPr/>
        </p:nvSpPr>
        <p:spPr>
          <a:xfrm>
            <a:off x="6297173" y="5760000"/>
            <a:ext cx="648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3,3</a:t>
            </a:r>
            <a:endParaRPr lang="en-CA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F779340-D69B-48F7-B3B4-5452299188E9}"/>
              </a:ext>
            </a:extLst>
          </p:cNvPr>
          <p:cNvSpPr/>
          <p:nvPr/>
        </p:nvSpPr>
        <p:spPr>
          <a:xfrm>
            <a:off x="683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D785FD4-8FA1-45E8-AA90-005C418FBE1F}"/>
              </a:ext>
            </a:extLst>
          </p:cNvPr>
          <p:cNvSpPr/>
          <p:nvPr/>
        </p:nvSpPr>
        <p:spPr>
          <a:xfrm>
            <a:off x="197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9B53A65-E4A5-4059-BBF5-7984A6C3EBEF}"/>
              </a:ext>
            </a:extLst>
          </p:cNvPr>
          <p:cNvSpPr/>
          <p:nvPr/>
        </p:nvSpPr>
        <p:spPr>
          <a:xfrm>
            <a:off x="359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5754C2B-B191-42FE-B964-1BDA17F66BCA}"/>
              </a:ext>
            </a:extLst>
          </p:cNvPr>
          <p:cNvSpPr/>
          <p:nvPr/>
        </p:nvSpPr>
        <p:spPr>
          <a:xfrm>
            <a:off x="5217173" y="162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520057E-2BD3-46FB-B2BD-1912F6203860}"/>
              </a:ext>
            </a:extLst>
          </p:cNvPr>
          <p:cNvSpPr/>
          <p:nvPr/>
        </p:nvSpPr>
        <p:spPr>
          <a:xfrm>
            <a:off x="197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61F873-9D6B-4C74-871C-4F023283C402}"/>
              </a:ext>
            </a:extLst>
          </p:cNvPr>
          <p:cNvSpPr/>
          <p:nvPr/>
        </p:nvSpPr>
        <p:spPr>
          <a:xfrm>
            <a:off x="197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B8FB7F1-E28A-40B2-8F25-221C66F1E26B}"/>
              </a:ext>
            </a:extLst>
          </p:cNvPr>
          <p:cNvSpPr/>
          <p:nvPr/>
        </p:nvSpPr>
        <p:spPr>
          <a:xfrm>
            <a:off x="197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E2971CD-5159-4AB0-9B23-653FA164E0A1}"/>
              </a:ext>
            </a:extLst>
          </p:cNvPr>
          <p:cNvSpPr/>
          <p:nvPr/>
        </p:nvSpPr>
        <p:spPr>
          <a:xfrm>
            <a:off x="359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C7A1EE2-F717-4EBD-9935-D0B79E0A345B}"/>
              </a:ext>
            </a:extLst>
          </p:cNvPr>
          <p:cNvSpPr/>
          <p:nvPr/>
        </p:nvSpPr>
        <p:spPr>
          <a:xfrm>
            <a:off x="359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31770B3-53EC-45DF-9187-127ADE617E3D}"/>
              </a:ext>
            </a:extLst>
          </p:cNvPr>
          <p:cNvSpPr/>
          <p:nvPr/>
        </p:nvSpPr>
        <p:spPr>
          <a:xfrm>
            <a:off x="359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DACBC0D-DE48-4C4B-87B5-A4EB00290FD4}"/>
              </a:ext>
            </a:extLst>
          </p:cNvPr>
          <p:cNvSpPr/>
          <p:nvPr/>
        </p:nvSpPr>
        <p:spPr>
          <a:xfrm>
            <a:off x="521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37097A6-4C20-4070-B37B-9B68865596EB}"/>
              </a:ext>
            </a:extLst>
          </p:cNvPr>
          <p:cNvSpPr/>
          <p:nvPr/>
        </p:nvSpPr>
        <p:spPr>
          <a:xfrm>
            <a:off x="521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42345B3-CE8F-4533-A99F-6E1781067773}"/>
              </a:ext>
            </a:extLst>
          </p:cNvPr>
          <p:cNvSpPr/>
          <p:nvPr/>
        </p:nvSpPr>
        <p:spPr>
          <a:xfrm>
            <a:off x="521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0CC09B-7978-4188-B9BA-3A2AFBC204AF}"/>
              </a:ext>
            </a:extLst>
          </p:cNvPr>
          <p:cNvSpPr/>
          <p:nvPr/>
        </p:nvSpPr>
        <p:spPr>
          <a:xfrm>
            <a:off x="6837173" y="288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EBBFAF-8331-4398-85FE-538620A90E88}"/>
              </a:ext>
            </a:extLst>
          </p:cNvPr>
          <p:cNvSpPr/>
          <p:nvPr/>
        </p:nvSpPr>
        <p:spPr>
          <a:xfrm>
            <a:off x="6837173" y="414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CF2A2F8-910B-4CFC-846D-DD0219482A80}"/>
              </a:ext>
            </a:extLst>
          </p:cNvPr>
          <p:cNvSpPr/>
          <p:nvPr/>
        </p:nvSpPr>
        <p:spPr>
          <a:xfrm>
            <a:off x="6837173" y="5400000"/>
            <a:ext cx="7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SW</a:t>
            </a:r>
            <a:endParaRPr lang="en-CA" sz="1000" dirty="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30FB394-B773-4A9F-BB48-24954126AEBE}"/>
              </a:ext>
            </a:extLst>
          </p:cNvPr>
          <p:cNvCxnSpPr>
            <a:cxnSpLocks/>
          </p:cNvCxnSpPr>
          <p:nvPr/>
        </p:nvCxnSpPr>
        <p:spPr>
          <a:xfrm>
            <a:off x="7071583" y="2160000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570808D-6D25-4894-81CA-53B78B8949F1}"/>
              </a:ext>
            </a:extLst>
          </p:cNvPr>
          <p:cNvCxnSpPr>
            <a:cxnSpLocks/>
          </p:cNvCxnSpPr>
          <p:nvPr/>
        </p:nvCxnSpPr>
        <p:spPr>
          <a:xfrm>
            <a:off x="707158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EB953D-6EC6-4C01-84B2-03A78AFFDA0A}"/>
              </a:ext>
            </a:extLst>
          </p:cNvPr>
          <p:cNvCxnSpPr>
            <a:cxnSpLocks/>
          </p:cNvCxnSpPr>
          <p:nvPr/>
        </p:nvCxnSpPr>
        <p:spPr>
          <a:xfrm>
            <a:off x="707158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215BF7BE-112C-45A7-9533-D0669D67E68A}"/>
              </a:ext>
            </a:extLst>
          </p:cNvPr>
          <p:cNvCxnSpPr>
            <a:cxnSpLocks/>
          </p:cNvCxnSpPr>
          <p:nvPr/>
        </p:nvCxnSpPr>
        <p:spPr>
          <a:xfrm>
            <a:off x="544090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1C2C2F0-ED03-493B-8814-768D7C0C4F9E}"/>
              </a:ext>
            </a:extLst>
          </p:cNvPr>
          <p:cNvCxnSpPr>
            <a:cxnSpLocks/>
          </p:cNvCxnSpPr>
          <p:nvPr/>
        </p:nvCxnSpPr>
        <p:spPr>
          <a:xfrm>
            <a:off x="544090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ED54D3D-1D42-409A-9134-8268C59E21DA}"/>
              </a:ext>
            </a:extLst>
          </p:cNvPr>
          <p:cNvCxnSpPr>
            <a:cxnSpLocks/>
          </p:cNvCxnSpPr>
          <p:nvPr/>
        </p:nvCxnSpPr>
        <p:spPr>
          <a:xfrm>
            <a:off x="544090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7373AD29-B933-4817-8F72-7212F83BF265}"/>
              </a:ext>
            </a:extLst>
          </p:cNvPr>
          <p:cNvCxnSpPr>
            <a:cxnSpLocks/>
          </p:cNvCxnSpPr>
          <p:nvPr/>
        </p:nvCxnSpPr>
        <p:spPr>
          <a:xfrm>
            <a:off x="382546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3915448-492D-4BDF-B5B9-E6E47E240780}"/>
              </a:ext>
            </a:extLst>
          </p:cNvPr>
          <p:cNvCxnSpPr>
            <a:cxnSpLocks/>
          </p:cNvCxnSpPr>
          <p:nvPr/>
        </p:nvCxnSpPr>
        <p:spPr>
          <a:xfrm>
            <a:off x="382546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765FB23-909B-4AE4-B65A-0CC893602E6F}"/>
              </a:ext>
            </a:extLst>
          </p:cNvPr>
          <p:cNvCxnSpPr>
            <a:cxnSpLocks/>
          </p:cNvCxnSpPr>
          <p:nvPr/>
        </p:nvCxnSpPr>
        <p:spPr>
          <a:xfrm>
            <a:off x="382546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A2741A2-3997-4C7C-9FF5-68A7F725A34F}"/>
              </a:ext>
            </a:extLst>
          </p:cNvPr>
          <p:cNvCxnSpPr>
            <a:cxnSpLocks/>
          </p:cNvCxnSpPr>
          <p:nvPr/>
        </p:nvCxnSpPr>
        <p:spPr>
          <a:xfrm>
            <a:off x="2210023" y="216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A245E80-F4BF-4CC2-BC73-19E809115319}"/>
              </a:ext>
            </a:extLst>
          </p:cNvPr>
          <p:cNvCxnSpPr>
            <a:cxnSpLocks/>
          </p:cNvCxnSpPr>
          <p:nvPr/>
        </p:nvCxnSpPr>
        <p:spPr>
          <a:xfrm>
            <a:off x="2210023" y="3429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42D4E5C-F785-4879-9FA4-CD28D9AF6A8C}"/>
              </a:ext>
            </a:extLst>
          </p:cNvPr>
          <p:cNvCxnSpPr>
            <a:cxnSpLocks/>
          </p:cNvCxnSpPr>
          <p:nvPr/>
        </p:nvCxnSpPr>
        <p:spPr>
          <a:xfrm>
            <a:off x="2210023" y="4680000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4EE2D2B-04F5-4CF8-BDB3-CEFFF62DADF7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2162093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1EC41DF-F3D5-48C1-9479-3737005B6CCE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3431093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C837A5D-EC84-411E-BAA7-0EC2CE4DED5A}"/>
              </a:ext>
            </a:extLst>
          </p:cNvPr>
          <p:cNvCxnSpPr>
            <a:cxnSpLocks/>
          </p:cNvCxnSpPr>
          <p:nvPr/>
        </p:nvCxnSpPr>
        <p:spPr>
          <a:xfrm rot="10800000">
            <a:off x="7352373" y="4682093"/>
            <a:ext cx="0" cy="72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C2E0664-EF52-4620-8BEA-F7FAEE531120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2154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12092F0-0BC0-4EA8-B0A2-0216B9594B22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3423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0F2D35E-B09B-4BCC-9C0D-19E8AF6D2EB8}"/>
              </a:ext>
            </a:extLst>
          </p:cNvPr>
          <p:cNvCxnSpPr>
            <a:cxnSpLocks/>
          </p:cNvCxnSpPr>
          <p:nvPr/>
        </p:nvCxnSpPr>
        <p:spPr>
          <a:xfrm rot="10800000">
            <a:off x="5721692" y="467465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34ACE55-6C20-4E2E-8287-AEDFBB12B916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7918733-0946-4BF9-83CC-1F4BBE979A23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39C782AC-FF1C-47A3-B73D-DE5FD50E298B}"/>
              </a:ext>
            </a:extLst>
          </p:cNvPr>
          <p:cNvCxnSpPr>
            <a:cxnSpLocks/>
          </p:cNvCxnSpPr>
          <p:nvPr/>
        </p:nvCxnSpPr>
        <p:spPr>
          <a:xfrm rot="10800000">
            <a:off x="4130995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FFDA96E-E047-4E44-8E39-8E43CC7E2844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216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6A42503-94FD-4B6A-A4F6-4AD906EE4D75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3431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EF08098-16BD-4B84-9BBB-E0C79D86F0CD}"/>
              </a:ext>
            </a:extLst>
          </p:cNvPr>
          <p:cNvCxnSpPr>
            <a:cxnSpLocks/>
          </p:cNvCxnSpPr>
          <p:nvPr/>
        </p:nvCxnSpPr>
        <p:spPr>
          <a:xfrm rot="10800000">
            <a:off x="2508747" y="4682093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772DF920-99AE-41B5-8B53-5E3FC0088D53}"/>
              </a:ext>
            </a:extLst>
          </p:cNvPr>
          <p:cNvCxnSpPr>
            <a:stCxn id="137" idx="3"/>
            <a:endCxn id="128" idx="1"/>
          </p:cNvCxnSpPr>
          <p:nvPr/>
        </p:nvCxnSpPr>
        <p:spPr>
          <a:xfrm flipH="1">
            <a:off x="1977173" y="3150000"/>
            <a:ext cx="5580000" cy="12700"/>
          </a:xfrm>
          <a:prstGeom prst="bentConnector5">
            <a:avLst>
              <a:gd name="adj1" fmla="val -4097"/>
              <a:gd name="adj2" fmla="val -3274016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361846E3-7583-40CE-BCC9-623C5FA6DDA0}"/>
              </a:ext>
            </a:extLst>
          </p:cNvPr>
          <p:cNvCxnSpPr>
            <a:stCxn id="138" idx="3"/>
            <a:endCxn id="129" idx="1"/>
          </p:cNvCxnSpPr>
          <p:nvPr/>
        </p:nvCxnSpPr>
        <p:spPr>
          <a:xfrm flipH="1">
            <a:off x="1977173" y="4410000"/>
            <a:ext cx="5580000" cy="12700"/>
          </a:xfrm>
          <a:prstGeom prst="bentConnector5">
            <a:avLst>
              <a:gd name="adj1" fmla="val -4097"/>
              <a:gd name="adj2" fmla="val -3547433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016F5104-6B43-4C0B-9DE8-CA2A4FB8DD87}"/>
              </a:ext>
            </a:extLst>
          </p:cNvPr>
          <p:cNvCxnSpPr>
            <a:stCxn id="139" idx="3"/>
            <a:endCxn id="130" idx="1"/>
          </p:cNvCxnSpPr>
          <p:nvPr/>
        </p:nvCxnSpPr>
        <p:spPr>
          <a:xfrm flipH="1">
            <a:off x="1977173" y="5670000"/>
            <a:ext cx="5580000" cy="12700"/>
          </a:xfrm>
          <a:prstGeom prst="bentConnector5">
            <a:avLst>
              <a:gd name="adj1" fmla="val -4097"/>
              <a:gd name="adj2" fmla="val -3365150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C12FA8AB-5B9F-4562-9008-B9C9A650B2DB}"/>
              </a:ext>
            </a:extLst>
          </p:cNvPr>
          <p:cNvCxnSpPr>
            <a:stCxn id="124" idx="3"/>
            <a:endCxn id="125" idx="1"/>
          </p:cNvCxnSpPr>
          <p:nvPr/>
        </p:nvCxnSpPr>
        <p:spPr>
          <a:xfrm flipH="1">
            <a:off x="1977173" y="1890000"/>
            <a:ext cx="5580000" cy="12700"/>
          </a:xfrm>
          <a:prstGeom prst="bentConnector5">
            <a:avLst>
              <a:gd name="adj1" fmla="val -4097"/>
              <a:gd name="adj2" fmla="val -3274016"/>
              <a:gd name="adj3" fmla="val 10409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F0D1753-2205-4FFF-8225-B808F06AD656}"/>
              </a:ext>
            </a:extLst>
          </p:cNvPr>
          <p:cNvCxnSpPr>
            <a:stCxn id="125" idx="3"/>
            <a:endCxn id="126" idx="1"/>
          </p:cNvCxnSpPr>
          <p:nvPr/>
        </p:nvCxnSpPr>
        <p:spPr>
          <a:xfrm>
            <a:off x="2697173" y="1890000"/>
            <a:ext cx="9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2C1AA82-88B4-4169-85D0-92B74A653B82}"/>
              </a:ext>
            </a:extLst>
          </p:cNvPr>
          <p:cNvCxnSpPr>
            <a:stCxn id="126" idx="3"/>
            <a:endCxn id="127" idx="1"/>
          </p:cNvCxnSpPr>
          <p:nvPr/>
        </p:nvCxnSpPr>
        <p:spPr>
          <a:xfrm>
            <a:off x="4317173" y="1890000"/>
            <a:ext cx="9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F080BC5-06B0-4535-837C-F064C9A63DCC}"/>
              </a:ext>
            </a:extLst>
          </p:cNvPr>
          <p:cNvCxnSpPr>
            <a:stCxn id="127" idx="3"/>
            <a:endCxn id="124" idx="1"/>
          </p:cNvCxnSpPr>
          <p:nvPr/>
        </p:nvCxnSpPr>
        <p:spPr>
          <a:xfrm>
            <a:off x="5937173" y="1890000"/>
            <a:ext cx="9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47411918-8934-406B-96F6-A5CE4D760B40}"/>
              </a:ext>
            </a:extLst>
          </p:cNvPr>
          <p:cNvCxnSpPr>
            <a:stCxn id="128" idx="3"/>
            <a:endCxn id="131" idx="1"/>
          </p:cNvCxnSpPr>
          <p:nvPr/>
        </p:nvCxnSpPr>
        <p:spPr>
          <a:xfrm>
            <a:off x="269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2FD10ADB-8326-42FC-8485-50BCCBE600DD}"/>
              </a:ext>
            </a:extLst>
          </p:cNvPr>
          <p:cNvCxnSpPr>
            <a:stCxn id="131" idx="3"/>
            <a:endCxn id="134" idx="1"/>
          </p:cNvCxnSpPr>
          <p:nvPr/>
        </p:nvCxnSpPr>
        <p:spPr>
          <a:xfrm>
            <a:off x="431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04FD1D3-0AA6-4F69-A902-CDB7306E60BC}"/>
              </a:ext>
            </a:extLst>
          </p:cNvPr>
          <p:cNvCxnSpPr>
            <a:stCxn id="134" idx="3"/>
            <a:endCxn id="137" idx="1"/>
          </p:cNvCxnSpPr>
          <p:nvPr/>
        </p:nvCxnSpPr>
        <p:spPr>
          <a:xfrm>
            <a:off x="5937173" y="315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47C75D-24E6-452F-82C8-C119AC7E5647}"/>
              </a:ext>
            </a:extLst>
          </p:cNvPr>
          <p:cNvCxnSpPr>
            <a:stCxn id="129" idx="3"/>
            <a:endCxn id="132" idx="1"/>
          </p:cNvCxnSpPr>
          <p:nvPr/>
        </p:nvCxnSpPr>
        <p:spPr>
          <a:xfrm>
            <a:off x="269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D580FDBD-DE48-47A5-A766-3BC3F70173FC}"/>
              </a:ext>
            </a:extLst>
          </p:cNvPr>
          <p:cNvCxnSpPr>
            <a:stCxn id="132" idx="3"/>
            <a:endCxn id="135" idx="1"/>
          </p:cNvCxnSpPr>
          <p:nvPr/>
        </p:nvCxnSpPr>
        <p:spPr>
          <a:xfrm>
            <a:off x="431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ADA0FAEF-B994-4C70-B4DB-D68BD7C0E3BF}"/>
              </a:ext>
            </a:extLst>
          </p:cNvPr>
          <p:cNvCxnSpPr>
            <a:stCxn id="135" idx="3"/>
            <a:endCxn id="138" idx="1"/>
          </p:cNvCxnSpPr>
          <p:nvPr/>
        </p:nvCxnSpPr>
        <p:spPr>
          <a:xfrm>
            <a:off x="5937173" y="441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0B5EC9CC-6DC0-4BA7-AD3C-BEEB7AFC4DEA}"/>
              </a:ext>
            </a:extLst>
          </p:cNvPr>
          <p:cNvCxnSpPr>
            <a:stCxn id="130" idx="3"/>
            <a:endCxn id="133" idx="1"/>
          </p:cNvCxnSpPr>
          <p:nvPr/>
        </p:nvCxnSpPr>
        <p:spPr>
          <a:xfrm>
            <a:off x="269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055A4AF-215C-4FA4-B967-4E0B6FA1A3A2}"/>
              </a:ext>
            </a:extLst>
          </p:cNvPr>
          <p:cNvCxnSpPr>
            <a:stCxn id="133" idx="3"/>
            <a:endCxn id="136" idx="1"/>
          </p:cNvCxnSpPr>
          <p:nvPr/>
        </p:nvCxnSpPr>
        <p:spPr>
          <a:xfrm>
            <a:off x="431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A18B56A-26C9-4596-8135-09142DDBBF1D}"/>
              </a:ext>
            </a:extLst>
          </p:cNvPr>
          <p:cNvCxnSpPr>
            <a:stCxn id="136" idx="3"/>
            <a:endCxn id="139" idx="1"/>
          </p:cNvCxnSpPr>
          <p:nvPr/>
        </p:nvCxnSpPr>
        <p:spPr>
          <a:xfrm>
            <a:off x="5937173" y="5670000"/>
            <a:ext cx="9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D41E5D11-B28F-450B-9247-593B5148F958}"/>
              </a:ext>
            </a:extLst>
          </p:cNvPr>
          <p:cNvCxnSpPr>
            <a:cxnSpLocks/>
          </p:cNvCxnSpPr>
          <p:nvPr/>
        </p:nvCxnSpPr>
        <p:spPr>
          <a:xfrm rot="10800000">
            <a:off x="7062299" y="160476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2" descr="Image result for triangle with exclamation point">
            <a:extLst>
              <a:ext uri="{FF2B5EF4-FFF2-40B4-BE49-F238E27FC236}">
                <a16:creationId xmlns:a16="http://schemas.microsoft.com/office/drawing/2014/main" id="{E63040AB-10E1-4D73-9233-3EDFC2AE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94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Image result for triangle with exclamation point">
            <a:extLst>
              <a:ext uri="{FF2B5EF4-FFF2-40B4-BE49-F238E27FC236}">
                <a16:creationId xmlns:a16="http://schemas.microsoft.com/office/drawing/2014/main" id="{6D6A94E7-A3D7-4914-9EC7-BA830145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29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Image result for triangle with exclamation point">
            <a:extLst>
              <a:ext uri="{FF2B5EF4-FFF2-40B4-BE49-F238E27FC236}">
                <a16:creationId xmlns:a16="http://schemas.microsoft.com/office/drawing/2014/main" id="{8CAB1524-AB2E-4F08-8EFC-D66916B3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92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Image result for triangle with exclamation point">
            <a:extLst>
              <a:ext uri="{FF2B5EF4-FFF2-40B4-BE49-F238E27FC236}">
                <a16:creationId xmlns:a16="http://schemas.microsoft.com/office/drawing/2014/main" id="{8FF2E20D-0F38-4868-895B-40013FED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92" y="5976000"/>
            <a:ext cx="410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167E2099-F190-45D8-878D-7D89E8D4F9CA}"/>
              </a:ext>
            </a:extLst>
          </p:cNvPr>
          <p:cNvCxnSpPr>
            <a:cxnSpLocks/>
          </p:cNvCxnSpPr>
          <p:nvPr/>
        </p:nvCxnSpPr>
        <p:spPr>
          <a:xfrm rot="10800000">
            <a:off x="5397173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05E5D80E-ADAA-4C34-8A4B-D9C5CE4DB8A6}"/>
              </a:ext>
            </a:extLst>
          </p:cNvPr>
          <p:cNvCxnSpPr>
            <a:cxnSpLocks/>
          </p:cNvCxnSpPr>
          <p:nvPr/>
        </p:nvCxnSpPr>
        <p:spPr>
          <a:xfrm rot="10800000">
            <a:off x="3766542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CCB53F9C-9594-4216-94CD-350FC0003F95}"/>
              </a:ext>
            </a:extLst>
          </p:cNvPr>
          <p:cNvCxnSpPr>
            <a:cxnSpLocks/>
          </p:cNvCxnSpPr>
          <p:nvPr/>
        </p:nvCxnSpPr>
        <p:spPr>
          <a:xfrm rot="10800000">
            <a:off x="2146542" y="1605600"/>
            <a:ext cx="360000" cy="12700"/>
          </a:xfrm>
          <a:prstGeom prst="bentConnector4">
            <a:avLst>
              <a:gd name="adj1" fmla="val -236"/>
              <a:gd name="adj2" fmla="val 2856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8D151B86-B009-444A-AE81-34897053B052}"/>
              </a:ext>
            </a:extLst>
          </p:cNvPr>
          <p:cNvSpPr/>
          <p:nvPr/>
        </p:nvSpPr>
        <p:spPr>
          <a:xfrm rot="18900000">
            <a:off x="6874347" y="1868181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319ED3-BAD5-4730-8367-BFCD5988E136}"/>
              </a:ext>
            </a:extLst>
          </p:cNvPr>
          <p:cNvSpPr/>
          <p:nvPr/>
        </p:nvSpPr>
        <p:spPr>
          <a:xfrm rot="18900000">
            <a:off x="6945593" y="1939723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514F5E1-542D-4B8E-8D10-9143C8A4222E}"/>
              </a:ext>
            </a:extLst>
          </p:cNvPr>
          <p:cNvSpPr/>
          <p:nvPr/>
        </p:nvSpPr>
        <p:spPr>
          <a:xfrm rot="2700000">
            <a:off x="7365258" y="1648048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4F86A2D-4F4F-4976-8769-914A4E56DD05}"/>
              </a:ext>
            </a:extLst>
          </p:cNvPr>
          <p:cNvSpPr/>
          <p:nvPr/>
        </p:nvSpPr>
        <p:spPr>
          <a:xfrm rot="2700000">
            <a:off x="7293716" y="1719295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F28145-16AC-4AB0-870E-99122D8D344E}"/>
              </a:ext>
            </a:extLst>
          </p:cNvPr>
          <p:cNvSpPr/>
          <p:nvPr/>
        </p:nvSpPr>
        <p:spPr>
          <a:xfrm rot="2700000">
            <a:off x="7220106" y="1793577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E4A8045-72E1-4847-8528-B41CFB24095F}"/>
              </a:ext>
            </a:extLst>
          </p:cNvPr>
          <p:cNvSpPr/>
          <p:nvPr/>
        </p:nvSpPr>
        <p:spPr>
          <a:xfrm rot="18900000">
            <a:off x="7019875" y="2013332"/>
            <a:ext cx="108000" cy="10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996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B6E34-7912-4D55-A57C-D42AC584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63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F5DA05-037C-4ABC-B3CD-587E16EE48BE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25101B-FDF0-40CE-93E8-4CB13A74399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D7CE9C-4ECB-4027-B2D6-940A38C7046A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DDBFD4-3B26-466D-B9CA-6525A41D65A9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AF2392-C19C-4FCF-BF54-BBC31783059D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81F409-6CCD-4D91-8DFD-EA856B86E374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777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64</a:t>
            </a:fld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0B3916-35B6-44F3-BCA8-DCFBC3165601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138CA2-C725-4A8B-B9C5-D580727BDFAF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F5716A-6026-4619-B26D-C8B657699B4F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EEDDB4-9AF7-4DF4-A4B2-7DED4518FA1F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4DC6C0-DB02-4340-833B-F300E086A102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70979A-BE83-4B26-B739-B610784A80B9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0A7A16-D50F-42F4-BB42-DC47886BEB4B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712DA2-DCFE-4EA3-AA04-A79A1BB5E0DE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740BF8-12D6-430F-8F64-9B74391C7EF8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F5763D5-7BB8-4193-98D9-FC8A6E0A0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67ED94-98A9-481B-B7DB-5196C9F0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39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65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07E86-4F5E-4904-B847-51176ABCC2C8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8E635-B231-42F7-B487-1E6C5AEF99C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85826-C85E-4704-AB88-12144983EE70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6FF0A-2491-4B4E-8B78-0C5E8A1C85EA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2D620-4106-41AB-8FB3-4CDF6547A280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BB847-19D3-4FEC-B044-172B1C17BBAA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753DC4-9C90-4958-8F69-1E8C3F00B842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58D9582-ED79-41BF-B6CC-D68DF4CDC748}"/>
              </a:ext>
            </a:extLst>
          </p:cNvPr>
          <p:cNvCxnSpPr>
            <a:cxnSpLocks/>
          </p:cNvCxnSpPr>
          <p:nvPr/>
        </p:nvCxnSpPr>
        <p:spPr>
          <a:xfrm flipV="1">
            <a:off x="2943095" y="2432772"/>
            <a:ext cx="0" cy="11556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832B31D-D92A-4E4F-BDDA-C1BE11D904FE}"/>
              </a:ext>
            </a:extLst>
          </p:cNvPr>
          <p:cNvCxnSpPr/>
          <p:nvPr/>
        </p:nvCxnSpPr>
        <p:spPr>
          <a:xfrm rot="16200000" flipV="1">
            <a:off x="2814045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6648CD-B1C8-42F2-B634-5F943EE43065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39F320-05B5-44C8-B833-4764DD00E5DD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125B53-CEA9-4A65-B4E6-05C983AD46B3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9CBD917-47E9-40CA-88B4-F601D627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892548-EC72-4004-9853-B85E18943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DD8333-9F4A-49C1-8074-14F1732F5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96AE8E7-36BC-420C-AD2C-3F2DCC6D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1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66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07E86-4F5E-4904-B847-51176ABCC2C8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8E635-B231-42F7-B487-1E6C5AEF99C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85826-C85E-4704-AB88-12144983EE70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6FF0A-2491-4B4E-8B78-0C5E8A1C85EA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2D620-4106-41AB-8FB3-4CDF6547A280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BB847-19D3-4FEC-B044-172B1C17BBAA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80C82-C36E-4718-A5C2-BFC85DC904AD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0EF551-934D-438C-BECE-936358D272F8}"/>
              </a:ext>
            </a:extLst>
          </p:cNvPr>
          <p:cNvCxnSpPr/>
          <p:nvPr/>
        </p:nvCxnSpPr>
        <p:spPr>
          <a:xfrm flipV="1">
            <a:off x="3173790" y="402043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FC2755-3DA0-4F17-9AD3-7197B9BCE985}"/>
              </a:ext>
            </a:extLst>
          </p:cNvPr>
          <p:cNvCxnSpPr/>
          <p:nvPr/>
        </p:nvCxnSpPr>
        <p:spPr>
          <a:xfrm flipV="1">
            <a:off x="3187613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F4BC84-216C-457B-B9BC-7509DA3C3A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8756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F35F5F5-D840-44F3-9662-43D602A91E8F}"/>
              </a:ext>
            </a:extLst>
          </p:cNvPr>
          <p:cNvCxnSpPr/>
          <p:nvPr/>
        </p:nvCxnSpPr>
        <p:spPr>
          <a:xfrm rot="16200000" flipV="1">
            <a:off x="3091240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88A9B0-C414-4602-848A-BB1308E787ED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4FE8AD-4A6D-4414-9E63-D84D47E7196D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97E48F-60AF-41B7-9AD9-7289B05EFC9D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7A5128-31C5-427B-9CEB-52F57698C36F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4490CB-0BC8-4F9B-91D9-288BEED787BD}"/>
              </a:ext>
            </a:extLst>
          </p:cNvPr>
          <p:cNvCxnSpPr>
            <a:cxnSpLocks/>
          </p:cNvCxnSpPr>
          <p:nvPr/>
        </p:nvCxnSpPr>
        <p:spPr>
          <a:xfrm flipV="1">
            <a:off x="2943095" y="2432772"/>
            <a:ext cx="0" cy="11556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3CC85C4-7830-49CE-A979-A8279E5CD711}"/>
              </a:ext>
            </a:extLst>
          </p:cNvPr>
          <p:cNvCxnSpPr/>
          <p:nvPr/>
        </p:nvCxnSpPr>
        <p:spPr>
          <a:xfrm rot="16200000" flipV="1">
            <a:off x="2814045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2EE8B22-8C48-4334-B61F-FA696401F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D6A51D-DDA3-4300-9BAE-61C6E1E3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B3D6D2-F3A8-4159-A314-625C43F09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D66104-83BD-4EC9-B75E-E5F006297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54D2F7-366F-4049-A306-09AAEFDD1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6B045CF-5551-4511-8B39-7AE7D8E51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2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67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07E86-4F5E-4904-B847-51176ABCC2C8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8E635-B231-42F7-B487-1E6C5AEF99C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85826-C85E-4704-AB88-12144983EE70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6FF0A-2491-4B4E-8B78-0C5E8A1C85EA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2D620-4106-41AB-8FB3-4CDF6547A280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BB847-19D3-4FEC-B044-172B1C17BBAA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6B44A57-D441-4052-A3E0-74FA68512301}"/>
              </a:ext>
            </a:extLst>
          </p:cNvPr>
          <p:cNvCxnSpPr>
            <a:cxnSpLocks/>
          </p:cNvCxnSpPr>
          <p:nvPr/>
        </p:nvCxnSpPr>
        <p:spPr>
          <a:xfrm rot="2700000" flipV="1">
            <a:off x="5219999" y="3509385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0BC8A7-9587-4DE1-B63B-0D6E71D86B0D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9" y="3509386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B97521-C295-418A-8C92-BDE765471E34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FC1D94-1EC2-40AC-9676-0C6BDBE3BB94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D428A0-BC2D-4C47-9FDD-6A92529DB17E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772283-675D-47CB-B25B-38E4462525F6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FD97FA-7814-4617-9D4D-14B0D6840E89}"/>
              </a:ext>
            </a:extLst>
          </p:cNvPr>
          <p:cNvCxnSpPr>
            <a:cxnSpLocks/>
          </p:cNvCxnSpPr>
          <p:nvPr/>
        </p:nvCxnSpPr>
        <p:spPr>
          <a:xfrm flipV="1">
            <a:off x="2943095" y="2432772"/>
            <a:ext cx="0" cy="11556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32707D8-7FD2-4AFD-B0C0-425BDB1AE506}"/>
              </a:ext>
            </a:extLst>
          </p:cNvPr>
          <p:cNvCxnSpPr/>
          <p:nvPr/>
        </p:nvCxnSpPr>
        <p:spPr>
          <a:xfrm rot="16200000" flipV="1">
            <a:off x="2814045" y="1918800"/>
            <a:ext cx="12700" cy="152400"/>
          </a:xfrm>
          <a:prstGeom prst="bentConnector3">
            <a:avLst>
              <a:gd name="adj1" fmla="val 228000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4AEF161-831D-42A8-B2F2-B99C93943364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3A8E7B0-26E7-4825-9FE2-09EB0D3EBA18}"/>
              </a:ext>
            </a:extLst>
          </p:cNvPr>
          <p:cNvCxnSpPr/>
          <p:nvPr/>
        </p:nvCxnSpPr>
        <p:spPr>
          <a:xfrm flipV="1">
            <a:off x="3173790" y="402043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36A24B-E3F6-4C0F-947D-EE523B451197}"/>
              </a:ext>
            </a:extLst>
          </p:cNvPr>
          <p:cNvCxnSpPr/>
          <p:nvPr/>
        </p:nvCxnSpPr>
        <p:spPr>
          <a:xfrm flipV="1">
            <a:off x="3187613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06B5562-3712-4B1A-AD0F-F47FC017A3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8756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CE403587-A9F2-46D4-8FCA-503220DC9723}"/>
              </a:ext>
            </a:extLst>
          </p:cNvPr>
          <p:cNvCxnSpPr/>
          <p:nvPr/>
        </p:nvCxnSpPr>
        <p:spPr>
          <a:xfrm rot="16200000" flipV="1">
            <a:off x="3091240" y="1918800"/>
            <a:ext cx="12700" cy="152400"/>
          </a:xfrm>
          <a:prstGeom prst="bentConnector3">
            <a:avLst>
              <a:gd name="adj1" fmla="val 228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7999768-E7A9-4A3A-9B18-7740C6CFA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8A8DD8-0476-432C-91B5-EC1E23853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5F1495-A043-4276-B779-7EBBB73AB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FB9B0A-B968-4297-9039-9ECB2BBD5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A00F182-35C0-4E56-95F1-1E75015A1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88A108-23CF-43E4-82DD-826276C9D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45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68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07E86-4F5E-4904-B847-51176ABCC2C8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8E635-B231-42F7-B487-1E6C5AEF99C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85826-C85E-4704-AB88-12144983EE70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6FF0A-2491-4B4E-8B78-0C5E8A1C85EA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2D620-4106-41AB-8FB3-4CDF6547A280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BB847-19D3-4FEC-B044-172B1C17BBAA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33086C-1E5E-48F6-88CB-F751096232D0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DDF7A-4AFF-4A52-BD6E-504FED68D5BB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19320E-5568-4A42-B1D0-00858515976B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3EBB17-C5DC-464B-BF1C-E0C39CE4F535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4EF8F3-F534-4CDD-8BA0-C58A5859166F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95C392-9C17-427A-9F75-1F977574AD39}"/>
              </a:ext>
            </a:extLst>
          </p:cNvPr>
          <p:cNvCxnSpPr>
            <a:cxnSpLocks/>
          </p:cNvCxnSpPr>
          <p:nvPr/>
        </p:nvCxnSpPr>
        <p:spPr>
          <a:xfrm flipV="1">
            <a:off x="2943095" y="2432772"/>
            <a:ext cx="0" cy="11556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B9226AE-8245-45CA-B6ED-8D5034FD8B87}"/>
              </a:ext>
            </a:extLst>
          </p:cNvPr>
          <p:cNvCxnSpPr/>
          <p:nvPr/>
        </p:nvCxnSpPr>
        <p:spPr>
          <a:xfrm rot="16200000" flipV="1">
            <a:off x="2814045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207C93-D086-473B-ACAC-03C3F986A067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32F72EF-C8E6-452A-B24C-87D4FB978549}"/>
              </a:ext>
            </a:extLst>
          </p:cNvPr>
          <p:cNvCxnSpPr/>
          <p:nvPr/>
        </p:nvCxnSpPr>
        <p:spPr>
          <a:xfrm flipV="1">
            <a:off x="3173790" y="4020432"/>
            <a:ext cx="0" cy="1148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65C774-F8CE-421D-BBAC-60B5E1A4B7A9}"/>
              </a:ext>
            </a:extLst>
          </p:cNvPr>
          <p:cNvCxnSpPr/>
          <p:nvPr/>
        </p:nvCxnSpPr>
        <p:spPr>
          <a:xfrm flipV="1">
            <a:off x="3187613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CC3A71-B56E-402A-81E3-DA1F569305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8756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A941C02-F599-44A2-B258-D362B97539EE}"/>
              </a:ext>
            </a:extLst>
          </p:cNvPr>
          <p:cNvCxnSpPr/>
          <p:nvPr/>
        </p:nvCxnSpPr>
        <p:spPr>
          <a:xfrm rot="16200000" flipV="1">
            <a:off x="3091240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5AEB05D-6240-43A9-A1C0-21E19CB7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7FA052-9AE8-4B65-9F05-735DF5A2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CAB3F1-6271-4A85-94FD-053EFC8AF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B5B9F21-8640-431B-81D0-E4871A99E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03D035-9ED5-4CEE-B535-F94E10A0C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655EEAC-B733-4C63-A1E6-402F3EC5D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93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69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07E86-4F5E-4904-B847-51176ABCC2C8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8E635-B231-42F7-B487-1E6C5AEF99C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85826-C85E-4704-AB88-12144983EE70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6FF0A-2491-4B4E-8B78-0C5E8A1C85EA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2D620-4106-41AB-8FB3-4CDF6547A280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BB847-19D3-4FEC-B044-172B1C17BBAA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E49EE4-43E7-43D0-8A37-D2BFDB09C5DB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B6DD2D-93DA-461C-AD7A-5FFF8574BAD1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5FB95-717B-49B6-82D1-8654DCEFF200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E2C785-0D1B-44EB-B763-77D1E6AD4CF3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859BF41-1F3E-4408-9836-D8F6D8B049FB}"/>
              </a:ext>
            </a:extLst>
          </p:cNvPr>
          <p:cNvCxnSpPr>
            <a:cxnSpLocks/>
          </p:cNvCxnSpPr>
          <p:nvPr/>
        </p:nvCxnSpPr>
        <p:spPr>
          <a:xfrm flipV="1">
            <a:off x="2943095" y="2432772"/>
            <a:ext cx="0" cy="11556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60A9347A-5565-4775-8AED-02BDD55D0556}"/>
              </a:ext>
            </a:extLst>
          </p:cNvPr>
          <p:cNvCxnSpPr/>
          <p:nvPr/>
        </p:nvCxnSpPr>
        <p:spPr>
          <a:xfrm rot="16200000" flipV="1">
            <a:off x="2814045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483861-E43C-490F-8FB8-686B05670DBB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79938B-1EB4-4F6B-BE91-25CE37EE1C8A}"/>
              </a:ext>
            </a:extLst>
          </p:cNvPr>
          <p:cNvCxnSpPr/>
          <p:nvPr/>
        </p:nvCxnSpPr>
        <p:spPr>
          <a:xfrm flipV="1">
            <a:off x="3173790" y="402043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C69295-172B-49FB-98CB-8500D99CA1F9}"/>
              </a:ext>
            </a:extLst>
          </p:cNvPr>
          <p:cNvCxnSpPr/>
          <p:nvPr/>
        </p:nvCxnSpPr>
        <p:spPr>
          <a:xfrm flipV="1">
            <a:off x="3187613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995390D-26D0-4F03-8AA5-BB1676F66B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8756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05FCA5B5-3965-4731-A49E-A4CCFFBB9B0D}"/>
              </a:ext>
            </a:extLst>
          </p:cNvPr>
          <p:cNvCxnSpPr/>
          <p:nvPr/>
        </p:nvCxnSpPr>
        <p:spPr>
          <a:xfrm rot="16200000" flipV="1">
            <a:off x="3091240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A261713-A6C9-4D9F-AD17-DFF52F57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8268DA-C876-4D64-9E45-65A00C054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122DEF-DC52-4488-8D83-2F896F77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49AE07-5E01-4863-810F-A8DEF4B90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5A20A8-5256-438F-9134-ED0052488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7CF2AC-5CFD-44A8-9095-DF8C67705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1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Key Idea: </a:t>
            </a:r>
            <a:r>
              <a:rPr lang="en-CA" dirty="0"/>
              <a:t>We need tools to make better use of </a:t>
            </a:r>
            <a:r>
              <a:rPr lang="en-CA" dirty="0" err="1"/>
              <a:t>NoCs</a:t>
            </a:r>
            <a:endParaRPr lang="en-CA" dirty="0"/>
          </a:p>
          <a:p>
            <a:pPr lvl="1"/>
            <a:r>
              <a:rPr lang="en-CA" dirty="0"/>
              <a:t>Can I route my communication requirements?</a:t>
            </a:r>
          </a:p>
          <a:p>
            <a:pPr lvl="1"/>
            <a:r>
              <a:rPr lang="en-CA" dirty="0"/>
              <a:t>How much is it going to cost?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3FDC-7B82-4592-9C1F-9ECDC4FD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1912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B2D-B37C-4569-8FE5-80C97DD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HopliteBuf</a:t>
            </a:r>
            <a:r>
              <a:rPr lang="en-CA" dirty="0"/>
              <a:t> (W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dirty="0">
                <a:sym typeface="Wingdings" panose="05000000000000000000" pitchFamily="2" charset="2"/>
              </a:rPr>
              <a:t>S+N)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E9978-5E31-4B6D-8FA7-BA52E95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70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07E86-4F5E-4904-B847-51176ABCC2C8}"/>
              </a:ext>
            </a:extLst>
          </p:cNvPr>
          <p:cNvSpPr/>
          <p:nvPr/>
        </p:nvSpPr>
        <p:spPr>
          <a:xfrm>
            <a:off x="2078974" y="23607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0,0</a:t>
            </a:r>
            <a:endParaRPr lang="en-CA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8E635-B231-42F7-B487-1E6C5AEF99CE}"/>
              </a:ext>
            </a:extLst>
          </p:cNvPr>
          <p:cNvSpPr/>
          <p:nvPr/>
        </p:nvSpPr>
        <p:spPr>
          <a:xfrm>
            <a:off x="2078974" y="394843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1,0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85826-C85E-4704-AB88-12144983EE70}"/>
              </a:ext>
            </a:extLst>
          </p:cNvPr>
          <p:cNvSpPr/>
          <p:nvPr/>
        </p:nvSpPr>
        <p:spPr>
          <a:xfrm>
            <a:off x="2078974" y="5528472"/>
            <a:ext cx="648000" cy="648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2,0</a:t>
            </a:r>
            <a:endParaRPr lang="en-CA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6FF0A-2491-4B4E-8B78-0C5E8A1C85EA}"/>
              </a:ext>
            </a:extLst>
          </p:cNvPr>
          <p:cNvSpPr/>
          <p:nvPr/>
        </p:nvSpPr>
        <p:spPr>
          <a:xfrm>
            <a:off x="2581774" y="20007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A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2D620-4106-41AB-8FB3-4CDF6547A280}"/>
              </a:ext>
            </a:extLst>
          </p:cNvPr>
          <p:cNvSpPr/>
          <p:nvPr/>
        </p:nvSpPr>
        <p:spPr>
          <a:xfrm>
            <a:off x="2581774" y="358843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B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2BB847-19D3-4FEC-B044-172B1C17BBAA}"/>
              </a:ext>
            </a:extLst>
          </p:cNvPr>
          <p:cNvSpPr/>
          <p:nvPr/>
        </p:nvSpPr>
        <p:spPr>
          <a:xfrm>
            <a:off x="2581774" y="5168472"/>
            <a:ext cx="648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SW</a:t>
            </a:r>
          </a:p>
          <a:p>
            <a:pPr algn="ctr"/>
            <a:r>
              <a:rPr lang="en-CA" sz="1200" b="1" dirty="0">
                <a:solidFill>
                  <a:schemeClr val="tx1"/>
                </a:solidFill>
              </a:rPr>
              <a:t>C</a:t>
            </a:r>
            <a:endParaRPr lang="en-CA" sz="1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33086C-1E5E-48F6-88CB-F751096232D0}"/>
              </a:ext>
            </a:extLst>
          </p:cNvPr>
          <p:cNvCxnSpPr>
            <a:cxnSpLocks/>
          </p:cNvCxnSpPr>
          <p:nvPr/>
        </p:nvCxnSpPr>
        <p:spPr>
          <a:xfrm rot="-5400000" flipV="1">
            <a:off x="6300000" y="5580000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362983-3EF6-4B10-95A8-1BE15E1D070B}"/>
              </a:ext>
            </a:extLst>
          </p:cNvPr>
          <p:cNvCxnSpPr>
            <a:cxnSpLocks/>
          </p:cNvCxnSpPr>
          <p:nvPr/>
        </p:nvCxnSpPr>
        <p:spPr>
          <a:xfrm rot="2700000" flipV="1">
            <a:off x="5219999" y="3509385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A51FE7-A224-4F14-A0B3-2BD825A9E8D3}"/>
              </a:ext>
            </a:extLst>
          </p:cNvPr>
          <p:cNvCxnSpPr>
            <a:cxnSpLocks/>
          </p:cNvCxnSpPr>
          <p:nvPr/>
        </p:nvCxnSpPr>
        <p:spPr>
          <a:xfrm rot="-2700000" flipV="1">
            <a:off x="7379999" y="3509386"/>
            <a:ext cx="1" cy="36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E3F525-F61E-41BA-8D98-6A8F3D75F8EF}"/>
              </a:ext>
            </a:extLst>
          </p:cNvPr>
          <p:cNvCxnSpPr>
            <a:cxnSpLocks/>
          </p:cNvCxnSpPr>
          <p:nvPr/>
        </p:nvCxnSpPr>
        <p:spPr>
          <a:xfrm rot="8100000" flipV="1">
            <a:off x="7020000" y="3510000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AA363D-E565-4A04-B957-F4BDDB2DDEB6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0000" y="5220001"/>
            <a:ext cx="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0EC939-21DD-48B1-84A8-33808AB23C16}"/>
              </a:ext>
            </a:extLst>
          </p:cNvPr>
          <p:cNvCxnSpPr>
            <a:cxnSpLocks/>
          </p:cNvCxnSpPr>
          <p:nvPr/>
        </p:nvCxnSpPr>
        <p:spPr>
          <a:xfrm rot="-8100000" flipV="1">
            <a:off x="5580000" y="3510000"/>
            <a:ext cx="1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ED4F60-45D9-405F-B0ED-8287DFA6F396}"/>
              </a:ext>
            </a:extLst>
          </p:cNvPr>
          <p:cNvSpPr txBox="1"/>
          <p:nvPr/>
        </p:nvSpPr>
        <p:spPr>
          <a:xfrm rot="-2700000">
            <a:off x="5485927" y="3497984"/>
            <a:ext cx="33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X</a:t>
            </a:r>
            <a:endParaRPr lang="en-CA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62FD85-7430-4C40-8D7D-AE9B18BA5D16}"/>
              </a:ext>
            </a:extLst>
          </p:cNvPr>
          <p:cNvSpPr txBox="1"/>
          <p:nvPr/>
        </p:nvSpPr>
        <p:spPr>
          <a:xfrm>
            <a:off x="6122602" y="5259446"/>
            <a:ext cx="33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X</a:t>
            </a:r>
            <a:endParaRPr lang="en-C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CB4200-04C0-4E6E-B1AF-387BC381F46F}"/>
              </a:ext>
            </a:extLst>
          </p:cNvPr>
          <p:cNvSpPr txBox="1"/>
          <p:nvPr/>
        </p:nvSpPr>
        <p:spPr>
          <a:xfrm rot="2700000">
            <a:off x="6786445" y="3497984"/>
            <a:ext cx="33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X</a:t>
            </a:r>
            <a:endParaRPr lang="en-CA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4986517-3272-40AA-967E-3065E375B0F3}"/>
              </a:ext>
            </a:extLst>
          </p:cNvPr>
          <p:cNvCxnSpPr>
            <a:cxnSpLocks/>
          </p:cNvCxnSpPr>
          <p:nvPr/>
        </p:nvCxnSpPr>
        <p:spPr>
          <a:xfrm>
            <a:off x="2078974" y="2163511"/>
            <a:ext cx="502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2FACC6-861D-4C27-BC3B-C30E4E24DD56}"/>
              </a:ext>
            </a:extLst>
          </p:cNvPr>
          <p:cNvCxnSpPr>
            <a:cxnSpLocks/>
          </p:cNvCxnSpPr>
          <p:nvPr/>
        </p:nvCxnSpPr>
        <p:spPr>
          <a:xfrm>
            <a:off x="2807962" y="2432772"/>
            <a:ext cx="0" cy="1155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D3A311-8055-47C2-B558-DBD14ED8A74A}"/>
              </a:ext>
            </a:extLst>
          </p:cNvPr>
          <p:cNvCxnSpPr>
            <a:cxnSpLocks/>
          </p:cNvCxnSpPr>
          <p:nvPr/>
        </p:nvCxnSpPr>
        <p:spPr>
          <a:xfrm>
            <a:off x="2807962" y="4020432"/>
            <a:ext cx="0" cy="114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23F4754-2334-4B60-A599-480D51CCC168}"/>
              </a:ext>
            </a:extLst>
          </p:cNvPr>
          <p:cNvCxnSpPr>
            <a:cxnSpLocks/>
          </p:cNvCxnSpPr>
          <p:nvPr/>
        </p:nvCxnSpPr>
        <p:spPr>
          <a:xfrm>
            <a:off x="2078974" y="3771849"/>
            <a:ext cx="502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5D4C364-ABFF-42C6-93C3-F6E9560BDD43}"/>
              </a:ext>
            </a:extLst>
          </p:cNvPr>
          <p:cNvCxnSpPr>
            <a:cxnSpLocks/>
          </p:cNvCxnSpPr>
          <p:nvPr/>
        </p:nvCxnSpPr>
        <p:spPr>
          <a:xfrm flipV="1">
            <a:off x="2943095" y="2432772"/>
            <a:ext cx="0" cy="11556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9A27329-5BA5-4F1D-B368-55CE3A9E2C84}"/>
              </a:ext>
            </a:extLst>
          </p:cNvPr>
          <p:cNvCxnSpPr/>
          <p:nvPr/>
        </p:nvCxnSpPr>
        <p:spPr>
          <a:xfrm rot="16200000" flipV="1">
            <a:off x="2814045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865095-4145-4523-8B10-89175F2195B5}"/>
              </a:ext>
            </a:extLst>
          </p:cNvPr>
          <p:cNvCxnSpPr>
            <a:cxnSpLocks/>
          </p:cNvCxnSpPr>
          <p:nvPr/>
        </p:nvCxnSpPr>
        <p:spPr>
          <a:xfrm>
            <a:off x="2078974" y="5362432"/>
            <a:ext cx="502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45A1D02-D0A7-4DA4-BE30-93559B715BB6}"/>
              </a:ext>
            </a:extLst>
          </p:cNvPr>
          <p:cNvCxnSpPr/>
          <p:nvPr/>
        </p:nvCxnSpPr>
        <p:spPr>
          <a:xfrm flipV="1">
            <a:off x="3173790" y="402043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0E211D0-A718-4608-A3EA-705DE93D7A99}"/>
              </a:ext>
            </a:extLst>
          </p:cNvPr>
          <p:cNvCxnSpPr/>
          <p:nvPr/>
        </p:nvCxnSpPr>
        <p:spPr>
          <a:xfrm flipV="1">
            <a:off x="3187613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94C7DD3-30D9-49FE-8B4D-A5EFE94EB0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8756" y="2440392"/>
            <a:ext cx="0" cy="1148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7C7C90B4-E71C-4CF8-8161-FCD687527BCE}"/>
              </a:ext>
            </a:extLst>
          </p:cNvPr>
          <p:cNvCxnSpPr/>
          <p:nvPr/>
        </p:nvCxnSpPr>
        <p:spPr>
          <a:xfrm rot="16200000" flipV="1">
            <a:off x="3091240" y="1918800"/>
            <a:ext cx="12700" cy="152400"/>
          </a:xfrm>
          <a:prstGeom prst="bentConnector3">
            <a:avLst>
              <a:gd name="adj1" fmla="val 228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C8248A1-3B26-41CC-A998-16D52DFC7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260000"/>
            <a:ext cx="1980000" cy="15935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BC4D08-6E0A-4A6D-9ED6-93130DD6B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060000"/>
            <a:ext cx="1980000" cy="159354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3558F88-D2BA-43E0-93C4-1DA3119DB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320000"/>
            <a:ext cx="2529631" cy="20358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1323121-2543-4FA4-B251-9D10CE471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860000"/>
            <a:ext cx="1980000" cy="15935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BC47107-E4D8-4802-82D8-701CF0F9F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60000"/>
            <a:ext cx="2529631" cy="203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5B75E-689E-4F15-885E-96E5DCB7B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320000"/>
            <a:ext cx="2529631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68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8CF-224D-402A-B9CB-1E8C47FE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4DEC98-C2C9-41EE-A00E-AE559EFF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06683"/>
              </p:ext>
            </p:extLst>
          </p:nvPr>
        </p:nvGraphicFramePr>
        <p:xfrm>
          <a:off x="756000" y="1869440"/>
          <a:ext cx="7632000" cy="385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3180123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1941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71943353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01195369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72367591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Hoplite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600" b="1" dirty="0" err="1">
                          <a:solidFill>
                            <a:schemeClr val="bg1"/>
                          </a:solidFill>
                        </a:rPr>
                        <a:t>HopliteRT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27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 dirty="0" err="1">
                          <a:solidFill>
                            <a:schemeClr val="bg1"/>
                          </a:solidFill>
                        </a:rPr>
                        <a:t>HopliteBuf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2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C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S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3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C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S+N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err="1"/>
                        <a:t>Livelock</a:t>
                      </a:r>
                      <a:r>
                        <a:rPr lang="en-CA" sz="1600" b="1" dirty="0"/>
                        <a:t> freedom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2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In-order delivery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3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/>
                        <a:t>Latency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Cost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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Traffic Regulation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Circular Dependency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CA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CA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128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7D8D6-DA0E-4739-A75E-7ED0B4EF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4744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2E44-2821-44C2-83DB-69067E8E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D978-29BB-46D0-B673-29F10B4F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" y="1805305"/>
            <a:ext cx="8119110" cy="4351338"/>
          </a:xfrm>
        </p:spPr>
        <p:txBody>
          <a:bodyPr/>
          <a:lstStyle/>
          <a:p>
            <a:r>
              <a:rPr lang="en-CA" dirty="0"/>
              <a:t>System size: 5x5</a:t>
            </a:r>
          </a:p>
          <a:p>
            <a:r>
              <a:rPr lang="en-CA" dirty="0"/>
              <a:t>FIFO size: 128 – reasonable to implement in LUT/MLAB</a:t>
            </a:r>
          </a:p>
          <a:p>
            <a:r>
              <a:rPr lang="en-CA" dirty="0"/>
              <a:t>Traffic pattern:</a:t>
            </a:r>
          </a:p>
          <a:p>
            <a:pPr lvl="1"/>
            <a:r>
              <a:rPr lang="en-CA" dirty="0"/>
              <a:t>Random – 100 synthetic flow sets</a:t>
            </a:r>
          </a:p>
          <a:p>
            <a:pPr lvl="1"/>
            <a:r>
              <a:rPr lang="en-CA" dirty="0"/>
              <a:t>ALL to ONE – DRAM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62D7-9332-4255-B4F4-95302404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3561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2E44-2821-44C2-83DB-69067E8E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D978-29BB-46D0-B673-29F10B4F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" y="1805305"/>
            <a:ext cx="8119110" cy="4351338"/>
          </a:xfrm>
        </p:spPr>
        <p:txBody>
          <a:bodyPr/>
          <a:lstStyle/>
          <a:p>
            <a:r>
              <a:rPr lang="en-CA" dirty="0"/>
              <a:t>System size: 5x5</a:t>
            </a:r>
          </a:p>
          <a:p>
            <a:r>
              <a:rPr lang="en-CA" dirty="0"/>
              <a:t>FIFO size: 128 – reasonable to implement in LUT/MLAB</a:t>
            </a:r>
          </a:p>
          <a:p>
            <a:r>
              <a:rPr lang="en-CA" dirty="0"/>
              <a:t>Traffic pattern:</a:t>
            </a:r>
          </a:p>
          <a:p>
            <a:pPr lvl="1"/>
            <a:r>
              <a:rPr lang="en-CA" dirty="0"/>
              <a:t>Random – 100 synthetic flow sets</a:t>
            </a:r>
          </a:p>
          <a:p>
            <a:pPr lvl="1"/>
            <a:r>
              <a:rPr lang="en-CA" dirty="0"/>
              <a:t>ALL to ONE – DRAM</a:t>
            </a:r>
          </a:p>
          <a:p>
            <a:r>
              <a:rPr lang="en-CA" dirty="0"/>
              <a:t>Infeasible cases:</a:t>
            </a:r>
          </a:p>
          <a:p>
            <a:pPr lvl="1"/>
            <a:r>
              <a:rPr lang="en-CA" dirty="0" err="1"/>
              <a:t>HopliteRT</a:t>
            </a:r>
            <a:r>
              <a:rPr lang="en-CA" dirty="0"/>
              <a:t> – Link utilization  &gt; 100%</a:t>
            </a:r>
          </a:p>
          <a:p>
            <a:pPr lvl="1"/>
            <a:r>
              <a:rPr lang="en-CA" dirty="0" err="1"/>
              <a:t>HopliteBuf</a:t>
            </a:r>
            <a:r>
              <a:rPr lang="en-CA" dirty="0"/>
              <a:t> – Or, FIFO occupancy &gt; 128</a:t>
            </a:r>
          </a:p>
          <a:p>
            <a:r>
              <a:rPr lang="en-CA" dirty="0"/>
              <a:t>What metrics do we measure?</a:t>
            </a:r>
          </a:p>
          <a:p>
            <a:pPr lvl="1"/>
            <a:r>
              <a:rPr lang="en-CA" dirty="0"/>
              <a:t>Feasibility, FIFO occupancy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62D7-9332-4255-B4F4-95302404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4583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C0AB-47CD-46BB-A97A-38C1606B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B9E1E-AF2D-4E82-9BA1-63C76E64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74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5202DF-2F48-417A-8762-4C9A27246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1" y="1080000"/>
            <a:ext cx="6299999" cy="5040000"/>
          </a:xfrm>
        </p:spPr>
      </p:pic>
    </p:spTree>
    <p:extLst>
      <p:ext uri="{BB962C8B-B14F-4D97-AF65-F5344CB8AC3E}">
        <p14:creationId xmlns:p14="http://schemas.microsoft.com/office/powerpoint/2010/main" val="39743968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C0AB-47CD-46BB-A97A-38C1606B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FD3BF-DFD6-4AA3-B28F-4D2FCF1A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75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9DD70F-1710-45EA-B8F4-FE34D5C14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1" y="1080000"/>
            <a:ext cx="6299999" cy="5040000"/>
          </a:xfrm>
        </p:spPr>
      </p:pic>
    </p:spTree>
    <p:extLst>
      <p:ext uri="{BB962C8B-B14F-4D97-AF65-F5344CB8AC3E}">
        <p14:creationId xmlns:p14="http://schemas.microsoft.com/office/powerpoint/2010/main" val="17847414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C0AB-47CD-46BB-A97A-38C1606B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1BB66-1875-4861-877C-AB69694A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76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66EEC1-355D-40BA-914D-78D578413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1" y="1080000"/>
            <a:ext cx="6299999" cy="5040000"/>
          </a:xfrm>
        </p:spPr>
      </p:pic>
    </p:spTree>
    <p:extLst>
      <p:ext uri="{BB962C8B-B14F-4D97-AF65-F5344CB8AC3E}">
        <p14:creationId xmlns:p14="http://schemas.microsoft.com/office/powerpoint/2010/main" val="2398469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C0AB-47CD-46BB-A97A-38C1606B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3448D-BF4E-48CA-8BDD-4DC7ADE9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77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9017B9-D3CC-4C6F-89C2-B727B4439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1" y="1080000"/>
            <a:ext cx="6299999" cy="5040000"/>
          </a:xfrm>
        </p:spPr>
      </p:pic>
    </p:spTree>
    <p:extLst>
      <p:ext uri="{BB962C8B-B14F-4D97-AF65-F5344CB8AC3E}">
        <p14:creationId xmlns:p14="http://schemas.microsoft.com/office/powerpoint/2010/main" val="19247032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C0AB-47CD-46BB-A97A-38C1606B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136CE-E31C-49DF-B743-23332FE1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78</a:t>
            </a:fld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BAC4FC-9DD0-442B-A1BA-3E092A73C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1" y="1080000"/>
            <a:ext cx="6299999" cy="5040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12371-D7C6-4B22-B71B-D845210F09D4}"/>
              </a:ext>
            </a:extLst>
          </p:cNvPr>
          <p:cNvSpPr txBox="1"/>
          <p:nvPr/>
        </p:nvSpPr>
        <p:spPr>
          <a:xfrm>
            <a:off x="312575" y="6179397"/>
            <a:ext cx="851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6"/>
                </a:solidFill>
                <a:sym typeface="Wingdings" panose="05000000000000000000" pitchFamily="2" charset="2"/>
              </a:rPr>
              <a:t>	</a:t>
            </a:r>
            <a:r>
              <a:rPr lang="en-CA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30-60% better </a:t>
            </a:r>
            <a:r>
              <a:rPr lang="en-CA" sz="2000" dirty="0">
                <a:sym typeface="Wingdings" panose="05000000000000000000" pitchFamily="2" charset="2"/>
              </a:rPr>
              <a:t>than Hop(RT)    </a:t>
            </a:r>
            <a:r>
              <a:rPr lang="en-CA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5-20% better </a:t>
            </a:r>
            <a:r>
              <a:rPr lang="en-CA" sz="2000" dirty="0">
                <a:sym typeface="Wingdings" panose="05000000000000000000" pitchFamily="2" charset="2"/>
              </a:rPr>
              <a:t>than WS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2941572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B96B-6AE8-4FCE-9BAA-0835EFB7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Worst-Case FIFO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9600B-BFC9-4A0E-96E4-87AD62B5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79</a:t>
            </a:fld>
            <a:endParaRPr lang="en-C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A722DA-43F4-4686-B9CA-F01704D09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" y="1440000"/>
            <a:ext cx="6749999" cy="5400000"/>
          </a:xfrm>
        </p:spPr>
      </p:pic>
    </p:spTree>
    <p:extLst>
      <p:ext uri="{BB962C8B-B14F-4D97-AF65-F5344CB8AC3E}">
        <p14:creationId xmlns:p14="http://schemas.microsoft.com/office/powerpoint/2010/main" val="133116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C7EF-A6A8-4EC6-A153-8827015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1F2A-45B7-4C1F-ADE5-982EE0C1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Key Idea: </a:t>
            </a:r>
            <a:r>
              <a:rPr lang="en-CA" dirty="0"/>
              <a:t>We need tools to make better use of </a:t>
            </a:r>
            <a:r>
              <a:rPr lang="en-CA" dirty="0" err="1"/>
              <a:t>NoCs</a:t>
            </a:r>
            <a:endParaRPr lang="en-CA" dirty="0"/>
          </a:p>
          <a:p>
            <a:pPr lvl="1"/>
            <a:r>
              <a:rPr lang="en-CA" dirty="0"/>
              <a:t>Can I route my communication requirements?</a:t>
            </a:r>
          </a:p>
          <a:p>
            <a:pPr lvl="1"/>
            <a:r>
              <a:rPr lang="en-CA" dirty="0"/>
              <a:t>How much is it going to cost?</a:t>
            </a:r>
          </a:p>
          <a:p>
            <a:pPr lvl="1"/>
            <a:r>
              <a:rPr lang="en-CA" dirty="0"/>
              <a:t>Would I have BW left on switches?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3FDC-7B82-4592-9C1F-9ECDC4FD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2482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B96B-6AE8-4FCE-9BAA-0835EFB7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Worst-Case FIFO Size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31B1BB6-05DF-45E4-BEA6-B51CA138D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1" y="1440000"/>
            <a:ext cx="6749999" cy="5400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9600B-BFC9-4A0E-96E4-87AD62B5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063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B96B-6AE8-4FCE-9BAA-0835EFB7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Worst-Case FIFO Size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0A71D94-3503-49BA-97E2-33E01C363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" y="1440000"/>
            <a:ext cx="6749999" cy="5400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AED99-A7AD-4F43-8C46-369391C6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1892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EFB-B991-4FB3-9B2F-8E4994BC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5861-D9E9-481A-ACDE-C16A328C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CA" dirty="0"/>
              <a:t>We present </a:t>
            </a:r>
            <a:r>
              <a:rPr lang="en-CA" dirty="0" err="1"/>
              <a:t>HopliteBuf</a:t>
            </a:r>
            <a:endParaRPr lang="en-CA" dirty="0"/>
          </a:p>
          <a:p>
            <a:pPr lvl="1"/>
            <a:r>
              <a:rPr lang="en-CA" dirty="0"/>
              <a:t>Stall free buffered </a:t>
            </a:r>
            <a:r>
              <a:rPr lang="en-CA" dirty="0" err="1"/>
              <a:t>NoC</a:t>
            </a:r>
            <a:endParaRPr lang="en-CA" dirty="0"/>
          </a:p>
          <a:p>
            <a:pPr lvl="1"/>
            <a:r>
              <a:rPr lang="en-CA" dirty="0"/>
              <a:t>Static analysis tool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A6F17-9957-4445-A3C8-CEC6EAF1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9505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EFB-B991-4FB3-9B2F-8E4994BC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5861-D9E9-481A-ACDE-C16A328C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CA" dirty="0"/>
              <a:t>We present </a:t>
            </a:r>
            <a:r>
              <a:rPr lang="en-CA" dirty="0" err="1"/>
              <a:t>HopliteBuf</a:t>
            </a:r>
            <a:endParaRPr lang="en-CA" dirty="0"/>
          </a:p>
          <a:p>
            <a:pPr lvl="1"/>
            <a:r>
              <a:rPr lang="en-CA" dirty="0"/>
              <a:t>Stall free buffered </a:t>
            </a:r>
            <a:r>
              <a:rPr lang="en-CA" dirty="0" err="1"/>
              <a:t>NoC</a:t>
            </a:r>
            <a:endParaRPr lang="en-CA" dirty="0"/>
          </a:p>
          <a:p>
            <a:pPr lvl="1"/>
            <a:r>
              <a:rPr lang="en-CA" dirty="0"/>
              <a:t>Static analysis tool</a:t>
            </a:r>
          </a:p>
          <a:p>
            <a:r>
              <a:rPr lang="en-CA" dirty="0"/>
              <a:t>W</a:t>
            </a:r>
            <a:r>
              <a:rPr lang="en-CA" dirty="0">
                <a:sym typeface="Wingdings" panose="05000000000000000000" pitchFamily="2" charset="2"/>
              </a:rPr>
              <a:t>S: Circular Dependency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A6F17-9957-4445-A3C8-CEC6EAF1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8579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EFB-B991-4FB3-9B2F-8E4994BC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5861-D9E9-481A-ACDE-C16A328C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CA" dirty="0"/>
              <a:t>We present </a:t>
            </a:r>
            <a:r>
              <a:rPr lang="en-CA" dirty="0" err="1"/>
              <a:t>HopliteBuf</a:t>
            </a:r>
            <a:endParaRPr lang="en-CA" dirty="0"/>
          </a:p>
          <a:p>
            <a:pPr lvl="1"/>
            <a:r>
              <a:rPr lang="en-CA" dirty="0"/>
              <a:t>Stall free buffered </a:t>
            </a:r>
            <a:r>
              <a:rPr lang="en-CA" dirty="0" err="1"/>
              <a:t>NoC</a:t>
            </a:r>
            <a:endParaRPr lang="en-CA" dirty="0"/>
          </a:p>
          <a:p>
            <a:pPr lvl="1"/>
            <a:r>
              <a:rPr lang="en-CA" dirty="0"/>
              <a:t>Static analysis tool</a:t>
            </a:r>
          </a:p>
          <a:p>
            <a:r>
              <a:rPr lang="en-CA" dirty="0"/>
              <a:t>W</a:t>
            </a:r>
            <a:r>
              <a:rPr lang="en-CA" dirty="0">
                <a:sym typeface="Wingdings" panose="05000000000000000000" pitchFamily="2" charset="2"/>
              </a:rPr>
              <a:t>S: Circular Dependency</a:t>
            </a:r>
          </a:p>
          <a:p>
            <a:r>
              <a:rPr lang="en-CA" dirty="0"/>
              <a:t>W</a:t>
            </a:r>
            <a:r>
              <a:rPr lang="en-CA" dirty="0">
                <a:sym typeface="Wingdings" panose="05000000000000000000" pitchFamily="2" charset="2"/>
              </a:rPr>
              <a:t>S+N: </a:t>
            </a:r>
            <a:r>
              <a:rPr lang="en-CA" dirty="0"/>
              <a:t>Accurate Analysis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A6F17-9957-4445-A3C8-CEC6EAF1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6322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EFB-B991-4FB3-9B2F-8E4994BC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5861-D9E9-481A-ACDE-C16A328C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CA" dirty="0"/>
              <a:t>We present </a:t>
            </a:r>
            <a:r>
              <a:rPr lang="en-CA" dirty="0" err="1"/>
              <a:t>HopliteBuf</a:t>
            </a:r>
            <a:endParaRPr lang="en-CA" dirty="0"/>
          </a:p>
          <a:p>
            <a:pPr lvl="1"/>
            <a:r>
              <a:rPr lang="en-CA" dirty="0"/>
              <a:t>Stall-free buffered </a:t>
            </a:r>
            <a:r>
              <a:rPr lang="en-CA" dirty="0" err="1"/>
              <a:t>NoC</a:t>
            </a:r>
            <a:endParaRPr lang="en-CA" dirty="0"/>
          </a:p>
          <a:p>
            <a:pPr lvl="1"/>
            <a:r>
              <a:rPr lang="en-CA" dirty="0"/>
              <a:t>Static analysis tool</a:t>
            </a:r>
          </a:p>
          <a:p>
            <a:r>
              <a:rPr lang="en-CA" dirty="0"/>
              <a:t>W</a:t>
            </a:r>
            <a:r>
              <a:rPr lang="en-CA" dirty="0">
                <a:sym typeface="Wingdings" panose="05000000000000000000" pitchFamily="2" charset="2"/>
              </a:rPr>
              <a:t>S: Circular Dependency</a:t>
            </a:r>
          </a:p>
          <a:p>
            <a:r>
              <a:rPr lang="en-CA" dirty="0"/>
              <a:t>W</a:t>
            </a:r>
            <a:r>
              <a:rPr lang="en-CA" dirty="0">
                <a:sym typeface="Wingdings" panose="05000000000000000000" pitchFamily="2" charset="2"/>
              </a:rPr>
              <a:t>S+N: </a:t>
            </a:r>
            <a:r>
              <a:rPr lang="en-CA" dirty="0"/>
              <a:t>Accurate Analysis</a:t>
            </a:r>
          </a:p>
          <a:p>
            <a:r>
              <a:rPr lang="en-CA" dirty="0"/>
              <a:t>Key Results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1.2-2x lower</a:t>
            </a:r>
            <a:r>
              <a:rPr lang="en-US" dirty="0"/>
              <a:t> latency than Hoplite(RT),</a:t>
            </a:r>
          </a:p>
          <a:p>
            <a:pPr lvl="1"/>
            <a:r>
              <a:rPr lang="en-CA" b="1" dirty="0">
                <a:solidFill>
                  <a:schemeClr val="accent6"/>
                </a:solidFill>
              </a:rPr>
              <a:t>10% higher</a:t>
            </a:r>
            <a:r>
              <a:rPr lang="en-CA" dirty="0"/>
              <a:t> injection rate than Hoplite(RT),</a:t>
            </a:r>
          </a:p>
          <a:p>
            <a:pPr lvl="1"/>
            <a:r>
              <a:rPr lang="en-CA" b="1" dirty="0">
                <a:solidFill>
                  <a:schemeClr val="accent6"/>
                </a:solidFill>
              </a:rPr>
              <a:t>30-60% more</a:t>
            </a:r>
            <a:r>
              <a:rPr lang="en-CA" dirty="0"/>
              <a:t> flow set support than Hoplite(RT),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1.2-1.5x more</a:t>
            </a:r>
            <a:r>
              <a:rPr lang="en-CA" dirty="0"/>
              <a:t> cost than Hoplite(RT)</a:t>
            </a:r>
          </a:p>
          <a:p>
            <a:r>
              <a:rPr lang="en-CA" dirty="0"/>
              <a:t>Open source repo: </a:t>
            </a:r>
          </a:p>
          <a:p>
            <a:pPr lvl="1"/>
            <a:r>
              <a:rPr lang="en-CA" b="1" i="1" dirty="0"/>
              <a:t>git.uwaterloo.ca/</a:t>
            </a:r>
            <a:r>
              <a:rPr lang="en-CA" b="1" i="1" dirty="0" err="1"/>
              <a:t>watcag</a:t>
            </a:r>
            <a:r>
              <a:rPr lang="en-CA" b="1" i="1" dirty="0"/>
              <a:t>-public/</a:t>
            </a:r>
            <a:r>
              <a:rPr lang="en-CA" b="1" i="1" dirty="0" err="1"/>
              <a:t>hoplitebuf</a:t>
            </a:r>
            <a:r>
              <a:rPr lang="en-CA" b="1" i="1" dirty="0"/>
              <a:t>-bounds</a:t>
            </a:r>
          </a:p>
          <a:p>
            <a:pPr marL="0" indent="0">
              <a:buNone/>
            </a:pPr>
            <a:endParaRPr lang="en-CA" dirty="0"/>
          </a:p>
          <a:p>
            <a:pPr marL="0" indent="0" algn="just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A6F17-9957-4445-A3C8-CEC6EAF1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61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29C7-03A4-490F-B0D8-30CBB918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CA04C-B763-4DD5-854E-3AE82F42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9728-A14E-4F04-B1CA-6F3E51B50D73}" type="slidenum">
              <a:rPr lang="en-CA" smtClean="0"/>
              <a:t>9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8E31A-0AFE-4EFE-B1B0-D8E41541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Hoplite, </a:t>
            </a:r>
            <a:r>
              <a:rPr lang="en-US" i="1" dirty="0" err="1"/>
              <a:t>HopliteRT</a:t>
            </a:r>
            <a:r>
              <a:rPr lang="en-US" i="1" dirty="0"/>
              <a:t> </a:t>
            </a:r>
            <a:r>
              <a:rPr lang="en-US" dirty="0"/>
              <a:t>– are small and fast.                     less than 100 LUTs/router, 400-500 Mhz.</a:t>
            </a:r>
            <a:endParaRPr lang="en-US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74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MU Bright"/>
        <a:ea typeface=""/>
        <a:cs typeface=""/>
      </a:majorFont>
      <a:minorFont>
        <a:latin typeface="CMU Br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3000</TotalTime>
  <Words>2166</Words>
  <Application>Microsoft Office PowerPoint</Application>
  <PresentationFormat>On-screen Show (4:3)</PresentationFormat>
  <Paragraphs>1079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CMU Bright</vt:lpstr>
      <vt:lpstr>Wingdings</vt:lpstr>
      <vt:lpstr>Office Theme</vt:lpstr>
      <vt:lpstr>HopliteBuf: FPGA NoCs with Provably Stall-Free FIFOs</vt:lpstr>
      <vt:lpstr>Context and Motivation</vt:lpstr>
      <vt:lpstr>Context and Motivation</vt:lpstr>
      <vt:lpstr>Context and Motivation</vt:lpstr>
      <vt:lpstr>Context and Motivation</vt:lpstr>
      <vt:lpstr>Context and Motivation</vt:lpstr>
      <vt:lpstr>Context and Motivation</vt:lpstr>
      <vt:lpstr>Context and Motivation</vt:lpstr>
      <vt:lpstr>Problem</vt:lpstr>
      <vt:lpstr>Problem</vt:lpstr>
      <vt:lpstr>Problem</vt:lpstr>
      <vt:lpstr>Problem</vt:lpstr>
      <vt:lpstr>Claim</vt:lpstr>
      <vt:lpstr>Claim</vt:lpstr>
      <vt:lpstr>Claim</vt:lpstr>
      <vt:lpstr>Claim</vt:lpstr>
      <vt:lpstr>Claim</vt:lpstr>
      <vt:lpstr>Claim</vt:lpstr>
      <vt:lpstr>Claim</vt:lpstr>
      <vt:lpstr>Hoplite</vt:lpstr>
      <vt:lpstr>Hoplite</vt:lpstr>
      <vt:lpstr>Hoplite</vt:lpstr>
      <vt:lpstr>Hoplite</vt:lpstr>
      <vt:lpstr>Hoplite</vt:lpstr>
      <vt:lpstr>Hoplite</vt:lpstr>
      <vt:lpstr>HopliteRT</vt:lpstr>
      <vt:lpstr>HopliteRT</vt:lpstr>
      <vt:lpstr>HopliteRT</vt:lpstr>
      <vt:lpstr>HopliteRT</vt:lpstr>
      <vt:lpstr>HopliteRT</vt:lpstr>
      <vt:lpstr>HopliteBuf (WS)</vt:lpstr>
      <vt:lpstr>HopliteBuf (WS)</vt:lpstr>
      <vt:lpstr>HopliteBuf (WS)</vt:lpstr>
      <vt:lpstr>PowerPoint Presentation</vt:lpstr>
      <vt:lpstr>PowerPoint Presentation</vt:lpstr>
      <vt:lpstr>Outline</vt:lpstr>
      <vt:lpstr>Network Calculus</vt:lpstr>
      <vt:lpstr>Network Calculus</vt:lpstr>
      <vt:lpstr>Network Calculus</vt:lpstr>
      <vt:lpstr>Network Calculus</vt:lpstr>
      <vt:lpstr>Network Calculus</vt:lpstr>
      <vt:lpstr>Network Calculus</vt:lpstr>
      <vt:lpstr>Network Calculus</vt:lpstr>
      <vt:lpstr>Network Calculus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Circular Dependency WS</vt:lpstr>
      <vt:lpstr>HopliteBuf (WS+N) </vt:lpstr>
      <vt:lpstr>HopliteBuf (WS+N) </vt:lpstr>
      <vt:lpstr>HopliteBuf (WS+N) </vt:lpstr>
      <vt:lpstr>HopliteBuf (WS+N) </vt:lpstr>
      <vt:lpstr>HopliteBuf (WS+N)</vt:lpstr>
      <vt:lpstr>HopliteBuf (WS+N)</vt:lpstr>
      <vt:lpstr>HopliteBuf (WS+N)</vt:lpstr>
      <vt:lpstr>HopliteBuf (WS+N)</vt:lpstr>
      <vt:lpstr>HopliteBuf (WS+N)</vt:lpstr>
      <vt:lpstr>HopliteBuf (WS+N)</vt:lpstr>
      <vt:lpstr>HopliteBuf (WS+N)</vt:lpstr>
      <vt:lpstr>HopliteBuf (WS+N)</vt:lpstr>
      <vt:lpstr>PowerPoint Presentation</vt:lpstr>
      <vt:lpstr>Evaluation</vt:lpstr>
      <vt:lpstr>Evaluation</vt:lpstr>
      <vt:lpstr>Feasibility</vt:lpstr>
      <vt:lpstr>Feasibility</vt:lpstr>
      <vt:lpstr>Feasibility</vt:lpstr>
      <vt:lpstr>Feasibility</vt:lpstr>
      <vt:lpstr>Feasibility</vt:lpstr>
      <vt:lpstr>Worst-Case FIFO Size</vt:lpstr>
      <vt:lpstr>Worst-Case FIFO Size</vt:lpstr>
      <vt:lpstr>Worst-Case FIFO Size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tushk30@gmail.com</dc:creator>
  <cp:lastModifiedBy>tushk30@gmail.com</cp:lastModifiedBy>
  <cp:revision>1106</cp:revision>
  <dcterms:created xsi:type="dcterms:W3CDTF">2019-02-16T16:17:44Z</dcterms:created>
  <dcterms:modified xsi:type="dcterms:W3CDTF">2019-02-25T20:27:10Z</dcterms:modified>
</cp:coreProperties>
</file>