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466" r:id="rId2"/>
    <p:sldId id="467" r:id="rId3"/>
    <p:sldId id="458" r:id="rId4"/>
    <p:sldId id="4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9966FF"/>
    <a:srgbClr val="3399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5313" autoAdjust="0"/>
  </p:normalViewPr>
  <p:slideViewPr>
    <p:cSldViewPr>
      <p:cViewPr varScale="1">
        <p:scale>
          <a:sx n="97" d="100"/>
          <a:sy n="97" d="100"/>
        </p:scale>
        <p:origin x="1408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B9B044-FBE9-4D42-94FF-DEF8C5FF33BC}" type="datetimeFigureOut">
              <a:rPr lang="en-US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5F3D9C-41E5-4F1F-B7AC-441BEB281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99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36CCCD-28C6-4B48-99F7-0A1758F5E799}" type="datetimeFigureOut">
              <a:rPr lang="en-US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7F959A-8F8A-40BB-BADC-4AABA25C5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54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5AF3309-5DCD-4EE8-B772-43DEAA9D8DA7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FA43A3-9ED8-4009-B41E-BCBAA07DF3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CBD6F-2DD6-439F-8A8E-16B4D9032A26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D7ED-AA4E-4733-88A2-3AD33736AF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C155-7F8C-4A1A-98D1-4FCDFFE4A87C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DAF8-A39C-445D-B078-72DA3701C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AFA71-B095-41DF-B8C4-E8DA1B52D2A9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CA80-6760-4CBF-B212-BDD5683C5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EC522-8351-4A65-8F21-052085E20BF6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D8FAEF-0862-4A23-AC60-08547F962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6B7058-F074-4888-B193-08B11ABE9CCF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29E21F-D968-496D-9745-5B9CB862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094241-F386-42AF-B4FE-4672F9032471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2B05B1-C9AA-4A2D-B075-3853BD86A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EBB170-6A73-42D9-B787-E1FB2D9FD895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9D6B85-7EAF-4EE8-89D1-2F753AF40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6227F-4A39-4F28-BA01-C584593ED6CD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B88A-6006-49E9-947A-5A4308DF43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5A7A9-D784-42EA-8555-5B6E08748FF4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015CC2-B37F-431E-96B7-D2068AD6F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A8B498-68A8-4D12-8A33-103DBE49B99F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FA6F5B-8526-43E9-90B6-A66DDF567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1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34B1D9F-23B6-40A6-BEDC-2787F8D81281}" type="datetime1">
              <a:rPr lang="en-US" smtClean="0"/>
              <a:pPr>
                <a:defRPr/>
              </a:pPr>
              <a:t>2/26/2019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Imperial: February 14th,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34400" y="6408738"/>
            <a:ext cx="479425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E65CD9-FEE8-4010-A23D-02AA074BB6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c" descr=" ">
            <a:extLst>
              <a:ext uri="{FF2B5EF4-FFF2-40B4-BE49-F238E27FC236}">
                <a16:creationId xmlns:a16="http://schemas.microsoft.com/office/drawing/2014/main" id="{E27802B6-BD70-4BF0-AB35-DAD90B5DEFCF}"/>
              </a:ext>
            </a:extLst>
          </p:cNvPr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c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c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nominations</a:t>
            </a:r>
          </a:p>
          <a:p>
            <a:r>
              <a:rPr lang="en-US" dirty="0"/>
              <a:t>Best paper committee:</a:t>
            </a:r>
          </a:p>
          <a:p>
            <a:pPr lvl="1"/>
            <a:r>
              <a:rPr lang="en-US" dirty="0"/>
              <a:t>Brad Hutchings	(BYU)</a:t>
            </a:r>
          </a:p>
          <a:p>
            <a:pPr lvl="1"/>
            <a:r>
              <a:rPr lang="en-US" dirty="0"/>
              <a:t>Ilya </a:t>
            </a:r>
            <a:r>
              <a:rPr lang="en-US" dirty="0" err="1"/>
              <a:t>Ganusov</a:t>
            </a:r>
            <a:r>
              <a:rPr lang="en-US" dirty="0"/>
              <a:t>		(Intel) </a:t>
            </a:r>
          </a:p>
          <a:p>
            <a:pPr lvl="1"/>
            <a:r>
              <a:rPr lang="en-US" dirty="0"/>
              <a:t>Carl Ebeling 		(UW)</a:t>
            </a:r>
          </a:p>
          <a:p>
            <a:pPr lvl="1"/>
            <a:r>
              <a:rPr lang="en-US" dirty="0"/>
              <a:t>Dinesh Gaitonde 	(Xilinx)</a:t>
            </a:r>
          </a:p>
          <a:p>
            <a:pPr lvl="1"/>
            <a:endParaRPr lang="en-US" dirty="0"/>
          </a:p>
          <a:p>
            <a:r>
              <a:rPr lang="en-US" dirty="0"/>
              <a:t>$500 award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Paper Award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1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Multi-Commodity Flow-Based Spreading in a Commercial Analytic Placer </a:t>
            </a:r>
          </a:p>
          <a:p>
            <a:pPr lvl="1"/>
            <a:r>
              <a:rPr lang="en-US" sz="1400" dirty="0" err="1"/>
              <a:t>Nima</a:t>
            </a:r>
            <a:r>
              <a:rPr lang="en-US" sz="1400" dirty="0"/>
              <a:t> </a:t>
            </a:r>
            <a:r>
              <a:rPr lang="en-US" sz="1400" dirty="0" err="1"/>
              <a:t>Karimpour</a:t>
            </a:r>
            <a:r>
              <a:rPr lang="en-US" sz="1400" dirty="0"/>
              <a:t> </a:t>
            </a:r>
            <a:r>
              <a:rPr lang="en-US" sz="1400" dirty="0" err="1"/>
              <a:t>Darav</a:t>
            </a:r>
            <a:r>
              <a:rPr lang="en-US" sz="1400" dirty="0"/>
              <a:t>(2), Andrew Kennings(1), Kristofer Vorwerk(2), Arun Kundu(2) </a:t>
            </a:r>
          </a:p>
          <a:p>
            <a:pPr lvl="1"/>
            <a:r>
              <a:rPr lang="en-US" sz="1400" dirty="0"/>
              <a:t>University of Waterloo(1), Microsemi Corporation(2)</a:t>
            </a:r>
          </a:p>
          <a:p>
            <a:r>
              <a:rPr lang="en-US" sz="2000" dirty="0" err="1"/>
              <a:t>Substream</a:t>
            </a:r>
            <a:r>
              <a:rPr lang="en-US" sz="2000" dirty="0"/>
              <a:t>-Centric Maximum Matchings on FPGA</a:t>
            </a:r>
          </a:p>
          <a:p>
            <a:pPr lvl="1"/>
            <a:r>
              <a:rPr lang="en-US" sz="1400" dirty="0"/>
              <a:t>Maciej Besta, Marc Fischer, Tal Ben-Nun, Johannes De Fine Licht, </a:t>
            </a:r>
            <a:r>
              <a:rPr lang="en-US" sz="1400" dirty="0" err="1"/>
              <a:t>Torsten</a:t>
            </a:r>
            <a:r>
              <a:rPr lang="en-US" sz="1400" dirty="0"/>
              <a:t> </a:t>
            </a:r>
            <a:r>
              <a:rPr lang="en-US" sz="1400" dirty="0" err="1"/>
              <a:t>Hoefler</a:t>
            </a:r>
            <a:endParaRPr lang="en-US" sz="1400" dirty="0"/>
          </a:p>
          <a:p>
            <a:pPr lvl="1"/>
            <a:r>
              <a:rPr lang="en-US" sz="1400" dirty="0"/>
              <a:t>ETH Zurich</a:t>
            </a:r>
          </a:p>
          <a:p>
            <a:r>
              <a:rPr lang="en-US" sz="2000" dirty="0" err="1"/>
              <a:t>HopliteBuf</a:t>
            </a:r>
            <a:r>
              <a:rPr lang="en-US" sz="2000" dirty="0"/>
              <a:t>: FPGA </a:t>
            </a:r>
            <a:r>
              <a:rPr lang="en-US" sz="2000" dirty="0" err="1"/>
              <a:t>NoCs</a:t>
            </a:r>
            <a:r>
              <a:rPr lang="en-US" sz="2000" dirty="0"/>
              <a:t> with Provably Stall-Free FIFOs</a:t>
            </a:r>
          </a:p>
          <a:p>
            <a:pPr lvl="1"/>
            <a:r>
              <a:rPr lang="en-US" sz="1400" dirty="0"/>
              <a:t>Tushar Garg, Saud </a:t>
            </a:r>
            <a:r>
              <a:rPr lang="en-US" sz="1400" dirty="0" err="1"/>
              <a:t>Wasly</a:t>
            </a:r>
            <a:r>
              <a:rPr lang="en-US" sz="1400" dirty="0"/>
              <a:t>, Rodolfo </a:t>
            </a:r>
            <a:r>
              <a:rPr lang="en-US" sz="1400" dirty="0" err="1"/>
              <a:t>Pellizzoni</a:t>
            </a:r>
            <a:r>
              <a:rPr lang="en-US" sz="1400" dirty="0"/>
              <a:t>, Nachiket Kapre</a:t>
            </a:r>
          </a:p>
          <a:p>
            <a:pPr lvl="1"/>
            <a:r>
              <a:rPr lang="en-US" sz="1400" dirty="0"/>
              <a:t>University of Waterloo</a:t>
            </a:r>
          </a:p>
          <a:p>
            <a:r>
              <a:rPr lang="en-US" sz="2000" dirty="0" err="1"/>
              <a:t>HeteroCL</a:t>
            </a:r>
            <a:r>
              <a:rPr lang="en-US" sz="2000" dirty="0"/>
              <a:t>: A Multi-Paradigm Programming Infrastructure for Software-Defined Reconfigurable Computing</a:t>
            </a:r>
          </a:p>
          <a:p>
            <a:pPr lvl="1"/>
            <a:r>
              <a:rPr lang="en-US" sz="1400" dirty="0"/>
              <a:t>Yi-Hsiang Lai(1), </a:t>
            </a:r>
            <a:r>
              <a:rPr lang="en-US" sz="1400" dirty="0" err="1"/>
              <a:t>Yuze</a:t>
            </a:r>
            <a:r>
              <a:rPr lang="en-US" sz="1400" dirty="0"/>
              <a:t> Chi(2), Yuwei Hu(1), </a:t>
            </a:r>
            <a:r>
              <a:rPr lang="en-US" sz="1400" dirty="0" err="1"/>
              <a:t>Jie</a:t>
            </a:r>
            <a:r>
              <a:rPr lang="en-US" sz="1400" dirty="0"/>
              <a:t> Wang(2), Cody Hao Yu(2, 3), Yuan Zhou(1), Jason Cong(2), </a:t>
            </a:r>
            <a:r>
              <a:rPr lang="en-US" sz="1400" dirty="0" err="1"/>
              <a:t>Zhiru</a:t>
            </a:r>
            <a:r>
              <a:rPr lang="en-US" sz="1400" dirty="0"/>
              <a:t> Zhang(1)</a:t>
            </a:r>
          </a:p>
          <a:p>
            <a:pPr lvl="1"/>
            <a:r>
              <a:rPr lang="en-US" sz="1400" dirty="0"/>
              <a:t>Cornell University(1), University of California, Los Angeles(2), Falcon Computing Solutions, Inc.(3)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Paper Award Nominees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ECA80-6760-4CBF-B212-BDD5683C5FF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marL="109537" indent="0" algn="ctr"/>
            <a:r>
              <a:rPr lang="en-CA" sz="4000" dirty="0"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FPGA 2020</a:t>
            </a:r>
          </a:p>
        </p:txBody>
      </p:sp>
      <p:pic>
        <p:nvPicPr>
          <p:cNvPr id="14" name="Picture 2" descr="ac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15503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he Resource for EDA Professional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4800"/>
            <a:ext cx="1127127" cy="104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00600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/>
              <a:t>February 2020, Monterey-</a:t>
            </a:r>
            <a:r>
              <a:rPr lang="en-US" sz="2800" dirty="0" err="1"/>
              <a:t>ish</a:t>
            </a:r>
            <a:r>
              <a:rPr lang="en-US" sz="2800" dirty="0"/>
              <a:t>, California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General Chair: </a:t>
            </a:r>
          </a:p>
          <a:p>
            <a:pPr marL="109537" indent="0">
              <a:buNone/>
            </a:pPr>
            <a:r>
              <a:rPr lang="en-US" sz="2800" dirty="0"/>
              <a:t>  Stephen </a:t>
            </a:r>
            <a:r>
              <a:rPr lang="en-US" sz="2800" dirty="0" err="1"/>
              <a:t>Neuendorffer</a:t>
            </a:r>
            <a:br>
              <a:rPr lang="en-US" sz="2800" i="1" dirty="0"/>
            </a:br>
            <a:r>
              <a:rPr lang="en-US" sz="2800" i="1" dirty="0"/>
              <a:t>	Xilinx</a:t>
            </a:r>
            <a:endParaRPr lang="en-US" sz="2800" dirty="0"/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Program Chair:</a:t>
            </a:r>
            <a:br>
              <a:rPr lang="en-US" sz="2800" dirty="0"/>
            </a:br>
            <a:r>
              <a:rPr lang="en-US" sz="2800" dirty="0"/>
              <a:t>  Lesley Shannon</a:t>
            </a:r>
            <a:br>
              <a:rPr lang="en-US" sz="2800" i="1" dirty="0"/>
            </a:br>
            <a:r>
              <a:rPr lang="en-US" sz="2800" i="1" dirty="0"/>
              <a:t>	Simon Fraser University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637" y="4267200"/>
            <a:ext cx="2682363" cy="3326130"/>
          </a:xfrm>
          <a:prstGeom prst="rect">
            <a:avLst/>
          </a:prstGeom>
        </p:spPr>
      </p:pic>
      <p:pic>
        <p:nvPicPr>
          <p:cNvPr id="1028" name="Picture 4" descr="https://scontent.fsac1-1.fna.fbcdn.net/v/t1.15752-9/s2048x2048/52859441_992101770990058_7995467167833260032_n.jpg?_nc_cat=100&amp;_nc_ht=scontent.fsac1-1.fna&amp;oh=0a0de4434c021ffb055e741416bc4831&amp;oe=5CEC7E68">
            <a:extLst>
              <a:ext uri="{FF2B5EF4-FFF2-40B4-BE49-F238E27FC236}">
                <a16:creationId xmlns:a16="http://schemas.microsoft.com/office/drawing/2014/main" id="{05BA5A7D-364D-4882-AD5F-D17E54D71A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2" t="41111" r="49426" b="35555"/>
          <a:stretch/>
        </p:blipFill>
        <p:spPr bwMode="auto">
          <a:xfrm>
            <a:off x="5699637" y="2087169"/>
            <a:ext cx="2682363" cy="208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79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marL="109537" indent="0" algn="ctr"/>
            <a:r>
              <a:rPr lang="en-CA" sz="4000" dirty="0"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FPGA 2019</a:t>
            </a:r>
          </a:p>
        </p:txBody>
      </p:sp>
      <p:pic>
        <p:nvPicPr>
          <p:cNvPr id="14" name="Picture 2" descr="ac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15503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The Resource for EDA Professional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4800"/>
            <a:ext cx="1127127" cy="104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3154362"/>
          </a:xfrm>
        </p:spPr>
        <p:txBody>
          <a:bodyPr/>
          <a:lstStyle/>
          <a:p>
            <a:r>
              <a:rPr lang="en-US" sz="4200" dirty="0"/>
              <a:t>Thank you for coming!</a:t>
            </a:r>
          </a:p>
          <a:p>
            <a:pPr marL="109537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5150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12600</TotalTime>
  <Words>198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Lucida Sans Unicode</vt:lpstr>
      <vt:lpstr>Microsoft Sans Serif</vt:lpstr>
      <vt:lpstr>Verdana</vt:lpstr>
      <vt:lpstr>Wingdings</vt:lpstr>
      <vt:lpstr>Wingdings 2</vt:lpstr>
      <vt:lpstr>Wingdings 3</vt:lpstr>
      <vt:lpstr>Concourse</vt:lpstr>
      <vt:lpstr>Best Paper Award</vt:lpstr>
      <vt:lpstr>Best Paper Award Nominees</vt:lpstr>
      <vt:lpstr>FPGA 2020</vt:lpstr>
      <vt:lpstr>FPGA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Mapping for Fracturable Look-Up-Tables</dc:title>
  <dc:creator>drdickin</dc:creator>
  <cp:keywords>No Markings, , , , , , , , ,</cp:keywords>
  <cp:lastModifiedBy>Stephen Neuendorffer</cp:lastModifiedBy>
  <cp:revision>256</cp:revision>
  <dcterms:created xsi:type="dcterms:W3CDTF">2010-06-06T03:10:56Z</dcterms:created>
  <dcterms:modified xsi:type="dcterms:W3CDTF">2019-02-26T23:38:58Z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ae65d556-f3c9-4ce2-a033-5bd1067fd788</vt:lpwstr>
  </property>
  <property fmtid="{D5CDD505-2E9C-101B-9397-08002B2CF9AE}" pid="3" name="XilinxPublication Year">
    <vt:lpwstr/>
  </property>
  <property fmtid="{D5CDD505-2E9C-101B-9397-08002B2CF9AE}" pid="4" name="XilinxVisual Markings">
    <vt:lpwstr/>
  </property>
  <property fmtid="{D5CDD505-2E9C-101B-9397-08002B2CF9AE}" pid="5" name="XilinxAdditional Classifications">
    <vt:lpwstr/>
  </property>
  <property fmtid="{D5CDD505-2E9C-101B-9397-08002B2CF9AE}" pid="6" name="XilinxDevelopment Projects">
    <vt:lpwstr/>
  </property>
  <property fmtid="{D5CDD505-2E9C-101B-9397-08002B2CF9AE}" pid="7" name="XilinxThird Party">
    <vt:lpwstr/>
  </property>
  <property fmtid="{D5CDD505-2E9C-101B-9397-08002B2CF9AE}" pid="8" name="XilinxExport Control">
    <vt:lpwstr/>
  </property>
  <property fmtid="{D5CDD505-2E9C-101B-9397-08002B2CF9AE}" pid="9" name="XilinxNote (Line 2)">
    <vt:lpwstr/>
  </property>
  <property fmtid="{D5CDD505-2E9C-101B-9397-08002B2CF9AE}" pid="10" name="XilinxClassification">
    <vt:lpwstr>No Markings</vt:lpwstr>
  </property>
</Properties>
</file>