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8" r:id="rId2"/>
    <p:sldMasterId id="2147483689" r:id="rId3"/>
  </p:sldMasterIdLst>
  <p:notesMasterIdLst>
    <p:notesMasterId r:id="rId63"/>
  </p:notesMasterIdLst>
  <p:sldIdLst>
    <p:sldId id="256" r:id="rId4"/>
    <p:sldId id="257" r:id="rId5"/>
    <p:sldId id="258" r:id="rId6"/>
    <p:sldId id="259" r:id="rId7"/>
    <p:sldId id="260" r:id="rId8"/>
    <p:sldId id="261" r:id="rId9"/>
    <p:sldId id="262" r:id="rId10"/>
    <p:sldId id="263" r:id="rId11"/>
    <p:sldId id="264" r:id="rId12"/>
    <p:sldId id="265" r:id="rId13"/>
    <p:sldId id="266" r:id="rId14"/>
    <p:sldId id="313" r:id="rId15"/>
    <p:sldId id="268" r:id="rId16"/>
    <p:sldId id="269" r:id="rId17"/>
    <p:sldId id="314" r:id="rId18"/>
    <p:sldId id="315" r:id="rId19"/>
    <p:sldId id="316" r:id="rId20"/>
    <p:sldId id="317"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4" r:id="rId35"/>
    <p:sldId id="285" r:id="rId36"/>
    <p:sldId id="286" r:id="rId37"/>
    <p:sldId id="287" r:id="rId38"/>
    <p:sldId id="288" r:id="rId39"/>
    <p:sldId id="289" r:id="rId40"/>
    <p:sldId id="290" r:id="rId41"/>
    <p:sldId id="291" r:id="rId42"/>
    <p:sldId id="292" r:id="rId43"/>
    <p:sldId id="293" r:id="rId44"/>
    <p:sldId id="294"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Lst>
  <p:sldSz cx="9144000" cy="5143500" type="screen16x9"/>
  <p:notesSz cx="6858000" cy="9144000"/>
  <p:embeddedFontLst>
    <p:embeddedFont>
      <p:font typeface="Helvetica Neue" panose="020B0604020202020204" charset="0"/>
      <p:regular r:id="rId64"/>
      <p:bold r:id="rId65"/>
      <p:italic r:id="rId66"/>
      <p:boldItalic r:id="rId67"/>
    </p:embeddedFont>
    <p:embeddedFont>
      <p:font typeface="Meiryo" panose="020B0604030504040204" pitchFamily="34" charset="-128"/>
      <p:regular r:id="rId68"/>
      <p:bold r:id="rId69"/>
      <p:italic r:id="rId70"/>
      <p:boldItalic r:id="rId71"/>
    </p:embeddedFont>
    <p:embeddedFont>
      <p:font typeface="Arial Black" panose="020B0A04020102020204" pitchFamily="34" charset="0"/>
      <p:bold r:id="rId72"/>
    </p:embeddedFont>
    <p:embeddedFont>
      <p:font typeface="Proxima Nova" panose="020B0604020202020204" charset="0"/>
      <p:regular r:id="rId73"/>
      <p:bold r:id="rId74"/>
      <p:italic r:id="rId75"/>
      <p:boldItalic r:id="rId76"/>
    </p:embeddedFont>
    <p:embeddedFont>
      <p:font typeface="Calibri" panose="020F0502020204030204" pitchFamily="34"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DF6E3"/>
    <a:srgbClr val="FFF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649958A-D401-428E-88DF-6DA6CC058C4B}">
  <a:tblStyle styleId="{B649958A-D401-428E-88DF-6DA6CC058C4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EF61A5F-738D-4FC9-AA49-ECCE0729C9B7}" styleName="Table_1">
    <a:wholeTbl>
      <a:tcTxStyle b="off" i="off">
        <a:font>
          <a:latin typeface="Arial"/>
          <a:ea typeface="Arial"/>
          <a:cs typeface="Arial"/>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9"/>
    <p:restoredTop sz="79565"/>
  </p:normalViewPr>
  <p:slideViewPr>
    <p:cSldViewPr snapToGrid="0" snapToObjects="1">
      <p:cViewPr varScale="1">
        <p:scale>
          <a:sx n="78" d="100"/>
          <a:sy n="78" d="100"/>
        </p:scale>
        <p:origin x="103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9.fntdata"/><Relationship Id="rId80"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3.fntdata"/><Relationship Id="rId7" Type="http://schemas.openxmlformats.org/officeDocument/2006/relationships/slide" Target="slides/slide4.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317500" algn="l" rtl="0">
              <a:spcBef>
                <a:spcPts val="0"/>
              </a:spcBef>
              <a:spcAft>
                <a:spcPts val="0"/>
              </a:spcAft>
              <a:buSzPts val="1400"/>
              <a:buChar char="●"/>
              <a:defRPr/>
            </a:lvl1pPr>
            <a:lvl2pPr marL="914400" marR="0" lvl="1" indent="-317500" algn="l" rtl="0">
              <a:spcBef>
                <a:spcPts val="0"/>
              </a:spcBef>
              <a:spcAft>
                <a:spcPts val="0"/>
              </a:spcAft>
              <a:buSzPts val="1400"/>
              <a:buChar char="○"/>
              <a:defRPr/>
            </a:lvl2pPr>
            <a:lvl3pPr marL="1371600" marR="0" lvl="2" indent="-317500" algn="l" rtl="0">
              <a:spcBef>
                <a:spcPts val="0"/>
              </a:spcBef>
              <a:spcAft>
                <a:spcPts val="0"/>
              </a:spcAft>
              <a:buSzPts val="1400"/>
              <a:buChar char="■"/>
              <a:defRPr/>
            </a:lvl3pPr>
            <a:lvl4pPr marL="1828800" marR="0" lvl="3" indent="-317500" algn="l" rtl="0">
              <a:spcBef>
                <a:spcPts val="0"/>
              </a:spcBef>
              <a:spcAft>
                <a:spcPts val="0"/>
              </a:spcAft>
              <a:buSzPts val="1400"/>
              <a:buChar char="●"/>
              <a:defRPr/>
            </a:lvl4pPr>
            <a:lvl5pPr marL="2286000" marR="0" lvl="4" indent="-317500" algn="l" rtl="0">
              <a:spcBef>
                <a:spcPts val="0"/>
              </a:spcBef>
              <a:spcAft>
                <a:spcPts val="0"/>
              </a:spcAft>
              <a:buSzPts val="1400"/>
              <a:buChar char="○"/>
              <a:defRPr/>
            </a:lvl5pPr>
            <a:lvl6pPr marL="2743200" marR="0" lvl="5" indent="-317500" algn="l" rtl="0">
              <a:spcBef>
                <a:spcPts val="0"/>
              </a:spcBef>
              <a:spcAft>
                <a:spcPts val="0"/>
              </a:spcAft>
              <a:buSzPts val="1400"/>
              <a:buChar char="■"/>
              <a:defRPr/>
            </a:lvl6pPr>
            <a:lvl7pPr marL="3200400" marR="0" lvl="6" indent="-317500" algn="l" rtl="0">
              <a:spcBef>
                <a:spcPts val="0"/>
              </a:spcBef>
              <a:spcAft>
                <a:spcPts val="0"/>
              </a:spcAft>
              <a:buSzPts val="1400"/>
              <a:buChar char="●"/>
              <a:defRPr/>
            </a:lvl7pPr>
            <a:lvl8pPr marL="3657600" marR="0" lvl="7" indent="-317500" algn="l" rtl="0">
              <a:spcBef>
                <a:spcPts val="0"/>
              </a:spcBef>
              <a:spcAft>
                <a:spcPts val="0"/>
              </a:spcAft>
              <a:buSzPts val="1400"/>
              <a:buChar char="○"/>
              <a:defRPr/>
            </a:lvl8pPr>
            <a:lvl9pPr marL="4114800" marR="0" lvl="8" indent="-317500" algn="l" rtl="0">
              <a:spcBef>
                <a:spcPts val="0"/>
              </a:spcBef>
              <a:spcAft>
                <a:spcPts val="0"/>
              </a:spcAft>
              <a:buSzPts val="1400"/>
              <a:buChar char="■"/>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09361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ff36d9a2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ff36d9a2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4ff36d9a26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extLst>
      <p:ext uri="{BB962C8B-B14F-4D97-AF65-F5344CB8AC3E}">
        <p14:creationId xmlns:p14="http://schemas.microsoft.com/office/powerpoint/2010/main" val="956982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4fc09e7350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4fc09e7350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g4fc09e7350_0_46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4219783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e4fefebf4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e4fefebf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1m</a:t>
            </a:r>
            <a:endParaRPr/>
          </a:p>
          <a:p>
            <a:pPr marL="0" lvl="0" indent="0" algn="l" rtl="0">
              <a:spcBef>
                <a:spcPts val="0"/>
              </a:spcBef>
              <a:spcAft>
                <a:spcPts val="0"/>
              </a:spcAft>
              <a:buNone/>
            </a:pPr>
            <a:endParaRPr/>
          </a:p>
        </p:txBody>
      </p:sp>
      <p:sp>
        <p:nvSpPr>
          <p:cNvPr id="314" name="Google Shape;314;g1e4fefebf4_0_8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1522728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4fc09e7350_0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fc09e7350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g4fc09e7350_0_4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521028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4fe9e727f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4fe9e727f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g4fe9e727fb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1153721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4fe9e727f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4fe9e727f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g4fe9e727fb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1755092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4fe9e727f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4fe9e727f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g4fe9e727fb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2525344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4fe9e727f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4fe9e727f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g4fe9e727fb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3002184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075001046_3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075001046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10s</a:t>
            </a:r>
            <a:endParaRPr dirty="0"/>
          </a:p>
        </p:txBody>
      </p:sp>
      <p:sp>
        <p:nvSpPr>
          <p:cNvPr id="368" name="Google Shape;368;g5075001046_3_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3994753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4fc09e7350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4fc09e7350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g4fc09e7350_0_50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extLst>
      <p:ext uri="{BB962C8B-B14F-4D97-AF65-F5344CB8AC3E}">
        <p14:creationId xmlns:p14="http://schemas.microsoft.com/office/powerpoint/2010/main" val="1943798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075001046_3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075001046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10s</a:t>
            </a:r>
            <a:endParaRPr/>
          </a:p>
        </p:txBody>
      </p:sp>
      <p:sp>
        <p:nvSpPr>
          <p:cNvPr id="368" name="Google Shape;368;g5075001046_3_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2286423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fc09e7350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fc09e7350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g4fc09e7350_0_4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extLst>
      <p:ext uri="{BB962C8B-B14F-4D97-AF65-F5344CB8AC3E}">
        <p14:creationId xmlns:p14="http://schemas.microsoft.com/office/powerpoint/2010/main" val="151924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2be5a2575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2be5a2575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1m</a:t>
            </a:r>
            <a:endParaRPr/>
          </a:p>
        </p:txBody>
      </p:sp>
      <p:sp>
        <p:nvSpPr>
          <p:cNvPr id="376" name="Google Shape;376;g22be5a2575_0_10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extLst>
      <p:ext uri="{BB962C8B-B14F-4D97-AF65-F5344CB8AC3E}">
        <p14:creationId xmlns:p14="http://schemas.microsoft.com/office/powerpoint/2010/main" val="3213682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4fc09e7350_0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4fc09e7350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g4fc09e7350_0_5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1768901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2be5a2575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2be5a2575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1m</a:t>
            </a:r>
            <a:endParaRPr/>
          </a:p>
        </p:txBody>
      </p:sp>
      <p:sp>
        <p:nvSpPr>
          <p:cNvPr id="392" name="Google Shape;392;g22be5a2575_0_1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extLst>
      <p:ext uri="{BB962C8B-B14F-4D97-AF65-F5344CB8AC3E}">
        <p14:creationId xmlns:p14="http://schemas.microsoft.com/office/powerpoint/2010/main" val="2276088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5075001046_3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5075001046_3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g5075001046_3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extLst>
      <p:ext uri="{BB962C8B-B14F-4D97-AF65-F5344CB8AC3E}">
        <p14:creationId xmlns:p14="http://schemas.microsoft.com/office/powerpoint/2010/main" val="1561157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5075001046_3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5075001046_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10s</a:t>
            </a:r>
            <a:endParaRPr/>
          </a:p>
        </p:txBody>
      </p:sp>
      <p:sp>
        <p:nvSpPr>
          <p:cNvPr id="408" name="Google Shape;408;g5075001046_3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extLst>
      <p:ext uri="{BB962C8B-B14F-4D97-AF65-F5344CB8AC3E}">
        <p14:creationId xmlns:p14="http://schemas.microsoft.com/office/powerpoint/2010/main" val="4129633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5075001046_3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5075001046_3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g5075001046_3_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3815844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ff36d9a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4ff36d9a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g4ff36d9a2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1622022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4fc09e7350_0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4fc09e7350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9" name="Google Shape;439;g4fc09e7350_0_5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extLst>
      <p:ext uri="{BB962C8B-B14F-4D97-AF65-F5344CB8AC3E}">
        <p14:creationId xmlns:p14="http://schemas.microsoft.com/office/powerpoint/2010/main" val="3929720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4fc09e7350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4fc09e7350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g4fc09e7350_0_5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extLst>
      <p:ext uri="{BB962C8B-B14F-4D97-AF65-F5344CB8AC3E}">
        <p14:creationId xmlns:p14="http://schemas.microsoft.com/office/powerpoint/2010/main" val="3967885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b74060d4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1b74060d4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1m </a:t>
            </a:r>
            <a:endParaRPr/>
          </a:p>
        </p:txBody>
      </p:sp>
      <p:sp>
        <p:nvSpPr>
          <p:cNvPr id="467" name="Google Shape;467;g1b74060d4e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extLst>
      <p:ext uri="{BB962C8B-B14F-4D97-AF65-F5344CB8AC3E}">
        <p14:creationId xmlns:p14="http://schemas.microsoft.com/office/powerpoint/2010/main" val="2351191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fc09e7350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fc09e7350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2" name="Google Shape;202;g4fc09e7350_0_1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extLst>
      <p:ext uri="{BB962C8B-B14F-4D97-AF65-F5344CB8AC3E}">
        <p14:creationId xmlns:p14="http://schemas.microsoft.com/office/powerpoint/2010/main" val="2566834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4fc09e7350_0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4fc09e7350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g4fc09e7350_0_5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3223259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b6c48a4f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1b6c48a4f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1" name="Google Shape;491;g1b6c48a4fe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3523627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4fc09e7350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4fc09e7350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9" name="Google Shape;499;g4fc09e7350_0_5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2607315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2be5a2575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2be5a2575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20s</a:t>
            </a:r>
            <a:endParaRPr/>
          </a:p>
        </p:txBody>
      </p:sp>
      <p:sp>
        <p:nvSpPr>
          <p:cNvPr id="508" name="Google Shape;508;g22be5a2575_0_9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extLst>
      <p:ext uri="{BB962C8B-B14F-4D97-AF65-F5344CB8AC3E}">
        <p14:creationId xmlns:p14="http://schemas.microsoft.com/office/powerpoint/2010/main" val="8977940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2f14d68fd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2f14d68fd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20s</a:t>
            </a:r>
            <a:endParaRPr/>
          </a:p>
        </p:txBody>
      </p:sp>
      <p:sp>
        <p:nvSpPr>
          <p:cNvPr id="520" name="Google Shape;520;g22f14d68fd_2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extLst>
      <p:ext uri="{BB962C8B-B14F-4D97-AF65-F5344CB8AC3E}">
        <p14:creationId xmlns:p14="http://schemas.microsoft.com/office/powerpoint/2010/main" val="2028709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5075001046_3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5075001046_3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3" name="Google Shape;533;g5075001046_3_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extLst>
      <p:ext uri="{BB962C8B-B14F-4D97-AF65-F5344CB8AC3E}">
        <p14:creationId xmlns:p14="http://schemas.microsoft.com/office/powerpoint/2010/main" val="8713932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5075001046_3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5075001046_3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2" name="Google Shape;542;g5075001046_3_7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extLst>
      <p:ext uri="{BB962C8B-B14F-4D97-AF65-F5344CB8AC3E}">
        <p14:creationId xmlns:p14="http://schemas.microsoft.com/office/powerpoint/2010/main" val="2352698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5075001046_3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5075001046_3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3" name="Google Shape;553;g5075001046_3_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extLst>
      <p:ext uri="{BB962C8B-B14F-4D97-AF65-F5344CB8AC3E}">
        <p14:creationId xmlns:p14="http://schemas.microsoft.com/office/powerpoint/2010/main" val="781023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2be5a2575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22be5a257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1m</a:t>
            </a:r>
            <a:endParaRPr/>
          </a:p>
        </p:txBody>
      </p:sp>
      <p:sp>
        <p:nvSpPr>
          <p:cNvPr id="562" name="Google Shape;562;g22be5a2575_0_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extLst>
      <p:ext uri="{BB962C8B-B14F-4D97-AF65-F5344CB8AC3E}">
        <p14:creationId xmlns:p14="http://schemas.microsoft.com/office/powerpoint/2010/main" val="793510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4fc09e7350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4fc09e7350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Example: 32 bit unsigned integer adder, latency = 1</a:t>
            </a:r>
            <a:endParaRPr/>
          </a:p>
          <a:p>
            <a:pPr marL="0" lvl="0" indent="0" algn="l" rtl="0">
              <a:spcBef>
                <a:spcPts val="0"/>
              </a:spcBef>
              <a:spcAft>
                <a:spcPts val="0"/>
              </a:spcAft>
              <a:buNone/>
            </a:pPr>
            <a:endParaRPr/>
          </a:p>
        </p:txBody>
      </p:sp>
      <p:sp>
        <p:nvSpPr>
          <p:cNvPr id="570" name="Google Shape;570;g4fc09e7350_0_23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extLst>
      <p:ext uri="{BB962C8B-B14F-4D97-AF65-F5344CB8AC3E}">
        <p14:creationId xmlns:p14="http://schemas.microsoft.com/office/powerpoint/2010/main" val="1027900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4fc09e7350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4fc09e7350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5" name="Google Shape;215;g4fc09e7350_0_18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extLst>
      <p:ext uri="{BB962C8B-B14F-4D97-AF65-F5344CB8AC3E}">
        <p14:creationId xmlns:p14="http://schemas.microsoft.com/office/powerpoint/2010/main" val="31420500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2be5a257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2be5a257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Example: 32 bit unsigned integer adder, latency = 1</a:t>
            </a:r>
            <a:endParaRPr/>
          </a:p>
          <a:p>
            <a:pPr marL="0" lvl="0" indent="0" algn="l" rtl="0">
              <a:spcBef>
                <a:spcPts val="0"/>
              </a:spcBef>
              <a:spcAft>
                <a:spcPts val="0"/>
              </a:spcAft>
              <a:buNone/>
            </a:pPr>
            <a:endParaRPr/>
          </a:p>
        </p:txBody>
      </p:sp>
      <p:sp>
        <p:nvSpPr>
          <p:cNvPr id="597" name="Google Shape;597;g22be5a2575_0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1098755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2be5a25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22be5a25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Example: 32 bit unsigned integer adder, latency = 1</a:t>
            </a:r>
            <a:endParaRPr/>
          </a:p>
          <a:p>
            <a:pPr marL="0" lvl="0" indent="0" algn="l" rtl="0">
              <a:spcBef>
                <a:spcPts val="0"/>
              </a:spcBef>
              <a:spcAft>
                <a:spcPts val="0"/>
              </a:spcAft>
              <a:buNone/>
            </a:pPr>
            <a:endParaRPr/>
          </a:p>
        </p:txBody>
      </p:sp>
      <p:sp>
        <p:nvSpPr>
          <p:cNvPr id="612" name="Google Shape;612;g22be5a2575_0_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extLst>
      <p:ext uri="{BB962C8B-B14F-4D97-AF65-F5344CB8AC3E}">
        <p14:creationId xmlns:p14="http://schemas.microsoft.com/office/powerpoint/2010/main" val="2882881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2be5a2575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22be5a2575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20 sec</a:t>
            </a:r>
            <a:endParaRPr/>
          </a:p>
        </p:txBody>
      </p:sp>
      <p:sp>
        <p:nvSpPr>
          <p:cNvPr id="641" name="Google Shape;641;g22be5a2575_0_1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extLst>
      <p:ext uri="{BB962C8B-B14F-4D97-AF65-F5344CB8AC3E}">
        <p14:creationId xmlns:p14="http://schemas.microsoft.com/office/powerpoint/2010/main" val="2482505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1b6c48a4fe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1b6c48a4fe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A target is composed of: </a:t>
            </a:r>
            <a:endParaRPr/>
          </a:p>
          <a:p>
            <a:pPr marL="0" lvl="0" indent="0" algn="l" rtl="0">
              <a:spcBef>
                <a:spcPts val="0"/>
              </a:spcBef>
              <a:spcAft>
                <a:spcPts val="0"/>
              </a:spcAft>
              <a:buNone/>
            </a:pPr>
            <a:r>
              <a:rPr lang="en-US"/>
              <a:t>Models, Channels, that act on Tokens. </a:t>
            </a:r>
            <a:endParaRPr/>
          </a:p>
          <a:p>
            <a:pPr marL="0" lvl="0" indent="0" algn="l" rtl="0">
              <a:spcBef>
                <a:spcPts val="0"/>
              </a:spcBef>
              <a:spcAft>
                <a:spcPts val="0"/>
              </a:spcAft>
              <a:buNone/>
            </a:pPr>
            <a:r>
              <a:rPr lang="en-US"/>
              <a:t>Example: 32 bit unsigned integer adder, latency = 1</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59" name="Google Shape;659;g1b6c48a4fe_0_33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extLst>
      <p:ext uri="{BB962C8B-B14F-4D97-AF65-F5344CB8AC3E}">
        <p14:creationId xmlns:p14="http://schemas.microsoft.com/office/powerpoint/2010/main" val="41370100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b7ac3968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b7ac3968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Tokens represent the values on the wires of a target interface once they have settled for that clock cycle. </a:t>
            </a:r>
            <a:endParaRPr/>
          </a:p>
        </p:txBody>
      </p:sp>
      <p:sp>
        <p:nvSpPr>
          <p:cNvPr id="669" name="Google Shape;669;g1b7ac3968c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extLst>
      <p:ext uri="{BB962C8B-B14F-4D97-AF65-F5344CB8AC3E}">
        <p14:creationId xmlns:p14="http://schemas.microsoft.com/office/powerpoint/2010/main" val="1955737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1b7ac3968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1b7ac3968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8" name="Google Shape;678;g1b7ac3968c_0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extLst>
      <p:ext uri="{BB962C8B-B14F-4D97-AF65-F5344CB8AC3E}">
        <p14:creationId xmlns:p14="http://schemas.microsoft.com/office/powerpoint/2010/main" val="16265030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b7ac3968c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b7ac3968c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Example: 32 bit unsigned integer adder, latency = 1</a:t>
            </a:r>
            <a:endParaRPr/>
          </a:p>
          <a:p>
            <a:pPr marL="0" lvl="0" indent="0" algn="l" rtl="0">
              <a:spcBef>
                <a:spcPts val="0"/>
              </a:spcBef>
              <a:spcAft>
                <a:spcPts val="0"/>
              </a:spcAft>
              <a:buNone/>
            </a:pPr>
            <a:endParaRPr/>
          </a:p>
        </p:txBody>
      </p:sp>
      <p:sp>
        <p:nvSpPr>
          <p:cNvPr id="688" name="Google Shape;688;g1b7ac3968c_0_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extLst>
      <p:ext uri="{BB962C8B-B14F-4D97-AF65-F5344CB8AC3E}">
        <p14:creationId xmlns:p14="http://schemas.microsoft.com/office/powerpoint/2010/main" val="9343828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1b6c48a4f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1b6c48a4fe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mention that it’s not generated from RTL, custom</a:t>
            </a:r>
            <a:endParaRPr/>
          </a:p>
        </p:txBody>
      </p:sp>
      <p:sp>
        <p:nvSpPr>
          <p:cNvPr id="698" name="Google Shape;698;g1b6c48a4fe_0_16:notes"/>
          <p:cNvSpPr txBox="1">
            <a:spLocks noGrp="1"/>
          </p:cNvSpPr>
          <p:nvPr>
            <p:ph type="sldNum" idx="12"/>
          </p:nvPr>
        </p:nvSpPr>
        <p:spPr>
          <a:xfrm>
            <a:off x="3885009" y="868468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a:solidFill>
                  <a:schemeClr val="dk1"/>
                </a:solidFill>
                <a:latin typeface="Arial"/>
                <a:ea typeface="Arial"/>
                <a:cs typeface="Arial"/>
                <a:sym typeface="Arial"/>
              </a:rPr>
              <a:t>48</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965819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1b6c48a4f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1b6c48a4fe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Arial"/>
              <a:buNone/>
            </a:pPr>
            <a:endParaRPr sz="1200" b="0" i="0" u="none" strike="noStrike" cap="none">
              <a:solidFill>
                <a:schemeClr val="dk1"/>
              </a:solidFill>
              <a:latin typeface="Calibri"/>
              <a:ea typeface="Calibri"/>
              <a:cs typeface="Calibri"/>
              <a:sym typeface="Calibri"/>
            </a:endParaRPr>
          </a:p>
        </p:txBody>
      </p:sp>
      <p:sp>
        <p:nvSpPr>
          <p:cNvPr id="707" name="Google Shape;707;g1b6c48a4fe_0_24:notes"/>
          <p:cNvSpPr txBox="1">
            <a:spLocks noGrp="1"/>
          </p:cNvSpPr>
          <p:nvPr>
            <p:ph type="sldNum" idx="12"/>
          </p:nvPr>
        </p:nvSpPr>
        <p:spPr>
          <a:xfrm>
            <a:off x="3885009" y="868468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a:solidFill>
                  <a:schemeClr val="dk1"/>
                </a:solidFill>
                <a:latin typeface="Arial"/>
                <a:ea typeface="Arial"/>
                <a:cs typeface="Arial"/>
                <a:sym typeface="Arial"/>
              </a:rPr>
              <a:t>49</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13536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1b6c48a4fe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715" name="Google Shape;715;g1b6c48a4fe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585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4fc09e7350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4fc09e7350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g4fc09e7350_0_19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extLst>
      <p:ext uri="{BB962C8B-B14F-4D97-AF65-F5344CB8AC3E}">
        <p14:creationId xmlns:p14="http://schemas.microsoft.com/office/powerpoint/2010/main" val="2803470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b6c48a4f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g1b6c48a4fe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Arial"/>
              <a:buNone/>
            </a:pPr>
            <a:endParaRPr sz="1200" b="0" i="0" u="none" strike="noStrike" cap="none">
              <a:solidFill>
                <a:schemeClr val="dk1"/>
              </a:solidFill>
              <a:latin typeface="Calibri"/>
              <a:ea typeface="Calibri"/>
              <a:cs typeface="Calibri"/>
              <a:sym typeface="Calibri"/>
            </a:endParaRPr>
          </a:p>
        </p:txBody>
      </p:sp>
      <p:sp>
        <p:nvSpPr>
          <p:cNvPr id="723" name="Google Shape;723;g1b6c48a4fe_0_38:notes"/>
          <p:cNvSpPr txBox="1">
            <a:spLocks noGrp="1"/>
          </p:cNvSpPr>
          <p:nvPr>
            <p:ph type="sldNum" idx="12"/>
          </p:nvPr>
        </p:nvSpPr>
        <p:spPr>
          <a:xfrm>
            <a:off x="3885009" y="868468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a:solidFill>
                  <a:schemeClr val="dk1"/>
                </a:solidFill>
                <a:latin typeface="Arial"/>
                <a:ea typeface="Arial"/>
                <a:cs typeface="Arial"/>
                <a:sym typeface="Arial"/>
              </a:rPr>
              <a:t>51</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245585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1b6c48a4fe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730" name="Google Shape;730;g1b6c48a4fe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56258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1b6c48a4fe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737" name="Google Shape;737;g1b6c48a4fe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78152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1b6c48a4fe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g1b6c48a4fe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Arial"/>
              <a:buNone/>
            </a:pPr>
            <a:endParaRPr sz="1200" b="0" i="0" u="none" strike="noStrike" cap="none">
              <a:solidFill>
                <a:schemeClr val="dk1"/>
              </a:solidFill>
              <a:latin typeface="Calibri"/>
              <a:ea typeface="Calibri"/>
              <a:cs typeface="Calibri"/>
              <a:sym typeface="Calibri"/>
            </a:endParaRPr>
          </a:p>
        </p:txBody>
      </p:sp>
      <p:sp>
        <p:nvSpPr>
          <p:cNvPr id="747" name="Google Shape;747;g1b6c48a4fe_0_59:notes"/>
          <p:cNvSpPr txBox="1">
            <a:spLocks noGrp="1"/>
          </p:cNvSpPr>
          <p:nvPr>
            <p:ph type="sldNum" idx="12"/>
          </p:nvPr>
        </p:nvSpPr>
        <p:spPr>
          <a:xfrm>
            <a:off x="3885009" y="868468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a:solidFill>
                  <a:schemeClr val="dk1"/>
                </a:solidFill>
                <a:latin typeface="Arial"/>
                <a:ea typeface="Arial"/>
                <a:cs typeface="Arial"/>
                <a:sym typeface="Arial"/>
              </a:rPr>
              <a:t>54</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21122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1b6c48a4fe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g1b6c48a4fe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Arial"/>
              <a:buNone/>
            </a:pPr>
            <a:endParaRPr sz="1200" b="0" i="0" u="none" strike="noStrike" cap="none">
              <a:solidFill>
                <a:schemeClr val="dk1"/>
              </a:solidFill>
              <a:latin typeface="Calibri"/>
              <a:ea typeface="Calibri"/>
              <a:cs typeface="Calibri"/>
              <a:sym typeface="Calibri"/>
            </a:endParaRPr>
          </a:p>
        </p:txBody>
      </p:sp>
      <p:sp>
        <p:nvSpPr>
          <p:cNvPr id="755" name="Google Shape;755;g1b6c48a4fe_0_66:notes"/>
          <p:cNvSpPr txBox="1">
            <a:spLocks noGrp="1"/>
          </p:cNvSpPr>
          <p:nvPr>
            <p:ph type="sldNum" idx="12"/>
          </p:nvPr>
        </p:nvSpPr>
        <p:spPr>
          <a:xfrm>
            <a:off x="3885009" y="868468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a:solidFill>
                  <a:schemeClr val="dk1"/>
                </a:solidFill>
                <a:latin typeface="Arial"/>
                <a:ea typeface="Arial"/>
                <a:cs typeface="Arial"/>
                <a:sym typeface="Arial"/>
              </a:rPr>
              <a:t>55</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604232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1b6c48a4fe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g1b6c48a4fe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Arial"/>
              <a:buNone/>
            </a:pPr>
            <a:endParaRPr sz="1200" b="0" i="0" u="none" strike="noStrike" cap="none">
              <a:solidFill>
                <a:schemeClr val="dk1"/>
              </a:solidFill>
              <a:latin typeface="Calibri"/>
              <a:ea typeface="Calibri"/>
              <a:cs typeface="Calibri"/>
              <a:sym typeface="Calibri"/>
            </a:endParaRPr>
          </a:p>
        </p:txBody>
      </p:sp>
      <p:sp>
        <p:nvSpPr>
          <p:cNvPr id="764" name="Google Shape;764;g1b6c48a4fe_0_74:notes"/>
          <p:cNvSpPr txBox="1">
            <a:spLocks noGrp="1"/>
          </p:cNvSpPr>
          <p:nvPr>
            <p:ph type="sldNum" idx="12"/>
          </p:nvPr>
        </p:nvSpPr>
        <p:spPr>
          <a:xfrm>
            <a:off x="3885009" y="868468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a:solidFill>
                  <a:schemeClr val="dk1"/>
                </a:solidFill>
                <a:latin typeface="Arial"/>
                <a:ea typeface="Arial"/>
                <a:cs typeface="Arial"/>
                <a:sym typeface="Arial"/>
              </a:rPr>
              <a:t>56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79174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1b6c48a4fe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771" name="Google Shape;771;g1b6c48a4fe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79652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1b74cd9c83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1b74cd9c83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0" name="Google Shape;780;g1b74cd9c83_7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extLst>
      <p:ext uri="{BB962C8B-B14F-4D97-AF65-F5344CB8AC3E}">
        <p14:creationId xmlns:p14="http://schemas.microsoft.com/office/powerpoint/2010/main" val="27481859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1c1341df5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1c1341df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used in paper -&gt; edit, save as pdf to replace</a:t>
            </a:r>
            <a:endParaRPr/>
          </a:p>
        </p:txBody>
      </p:sp>
      <p:sp>
        <p:nvSpPr>
          <p:cNvPr id="810" name="Google Shape;810;g1c1341df50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extLst>
      <p:ext uri="{BB962C8B-B14F-4D97-AF65-F5344CB8AC3E}">
        <p14:creationId xmlns:p14="http://schemas.microsoft.com/office/powerpoint/2010/main" val="3839437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4fc09e7350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4fc09e7350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Show number of cycles to clarify timing mismatch</a:t>
            </a:r>
            <a:endParaRPr/>
          </a:p>
        </p:txBody>
      </p:sp>
      <p:sp>
        <p:nvSpPr>
          <p:cNvPr id="241" name="Google Shape;241;g4fc09e7350_0_20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958161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fc09e7350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fc09e7350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g4fc09e7350_0_2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extLst>
      <p:ext uri="{BB962C8B-B14F-4D97-AF65-F5344CB8AC3E}">
        <p14:creationId xmlns:p14="http://schemas.microsoft.com/office/powerpoint/2010/main" val="2109590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4fc09e735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4fc09e7350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Table: RAMP vs. MIDAS</a:t>
            </a:r>
            <a:endParaRPr/>
          </a:p>
          <a:p>
            <a:pPr marL="0" lvl="0" indent="0" algn="l" rtl="0">
              <a:spcBef>
                <a:spcPts val="0"/>
              </a:spcBef>
              <a:spcAft>
                <a:spcPts val="0"/>
              </a:spcAft>
              <a:buNone/>
            </a:pPr>
            <a:r>
              <a:rPr lang="en-US"/>
              <a:t>MIDAS is the core technology to simulate RTL in FireSim</a:t>
            </a:r>
            <a:endParaRPr/>
          </a:p>
        </p:txBody>
      </p:sp>
      <p:sp>
        <p:nvSpPr>
          <p:cNvPr id="286" name="Google Shape;286;g4fc09e7350_0_2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3035697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4fe4ef622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4fe4ef62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g4fe4ef6227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4117295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3"/>
        <p:cNvGrpSpPr/>
        <p:nvPr/>
      </p:nvGrpSpPr>
      <p:grpSpPr>
        <a:xfrm>
          <a:off x="0" y="0"/>
          <a:ext cx="0" cy="0"/>
          <a:chOff x="0" y="0"/>
          <a:chExt cx="0" cy="0"/>
        </a:xfrm>
      </p:grpSpPr>
      <p:cxnSp>
        <p:nvCxnSpPr>
          <p:cNvPr id="14" name="Google Shape;14;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5" name="Google Shape;15;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6" name="Google Shape;16;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7" name="Google Shape;17;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lstStyle>
            <a:lvl1pPr lvl="0" algn="ctr" rtl="0">
              <a:spcBef>
                <a:spcPts val="0"/>
              </a:spcBef>
              <a:spcAft>
                <a:spcPts val="0"/>
              </a:spcAft>
              <a:buSzPts val="14000"/>
              <a:buNone/>
              <a:defRPr sz="14000" b="1"/>
            </a:lvl1pPr>
            <a:lvl2pPr lvl="1" algn="ctr" rtl="0">
              <a:spcBef>
                <a:spcPts val="0"/>
              </a:spcBef>
              <a:spcAft>
                <a:spcPts val="0"/>
              </a:spcAft>
              <a:buSzPts val="14000"/>
              <a:buNone/>
              <a:defRPr sz="14000" b="1"/>
            </a:lvl2pPr>
            <a:lvl3pPr lvl="2" algn="ctr" rtl="0">
              <a:spcBef>
                <a:spcPts val="0"/>
              </a:spcBef>
              <a:spcAft>
                <a:spcPts val="0"/>
              </a:spcAft>
              <a:buSzPts val="14000"/>
              <a:buNone/>
              <a:defRPr sz="14000" b="1"/>
            </a:lvl3pPr>
            <a:lvl4pPr lvl="3" algn="ctr" rtl="0">
              <a:spcBef>
                <a:spcPts val="0"/>
              </a:spcBef>
              <a:spcAft>
                <a:spcPts val="0"/>
              </a:spcAft>
              <a:buSzPts val="14000"/>
              <a:buNone/>
              <a:defRPr sz="14000" b="1"/>
            </a:lvl4pPr>
            <a:lvl5pPr lvl="4" algn="ctr" rtl="0">
              <a:spcBef>
                <a:spcPts val="0"/>
              </a:spcBef>
              <a:spcAft>
                <a:spcPts val="0"/>
              </a:spcAft>
              <a:buSzPts val="14000"/>
              <a:buNone/>
              <a:defRPr sz="14000" b="1"/>
            </a:lvl5pPr>
            <a:lvl6pPr lvl="5" algn="ctr" rtl="0">
              <a:spcBef>
                <a:spcPts val="0"/>
              </a:spcBef>
              <a:spcAft>
                <a:spcPts val="0"/>
              </a:spcAft>
              <a:buSzPts val="14000"/>
              <a:buNone/>
              <a:defRPr sz="14000" b="1"/>
            </a:lvl6pPr>
            <a:lvl7pPr lvl="6" algn="ctr" rtl="0">
              <a:spcBef>
                <a:spcPts val="0"/>
              </a:spcBef>
              <a:spcAft>
                <a:spcPts val="0"/>
              </a:spcAft>
              <a:buSzPts val="14000"/>
              <a:buNone/>
              <a:defRPr sz="14000" b="1"/>
            </a:lvl7pPr>
            <a:lvl8pPr lvl="7" algn="ctr" rtl="0">
              <a:spcBef>
                <a:spcPts val="0"/>
              </a:spcBef>
              <a:spcAft>
                <a:spcPts val="0"/>
              </a:spcAft>
              <a:buSzPts val="14000"/>
              <a:buNone/>
              <a:defRPr sz="14000" b="1"/>
            </a:lvl8pPr>
            <a:lvl9pPr lvl="8" algn="ctr" rtl="0">
              <a:spcBef>
                <a:spcPts val="0"/>
              </a:spcBef>
              <a:spcAft>
                <a:spcPts val="0"/>
              </a:spcAft>
              <a:buSzPts val="14000"/>
              <a:buNone/>
              <a:defRPr sz="14000" b="1"/>
            </a:lvl9pPr>
          </a:lstStyle>
          <a:p>
            <a:r>
              <a:t>xx%</a:t>
            </a:r>
          </a:p>
        </p:txBody>
      </p:sp>
      <p:sp>
        <p:nvSpPr>
          <p:cNvPr id="55" name="Google Shape;55;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1295400" y="0"/>
            <a:ext cx="6629400" cy="6858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81"/>
              </a:buClr>
              <a:buSzPts val="2800"/>
              <a:buFont typeface="Calibri"/>
              <a:buNone/>
              <a:defRPr sz="3200" b="1" i="0" u="none" strike="noStrike" cap="none">
                <a:solidFill>
                  <a:srgbClr val="000081"/>
                </a:solidFill>
                <a:latin typeface="Calibri"/>
                <a:ea typeface="Calibri"/>
                <a:cs typeface="Calibri"/>
                <a:sym typeface="Calibri"/>
              </a:defRPr>
            </a:lvl1pPr>
            <a:lvl2pPr marL="0" marR="0" lvl="1"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2pPr>
            <a:lvl3pPr marL="0" marR="0" lvl="2"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3pPr>
            <a:lvl4pPr marL="0" marR="0" lvl="3"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4pPr>
            <a:lvl5pPr marL="0" marR="0" lvl="4"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5pPr>
            <a:lvl6pPr marL="457200" marR="0" lvl="5"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9pPr>
          </a:lstStyle>
          <a:p>
            <a:endParaRPr/>
          </a:p>
        </p:txBody>
      </p:sp>
      <p:sp>
        <p:nvSpPr>
          <p:cNvPr id="61" name="Google Shape;61;p13"/>
          <p:cNvSpPr txBox="1">
            <a:spLocks noGrp="1"/>
          </p:cNvSpPr>
          <p:nvPr>
            <p:ph type="body" idx="1"/>
          </p:nvPr>
        </p:nvSpPr>
        <p:spPr>
          <a:xfrm>
            <a:off x="455612" y="742950"/>
            <a:ext cx="8226300" cy="3943200"/>
          </a:xfrm>
          <a:prstGeom prst="rect">
            <a:avLst/>
          </a:prstGeom>
          <a:noFill/>
          <a:ln>
            <a:noFill/>
          </a:ln>
        </p:spPr>
        <p:txBody>
          <a:bodyPr spcFirstLastPara="1" wrap="square" lIns="91425" tIns="91425" rIns="91425" bIns="91425" anchor="t" anchorCtr="0"/>
          <a:lstStyle>
            <a:lvl1pPr marL="457200" marR="0" lvl="0" indent="-379730" algn="l" rtl="0">
              <a:lnSpc>
                <a:spcPct val="100000"/>
              </a:lnSpc>
              <a:spcBef>
                <a:spcPts val="0"/>
              </a:spcBef>
              <a:spcAft>
                <a:spcPts val="0"/>
              </a:spcAft>
              <a:buClr>
                <a:srgbClr val="000080"/>
              </a:buClr>
              <a:buSzPts val="238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0"/>
              </a:spcBef>
              <a:spcAft>
                <a:spcPts val="0"/>
              </a:spcAft>
              <a:buClr>
                <a:schemeClr val="dk1"/>
              </a:buClr>
              <a:buSzPts val="2400"/>
              <a:buFont typeface="Merriweather Sans"/>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0"/>
              </a:spcBef>
              <a:spcAft>
                <a:spcPts val="0"/>
              </a:spcAft>
              <a:buClr>
                <a:schemeClr val="dk1"/>
              </a:buClr>
              <a:buSzPts val="2000"/>
              <a:buFont typeface="Merriweather San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0"/>
              </a:spcBef>
              <a:spcAft>
                <a:spcPts val="0"/>
              </a:spcAft>
              <a:buClr>
                <a:schemeClr val="dk1"/>
              </a:buClr>
              <a:buSzPts val="1800"/>
              <a:buFont typeface="Merriweather San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0"/>
              </a:spcBef>
              <a:spcAft>
                <a:spcPts val="0"/>
              </a:spcAft>
              <a:buClr>
                <a:schemeClr val="dk1"/>
              </a:buClr>
              <a:buSzPts val="1800"/>
              <a:buFont typeface="Merriweather Sans"/>
              <a:buChar char="-"/>
              <a:defRPr sz="1800" b="0" i="0" u="none" strike="noStrike" cap="none">
                <a:solidFill>
                  <a:schemeClr val="dk1"/>
                </a:solidFill>
                <a:latin typeface="Calibri"/>
                <a:ea typeface="Calibri"/>
                <a:cs typeface="Calibri"/>
                <a:sym typeface="Calibri"/>
              </a:defRPr>
            </a:lvl5pPr>
            <a:lvl6pPr marL="2743200" marR="0" lvl="5"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2" name="Google Shape;62;p13"/>
          <p:cNvSpPr txBox="1">
            <a:spLocks noGrp="1"/>
          </p:cNvSpPr>
          <p:nvPr>
            <p:ph type="sldNum" idx="12"/>
          </p:nvPr>
        </p:nvSpPr>
        <p:spPr>
          <a:xfrm>
            <a:off x="7010400" y="4964906"/>
            <a:ext cx="2133600" cy="1785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1pPr>
            <a:lvl2pPr marL="0" marR="0" lvl="1"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2pPr>
            <a:lvl3pPr marL="0" marR="0" lvl="2"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3pPr>
            <a:lvl4pPr marL="0" marR="0" lvl="3"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4pPr>
            <a:lvl5pPr marL="0" marR="0" lvl="4"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5pPr>
            <a:lvl6pPr marL="0" marR="0" lvl="5"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6pPr>
            <a:lvl7pPr marL="0" marR="0" lvl="6"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7pPr>
            <a:lvl8pPr marL="0" marR="0" lvl="7"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8pPr>
            <a:lvl9pPr marL="0" marR="0" lvl="8"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1295400" y="0"/>
            <a:ext cx="6629400" cy="6858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81"/>
              </a:buClr>
              <a:buSzPts val="2800"/>
              <a:buFont typeface="Calibri"/>
              <a:buNone/>
              <a:defRPr sz="3200" b="1" i="0" u="none" strike="noStrike" cap="none">
                <a:solidFill>
                  <a:srgbClr val="000081"/>
                </a:solidFill>
                <a:latin typeface="Calibri"/>
                <a:ea typeface="Calibri"/>
                <a:cs typeface="Calibri"/>
                <a:sym typeface="Calibri"/>
              </a:defRPr>
            </a:lvl1pPr>
            <a:lvl2pPr marL="0" marR="0" lvl="1"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2pPr>
            <a:lvl3pPr marL="0" marR="0" lvl="2"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3pPr>
            <a:lvl4pPr marL="0" marR="0" lvl="3"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4pPr>
            <a:lvl5pPr marL="0" marR="0" lvl="4"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5pPr>
            <a:lvl6pPr marL="457200" marR="0" lvl="5"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9pPr>
          </a:lstStyle>
          <a:p>
            <a:endParaRPr/>
          </a:p>
        </p:txBody>
      </p:sp>
      <p:sp>
        <p:nvSpPr>
          <p:cNvPr id="65" name="Google Shape;65;p14"/>
          <p:cNvSpPr txBox="1">
            <a:spLocks noGrp="1"/>
          </p:cNvSpPr>
          <p:nvPr>
            <p:ph type="sldNum" idx="12"/>
          </p:nvPr>
        </p:nvSpPr>
        <p:spPr>
          <a:xfrm>
            <a:off x="7010400" y="4964906"/>
            <a:ext cx="2133600" cy="1785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1pPr>
            <a:lvl2pPr marL="0" marR="0" lvl="1"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2pPr>
            <a:lvl3pPr marL="0" marR="0" lvl="2"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3pPr>
            <a:lvl4pPr marL="0" marR="0" lvl="3"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4pPr>
            <a:lvl5pPr marL="0" marR="0" lvl="4"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5pPr>
            <a:lvl6pPr marL="0" marR="0" lvl="5"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6pPr>
            <a:lvl7pPr marL="0" marR="0" lvl="6"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7pPr>
            <a:lvl8pPr marL="0" marR="0" lvl="7"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8pPr>
            <a:lvl9pPr marL="0" marR="0" lvl="8"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70"/>
        <p:cNvGrpSpPr/>
        <p:nvPr/>
      </p:nvGrpSpPr>
      <p:grpSpPr>
        <a:xfrm>
          <a:off x="0" y="0"/>
          <a:ext cx="0" cy="0"/>
          <a:chOff x="0" y="0"/>
          <a:chExt cx="0" cy="0"/>
        </a:xfrm>
      </p:grpSpPr>
      <p:cxnSp>
        <p:nvCxnSpPr>
          <p:cNvPr id="71" name="Google Shape;71;p16"/>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72" name="Google Shape;72;p16"/>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73" name="Google Shape;73;p16"/>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74" name="Google Shape;7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75"/>
        <p:cNvGrpSpPr/>
        <p:nvPr/>
      </p:nvGrpSpPr>
      <p:grpSpPr>
        <a:xfrm>
          <a:off x="0" y="0"/>
          <a:ext cx="0" cy="0"/>
          <a:chOff x="0" y="0"/>
          <a:chExt cx="0" cy="0"/>
        </a:xfrm>
      </p:grpSpPr>
      <p:cxnSp>
        <p:nvCxnSpPr>
          <p:cNvPr id="76" name="Google Shape;76;p17"/>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77" name="Google Shape;77;p17"/>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78" name="Google Shape;7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9"/>
        <p:cNvGrpSpPr/>
        <p:nvPr/>
      </p:nvGrpSpPr>
      <p:grpSpPr>
        <a:xfrm>
          <a:off x="0" y="0"/>
          <a:ext cx="0" cy="0"/>
          <a:chOff x="0" y="0"/>
          <a:chExt cx="0" cy="0"/>
        </a:xfrm>
      </p:grpSpPr>
      <p:sp>
        <p:nvSpPr>
          <p:cNvPr id="80" name="Google Shape;80;p1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8"/>
          <p:cNvSpPr txBox="1">
            <a:spLocks noGrp="1"/>
          </p:cNvSpPr>
          <p:nvPr>
            <p:ph type="title"/>
          </p:nvPr>
        </p:nvSpPr>
        <p:spPr>
          <a:xfrm>
            <a:off x="311700" y="27957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2" name="Google Shape;82;p18"/>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Clr>
                <a:srgbClr val="000000"/>
              </a:buClr>
              <a:buSzPts val="1800"/>
              <a:buAutoNum type="arabicParenR"/>
              <a:defRPr>
                <a:solidFill>
                  <a:srgbClr val="000000"/>
                </a:solidFill>
              </a:defRPr>
            </a:lvl1pPr>
            <a:lvl2pPr marL="914400" lvl="1" indent="-317500" rtl="0">
              <a:spcBef>
                <a:spcPts val="1600"/>
              </a:spcBef>
              <a:spcAft>
                <a:spcPts val="0"/>
              </a:spcAft>
              <a:buClr>
                <a:srgbClr val="000000"/>
              </a:buClr>
              <a:buSzPts val="1400"/>
              <a:buAutoNum type="alphaLcParenR"/>
              <a:defRPr>
                <a:solidFill>
                  <a:srgbClr val="000000"/>
                </a:solidFill>
              </a:defRPr>
            </a:lvl2pPr>
            <a:lvl3pPr marL="1371600" lvl="2" indent="-317500" rtl="0">
              <a:spcBef>
                <a:spcPts val="1600"/>
              </a:spcBef>
              <a:spcAft>
                <a:spcPts val="0"/>
              </a:spcAft>
              <a:buClr>
                <a:srgbClr val="000000"/>
              </a:buClr>
              <a:buSzPts val="1400"/>
              <a:buAutoNum type="romanLcParenR"/>
              <a:defRPr>
                <a:solidFill>
                  <a:srgbClr val="000000"/>
                </a:solidFill>
              </a:defRPr>
            </a:lvl3pPr>
            <a:lvl4pPr marL="1828800" lvl="3" indent="-317500" rtl="0">
              <a:spcBef>
                <a:spcPts val="1600"/>
              </a:spcBef>
              <a:spcAft>
                <a:spcPts val="0"/>
              </a:spcAft>
              <a:buClr>
                <a:srgbClr val="000000"/>
              </a:buClr>
              <a:buSzPts val="1400"/>
              <a:buAutoNum type="arabicParenBoth"/>
              <a:defRPr>
                <a:solidFill>
                  <a:srgbClr val="000000"/>
                </a:solidFill>
              </a:defRPr>
            </a:lvl4pPr>
            <a:lvl5pPr marL="2286000" lvl="4" indent="-317500" rtl="0">
              <a:spcBef>
                <a:spcPts val="1600"/>
              </a:spcBef>
              <a:spcAft>
                <a:spcPts val="0"/>
              </a:spcAft>
              <a:buClr>
                <a:srgbClr val="000000"/>
              </a:buClr>
              <a:buSzPts val="1400"/>
              <a:buAutoNum type="alphaLcParenBoth"/>
              <a:defRPr>
                <a:solidFill>
                  <a:srgbClr val="000000"/>
                </a:solidFill>
              </a:defRPr>
            </a:lvl5pPr>
            <a:lvl6pPr marL="2743200" lvl="5" indent="-317500" rtl="0">
              <a:spcBef>
                <a:spcPts val="1600"/>
              </a:spcBef>
              <a:spcAft>
                <a:spcPts val="0"/>
              </a:spcAft>
              <a:buClr>
                <a:srgbClr val="000000"/>
              </a:buClr>
              <a:buSzPts val="1400"/>
              <a:buAutoNum type="romanLcParenBoth"/>
              <a:defRPr>
                <a:solidFill>
                  <a:srgbClr val="000000"/>
                </a:solidFill>
              </a:defRPr>
            </a:lvl6pPr>
            <a:lvl7pPr marL="3200400" lvl="6" indent="-317500" rtl="0">
              <a:spcBef>
                <a:spcPts val="1600"/>
              </a:spcBef>
              <a:spcAft>
                <a:spcPts val="0"/>
              </a:spcAft>
              <a:buClr>
                <a:srgbClr val="000000"/>
              </a:buClr>
              <a:buSzPts val="1400"/>
              <a:buAutoNum type="arabicPeriod"/>
              <a:defRPr>
                <a:solidFill>
                  <a:srgbClr val="000000"/>
                </a:solidFill>
              </a:defRPr>
            </a:lvl7pPr>
            <a:lvl8pPr marL="3657600" lvl="7" indent="-317500" rtl="0">
              <a:spcBef>
                <a:spcPts val="1600"/>
              </a:spcBef>
              <a:spcAft>
                <a:spcPts val="0"/>
              </a:spcAft>
              <a:buClr>
                <a:srgbClr val="000000"/>
              </a:buClr>
              <a:buSzPts val="1400"/>
              <a:buAutoNum type="alphaLcPeriod"/>
              <a:defRPr>
                <a:solidFill>
                  <a:srgbClr val="000000"/>
                </a:solidFill>
              </a:defRPr>
            </a:lvl8pPr>
            <a:lvl9pPr marL="4114800" lvl="8" indent="-317500" rtl="0">
              <a:spcBef>
                <a:spcPts val="1600"/>
              </a:spcBef>
              <a:spcAft>
                <a:spcPts val="1600"/>
              </a:spcAft>
              <a:buClr>
                <a:srgbClr val="000000"/>
              </a:buClr>
              <a:buSzPts val="1400"/>
              <a:buAutoNum type="romanLcPeriod"/>
              <a:defRPr>
                <a:solidFill>
                  <a:srgbClr val="000000"/>
                </a:solidFill>
              </a:defRPr>
            </a:lvl9pPr>
          </a:lstStyle>
          <a:p>
            <a:endParaRPr/>
          </a:p>
        </p:txBody>
      </p:sp>
      <p:sp>
        <p:nvSpPr>
          <p:cNvPr id="83" name="Google Shape;8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7" name="Google Shape;87;p1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8" name="Google Shape;8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 name="Google Shape;9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2"/>
        <p:cNvGrpSpPr/>
        <p:nvPr/>
      </p:nvGrpSpPr>
      <p:grpSpPr>
        <a:xfrm>
          <a:off x="0" y="0"/>
          <a:ext cx="0" cy="0"/>
          <a:chOff x="0" y="0"/>
          <a:chExt cx="0" cy="0"/>
        </a:xfrm>
      </p:grpSpPr>
      <p:sp>
        <p:nvSpPr>
          <p:cNvPr id="93" name="Google Shape;93;p2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4" name="Google Shape;94;p2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5" name="Google Shape;9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8"/>
        <p:cNvGrpSpPr/>
        <p:nvPr/>
      </p:nvGrpSpPr>
      <p:grpSpPr>
        <a:xfrm>
          <a:off x="0" y="0"/>
          <a:ext cx="0" cy="0"/>
          <a:chOff x="0" y="0"/>
          <a:chExt cx="0" cy="0"/>
        </a:xfrm>
      </p:grpSpPr>
      <p:cxnSp>
        <p:nvCxnSpPr>
          <p:cNvPr id="19" name="Google Shape;19;p3"/>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20" name="Google Shape;20;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21" name="Google Shape;21;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96"/>
        <p:cNvGrpSpPr/>
        <p:nvPr/>
      </p:nvGrpSpPr>
      <p:grpSpPr>
        <a:xfrm>
          <a:off x="0" y="0"/>
          <a:ext cx="0" cy="0"/>
          <a:chOff x="0" y="0"/>
          <a:chExt cx="0" cy="0"/>
        </a:xfrm>
      </p:grpSpPr>
      <p:sp>
        <p:nvSpPr>
          <p:cNvPr id="97" name="Google Shape;97;p22"/>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8" name="Google Shape;9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9"/>
        <p:cNvGrpSpPr/>
        <p:nvPr/>
      </p:nvGrpSpPr>
      <p:grpSpPr>
        <a:xfrm>
          <a:off x="0" y="0"/>
          <a:ext cx="0" cy="0"/>
          <a:chOff x="0" y="0"/>
          <a:chExt cx="0" cy="0"/>
        </a:xfrm>
      </p:grpSpPr>
      <p:sp>
        <p:nvSpPr>
          <p:cNvPr id="100" name="Google Shape;100;p23"/>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1" name="Google Shape;101;p23"/>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102" name="Google Shape;102;p23"/>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3" name="Google Shape;103;p23"/>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4" name="Google Shape;104;p2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05" name="Google Shape;10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6"/>
        <p:cNvGrpSpPr/>
        <p:nvPr/>
      </p:nvGrpSpPr>
      <p:grpSpPr>
        <a:xfrm>
          <a:off x="0" y="0"/>
          <a:ext cx="0" cy="0"/>
          <a:chOff x="0" y="0"/>
          <a:chExt cx="0" cy="0"/>
        </a:xfrm>
      </p:grpSpPr>
      <p:sp>
        <p:nvSpPr>
          <p:cNvPr id="107" name="Google Shape;107;p24"/>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2100"/>
              <a:buNone/>
              <a:defRPr sz="2100"/>
            </a:lvl1pPr>
          </a:lstStyle>
          <a:p>
            <a:endParaRPr/>
          </a:p>
        </p:txBody>
      </p:sp>
      <p:sp>
        <p:nvSpPr>
          <p:cNvPr id="108" name="Google Shape;10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9"/>
        <p:cNvGrpSpPr/>
        <p:nvPr/>
      </p:nvGrpSpPr>
      <p:grpSpPr>
        <a:xfrm>
          <a:off x="0" y="0"/>
          <a:ext cx="0" cy="0"/>
          <a:chOff x="0" y="0"/>
          <a:chExt cx="0" cy="0"/>
        </a:xfrm>
      </p:grpSpPr>
      <p:sp>
        <p:nvSpPr>
          <p:cNvPr id="110" name="Google Shape;110;p25"/>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5"/>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lstStyle>
            <a:lvl1pPr lvl="0" algn="ctr" rtl="0">
              <a:spcBef>
                <a:spcPts val="0"/>
              </a:spcBef>
              <a:spcAft>
                <a:spcPts val="0"/>
              </a:spcAft>
              <a:buSzPts val="14000"/>
              <a:buNone/>
              <a:defRPr sz="14000" b="1"/>
            </a:lvl1pPr>
            <a:lvl2pPr lvl="1" algn="ctr" rtl="0">
              <a:spcBef>
                <a:spcPts val="0"/>
              </a:spcBef>
              <a:spcAft>
                <a:spcPts val="0"/>
              </a:spcAft>
              <a:buSzPts val="14000"/>
              <a:buNone/>
              <a:defRPr sz="14000" b="1"/>
            </a:lvl2pPr>
            <a:lvl3pPr lvl="2" algn="ctr" rtl="0">
              <a:spcBef>
                <a:spcPts val="0"/>
              </a:spcBef>
              <a:spcAft>
                <a:spcPts val="0"/>
              </a:spcAft>
              <a:buSzPts val="14000"/>
              <a:buNone/>
              <a:defRPr sz="14000" b="1"/>
            </a:lvl3pPr>
            <a:lvl4pPr lvl="3" algn="ctr" rtl="0">
              <a:spcBef>
                <a:spcPts val="0"/>
              </a:spcBef>
              <a:spcAft>
                <a:spcPts val="0"/>
              </a:spcAft>
              <a:buSzPts val="14000"/>
              <a:buNone/>
              <a:defRPr sz="14000" b="1"/>
            </a:lvl4pPr>
            <a:lvl5pPr lvl="4" algn="ctr" rtl="0">
              <a:spcBef>
                <a:spcPts val="0"/>
              </a:spcBef>
              <a:spcAft>
                <a:spcPts val="0"/>
              </a:spcAft>
              <a:buSzPts val="14000"/>
              <a:buNone/>
              <a:defRPr sz="14000" b="1"/>
            </a:lvl5pPr>
            <a:lvl6pPr lvl="5" algn="ctr" rtl="0">
              <a:spcBef>
                <a:spcPts val="0"/>
              </a:spcBef>
              <a:spcAft>
                <a:spcPts val="0"/>
              </a:spcAft>
              <a:buSzPts val="14000"/>
              <a:buNone/>
              <a:defRPr sz="14000" b="1"/>
            </a:lvl6pPr>
            <a:lvl7pPr lvl="6" algn="ctr" rtl="0">
              <a:spcBef>
                <a:spcPts val="0"/>
              </a:spcBef>
              <a:spcAft>
                <a:spcPts val="0"/>
              </a:spcAft>
              <a:buSzPts val="14000"/>
              <a:buNone/>
              <a:defRPr sz="14000" b="1"/>
            </a:lvl7pPr>
            <a:lvl8pPr lvl="7" algn="ctr" rtl="0">
              <a:spcBef>
                <a:spcPts val="0"/>
              </a:spcBef>
              <a:spcAft>
                <a:spcPts val="0"/>
              </a:spcAft>
              <a:buSzPts val="14000"/>
              <a:buNone/>
              <a:defRPr sz="14000" b="1"/>
            </a:lvl8pPr>
            <a:lvl9pPr lvl="8" algn="ctr" rtl="0">
              <a:spcBef>
                <a:spcPts val="0"/>
              </a:spcBef>
              <a:spcAft>
                <a:spcPts val="0"/>
              </a:spcAft>
              <a:buSzPts val="14000"/>
              <a:buNone/>
              <a:defRPr sz="14000" b="1"/>
            </a:lvl9pPr>
          </a:lstStyle>
          <a:p>
            <a:r>
              <a:t>xx%</a:t>
            </a:r>
          </a:p>
        </p:txBody>
      </p:sp>
      <p:sp>
        <p:nvSpPr>
          <p:cNvPr id="112" name="Google Shape;112;p25"/>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13" name="Google Shape;113;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6"/>
        <p:cNvGrpSpPr/>
        <p:nvPr/>
      </p:nvGrpSpPr>
      <p:grpSpPr>
        <a:xfrm>
          <a:off x="0" y="0"/>
          <a:ext cx="0" cy="0"/>
          <a:chOff x="0" y="0"/>
          <a:chExt cx="0" cy="0"/>
        </a:xfrm>
      </p:grpSpPr>
      <p:sp>
        <p:nvSpPr>
          <p:cNvPr id="117" name="Google Shape;117;p27"/>
          <p:cNvSpPr txBox="1">
            <a:spLocks noGrp="1"/>
          </p:cNvSpPr>
          <p:nvPr>
            <p:ph type="title"/>
          </p:nvPr>
        </p:nvSpPr>
        <p:spPr>
          <a:xfrm>
            <a:off x="1295400" y="0"/>
            <a:ext cx="6629400" cy="6858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81"/>
              </a:buClr>
              <a:buSzPts val="2800"/>
              <a:buFont typeface="Calibri"/>
              <a:buNone/>
              <a:defRPr sz="3200" b="1" i="0" u="none" strike="noStrike" cap="none">
                <a:solidFill>
                  <a:srgbClr val="000081"/>
                </a:solidFill>
                <a:latin typeface="Calibri"/>
                <a:ea typeface="Calibri"/>
                <a:cs typeface="Calibri"/>
                <a:sym typeface="Calibri"/>
              </a:defRPr>
            </a:lvl1pPr>
            <a:lvl2pPr marL="0" marR="0" lvl="1"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2pPr>
            <a:lvl3pPr marL="0" marR="0" lvl="2"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3pPr>
            <a:lvl4pPr marL="0" marR="0" lvl="3"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4pPr>
            <a:lvl5pPr marL="0" marR="0" lvl="4"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5pPr>
            <a:lvl6pPr marL="457200" marR="0" lvl="5"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9pPr>
          </a:lstStyle>
          <a:p>
            <a:endParaRPr/>
          </a:p>
        </p:txBody>
      </p:sp>
      <p:sp>
        <p:nvSpPr>
          <p:cNvPr id="118" name="Google Shape;118;p27"/>
          <p:cNvSpPr txBox="1">
            <a:spLocks noGrp="1"/>
          </p:cNvSpPr>
          <p:nvPr>
            <p:ph type="body" idx="1"/>
          </p:nvPr>
        </p:nvSpPr>
        <p:spPr>
          <a:xfrm>
            <a:off x="455612" y="742950"/>
            <a:ext cx="8226300" cy="3943200"/>
          </a:xfrm>
          <a:prstGeom prst="rect">
            <a:avLst/>
          </a:prstGeom>
          <a:noFill/>
          <a:ln>
            <a:noFill/>
          </a:ln>
        </p:spPr>
        <p:txBody>
          <a:bodyPr spcFirstLastPara="1" wrap="square" lIns="91425" tIns="91425" rIns="91425" bIns="91425" anchor="t" anchorCtr="0"/>
          <a:lstStyle>
            <a:lvl1pPr marL="457200" marR="0" lvl="0" indent="-379730" algn="l" rtl="0">
              <a:lnSpc>
                <a:spcPct val="100000"/>
              </a:lnSpc>
              <a:spcBef>
                <a:spcPts val="0"/>
              </a:spcBef>
              <a:spcAft>
                <a:spcPts val="0"/>
              </a:spcAft>
              <a:buClr>
                <a:srgbClr val="000080"/>
              </a:buClr>
              <a:buSzPts val="238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0"/>
              </a:spcBef>
              <a:spcAft>
                <a:spcPts val="0"/>
              </a:spcAft>
              <a:buClr>
                <a:schemeClr val="dk1"/>
              </a:buClr>
              <a:buSzPts val="2400"/>
              <a:buFont typeface="Merriweather Sans"/>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0"/>
              </a:spcBef>
              <a:spcAft>
                <a:spcPts val="0"/>
              </a:spcAft>
              <a:buClr>
                <a:schemeClr val="dk1"/>
              </a:buClr>
              <a:buSzPts val="2000"/>
              <a:buFont typeface="Merriweather San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0"/>
              </a:spcBef>
              <a:spcAft>
                <a:spcPts val="0"/>
              </a:spcAft>
              <a:buClr>
                <a:schemeClr val="dk1"/>
              </a:buClr>
              <a:buSzPts val="1800"/>
              <a:buFont typeface="Merriweather San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0"/>
              </a:spcBef>
              <a:spcAft>
                <a:spcPts val="0"/>
              </a:spcAft>
              <a:buClr>
                <a:schemeClr val="dk1"/>
              </a:buClr>
              <a:buSzPts val="1800"/>
              <a:buFont typeface="Merriweather Sans"/>
              <a:buChar char="-"/>
              <a:defRPr sz="1800" b="0" i="0" u="none" strike="noStrike" cap="none">
                <a:solidFill>
                  <a:schemeClr val="dk1"/>
                </a:solidFill>
                <a:latin typeface="Calibri"/>
                <a:ea typeface="Calibri"/>
                <a:cs typeface="Calibri"/>
                <a:sym typeface="Calibri"/>
              </a:defRPr>
            </a:lvl5pPr>
            <a:lvl6pPr marL="2743200" marR="0" lvl="5"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9" name="Google Shape;119;p27"/>
          <p:cNvSpPr txBox="1">
            <a:spLocks noGrp="1"/>
          </p:cNvSpPr>
          <p:nvPr>
            <p:ph type="sldNum" idx="12"/>
          </p:nvPr>
        </p:nvSpPr>
        <p:spPr>
          <a:xfrm>
            <a:off x="7010400" y="4964906"/>
            <a:ext cx="2133600" cy="1785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1pPr>
            <a:lvl2pPr marL="0" marR="0" lvl="1"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2pPr>
            <a:lvl3pPr marL="0" marR="0" lvl="2"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3pPr>
            <a:lvl4pPr marL="0" marR="0" lvl="3"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4pPr>
            <a:lvl5pPr marL="0" marR="0" lvl="4"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5pPr>
            <a:lvl6pPr marL="0" marR="0" lvl="5"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6pPr>
            <a:lvl7pPr marL="0" marR="0" lvl="6"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7pPr>
            <a:lvl8pPr marL="0" marR="0" lvl="7"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8pPr>
            <a:lvl9pPr marL="0" marR="0" lvl="8"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20"/>
        <p:cNvGrpSpPr/>
        <p:nvPr/>
      </p:nvGrpSpPr>
      <p:grpSpPr>
        <a:xfrm>
          <a:off x="0" y="0"/>
          <a:ext cx="0" cy="0"/>
          <a:chOff x="0" y="0"/>
          <a:chExt cx="0" cy="0"/>
        </a:xfrm>
      </p:grpSpPr>
      <p:sp>
        <p:nvSpPr>
          <p:cNvPr id="121" name="Google Shape;121;p28"/>
          <p:cNvSpPr txBox="1">
            <a:spLocks noGrp="1"/>
          </p:cNvSpPr>
          <p:nvPr>
            <p:ph type="title"/>
          </p:nvPr>
        </p:nvSpPr>
        <p:spPr>
          <a:xfrm>
            <a:off x="1295400" y="0"/>
            <a:ext cx="6629400" cy="6858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81"/>
              </a:buClr>
              <a:buSzPts val="2800"/>
              <a:buFont typeface="Calibri"/>
              <a:buNone/>
              <a:defRPr sz="3200" b="1" i="0" u="none" strike="noStrike" cap="none">
                <a:solidFill>
                  <a:srgbClr val="000081"/>
                </a:solidFill>
                <a:latin typeface="Calibri"/>
                <a:ea typeface="Calibri"/>
                <a:cs typeface="Calibri"/>
                <a:sym typeface="Calibri"/>
              </a:defRPr>
            </a:lvl1pPr>
            <a:lvl2pPr marL="0" marR="0" lvl="1"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2pPr>
            <a:lvl3pPr marL="0" marR="0" lvl="2"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3pPr>
            <a:lvl4pPr marL="0" marR="0" lvl="3"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4pPr>
            <a:lvl5pPr marL="0" marR="0" lvl="4"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5pPr>
            <a:lvl6pPr marL="457200" marR="0" lvl="5"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9pPr>
          </a:lstStyle>
          <a:p>
            <a:endParaRPr/>
          </a:p>
        </p:txBody>
      </p:sp>
      <p:sp>
        <p:nvSpPr>
          <p:cNvPr id="122" name="Google Shape;122;p28"/>
          <p:cNvSpPr txBox="1">
            <a:spLocks noGrp="1"/>
          </p:cNvSpPr>
          <p:nvPr>
            <p:ph type="sldNum" idx="12"/>
          </p:nvPr>
        </p:nvSpPr>
        <p:spPr>
          <a:xfrm>
            <a:off x="7010400" y="4964906"/>
            <a:ext cx="2133600" cy="1785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1pPr>
            <a:lvl2pPr marL="0" marR="0" lvl="1"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2pPr>
            <a:lvl3pPr marL="0" marR="0" lvl="2"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3pPr>
            <a:lvl4pPr marL="0" marR="0" lvl="3"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4pPr>
            <a:lvl5pPr marL="0" marR="0" lvl="4"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5pPr>
            <a:lvl6pPr marL="0" marR="0" lvl="5"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6pPr>
            <a:lvl7pPr marL="0" marR="0" lvl="6"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7pPr>
            <a:lvl8pPr marL="0" marR="0" lvl="7"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8pPr>
            <a:lvl9pPr marL="0" marR="0" lvl="8"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27"/>
        <p:cNvGrpSpPr/>
        <p:nvPr/>
      </p:nvGrpSpPr>
      <p:grpSpPr>
        <a:xfrm>
          <a:off x="0" y="0"/>
          <a:ext cx="0" cy="0"/>
          <a:chOff x="0" y="0"/>
          <a:chExt cx="0" cy="0"/>
        </a:xfrm>
      </p:grpSpPr>
      <p:cxnSp>
        <p:nvCxnSpPr>
          <p:cNvPr id="128" name="Google Shape;128;p30"/>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29" name="Google Shape;129;p30"/>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30" name="Google Shape;130;p30"/>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1" name="Google Shape;131;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32"/>
        <p:cNvGrpSpPr/>
        <p:nvPr/>
      </p:nvGrpSpPr>
      <p:grpSpPr>
        <a:xfrm>
          <a:off x="0" y="0"/>
          <a:ext cx="0" cy="0"/>
          <a:chOff x="0" y="0"/>
          <a:chExt cx="0" cy="0"/>
        </a:xfrm>
      </p:grpSpPr>
      <p:cxnSp>
        <p:nvCxnSpPr>
          <p:cNvPr id="133" name="Google Shape;133;p31"/>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34" name="Google Shape;134;p31"/>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35" name="Google Shape;13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6"/>
        <p:cNvGrpSpPr/>
        <p:nvPr/>
      </p:nvGrpSpPr>
      <p:grpSpPr>
        <a:xfrm>
          <a:off x="0" y="0"/>
          <a:ext cx="0" cy="0"/>
          <a:chOff x="0" y="0"/>
          <a:chExt cx="0" cy="0"/>
        </a:xfrm>
      </p:grpSpPr>
      <p:sp>
        <p:nvSpPr>
          <p:cNvPr id="137" name="Google Shape;137;p32"/>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 name="Google Shape;139;p32"/>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AutoNum type="arabicParenR"/>
              <a:defRPr/>
            </a:lvl1pPr>
            <a:lvl2pPr marL="914400" lvl="1" indent="-317500" rtl="0">
              <a:spcBef>
                <a:spcPts val="1600"/>
              </a:spcBef>
              <a:spcAft>
                <a:spcPts val="0"/>
              </a:spcAft>
              <a:buSzPts val="1400"/>
              <a:buAutoNum type="alphaLcParenR"/>
              <a:defRPr/>
            </a:lvl2pPr>
            <a:lvl3pPr marL="1371600" lvl="2" indent="-317500" rtl="0">
              <a:spcBef>
                <a:spcPts val="1600"/>
              </a:spcBef>
              <a:spcAft>
                <a:spcPts val="0"/>
              </a:spcAft>
              <a:buSzPts val="1400"/>
              <a:buAutoNum type="romanLcParenR"/>
              <a:defRPr/>
            </a:lvl3pPr>
            <a:lvl4pPr marL="1828800" lvl="3" indent="-317500" rtl="0">
              <a:spcBef>
                <a:spcPts val="1600"/>
              </a:spcBef>
              <a:spcAft>
                <a:spcPts val="0"/>
              </a:spcAft>
              <a:buSzPts val="1400"/>
              <a:buAutoNum type="arabicParenBoth"/>
              <a:defRPr/>
            </a:lvl4pPr>
            <a:lvl5pPr marL="2286000" lvl="4" indent="-317500" rtl="0">
              <a:spcBef>
                <a:spcPts val="1600"/>
              </a:spcBef>
              <a:spcAft>
                <a:spcPts val="0"/>
              </a:spcAft>
              <a:buSzPts val="1400"/>
              <a:buAutoNum type="alphaLcParenBoth"/>
              <a:defRPr/>
            </a:lvl5pPr>
            <a:lvl6pPr marL="2743200" lvl="5" indent="-317500" rtl="0">
              <a:spcBef>
                <a:spcPts val="1600"/>
              </a:spcBef>
              <a:spcAft>
                <a:spcPts val="0"/>
              </a:spcAft>
              <a:buSzPts val="1400"/>
              <a:buAutoNum type="romanLcParenBoth"/>
              <a:defRPr/>
            </a:lvl6pPr>
            <a:lvl7pPr marL="3200400" lvl="6" indent="-317500" rtl="0">
              <a:spcBef>
                <a:spcPts val="1600"/>
              </a:spcBef>
              <a:spcAft>
                <a:spcPts val="0"/>
              </a:spcAft>
              <a:buSzPts val="1400"/>
              <a:buAutoNum type="arabicPeriod"/>
              <a:defRPr/>
            </a:lvl7pPr>
            <a:lvl8pPr marL="3657600" lvl="7" indent="-317500" rtl="0">
              <a:spcBef>
                <a:spcPts val="1600"/>
              </a:spcBef>
              <a:spcAft>
                <a:spcPts val="0"/>
              </a:spcAft>
              <a:buSzPts val="1400"/>
              <a:buAutoNum type="alphaLcPeriod"/>
              <a:defRPr/>
            </a:lvl8pPr>
            <a:lvl9pPr marL="4114800" lvl="8" indent="-317500" rtl="0">
              <a:spcBef>
                <a:spcPts val="1600"/>
              </a:spcBef>
              <a:spcAft>
                <a:spcPts val="1600"/>
              </a:spcAft>
              <a:buSzPts val="1400"/>
              <a:buAutoNum type="romanLcPeriod"/>
              <a:defRPr/>
            </a:lvl9pPr>
          </a:lstStyle>
          <a:p>
            <a:endParaRPr/>
          </a:p>
        </p:txBody>
      </p:sp>
      <p:sp>
        <p:nvSpPr>
          <p:cNvPr id="140" name="Google Shape;140;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AutoNum type="arabicParenR"/>
              <a:defRPr/>
            </a:lvl1pPr>
            <a:lvl2pPr marL="914400" lvl="1" indent="-317500" rtl="0">
              <a:spcBef>
                <a:spcPts val="1600"/>
              </a:spcBef>
              <a:spcAft>
                <a:spcPts val="0"/>
              </a:spcAft>
              <a:buSzPts val="1400"/>
              <a:buAutoNum type="alphaLcParenR"/>
              <a:defRPr/>
            </a:lvl2pPr>
            <a:lvl3pPr marL="1371600" lvl="2" indent="-317500" rtl="0">
              <a:spcBef>
                <a:spcPts val="1600"/>
              </a:spcBef>
              <a:spcAft>
                <a:spcPts val="0"/>
              </a:spcAft>
              <a:buSzPts val="1400"/>
              <a:buAutoNum type="romanLcParenR"/>
              <a:defRPr/>
            </a:lvl3pPr>
            <a:lvl4pPr marL="1828800" lvl="3" indent="-317500" rtl="0">
              <a:spcBef>
                <a:spcPts val="1600"/>
              </a:spcBef>
              <a:spcAft>
                <a:spcPts val="0"/>
              </a:spcAft>
              <a:buSzPts val="1400"/>
              <a:buAutoNum type="arabicParenBoth"/>
              <a:defRPr/>
            </a:lvl4pPr>
            <a:lvl5pPr marL="2286000" lvl="4" indent="-317500" rtl="0">
              <a:spcBef>
                <a:spcPts val="1600"/>
              </a:spcBef>
              <a:spcAft>
                <a:spcPts val="0"/>
              </a:spcAft>
              <a:buSzPts val="1400"/>
              <a:buAutoNum type="alphaLcParenBoth"/>
              <a:defRPr/>
            </a:lvl5pPr>
            <a:lvl6pPr marL="2743200" lvl="5" indent="-317500" rtl="0">
              <a:spcBef>
                <a:spcPts val="1600"/>
              </a:spcBef>
              <a:spcAft>
                <a:spcPts val="0"/>
              </a:spcAft>
              <a:buSzPts val="1400"/>
              <a:buAutoNum type="romanLcParenBoth"/>
              <a:defRPr/>
            </a:lvl6pPr>
            <a:lvl7pPr marL="3200400" lvl="6" indent="-317500" rtl="0">
              <a:spcBef>
                <a:spcPts val="1600"/>
              </a:spcBef>
              <a:spcAft>
                <a:spcPts val="0"/>
              </a:spcAft>
              <a:buSzPts val="1400"/>
              <a:buAutoNum type="arabicPeriod"/>
              <a:defRPr/>
            </a:lvl7pPr>
            <a:lvl8pPr marL="3657600" lvl="7" indent="-317500" rtl="0">
              <a:spcBef>
                <a:spcPts val="1600"/>
              </a:spcBef>
              <a:spcAft>
                <a:spcPts val="0"/>
              </a:spcAft>
              <a:buSzPts val="1400"/>
              <a:buAutoNum type="alphaLcPeriod"/>
              <a:defRPr/>
            </a:lvl8pPr>
            <a:lvl9pPr marL="4114800" lvl="8" indent="-317500" rtl="0">
              <a:spcBef>
                <a:spcPts val="1600"/>
              </a:spcBef>
              <a:spcAft>
                <a:spcPts val="1600"/>
              </a:spcAft>
              <a:buSzPts val="1400"/>
              <a:buAutoNum type="romanLcPeriod"/>
              <a:defRPr/>
            </a:lvl9pPr>
          </a:lstStyle>
          <a:p>
            <a:endParaRPr/>
          </a:p>
        </p:txBody>
      </p:sp>
      <p:sp>
        <p:nvSpPr>
          <p:cNvPr id="26" name="Google Shape;2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1"/>
        <p:cNvGrpSpPr/>
        <p:nvPr/>
      </p:nvGrpSpPr>
      <p:grpSpPr>
        <a:xfrm>
          <a:off x="0" y="0"/>
          <a:ext cx="0" cy="0"/>
          <a:chOff x="0" y="0"/>
          <a:chExt cx="0" cy="0"/>
        </a:xfrm>
      </p:grpSpPr>
      <p:sp>
        <p:nvSpPr>
          <p:cNvPr id="142" name="Google Shape;142;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4" name="Google Shape;144;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5" name="Google Shape;14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6"/>
        <p:cNvGrpSpPr/>
        <p:nvPr/>
      </p:nvGrpSpPr>
      <p:grpSpPr>
        <a:xfrm>
          <a:off x="0" y="0"/>
          <a:ext cx="0" cy="0"/>
          <a:chOff x="0" y="0"/>
          <a:chExt cx="0" cy="0"/>
        </a:xfrm>
      </p:grpSpPr>
      <p:sp>
        <p:nvSpPr>
          <p:cNvPr id="147" name="Google Shape;14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9"/>
        <p:cNvGrpSpPr/>
        <p:nvPr/>
      </p:nvGrpSpPr>
      <p:grpSpPr>
        <a:xfrm>
          <a:off x="0" y="0"/>
          <a:ext cx="0" cy="0"/>
          <a:chOff x="0" y="0"/>
          <a:chExt cx="0" cy="0"/>
        </a:xfrm>
      </p:grpSpPr>
      <p:sp>
        <p:nvSpPr>
          <p:cNvPr id="150" name="Google Shape;150;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1" name="Google Shape;151;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2" name="Google Shape;15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53"/>
        <p:cNvGrpSpPr/>
        <p:nvPr/>
      </p:nvGrpSpPr>
      <p:grpSpPr>
        <a:xfrm>
          <a:off x="0" y="0"/>
          <a:ext cx="0" cy="0"/>
          <a:chOff x="0" y="0"/>
          <a:chExt cx="0" cy="0"/>
        </a:xfrm>
      </p:grpSpPr>
      <p:sp>
        <p:nvSpPr>
          <p:cNvPr id="154" name="Google Shape;154;p36"/>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5" name="Google Shape;15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6"/>
        <p:cNvGrpSpPr/>
        <p:nvPr/>
      </p:nvGrpSpPr>
      <p:grpSpPr>
        <a:xfrm>
          <a:off x="0" y="0"/>
          <a:ext cx="0" cy="0"/>
          <a:chOff x="0" y="0"/>
          <a:chExt cx="0" cy="0"/>
        </a:xfrm>
      </p:grpSpPr>
      <p:sp>
        <p:nvSpPr>
          <p:cNvPr id="157" name="Google Shape;157;p37"/>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8" name="Google Shape;158;p37"/>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159" name="Google Shape;159;p37"/>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60" name="Google Shape;160;p37"/>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1" name="Google Shape;161;p3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62" name="Google Shape;16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3"/>
        <p:cNvGrpSpPr/>
        <p:nvPr/>
      </p:nvGrpSpPr>
      <p:grpSpPr>
        <a:xfrm>
          <a:off x="0" y="0"/>
          <a:ext cx="0" cy="0"/>
          <a:chOff x="0" y="0"/>
          <a:chExt cx="0" cy="0"/>
        </a:xfrm>
      </p:grpSpPr>
      <p:sp>
        <p:nvSpPr>
          <p:cNvPr id="164" name="Google Shape;164;p38"/>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2100"/>
              <a:buNone/>
              <a:defRPr sz="2100"/>
            </a:lvl1pPr>
          </a:lstStyle>
          <a:p>
            <a:endParaRPr/>
          </a:p>
        </p:txBody>
      </p:sp>
      <p:sp>
        <p:nvSpPr>
          <p:cNvPr id="165" name="Google Shape;165;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6"/>
        <p:cNvGrpSpPr/>
        <p:nvPr/>
      </p:nvGrpSpPr>
      <p:grpSpPr>
        <a:xfrm>
          <a:off x="0" y="0"/>
          <a:ext cx="0" cy="0"/>
          <a:chOff x="0" y="0"/>
          <a:chExt cx="0" cy="0"/>
        </a:xfrm>
      </p:grpSpPr>
      <p:sp>
        <p:nvSpPr>
          <p:cNvPr id="167" name="Google Shape;167;p39"/>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9"/>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lstStyle>
            <a:lvl1pPr lvl="0" algn="ctr" rtl="0">
              <a:spcBef>
                <a:spcPts val="0"/>
              </a:spcBef>
              <a:spcAft>
                <a:spcPts val="0"/>
              </a:spcAft>
              <a:buSzPts val="14000"/>
              <a:buNone/>
              <a:defRPr sz="14000" b="1"/>
            </a:lvl1pPr>
            <a:lvl2pPr lvl="1" algn="ctr" rtl="0">
              <a:spcBef>
                <a:spcPts val="0"/>
              </a:spcBef>
              <a:spcAft>
                <a:spcPts val="0"/>
              </a:spcAft>
              <a:buSzPts val="14000"/>
              <a:buNone/>
              <a:defRPr sz="14000" b="1"/>
            </a:lvl2pPr>
            <a:lvl3pPr lvl="2" algn="ctr" rtl="0">
              <a:spcBef>
                <a:spcPts val="0"/>
              </a:spcBef>
              <a:spcAft>
                <a:spcPts val="0"/>
              </a:spcAft>
              <a:buSzPts val="14000"/>
              <a:buNone/>
              <a:defRPr sz="14000" b="1"/>
            </a:lvl3pPr>
            <a:lvl4pPr lvl="3" algn="ctr" rtl="0">
              <a:spcBef>
                <a:spcPts val="0"/>
              </a:spcBef>
              <a:spcAft>
                <a:spcPts val="0"/>
              </a:spcAft>
              <a:buSzPts val="14000"/>
              <a:buNone/>
              <a:defRPr sz="14000" b="1"/>
            </a:lvl4pPr>
            <a:lvl5pPr lvl="4" algn="ctr" rtl="0">
              <a:spcBef>
                <a:spcPts val="0"/>
              </a:spcBef>
              <a:spcAft>
                <a:spcPts val="0"/>
              </a:spcAft>
              <a:buSzPts val="14000"/>
              <a:buNone/>
              <a:defRPr sz="14000" b="1"/>
            </a:lvl5pPr>
            <a:lvl6pPr lvl="5" algn="ctr" rtl="0">
              <a:spcBef>
                <a:spcPts val="0"/>
              </a:spcBef>
              <a:spcAft>
                <a:spcPts val="0"/>
              </a:spcAft>
              <a:buSzPts val="14000"/>
              <a:buNone/>
              <a:defRPr sz="14000" b="1"/>
            </a:lvl6pPr>
            <a:lvl7pPr lvl="6" algn="ctr" rtl="0">
              <a:spcBef>
                <a:spcPts val="0"/>
              </a:spcBef>
              <a:spcAft>
                <a:spcPts val="0"/>
              </a:spcAft>
              <a:buSzPts val="14000"/>
              <a:buNone/>
              <a:defRPr sz="14000" b="1"/>
            </a:lvl7pPr>
            <a:lvl8pPr lvl="7" algn="ctr" rtl="0">
              <a:spcBef>
                <a:spcPts val="0"/>
              </a:spcBef>
              <a:spcAft>
                <a:spcPts val="0"/>
              </a:spcAft>
              <a:buSzPts val="14000"/>
              <a:buNone/>
              <a:defRPr sz="14000" b="1"/>
            </a:lvl8pPr>
            <a:lvl9pPr lvl="8" algn="ctr" rtl="0">
              <a:spcBef>
                <a:spcPts val="0"/>
              </a:spcBef>
              <a:spcAft>
                <a:spcPts val="0"/>
              </a:spcAft>
              <a:buSzPts val="14000"/>
              <a:buNone/>
              <a:defRPr sz="14000" b="1"/>
            </a:lvl9pPr>
          </a:lstStyle>
          <a:p>
            <a:r>
              <a:t>xx%</a:t>
            </a:r>
          </a:p>
        </p:txBody>
      </p:sp>
      <p:sp>
        <p:nvSpPr>
          <p:cNvPr id="169" name="Google Shape;169;p39"/>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70" name="Google Shape;170;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3"/>
        <p:cNvGrpSpPr/>
        <p:nvPr/>
      </p:nvGrpSpPr>
      <p:grpSpPr>
        <a:xfrm>
          <a:off x="0" y="0"/>
          <a:ext cx="0" cy="0"/>
          <a:chOff x="0" y="0"/>
          <a:chExt cx="0" cy="0"/>
        </a:xfrm>
      </p:grpSpPr>
      <p:sp>
        <p:nvSpPr>
          <p:cNvPr id="174" name="Google Shape;174;p41"/>
          <p:cNvSpPr txBox="1">
            <a:spLocks noGrp="1"/>
          </p:cNvSpPr>
          <p:nvPr>
            <p:ph type="title"/>
          </p:nvPr>
        </p:nvSpPr>
        <p:spPr>
          <a:xfrm>
            <a:off x="1295400" y="0"/>
            <a:ext cx="6629400" cy="6858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81"/>
              </a:buClr>
              <a:buSzPts val="2800"/>
              <a:buFont typeface="Calibri"/>
              <a:buNone/>
              <a:defRPr sz="3200" b="1" i="0" u="none" strike="noStrike" cap="none">
                <a:solidFill>
                  <a:srgbClr val="000081"/>
                </a:solidFill>
                <a:latin typeface="Calibri"/>
                <a:ea typeface="Calibri"/>
                <a:cs typeface="Calibri"/>
                <a:sym typeface="Calibri"/>
              </a:defRPr>
            </a:lvl1pPr>
            <a:lvl2pPr marL="0" marR="0" lvl="1"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2pPr>
            <a:lvl3pPr marL="0" marR="0" lvl="2"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3pPr>
            <a:lvl4pPr marL="0" marR="0" lvl="3"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4pPr>
            <a:lvl5pPr marL="0" marR="0" lvl="4"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5pPr>
            <a:lvl6pPr marL="457200" marR="0" lvl="5"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9pPr>
          </a:lstStyle>
          <a:p>
            <a:endParaRPr/>
          </a:p>
        </p:txBody>
      </p:sp>
      <p:sp>
        <p:nvSpPr>
          <p:cNvPr id="175" name="Google Shape;175;p41"/>
          <p:cNvSpPr txBox="1">
            <a:spLocks noGrp="1"/>
          </p:cNvSpPr>
          <p:nvPr>
            <p:ph type="body" idx="1"/>
          </p:nvPr>
        </p:nvSpPr>
        <p:spPr>
          <a:xfrm>
            <a:off x="455612" y="742950"/>
            <a:ext cx="8226300" cy="3943200"/>
          </a:xfrm>
          <a:prstGeom prst="rect">
            <a:avLst/>
          </a:prstGeom>
          <a:noFill/>
          <a:ln>
            <a:noFill/>
          </a:ln>
        </p:spPr>
        <p:txBody>
          <a:bodyPr spcFirstLastPara="1" wrap="square" lIns="91425" tIns="91425" rIns="91425" bIns="91425" anchor="t" anchorCtr="0"/>
          <a:lstStyle>
            <a:lvl1pPr marL="457200" marR="0" lvl="0" indent="-379730" algn="l" rtl="0">
              <a:lnSpc>
                <a:spcPct val="100000"/>
              </a:lnSpc>
              <a:spcBef>
                <a:spcPts val="0"/>
              </a:spcBef>
              <a:spcAft>
                <a:spcPts val="0"/>
              </a:spcAft>
              <a:buClr>
                <a:srgbClr val="000080"/>
              </a:buClr>
              <a:buSzPts val="238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0"/>
              </a:spcBef>
              <a:spcAft>
                <a:spcPts val="0"/>
              </a:spcAft>
              <a:buClr>
                <a:schemeClr val="dk1"/>
              </a:buClr>
              <a:buSzPts val="2400"/>
              <a:buFont typeface="Merriweather Sans"/>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0"/>
              </a:spcBef>
              <a:spcAft>
                <a:spcPts val="0"/>
              </a:spcAft>
              <a:buClr>
                <a:schemeClr val="dk1"/>
              </a:buClr>
              <a:buSzPts val="2000"/>
              <a:buFont typeface="Merriweather San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0"/>
              </a:spcBef>
              <a:spcAft>
                <a:spcPts val="0"/>
              </a:spcAft>
              <a:buClr>
                <a:schemeClr val="dk1"/>
              </a:buClr>
              <a:buSzPts val="1800"/>
              <a:buFont typeface="Merriweather San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0"/>
              </a:spcBef>
              <a:spcAft>
                <a:spcPts val="0"/>
              </a:spcAft>
              <a:buClr>
                <a:schemeClr val="dk1"/>
              </a:buClr>
              <a:buSzPts val="1800"/>
              <a:buFont typeface="Merriweather Sans"/>
              <a:buChar char="-"/>
              <a:defRPr sz="1800" b="0" i="0" u="none" strike="noStrike" cap="none">
                <a:solidFill>
                  <a:schemeClr val="dk1"/>
                </a:solidFill>
                <a:latin typeface="Calibri"/>
                <a:ea typeface="Calibri"/>
                <a:cs typeface="Calibri"/>
                <a:sym typeface="Calibri"/>
              </a:defRPr>
            </a:lvl5pPr>
            <a:lvl6pPr marL="2743200" marR="0" lvl="5"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6" name="Google Shape;176;p41"/>
          <p:cNvSpPr txBox="1">
            <a:spLocks noGrp="1"/>
          </p:cNvSpPr>
          <p:nvPr>
            <p:ph type="sldNum" idx="12"/>
          </p:nvPr>
        </p:nvSpPr>
        <p:spPr>
          <a:xfrm>
            <a:off x="7010400" y="4964906"/>
            <a:ext cx="2133600" cy="1785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1pPr>
            <a:lvl2pPr marL="0" marR="0" lvl="1"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2pPr>
            <a:lvl3pPr marL="0" marR="0" lvl="2"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3pPr>
            <a:lvl4pPr marL="0" marR="0" lvl="3"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4pPr>
            <a:lvl5pPr marL="0" marR="0" lvl="4"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5pPr>
            <a:lvl6pPr marL="0" marR="0" lvl="5"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6pPr>
            <a:lvl7pPr marL="0" marR="0" lvl="6"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7pPr>
            <a:lvl8pPr marL="0" marR="0" lvl="7"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8pPr>
            <a:lvl9pPr marL="0" marR="0" lvl="8"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77"/>
        <p:cNvGrpSpPr/>
        <p:nvPr/>
      </p:nvGrpSpPr>
      <p:grpSpPr>
        <a:xfrm>
          <a:off x="0" y="0"/>
          <a:ext cx="0" cy="0"/>
          <a:chOff x="0" y="0"/>
          <a:chExt cx="0" cy="0"/>
        </a:xfrm>
      </p:grpSpPr>
      <p:sp>
        <p:nvSpPr>
          <p:cNvPr id="178" name="Google Shape;178;p42"/>
          <p:cNvSpPr txBox="1">
            <a:spLocks noGrp="1"/>
          </p:cNvSpPr>
          <p:nvPr>
            <p:ph type="title"/>
          </p:nvPr>
        </p:nvSpPr>
        <p:spPr>
          <a:xfrm>
            <a:off x="1295400" y="0"/>
            <a:ext cx="6629400" cy="6858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81"/>
              </a:buClr>
              <a:buSzPts val="2800"/>
              <a:buFont typeface="Calibri"/>
              <a:buNone/>
              <a:defRPr sz="3200" b="1" i="0" u="none" strike="noStrike" cap="none">
                <a:solidFill>
                  <a:srgbClr val="000081"/>
                </a:solidFill>
                <a:latin typeface="Calibri"/>
                <a:ea typeface="Calibri"/>
                <a:cs typeface="Calibri"/>
                <a:sym typeface="Calibri"/>
              </a:defRPr>
            </a:lvl1pPr>
            <a:lvl2pPr marL="0" marR="0" lvl="1"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2pPr>
            <a:lvl3pPr marL="0" marR="0" lvl="2"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3pPr>
            <a:lvl4pPr marL="0" marR="0" lvl="3"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4pPr>
            <a:lvl5pPr marL="0" marR="0" lvl="4" indent="0" algn="ctr" rtl="0">
              <a:spcBef>
                <a:spcPts val="0"/>
              </a:spcBef>
              <a:spcAft>
                <a:spcPts val="0"/>
              </a:spcAft>
              <a:buClr>
                <a:schemeClr val="lt1"/>
              </a:buClr>
              <a:buSzPts val="2800"/>
              <a:buFont typeface="Helvetica Neue"/>
              <a:buNone/>
              <a:defRPr sz="3200" b="1" i="0" u="none" strike="noStrike" cap="none">
                <a:solidFill>
                  <a:schemeClr val="lt1"/>
                </a:solidFill>
                <a:latin typeface="Helvetica Neue"/>
                <a:ea typeface="Helvetica Neue"/>
                <a:cs typeface="Helvetica Neue"/>
                <a:sym typeface="Helvetica Neue"/>
              </a:defRPr>
            </a:lvl5pPr>
            <a:lvl6pPr marL="457200" marR="0" lvl="5"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6pPr>
            <a:lvl7pPr marL="914400" marR="0" lvl="6"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Clr>
                <a:schemeClr val="lt1"/>
              </a:buClr>
              <a:buSzPts val="2800"/>
              <a:buFont typeface="Arial"/>
              <a:buNone/>
              <a:defRPr sz="3200" b="1" i="0" u="none" strike="noStrike" cap="none">
                <a:solidFill>
                  <a:schemeClr val="lt1"/>
                </a:solidFill>
                <a:latin typeface="Arial"/>
                <a:ea typeface="Arial"/>
                <a:cs typeface="Arial"/>
                <a:sym typeface="Arial"/>
              </a:defRPr>
            </a:lvl9pPr>
          </a:lstStyle>
          <a:p>
            <a:endParaRPr/>
          </a:p>
        </p:txBody>
      </p:sp>
      <p:sp>
        <p:nvSpPr>
          <p:cNvPr id="179" name="Google Shape;179;p42"/>
          <p:cNvSpPr txBox="1">
            <a:spLocks noGrp="1"/>
          </p:cNvSpPr>
          <p:nvPr>
            <p:ph type="sldNum" idx="12"/>
          </p:nvPr>
        </p:nvSpPr>
        <p:spPr>
          <a:xfrm>
            <a:off x="7010400" y="4964906"/>
            <a:ext cx="2133600" cy="1785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1pPr>
            <a:lvl2pPr marL="0" marR="0" lvl="1"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2pPr>
            <a:lvl3pPr marL="0" marR="0" lvl="2"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3pPr>
            <a:lvl4pPr marL="0" marR="0" lvl="3"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4pPr>
            <a:lvl5pPr marL="0" marR="0" lvl="4"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5pPr>
            <a:lvl6pPr marL="0" marR="0" lvl="5"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6pPr>
            <a:lvl7pPr marL="0" marR="0" lvl="6"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7pPr>
            <a:lvl8pPr marL="0" marR="0" lvl="7"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8pPr>
            <a:lvl9pPr marL="0" marR="0" lvl="8" indent="0" algn="r" rtl="0">
              <a:lnSpc>
                <a:spcPct val="100000"/>
              </a:lnSpc>
              <a:spcBef>
                <a:spcPts val="0"/>
              </a:spcBef>
              <a:spcAft>
                <a:spcPts val="0"/>
              </a:spcAft>
              <a:buClr>
                <a:schemeClr val="dk1"/>
              </a:buClr>
              <a:buFont typeface="Arial Black"/>
              <a:buNone/>
              <a:defRPr sz="2000" b="0" i="0" u="none" strike="noStrike" cap="none">
                <a:solidFill>
                  <a:schemeClr val="dk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0" name="Google Shape;30;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 name="Google Shape;34;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5" name="Google Shape;45;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2100"/>
              <a:buNone/>
              <a:defRPr sz="2100"/>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11" name="Google Shape;11;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12" name="Google Shape;12;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Proxima Nova"/>
                <a:ea typeface="Proxima Nova"/>
                <a:cs typeface="Proxima Nova"/>
                <a:sym typeface="Proxima Nova"/>
              </a:defRPr>
            </a:lvl1pPr>
            <a:lvl2pPr lvl="1" algn="r" rtl="0">
              <a:buNone/>
              <a:defRPr sz="1000">
                <a:solidFill>
                  <a:schemeClr val="dk1"/>
                </a:solidFill>
                <a:latin typeface="Proxima Nova"/>
                <a:ea typeface="Proxima Nova"/>
                <a:cs typeface="Proxima Nova"/>
                <a:sym typeface="Proxima Nova"/>
              </a:defRPr>
            </a:lvl2pPr>
            <a:lvl3pPr lvl="2" algn="r" rtl="0">
              <a:buNone/>
              <a:defRPr sz="1000">
                <a:solidFill>
                  <a:schemeClr val="dk1"/>
                </a:solidFill>
                <a:latin typeface="Proxima Nova"/>
                <a:ea typeface="Proxima Nova"/>
                <a:cs typeface="Proxima Nova"/>
                <a:sym typeface="Proxima Nova"/>
              </a:defRPr>
            </a:lvl3pPr>
            <a:lvl4pPr lvl="3" algn="r" rtl="0">
              <a:buNone/>
              <a:defRPr sz="1000">
                <a:solidFill>
                  <a:schemeClr val="dk1"/>
                </a:solidFill>
                <a:latin typeface="Proxima Nova"/>
                <a:ea typeface="Proxima Nova"/>
                <a:cs typeface="Proxima Nova"/>
                <a:sym typeface="Proxima Nova"/>
              </a:defRPr>
            </a:lvl4pPr>
            <a:lvl5pPr lvl="4" algn="r" rtl="0">
              <a:buNone/>
              <a:defRPr sz="1000">
                <a:solidFill>
                  <a:schemeClr val="dk1"/>
                </a:solidFill>
                <a:latin typeface="Proxima Nova"/>
                <a:ea typeface="Proxima Nova"/>
                <a:cs typeface="Proxima Nova"/>
                <a:sym typeface="Proxima Nova"/>
              </a:defRPr>
            </a:lvl5pPr>
            <a:lvl6pPr lvl="5" algn="r" rtl="0">
              <a:buNone/>
              <a:defRPr sz="1000">
                <a:solidFill>
                  <a:schemeClr val="dk1"/>
                </a:solidFill>
                <a:latin typeface="Proxima Nova"/>
                <a:ea typeface="Proxima Nova"/>
                <a:cs typeface="Proxima Nova"/>
                <a:sym typeface="Proxima Nova"/>
              </a:defRPr>
            </a:lvl6pPr>
            <a:lvl7pPr lvl="6" algn="r" rtl="0">
              <a:buNone/>
              <a:defRPr sz="1000">
                <a:solidFill>
                  <a:schemeClr val="dk1"/>
                </a:solidFill>
                <a:latin typeface="Proxima Nova"/>
                <a:ea typeface="Proxima Nova"/>
                <a:cs typeface="Proxima Nova"/>
                <a:sym typeface="Proxima Nova"/>
              </a:defRPr>
            </a:lvl7pPr>
            <a:lvl8pPr lvl="7" algn="r" rtl="0">
              <a:buNone/>
              <a:defRPr sz="1000">
                <a:solidFill>
                  <a:schemeClr val="dk1"/>
                </a:solidFill>
                <a:latin typeface="Proxima Nova"/>
                <a:ea typeface="Proxima Nova"/>
                <a:cs typeface="Proxima Nova"/>
                <a:sym typeface="Proxima Nova"/>
              </a:defRPr>
            </a:lvl8pPr>
            <a:lvl9pPr lvl="8" algn="r" rtl="0">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68" name="Google Shape;68;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69" name="Google Shape;69;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Proxima Nova"/>
                <a:ea typeface="Proxima Nova"/>
                <a:cs typeface="Proxima Nova"/>
                <a:sym typeface="Proxima Nova"/>
              </a:defRPr>
            </a:lvl1pPr>
            <a:lvl2pPr lvl="1" algn="r" rtl="0">
              <a:buNone/>
              <a:defRPr sz="1000">
                <a:solidFill>
                  <a:schemeClr val="dk1"/>
                </a:solidFill>
                <a:latin typeface="Proxima Nova"/>
                <a:ea typeface="Proxima Nova"/>
                <a:cs typeface="Proxima Nova"/>
                <a:sym typeface="Proxima Nova"/>
              </a:defRPr>
            </a:lvl2pPr>
            <a:lvl3pPr lvl="2" algn="r" rtl="0">
              <a:buNone/>
              <a:defRPr sz="1000">
                <a:solidFill>
                  <a:schemeClr val="dk1"/>
                </a:solidFill>
                <a:latin typeface="Proxima Nova"/>
                <a:ea typeface="Proxima Nova"/>
                <a:cs typeface="Proxima Nova"/>
                <a:sym typeface="Proxima Nova"/>
              </a:defRPr>
            </a:lvl3pPr>
            <a:lvl4pPr lvl="3" algn="r" rtl="0">
              <a:buNone/>
              <a:defRPr sz="1000">
                <a:solidFill>
                  <a:schemeClr val="dk1"/>
                </a:solidFill>
                <a:latin typeface="Proxima Nova"/>
                <a:ea typeface="Proxima Nova"/>
                <a:cs typeface="Proxima Nova"/>
                <a:sym typeface="Proxima Nova"/>
              </a:defRPr>
            </a:lvl4pPr>
            <a:lvl5pPr lvl="4" algn="r" rtl="0">
              <a:buNone/>
              <a:defRPr sz="1000">
                <a:solidFill>
                  <a:schemeClr val="dk1"/>
                </a:solidFill>
                <a:latin typeface="Proxima Nova"/>
                <a:ea typeface="Proxima Nova"/>
                <a:cs typeface="Proxima Nova"/>
                <a:sym typeface="Proxima Nova"/>
              </a:defRPr>
            </a:lvl5pPr>
            <a:lvl6pPr lvl="5" algn="r" rtl="0">
              <a:buNone/>
              <a:defRPr sz="1000">
                <a:solidFill>
                  <a:schemeClr val="dk1"/>
                </a:solidFill>
                <a:latin typeface="Proxima Nova"/>
                <a:ea typeface="Proxima Nova"/>
                <a:cs typeface="Proxima Nova"/>
                <a:sym typeface="Proxima Nova"/>
              </a:defRPr>
            </a:lvl6pPr>
            <a:lvl7pPr lvl="6" algn="r" rtl="0">
              <a:buNone/>
              <a:defRPr sz="1000">
                <a:solidFill>
                  <a:schemeClr val="dk1"/>
                </a:solidFill>
                <a:latin typeface="Proxima Nova"/>
                <a:ea typeface="Proxima Nova"/>
                <a:cs typeface="Proxima Nova"/>
                <a:sym typeface="Proxima Nova"/>
              </a:defRPr>
            </a:lvl7pPr>
            <a:lvl8pPr lvl="7" algn="r" rtl="0">
              <a:buNone/>
              <a:defRPr sz="1000">
                <a:solidFill>
                  <a:schemeClr val="dk1"/>
                </a:solidFill>
                <a:latin typeface="Proxima Nova"/>
                <a:ea typeface="Proxima Nova"/>
                <a:cs typeface="Proxima Nova"/>
                <a:sym typeface="Proxima Nova"/>
              </a:defRPr>
            </a:lvl8pPr>
            <a:lvl9pPr lvl="8" algn="r" rtl="0">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123"/>
        <p:cNvGrpSpPr/>
        <p:nvPr/>
      </p:nvGrpSpPr>
      <p:grpSpPr>
        <a:xfrm>
          <a:off x="0" y="0"/>
          <a:ext cx="0" cy="0"/>
          <a:chOff x="0" y="0"/>
          <a:chExt cx="0" cy="0"/>
        </a:xfrm>
      </p:grpSpPr>
      <p:sp>
        <p:nvSpPr>
          <p:cNvPr id="124" name="Google Shape;124;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125" name="Google Shape;125;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126" name="Google Shape;126;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Proxima Nova"/>
                <a:ea typeface="Proxima Nova"/>
                <a:cs typeface="Proxima Nova"/>
                <a:sym typeface="Proxima Nova"/>
              </a:defRPr>
            </a:lvl1pPr>
            <a:lvl2pPr lvl="1" algn="r" rtl="0">
              <a:buNone/>
              <a:defRPr sz="1000">
                <a:solidFill>
                  <a:schemeClr val="dk1"/>
                </a:solidFill>
                <a:latin typeface="Proxima Nova"/>
                <a:ea typeface="Proxima Nova"/>
                <a:cs typeface="Proxima Nova"/>
                <a:sym typeface="Proxima Nova"/>
              </a:defRPr>
            </a:lvl2pPr>
            <a:lvl3pPr lvl="2" algn="r" rtl="0">
              <a:buNone/>
              <a:defRPr sz="1000">
                <a:solidFill>
                  <a:schemeClr val="dk1"/>
                </a:solidFill>
                <a:latin typeface="Proxima Nova"/>
                <a:ea typeface="Proxima Nova"/>
                <a:cs typeface="Proxima Nova"/>
                <a:sym typeface="Proxima Nova"/>
              </a:defRPr>
            </a:lvl3pPr>
            <a:lvl4pPr lvl="3" algn="r" rtl="0">
              <a:buNone/>
              <a:defRPr sz="1000">
                <a:solidFill>
                  <a:schemeClr val="dk1"/>
                </a:solidFill>
                <a:latin typeface="Proxima Nova"/>
                <a:ea typeface="Proxima Nova"/>
                <a:cs typeface="Proxima Nova"/>
                <a:sym typeface="Proxima Nova"/>
              </a:defRPr>
            </a:lvl4pPr>
            <a:lvl5pPr lvl="4" algn="r" rtl="0">
              <a:buNone/>
              <a:defRPr sz="1000">
                <a:solidFill>
                  <a:schemeClr val="dk1"/>
                </a:solidFill>
                <a:latin typeface="Proxima Nova"/>
                <a:ea typeface="Proxima Nova"/>
                <a:cs typeface="Proxima Nova"/>
                <a:sym typeface="Proxima Nova"/>
              </a:defRPr>
            </a:lvl5pPr>
            <a:lvl6pPr lvl="5" algn="r" rtl="0">
              <a:buNone/>
              <a:defRPr sz="1000">
                <a:solidFill>
                  <a:schemeClr val="dk1"/>
                </a:solidFill>
                <a:latin typeface="Proxima Nova"/>
                <a:ea typeface="Proxima Nova"/>
                <a:cs typeface="Proxima Nova"/>
                <a:sym typeface="Proxima Nova"/>
              </a:defRPr>
            </a:lvl6pPr>
            <a:lvl7pPr lvl="6" algn="r" rtl="0">
              <a:buNone/>
              <a:defRPr sz="1000">
                <a:solidFill>
                  <a:schemeClr val="dk1"/>
                </a:solidFill>
                <a:latin typeface="Proxima Nova"/>
                <a:ea typeface="Proxima Nova"/>
                <a:cs typeface="Proxima Nova"/>
                <a:sym typeface="Proxima Nova"/>
              </a:defRPr>
            </a:lvl7pPr>
            <a:lvl8pPr lvl="7" algn="r" rtl="0">
              <a:buNone/>
              <a:defRPr sz="1000">
                <a:solidFill>
                  <a:schemeClr val="dk1"/>
                </a:solidFill>
                <a:latin typeface="Proxima Nova"/>
                <a:ea typeface="Proxima Nova"/>
                <a:cs typeface="Proxima Nova"/>
                <a:sym typeface="Proxima Nova"/>
              </a:defRPr>
            </a:lvl8pPr>
            <a:lvl9pPr lvl="8" algn="r" rtl="0">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github.com/firesim/firesim" TargetMode="External"/><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hyperlink" Target="https://fires.im/"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43"/>
          <p:cNvSpPr txBox="1">
            <a:spLocks noGrp="1"/>
          </p:cNvSpPr>
          <p:nvPr>
            <p:ph type="ctrTitle"/>
          </p:nvPr>
        </p:nvSpPr>
        <p:spPr>
          <a:xfrm>
            <a:off x="296400" y="1304225"/>
            <a:ext cx="8551200" cy="158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6000"/>
              <a:t>FASED:</a:t>
            </a:r>
            <a:r>
              <a:rPr lang="en-US" sz="4200"/>
              <a:t> FPGA-Accelerated</a:t>
            </a:r>
            <a:br>
              <a:rPr lang="en-US" sz="4200"/>
            </a:br>
            <a:r>
              <a:rPr lang="en-US" sz="4200"/>
              <a:t>Simulation and Evaluation of DRAM</a:t>
            </a:r>
            <a:endParaRPr sz="4200"/>
          </a:p>
        </p:txBody>
      </p:sp>
      <p:sp>
        <p:nvSpPr>
          <p:cNvPr id="186" name="Google Shape;186;p43"/>
          <p:cNvSpPr txBox="1">
            <a:spLocks noGrp="1"/>
          </p:cNvSpPr>
          <p:nvPr>
            <p:ph type="subTitle" idx="1"/>
          </p:nvPr>
        </p:nvSpPr>
        <p:spPr>
          <a:xfrm>
            <a:off x="296400" y="3201100"/>
            <a:ext cx="8694300" cy="6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David Biancolin</a:t>
            </a:r>
            <a:r>
              <a:rPr lang="en-US"/>
              <a:t>, Sagar Karandikar, Donggyu Kim, Jack Koenig, Andrew Waterman, Jonathan Bachrach, Krste Asanović</a:t>
            </a:r>
            <a:endParaRPr/>
          </a:p>
        </p:txBody>
      </p:sp>
      <p:sp>
        <p:nvSpPr>
          <p:cNvPr id="187" name="Google Shape;187;p43"/>
          <p:cNvSpPr/>
          <p:nvPr/>
        </p:nvSpPr>
        <p:spPr>
          <a:xfrm>
            <a:off x="0" y="0"/>
            <a:ext cx="9144000" cy="922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 name="Google Shape;188;p43"/>
          <p:cNvPicPr preferRelativeResize="0"/>
          <p:nvPr/>
        </p:nvPicPr>
        <p:blipFill rotWithShape="1">
          <a:blip r:embed="rId3">
            <a:alphaModFix/>
          </a:blip>
          <a:srcRect t="13034" b="10471"/>
          <a:stretch/>
        </p:blipFill>
        <p:spPr>
          <a:xfrm>
            <a:off x="5588800" y="89912"/>
            <a:ext cx="2493123" cy="742950"/>
          </a:xfrm>
          <a:prstGeom prst="rect">
            <a:avLst/>
          </a:prstGeom>
          <a:noFill/>
          <a:ln>
            <a:noFill/>
          </a:ln>
        </p:spPr>
      </p:pic>
      <p:pic>
        <p:nvPicPr>
          <p:cNvPr id="189" name="Google Shape;189;p43"/>
          <p:cNvPicPr preferRelativeResize="0"/>
          <p:nvPr/>
        </p:nvPicPr>
        <p:blipFill rotWithShape="1">
          <a:blip r:embed="rId4">
            <a:alphaModFix/>
          </a:blip>
          <a:srcRect l="336" t="546" r="712"/>
          <a:stretch/>
        </p:blipFill>
        <p:spPr>
          <a:xfrm>
            <a:off x="123950" y="113063"/>
            <a:ext cx="2266950" cy="696625"/>
          </a:xfrm>
          <a:prstGeom prst="rect">
            <a:avLst/>
          </a:prstGeom>
          <a:noFill/>
          <a:ln>
            <a:noFill/>
          </a:ln>
        </p:spPr>
      </p:pic>
      <p:pic>
        <p:nvPicPr>
          <p:cNvPr id="190" name="Google Shape;190;p43"/>
          <p:cNvPicPr preferRelativeResize="0"/>
          <p:nvPr/>
        </p:nvPicPr>
        <p:blipFill>
          <a:blip r:embed="rId5">
            <a:alphaModFix/>
          </a:blip>
          <a:stretch>
            <a:fillRect/>
          </a:stretch>
        </p:blipFill>
        <p:spPr>
          <a:xfrm>
            <a:off x="8100984" y="44938"/>
            <a:ext cx="996966" cy="832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2"/>
          <p:cNvSpPr txBox="1">
            <a:spLocks noGrp="1"/>
          </p:cNvSpPr>
          <p:nvPr>
            <p:ph type="ctrTitle"/>
          </p:nvPr>
        </p:nvSpPr>
        <p:spPr>
          <a:xfrm>
            <a:off x="510450" y="41775"/>
            <a:ext cx="8633400" cy="302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Part 2: FASED – Modeling Memory Systems in </a:t>
            </a:r>
            <a:r>
              <a:rPr lang="en-US" dirty="0" err="1"/>
              <a:t>FireSim</a:t>
            </a:r>
            <a:endParaRPr sz="2800" dirty="0"/>
          </a:p>
        </p:txBody>
      </p:sp>
      <p:sp>
        <p:nvSpPr>
          <p:cNvPr id="309" name="Google Shape;309;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310" name="Google Shape;310;p52"/>
          <p:cNvSpPr txBox="1">
            <a:spLocks noGrp="1"/>
          </p:cNvSpPr>
          <p:nvPr>
            <p:ph type="subTitle" idx="1"/>
          </p:nvPr>
        </p:nvSpPr>
        <p:spPr>
          <a:xfrm>
            <a:off x="468625" y="3161388"/>
            <a:ext cx="8123100" cy="6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Outer-Memory Systems are Difficult to Model</a:t>
            </a:r>
            <a:endParaRPr/>
          </a:p>
        </p:txBody>
      </p:sp>
      <p:sp>
        <p:nvSpPr>
          <p:cNvPr id="317" name="Google Shape;317;p53"/>
          <p:cNvSpPr txBox="1">
            <a:spLocks noGrp="1"/>
          </p:cNvSpPr>
          <p:nvPr>
            <p:ph type="body" idx="1"/>
          </p:nvPr>
        </p:nvSpPr>
        <p:spPr>
          <a:xfrm>
            <a:off x="196025" y="1115300"/>
            <a:ext cx="8520600" cy="13767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Tx/>
              <a:buSzPts val="1800"/>
              <a:buChar char="●"/>
            </a:pPr>
            <a:r>
              <a:rPr lang="en-US" dirty="0">
                <a:solidFill>
                  <a:schemeClr val="accent1">
                    <a:lumMod val="50000"/>
                  </a:schemeClr>
                </a:solidFill>
              </a:rPr>
              <a:t>Can’t model in fabric; too much state</a:t>
            </a:r>
            <a:endParaRPr dirty="0">
              <a:solidFill>
                <a:schemeClr val="accent1">
                  <a:lumMod val="50000"/>
                </a:schemeClr>
              </a:solidFill>
            </a:endParaRPr>
          </a:p>
          <a:p>
            <a:pPr marL="457200" marR="0" lvl="0" indent="-342900" algn="l" rtl="0">
              <a:lnSpc>
                <a:spcPct val="115000"/>
              </a:lnSpc>
              <a:spcBef>
                <a:spcPts val="0"/>
              </a:spcBef>
              <a:spcAft>
                <a:spcPts val="0"/>
              </a:spcAft>
              <a:buClrTx/>
              <a:buSzPts val="1800"/>
              <a:buChar char="●"/>
            </a:pPr>
            <a:r>
              <a:rPr lang="en-US" dirty="0">
                <a:solidFill>
                  <a:schemeClr val="accent1">
                    <a:lumMod val="50000"/>
                  </a:schemeClr>
                </a:solidFill>
              </a:rPr>
              <a:t>Can’t model in software; too low latency (10s of ns) </a:t>
            </a:r>
            <a:endParaRPr dirty="0">
              <a:solidFill>
                <a:schemeClr val="accent1">
                  <a:lumMod val="50000"/>
                </a:schemeClr>
              </a:solidFill>
            </a:endParaRPr>
          </a:p>
          <a:p>
            <a:pPr marL="0" lvl="0" indent="0" algn="l" rtl="0">
              <a:spcBef>
                <a:spcPts val="1600"/>
              </a:spcBef>
              <a:spcAft>
                <a:spcPts val="0"/>
              </a:spcAft>
              <a:buClrTx/>
              <a:buNone/>
            </a:pPr>
            <a:r>
              <a:rPr lang="en-US" b="1" dirty="0">
                <a:solidFill>
                  <a:schemeClr val="accent1">
                    <a:lumMod val="50000"/>
                  </a:schemeClr>
                </a:solidFill>
              </a:rPr>
              <a:t>→ Need an FPGA-hosted model that reuses host-FPGA DRAM</a:t>
            </a:r>
            <a:r>
              <a:rPr lang="en-US" dirty="0">
                <a:solidFill>
                  <a:schemeClr val="accent1">
                    <a:lumMod val="50000"/>
                  </a:schemeClr>
                </a:solidFill>
              </a:rPr>
              <a:t/>
            </a:r>
            <a:br>
              <a:rPr lang="en-US" dirty="0">
                <a:solidFill>
                  <a:schemeClr val="accent1">
                    <a:lumMod val="50000"/>
                  </a:schemeClr>
                </a:solidFill>
              </a:rPr>
            </a:br>
            <a:r>
              <a:rPr lang="en-US" dirty="0">
                <a:solidFill>
                  <a:schemeClr val="accent1">
                    <a:lumMod val="50000"/>
                  </a:schemeClr>
                </a:solidFill>
              </a:rPr>
              <a:t/>
            </a:r>
            <a:br>
              <a:rPr lang="en-US" dirty="0">
                <a:solidFill>
                  <a:schemeClr val="accent1">
                    <a:lumMod val="50000"/>
                  </a:schemeClr>
                </a:solidFill>
              </a:rPr>
            </a:br>
            <a:endParaRPr dirty="0">
              <a:solidFill>
                <a:schemeClr val="accent1">
                  <a:lumMod val="50000"/>
                </a:schemeClr>
              </a:solidFill>
            </a:endParaRPr>
          </a:p>
          <a:p>
            <a:pPr marL="0" lvl="0" indent="0" algn="l" rtl="0">
              <a:spcBef>
                <a:spcPts val="1600"/>
              </a:spcBef>
              <a:spcAft>
                <a:spcPts val="1600"/>
              </a:spcAft>
              <a:buClrTx/>
              <a:buNone/>
            </a:pPr>
            <a:endParaRPr dirty="0">
              <a:solidFill>
                <a:schemeClr val="accent1">
                  <a:lumMod val="50000"/>
                </a:schemeClr>
              </a:solidFill>
            </a:endParaRPr>
          </a:p>
        </p:txBody>
      </p:sp>
      <p:sp>
        <p:nvSpPr>
          <p:cNvPr id="318" name="Google Shape;318;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11</a:t>
            </a:fld>
            <a:endParaRPr/>
          </a:p>
        </p:txBody>
      </p:sp>
      <p:sp>
        <p:nvSpPr>
          <p:cNvPr id="319" name="Google Shape;319;p53"/>
          <p:cNvSpPr txBox="1">
            <a:spLocks noGrp="1"/>
          </p:cNvSpPr>
          <p:nvPr>
            <p:ph type="body" idx="1"/>
          </p:nvPr>
        </p:nvSpPr>
        <p:spPr>
          <a:xfrm>
            <a:off x="196025" y="2492000"/>
            <a:ext cx="8520600" cy="217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Tx/>
              <a:buNone/>
            </a:pPr>
            <a:r>
              <a:rPr lang="en-US" dirty="0">
                <a:solidFill>
                  <a:schemeClr val="tx1"/>
                </a:solidFill>
              </a:rPr>
              <a:t>How about transforming source-RTL?</a:t>
            </a:r>
            <a:endParaRPr dirty="0">
              <a:solidFill>
                <a:schemeClr val="tx1"/>
              </a:solidFill>
            </a:endParaRPr>
          </a:p>
          <a:p>
            <a:pPr marL="457200" lvl="0" indent="-342900" algn="l" rtl="0">
              <a:spcBef>
                <a:spcPts val="1600"/>
              </a:spcBef>
              <a:spcAft>
                <a:spcPts val="0"/>
              </a:spcAft>
              <a:buClrTx/>
              <a:buSzPts val="1800"/>
              <a:buChar char="●"/>
            </a:pPr>
            <a:r>
              <a:rPr lang="en-US" dirty="0">
                <a:solidFill>
                  <a:schemeClr val="tx1"/>
                </a:solidFill>
              </a:rPr>
              <a:t>Difficult to spoof different memory standards at the PHY boundary</a:t>
            </a:r>
            <a:endParaRPr dirty="0">
              <a:solidFill>
                <a:schemeClr val="tx1"/>
              </a:solidFill>
            </a:endParaRPr>
          </a:p>
          <a:p>
            <a:pPr marL="457200" lvl="0" indent="-342900" algn="l" rtl="0">
              <a:spcBef>
                <a:spcPts val="0"/>
              </a:spcBef>
              <a:spcAft>
                <a:spcPts val="0"/>
              </a:spcAft>
              <a:buClrTx/>
              <a:buSzPts val="1800"/>
              <a:buChar char="●"/>
            </a:pPr>
            <a:r>
              <a:rPr lang="en-US" dirty="0">
                <a:solidFill>
                  <a:schemeClr val="tx1"/>
                </a:solidFill>
              </a:rPr>
              <a:t>Relatively small CAS latency</a:t>
            </a:r>
            <a:endParaRPr dirty="0">
              <a:solidFill>
                <a:schemeClr val="tx1"/>
              </a:solidFill>
            </a:endParaRPr>
          </a:p>
          <a:p>
            <a:pPr marL="457200" lvl="0" indent="-342900" algn="l" rtl="0">
              <a:spcBef>
                <a:spcPts val="0"/>
              </a:spcBef>
              <a:spcAft>
                <a:spcPts val="0"/>
              </a:spcAft>
              <a:buClrTx/>
              <a:buSzPts val="1800"/>
              <a:buChar char="●"/>
            </a:pPr>
            <a:r>
              <a:rPr lang="en-US" dirty="0">
                <a:solidFill>
                  <a:schemeClr val="tx1"/>
                </a:solidFill>
              </a:rPr>
              <a:t>How about large last-level caches?</a:t>
            </a:r>
            <a:endParaRPr dirty="0">
              <a:solidFill>
                <a:schemeClr val="tx1"/>
              </a:solidFill>
            </a:endParaRPr>
          </a:p>
          <a:p>
            <a:pPr marL="0" lvl="0" indent="0" algn="l" rtl="0">
              <a:spcBef>
                <a:spcPts val="1600"/>
              </a:spcBef>
              <a:spcAft>
                <a:spcPts val="0"/>
              </a:spcAft>
              <a:buClrTx/>
              <a:buNone/>
            </a:pPr>
            <a:r>
              <a:rPr lang="en-US" b="1" dirty="0">
                <a:solidFill>
                  <a:schemeClr val="tx1"/>
                </a:solidFill>
              </a:rPr>
              <a:t>→ Model timing at controller interface (AXI4)</a:t>
            </a:r>
            <a:endParaRPr b="1" dirty="0">
              <a:solidFill>
                <a:schemeClr val="tx1"/>
              </a:solidFill>
            </a:endParaRPr>
          </a:p>
          <a:p>
            <a:pPr marL="457200" marR="0" lvl="0" indent="0" algn="l" rtl="0">
              <a:lnSpc>
                <a:spcPct val="115000"/>
              </a:lnSpc>
              <a:spcBef>
                <a:spcPts val="1600"/>
              </a:spcBef>
              <a:spcAft>
                <a:spcPts val="0"/>
              </a:spcAft>
              <a:buClrTx/>
              <a:buNone/>
            </a:pPr>
            <a:endParaRPr dirty="0">
              <a:solidFill>
                <a:schemeClr val="tx1"/>
              </a:solidFill>
            </a:endParaRPr>
          </a:p>
          <a:p>
            <a:pPr marL="0" lvl="0" indent="0" algn="l" rtl="0">
              <a:spcBef>
                <a:spcPts val="1600"/>
              </a:spcBef>
              <a:spcAft>
                <a:spcPts val="1600"/>
              </a:spcAft>
              <a:buClrTx/>
              <a:buNone/>
            </a:pPr>
            <a:endParaRPr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
                                            <p:txEl>
                                              <p:pRg st="0" end="0"/>
                                            </p:txEl>
                                          </p:spTgt>
                                        </p:tgtEl>
                                        <p:attrNameLst>
                                          <p:attrName>style.visibility</p:attrName>
                                        </p:attrNameLst>
                                      </p:cBhvr>
                                      <p:to>
                                        <p:strVal val="visible"/>
                                      </p:to>
                                    </p:set>
                                    <p:animEffect transition="in" filter="fade">
                                      <p:cBhvr>
                                        <p:cTn id="7" dur="1"/>
                                        <p:tgtEl>
                                          <p:spTgt spid="3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7">
                                            <p:txEl>
                                              <p:pRg st="1" end="1"/>
                                            </p:txEl>
                                          </p:spTgt>
                                        </p:tgtEl>
                                        <p:attrNameLst>
                                          <p:attrName>style.visibility</p:attrName>
                                        </p:attrNameLst>
                                      </p:cBhvr>
                                      <p:to>
                                        <p:strVal val="visible"/>
                                      </p:to>
                                    </p:set>
                                    <p:animEffect transition="in" filter="fade">
                                      <p:cBhvr>
                                        <p:cTn id="12" dur="1"/>
                                        <p:tgtEl>
                                          <p:spTgt spid="3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7">
                                            <p:txEl>
                                              <p:pRg st="2" end="2"/>
                                            </p:txEl>
                                          </p:spTgt>
                                        </p:tgtEl>
                                        <p:attrNameLst>
                                          <p:attrName>style.visibility</p:attrName>
                                        </p:attrNameLst>
                                      </p:cBhvr>
                                      <p:to>
                                        <p:strVal val="visible"/>
                                      </p:to>
                                    </p:set>
                                    <p:animEffect transition="in" filter="fade">
                                      <p:cBhvr>
                                        <p:cTn id="17" dur="1"/>
                                        <p:tgtEl>
                                          <p:spTgt spid="3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9">
                                            <p:txEl>
                                              <p:pRg st="0" end="0"/>
                                            </p:txEl>
                                          </p:spTgt>
                                        </p:tgtEl>
                                        <p:attrNameLst>
                                          <p:attrName>style.visibility</p:attrName>
                                        </p:attrNameLst>
                                      </p:cBhvr>
                                      <p:to>
                                        <p:strVal val="visible"/>
                                      </p:to>
                                    </p:set>
                                    <p:animEffect transition="in" filter="fade">
                                      <p:cBhvr>
                                        <p:cTn id="22" dur="1"/>
                                        <p:tgtEl>
                                          <p:spTgt spid="3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9">
                                            <p:txEl>
                                              <p:pRg st="1" end="1"/>
                                            </p:txEl>
                                          </p:spTgt>
                                        </p:tgtEl>
                                        <p:attrNameLst>
                                          <p:attrName>style.visibility</p:attrName>
                                        </p:attrNameLst>
                                      </p:cBhvr>
                                      <p:to>
                                        <p:strVal val="visible"/>
                                      </p:to>
                                    </p:set>
                                    <p:animEffect transition="in" filter="fade">
                                      <p:cBhvr>
                                        <p:cTn id="27" dur="1"/>
                                        <p:tgtEl>
                                          <p:spTgt spid="31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9">
                                            <p:txEl>
                                              <p:pRg st="2" end="2"/>
                                            </p:txEl>
                                          </p:spTgt>
                                        </p:tgtEl>
                                        <p:attrNameLst>
                                          <p:attrName>style.visibility</p:attrName>
                                        </p:attrNameLst>
                                      </p:cBhvr>
                                      <p:to>
                                        <p:strVal val="visible"/>
                                      </p:to>
                                    </p:set>
                                    <p:animEffect transition="in" filter="fade">
                                      <p:cBhvr>
                                        <p:cTn id="32" dur="1"/>
                                        <p:tgtEl>
                                          <p:spTgt spid="31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9">
                                            <p:txEl>
                                              <p:pRg st="3" end="3"/>
                                            </p:txEl>
                                          </p:spTgt>
                                        </p:tgtEl>
                                        <p:attrNameLst>
                                          <p:attrName>style.visibility</p:attrName>
                                        </p:attrNameLst>
                                      </p:cBhvr>
                                      <p:to>
                                        <p:strVal val="visible"/>
                                      </p:to>
                                    </p:set>
                                    <p:animEffect transition="in" filter="fade">
                                      <p:cBhvr>
                                        <p:cTn id="37" dur="1"/>
                                        <p:tgtEl>
                                          <p:spTgt spid="31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9">
                                            <p:txEl>
                                              <p:pRg st="4" end="4"/>
                                            </p:txEl>
                                          </p:spTgt>
                                        </p:tgtEl>
                                        <p:attrNameLst>
                                          <p:attrName>style.visibility</p:attrName>
                                        </p:attrNameLst>
                                      </p:cBhvr>
                                      <p:to>
                                        <p:strVal val="visible"/>
                                      </p:to>
                                    </p:set>
                                    <p:animEffect transition="in" filter="fade">
                                      <p:cBhvr>
                                        <p:cTn id="42" dur="1"/>
                                        <p:tgtEl>
                                          <p:spTgt spid="3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4E3960-A7D0-2649-9581-1C3F7730EC0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0AE79364-B42B-C141-9B7D-0301B29CF7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F10A44CF-9BA0-5742-B802-585D757FE8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5" name="Google Shape;260;p49">
            <a:extLst>
              <a:ext uri="{FF2B5EF4-FFF2-40B4-BE49-F238E27FC236}">
                <a16:creationId xmlns:a16="http://schemas.microsoft.com/office/drawing/2014/main" xmlns="" id="{1C0ED451-CFDF-5A4D-9C1E-CC2CE43D2F6A}"/>
              </a:ext>
            </a:extLst>
          </p:cNvPr>
          <p:cNvPicPr preferRelativeResize="0"/>
          <p:nvPr/>
        </p:nvPicPr>
        <p:blipFill>
          <a:blip r:embed="rId2">
            <a:alphaModFix/>
          </a:blip>
          <a:stretch>
            <a:fillRect/>
          </a:stretch>
        </p:blipFill>
        <p:spPr>
          <a:xfrm>
            <a:off x="427375" y="296954"/>
            <a:ext cx="8276433" cy="4598036"/>
          </a:xfrm>
          <a:prstGeom prst="rect">
            <a:avLst/>
          </a:prstGeom>
          <a:noFill/>
          <a:ln>
            <a:noFill/>
          </a:ln>
        </p:spPr>
      </p:pic>
    </p:spTree>
    <p:extLst>
      <p:ext uri="{BB962C8B-B14F-4D97-AF65-F5344CB8AC3E}">
        <p14:creationId xmlns:p14="http://schemas.microsoft.com/office/powerpoint/2010/main" val="2711518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5" name="Picture 4">
            <a:extLst>
              <a:ext uri="{FF2B5EF4-FFF2-40B4-BE49-F238E27FC236}">
                <a16:creationId xmlns:a16="http://schemas.microsoft.com/office/drawing/2014/main" xmlns="" id="{EECC15AB-FB6D-BE47-B485-C7409FE3A02E}"/>
              </a:ext>
            </a:extLst>
          </p:cNvPr>
          <p:cNvPicPr>
            <a:picLocks noChangeAspect="1"/>
          </p:cNvPicPr>
          <p:nvPr/>
        </p:nvPicPr>
        <p:blipFill>
          <a:blip r:embed="rId3"/>
          <a:stretch>
            <a:fillRect/>
          </a:stretch>
        </p:blipFill>
        <p:spPr>
          <a:xfrm>
            <a:off x="4907309" y="138793"/>
            <a:ext cx="4238939" cy="4906735"/>
          </a:xfrm>
          <a:prstGeom prst="rect">
            <a:avLst/>
          </a:prstGeom>
        </p:spPr>
      </p:pic>
      <p:sp>
        <p:nvSpPr>
          <p:cNvPr id="336" name="Google Shape;336;p55"/>
          <p:cNvSpPr txBox="1">
            <a:spLocks noGrp="1"/>
          </p:cNvSpPr>
          <p:nvPr>
            <p:ph type="body" idx="1"/>
          </p:nvPr>
        </p:nvSpPr>
        <p:spPr>
          <a:xfrm>
            <a:off x="196025" y="1615250"/>
            <a:ext cx="4891200" cy="1718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Tx/>
              <a:buSzPts val="1800"/>
              <a:buAutoNum type="arabicParenR" startAt="2"/>
            </a:pPr>
            <a:r>
              <a:rPr lang="en-US" dirty="0">
                <a:solidFill>
                  <a:schemeClr val="tx1"/>
                </a:solidFill>
              </a:rPr>
              <a:t>Timing-models written as </a:t>
            </a:r>
            <a:r>
              <a:rPr lang="en-US" i="1" dirty="0">
                <a:solidFill>
                  <a:schemeClr val="tx1"/>
                </a:solidFill>
              </a:rPr>
              <a:t>target-time</a:t>
            </a:r>
            <a:r>
              <a:rPr lang="en-US" dirty="0">
                <a:solidFill>
                  <a:schemeClr val="tx1"/>
                </a:solidFill>
              </a:rPr>
              <a:t> RTL</a:t>
            </a:r>
            <a:endParaRPr dirty="0">
              <a:solidFill>
                <a:schemeClr val="tx1"/>
              </a:solidFill>
            </a:endParaRPr>
          </a:p>
          <a:p>
            <a:pPr marL="457200" lvl="0" indent="-342900" algn="l" rtl="0">
              <a:spcBef>
                <a:spcPts val="0"/>
              </a:spcBef>
              <a:spcAft>
                <a:spcPts val="0"/>
              </a:spcAft>
              <a:buClrTx/>
              <a:buSzPts val="1800"/>
              <a:buChar char="●"/>
            </a:pPr>
            <a:r>
              <a:rPr lang="en-US" dirty="0">
                <a:solidFill>
                  <a:schemeClr val="tx1"/>
                </a:solidFill>
              </a:rPr>
              <a:t>Functional model appears as single-cycle CAM</a:t>
            </a:r>
          </a:p>
          <a:p>
            <a:pPr>
              <a:buClrTx/>
              <a:buFont typeface="Proxima Nova"/>
              <a:buChar char="●"/>
            </a:pPr>
            <a:r>
              <a:rPr lang="en-US" dirty="0">
                <a:solidFill>
                  <a:schemeClr val="tx1"/>
                </a:solidFill>
              </a:rPr>
              <a:t>Reuse FAME transform to apply host-decoupling</a:t>
            </a:r>
          </a:p>
          <a:p>
            <a:pPr marL="114300" lvl="0" indent="0" algn="l" rtl="0">
              <a:spcBef>
                <a:spcPts val="0"/>
              </a:spcBef>
              <a:spcAft>
                <a:spcPts val="0"/>
              </a:spcAft>
              <a:buClrTx/>
              <a:buSzPts val="1800"/>
              <a:buNone/>
            </a:pPr>
            <a:endParaRPr dirty="0">
              <a:solidFill>
                <a:schemeClr val="tx1"/>
              </a:solidFill>
            </a:endParaRPr>
          </a:p>
        </p:txBody>
      </p:sp>
      <p:sp>
        <p:nvSpPr>
          <p:cNvPr id="337" name="Google Shape;337;p55"/>
          <p:cNvSpPr txBox="1">
            <a:spLocks noGrp="1"/>
          </p:cNvSpPr>
          <p:nvPr>
            <p:ph type="body" idx="1"/>
          </p:nvPr>
        </p:nvSpPr>
        <p:spPr>
          <a:xfrm>
            <a:off x="196025" y="1115300"/>
            <a:ext cx="4891200" cy="480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Tx/>
              <a:buSzPts val="1800"/>
              <a:buAutoNum type="arabicParenR"/>
            </a:pPr>
            <a:r>
              <a:rPr lang="en-US" dirty="0">
                <a:solidFill>
                  <a:schemeClr val="tx1"/>
                </a:solidFill>
              </a:rPr>
              <a:t>Split timing and functional model</a:t>
            </a:r>
            <a:r>
              <a:rPr lang="en-US" baseline="30000" dirty="0">
                <a:solidFill>
                  <a:schemeClr val="tx1"/>
                </a:solidFill>
              </a:rPr>
              <a:t>1</a:t>
            </a:r>
            <a:r>
              <a:rPr lang="en-US" dirty="0">
                <a:solidFill>
                  <a:schemeClr val="tx1"/>
                </a:solidFill>
              </a:rPr>
              <a:t> </a:t>
            </a:r>
            <a:endParaRPr dirty="0">
              <a:solidFill>
                <a:schemeClr val="tx1"/>
              </a:solidFill>
            </a:endParaRPr>
          </a:p>
        </p:txBody>
      </p:sp>
      <p:sp>
        <p:nvSpPr>
          <p:cNvPr id="346" name="Google Shape;346;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Anatomy of a FASED Instance</a:t>
            </a:r>
            <a:endParaRPr/>
          </a:p>
        </p:txBody>
      </p:sp>
      <p:sp>
        <p:nvSpPr>
          <p:cNvPr id="347" name="Google Shape;347;p55"/>
          <p:cNvSpPr txBox="1">
            <a:spLocks noGrp="1"/>
          </p:cNvSpPr>
          <p:nvPr>
            <p:ph type="body" idx="1"/>
          </p:nvPr>
        </p:nvSpPr>
        <p:spPr>
          <a:xfrm>
            <a:off x="196025" y="3294325"/>
            <a:ext cx="4891200" cy="1335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Tx/>
              <a:buSzPts val="1800"/>
              <a:buAutoNum type="arabicParenR" startAt="3"/>
            </a:pPr>
            <a:r>
              <a:rPr lang="en-US" dirty="0">
                <a:solidFill>
                  <a:schemeClr val="tx1"/>
                </a:solidFill>
              </a:rPr>
              <a:t>Configuration port bound to memory-mapped registers for runtime reconfiguration</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endParaRPr dirty="0">
              <a:solidFill>
                <a:schemeClr val="tx1"/>
              </a:solidFill>
            </a:endParaRPr>
          </a:p>
        </p:txBody>
      </p:sp>
      <p:sp>
        <p:nvSpPr>
          <p:cNvPr id="345" name="Google Shape;345;p55"/>
          <p:cNvSpPr txBox="1">
            <a:spLocks noGrp="1"/>
          </p:cNvSpPr>
          <p:nvPr>
            <p:ph type="sldNum" idx="12"/>
          </p:nvPr>
        </p:nvSpPr>
        <p:spPr>
          <a:xfrm>
            <a:off x="-138142" y="474990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13</a:t>
            </a:fld>
            <a:endParaRPr dirty="0"/>
          </a:p>
        </p:txBody>
      </p:sp>
      <p:sp>
        <p:nvSpPr>
          <p:cNvPr id="6" name="Rectangle 5">
            <a:extLst>
              <a:ext uri="{FF2B5EF4-FFF2-40B4-BE49-F238E27FC236}">
                <a16:creationId xmlns:a16="http://schemas.microsoft.com/office/drawing/2014/main" xmlns="" id="{BBDC52B6-C953-2E40-BCB2-5C4CD018179D}"/>
              </a:ext>
            </a:extLst>
          </p:cNvPr>
          <p:cNvSpPr/>
          <p:nvPr/>
        </p:nvSpPr>
        <p:spPr>
          <a:xfrm>
            <a:off x="6490608" y="555171"/>
            <a:ext cx="1845128" cy="155121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23CC9DBA-F9C0-4849-BE68-C7DB8ED969BF}"/>
              </a:ext>
            </a:extLst>
          </p:cNvPr>
          <p:cNvSpPr/>
          <p:nvPr/>
        </p:nvSpPr>
        <p:spPr>
          <a:xfrm>
            <a:off x="6490608" y="3078110"/>
            <a:ext cx="1975756" cy="180413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4E2C6567-3A35-CD49-A7B2-A51EFBA2064A}"/>
              </a:ext>
            </a:extLst>
          </p:cNvPr>
          <p:cNvSpPr/>
          <p:nvPr/>
        </p:nvSpPr>
        <p:spPr>
          <a:xfrm>
            <a:off x="8311242" y="1420586"/>
            <a:ext cx="470807" cy="165752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E82EB9F4-B910-0D41-946E-5F732965AEDC}"/>
              </a:ext>
            </a:extLst>
          </p:cNvPr>
          <p:cNvSpPr/>
          <p:nvPr/>
        </p:nvSpPr>
        <p:spPr>
          <a:xfrm>
            <a:off x="6490608" y="2106385"/>
            <a:ext cx="1820634" cy="97172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988B2767-B690-0541-8ECE-7AFFA51278F4}"/>
              </a:ext>
            </a:extLst>
          </p:cNvPr>
          <p:cNvSpPr/>
          <p:nvPr/>
        </p:nvSpPr>
        <p:spPr>
          <a:xfrm>
            <a:off x="5597980" y="555172"/>
            <a:ext cx="892628" cy="430872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oogle Shape;260;p49">
            <a:extLst>
              <a:ext uri="{FF2B5EF4-FFF2-40B4-BE49-F238E27FC236}">
                <a16:creationId xmlns:a16="http://schemas.microsoft.com/office/drawing/2014/main" xmlns="" id="{ABBC511A-EDB2-9D47-9515-F42287EAFDD7}"/>
              </a:ext>
            </a:extLst>
          </p:cNvPr>
          <p:cNvPicPr preferRelativeResize="0"/>
          <p:nvPr/>
        </p:nvPicPr>
        <p:blipFill rotWithShape="1">
          <a:blip r:embed="rId4">
            <a:alphaModFix/>
          </a:blip>
          <a:srcRect l="64402" t="-4066" r="6801" b="52394"/>
          <a:stretch/>
        </p:blipFill>
        <p:spPr>
          <a:xfrm>
            <a:off x="5236234" y="761745"/>
            <a:ext cx="3907766" cy="3895574"/>
          </a:xfrm>
          <a:prstGeom prst="rect">
            <a:avLst/>
          </a:prstGeom>
          <a:noFill/>
          <a:ln>
            <a:noFill/>
          </a:ln>
        </p:spPr>
      </p:pic>
      <p:sp>
        <p:nvSpPr>
          <p:cNvPr id="25" name="Google Shape;347;p55">
            <a:extLst>
              <a:ext uri="{FF2B5EF4-FFF2-40B4-BE49-F238E27FC236}">
                <a16:creationId xmlns:a16="http://schemas.microsoft.com/office/drawing/2014/main" xmlns="" id="{6D10FA59-A55A-0D4D-871F-ECA25303A782}"/>
              </a:ext>
            </a:extLst>
          </p:cNvPr>
          <p:cNvSpPr txBox="1">
            <a:spLocks/>
          </p:cNvSpPr>
          <p:nvPr/>
        </p:nvSpPr>
        <p:spPr>
          <a:xfrm>
            <a:off x="311700" y="4712207"/>
            <a:ext cx="5462299" cy="2971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buClrTx/>
              <a:buNone/>
            </a:pPr>
            <a:r>
              <a:rPr lang="en-US" sz="1400" baseline="30000" dirty="0">
                <a:solidFill>
                  <a:schemeClr val="tx1"/>
                </a:solidFill>
              </a:rPr>
              <a:t>1</a:t>
            </a:r>
            <a:r>
              <a:rPr lang="en-US" sz="1400" dirty="0">
                <a:solidFill>
                  <a:schemeClr val="tx1"/>
                </a:solidFill>
              </a:rPr>
              <a:t>Joel Emer et al, </a:t>
            </a:r>
            <a:r>
              <a:rPr lang="en-US" sz="1400" i="1" dirty="0">
                <a:solidFill>
                  <a:schemeClr val="tx1"/>
                </a:solidFill>
              </a:rPr>
              <a:t>ASIM: A Performance Model Framework</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7"/>
                                        </p:tgtEl>
                                        <p:attrNameLst>
                                          <p:attrName>style.visibility</p:attrName>
                                        </p:attrNameLst>
                                      </p:cBhvr>
                                      <p:to>
                                        <p:strVal val="visible"/>
                                      </p:to>
                                    </p:set>
                                    <p:animEffect transition="in" filter="fade">
                                      <p:cBhvr>
                                        <p:cTn id="15" dur="1"/>
                                        <p:tgtEl>
                                          <p:spTgt spid="337"/>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hidden"/>
                                      </p:to>
                                    </p:set>
                                  </p:childTnLst>
                                </p:cTn>
                              </p:par>
                              <p:par>
                                <p:cTn id="28" presetID="1" presetClass="entr" presetSubtype="0" fill="hold" grpId="1"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36">
                                            <p:txEl>
                                              <p:pRg st="0" end="0"/>
                                            </p:txEl>
                                          </p:spTgt>
                                        </p:tgtEl>
                                        <p:attrNameLst>
                                          <p:attrName>style.visibility</p:attrName>
                                        </p:attrNameLst>
                                      </p:cBhvr>
                                      <p:to>
                                        <p:strVal val="visible"/>
                                      </p:to>
                                    </p:set>
                                    <p:animEffect transition="in" filter="fade">
                                      <p:cBhvr>
                                        <p:cTn id="36" dur="1"/>
                                        <p:tgtEl>
                                          <p:spTgt spid="33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6">
                                            <p:txEl>
                                              <p:pRg st="1" end="1"/>
                                            </p:txEl>
                                          </p:spTgt>
                                        </p:tgtEl>
                                        <p:attrNameLst>
                                          <p:attrName>style.visibility</p:attrName>
                                        </p:attrNameLst>
                                      </p:cBhvr>
                                      <p:to>
                                        <p:strVal val="visible"/>
                                      </p:to>
                                    </p:set>
                                    <p:animEffect transition="in" filter="fade">
                                      <p:cBhvr>
                                        <p:cTn id="41" dur="1"/>
                                        <p:tgtEl>
                                          <p:spTgt spid="336">
                                            <p:txEl>
                                              <p:pRg st="1" end="1"/>
                                            </p:txEl>
                                          </p:spTgt>
                                        </p:tgtEl>
                                      </p:cBhvr>
                                    </p:animEffect>
                                  </p:childTnLst>
                                </p:cTn>
                              </p:par>
                              <p:par>
                                <p:cTn id="42" presetID="1" presetClass="exit" presetSubtype="0" fill="hold" grpId="2"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36">
                                            <p:txEl>
                                              <p:pRg st="2" end="2"/>
                                            </p:txEl>
                                          </p:spTgt>
                                        </p:tgtEl>
                                        <p:attrNameLst>
                                          <p:attrName>style.visibility</p:attrName>
                                        </p:attrNameLst>
                                      </p:cBhvr>
                                      <p:to>
                                        <p:strVal val="visible"/>
                                      </p:to>
                                    </p:set>
                                    <p:animEffect transition="in" filter="fade">
                                      <p:cBhvr>
                                        <p:cTn id="48" dur="1"/>
                                        <p:tgtEl>
                                          <p:spTgt spid="336">
                                            <p:txEl>
                                              <p:pRg st="2" end="2"/>
                                            </p:txEl>
                                          </p:spTgt>
                                        </p:tgtEl>
                                      </p:cBhvr>
                                    </p:animEffect>
                                  </p:childTnLst>
                                </p:cTn>
                              </p:par>
                              <p:par>
                                <p:cTn id="49" presetID="1" presetClass="exit" presetSubtype="0" fill="hold" grpId="3"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47"/>
                                        </p:tgtEl>
                                        <p:attrNameLst>
                                          <p:attrName>style.visibility</p:attrName>
                                        </p:attrNameLst>
                                      </p:cBhvr>
                                      <p:to>
                                        <p:strVal val="visible"/>
                                      </p:to>
                                    </p:set>
                                    <p:animEffect transition="in" filter="fade">
                                      <p:cBhvr>
                                        <p:cTn id="55" dur="1"/>
                                        <p:tgtEl>
                                          <p:spTgt spid="347"/>
                                        </p:tgtEl>
                                      </p:cBhvr>
                                    </p:animEffect>
                                  </p:childTnLst>
                                </p:cTn>
                              </p:par>
                              <p:par>
                                <p:cTn id="56" presetID="1" presetClass="entr" presetSubtype="0" fill="hold" grpId="4" nodeType="with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par>
                                <p:cTn id="58" presetID="1" presetClass="entr" presetSubtype="0" fill="hold" grpId="3"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par>
                                <p:cTn id="60" presetID="1" presetClass="exit" presetSubtype="0" fill="hold" grpId="2" nodeType="withEffect">
                                  <p:stCondLst>
                                    <p:cond delay="0"/>
                                  </p:stCondLst>
                                  <p:childTnLst>
                                    <p:set>
                                      <p:cBhvr>
                                        <p:cTn id="61" dur="1" fill="hold">
                                          <p:stCondLst>
                                            <p:cond delay="0"/>
                                          </p:stCondLst>
                                        </p:cTn>
                                        <p:tgtEl>
                                          <p:spTgt spid="2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hidden"/>
                                      </p:to>
                                    </p:set>
                                  </p:childTnLst>
                                </p:cTn>
                              </p:par>
                              <p:par>
                                <p:cTn id="66" presetID="1" presetClass="exit" presetSubtype="0" fill="hold" grpId="4" nodeType="withEffect">
                                  <p:stCondLst>
                                    <p:cond delay="0"/>
                                  </p:stCondLst>
                                  <p:childTnLst>
                                    <p:set>
                                      <p:cBhvr>
                                        <p:cTn id="67" dur="1" fill="hold">
                                          <p:stCondLst>
                                            <p:cond delay="0"/>
                                          </p:stCondLst>
                                        </p:cTn>
                                        <p:tgtEl>
                                          <p:spTgt spid="19"/>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2"/>
                                        </p:tgtEl>
                                        <p:attrNameLst>
                                          <p:attrName>style.visibility</p:attrName>
                                        </p:attrNameLst>
                                      </p:cBhvr>
                                      <p:to>
                                        <p:strVal val="hidden"/>
                                      </p:to>
                                    </p:set>
                                  </p:childTnLst>
                                </p:cTn>
                              </p:par>
                              <p:par>
                                <p:cTn id="70" presetID="1" presetClass="exit" presetSubtype="0" fill="hold" grpId="2" nodeType="withEffect">
                                  <p:stCondLst>
                                    <p:cond delay="0"/>
                                  </p:stCondLst>
                                  <p:childTnLst>
                                    <p:set>
                                      <p:cBhvr>
                                        <p:cTn id="71" dur="1" fill="hold">
                                          <p:stCondLst>
                                            <p:cond delay="0"/>
                                          </p:stCondLst>
                                        </p:cTn>
                                        <p:tgtEl>
                                          <p:spTgt spid="6"/>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21"/>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19" grpId="0" animBg="1"/>
      <p:bldP spid="19" grpId="1" animBg="1"/>
      <p:bldP spid="19" grpId="2" animBg="1"/>
      <p:bldP spid="19" grpId="3" animBg="1"/>
      <p:bldP spid="19" grpId="4" animBg="1"/>
      <p:bldP spid="21" grpId="0" animBg="1"/>
      <p:bldP spid="21" grpId="1" animBg="1"/>
      <p:bldP spid="21" grpId="2" animBg="1"/>
      <p:bldP spid="22" grpId="0" animBg="1"/>
      <p:bldP spid="22" grpId="1" animBg="1"/>
      <p:bldP spid="23" grpId="2" animBg="1"/>
      <p:bldP spid="23" grpId="3" animBg="1"/>
      <p:bldP spid="23" grpId="4"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6"/>
          <p:cNvSpPr txBox="1">
            <a:spLocks noGrp="1"/>
          </p:cNvSpPr>
          <p:nvPr>
            <p:ph type="title"/>
          </p:nvPr>
        </p:nvSpPr>
        <p:spPr>
          <a:xfrm rot="16200000">
            <a:off x="-4048252" y="461382"/>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Example Execution: </a:t>
            </a:r>
            <a:br>
              <a:rPr lang="en-US" dirty="0"/>
            </a:br>
            <a:r>
              <a:rPr lang="en-US" dirty="0"/>
              <a:t>Single-Cycle Memory System</a:t>
            </a:r>
            <a:endParaRPr dirty="0"/>
          </a:p>
        </p:txBody>
      </p:sp>
      <p:sp>
        <p:nvSpPr>
          <p:cNvPr id="355" name="Google Shape;355;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14</a:t>
            </a:fld>
            <a:endParaRPr/>
          </a:p>
        </p:txBody>
      </p:sp>
      <p:pic>
        <p:nvPicPr>
          <p:cNvPr id="3" name="Picture 2">
            <a:extLst>
              <a:ext uri="{FF2B5EF4-FFF2-40B4-BE49-F238E27FC236}">
                <a16:creationId xmlns:a16="http://schemas.microsoft.com/office/drawing/2014/main" xmlns="" id="{1BC90AE0-C0F7-D14E-80F2-11F71B2A4E4D}"/>
              </a:ext>
            </a:extLst>
          </p:cNvPr>
          <p:cNvPicPr>
            <a:picLocks noChangeAspect="1"/>
          </p:cNvPicPr>
          <p:nvPr/>
        </p:nvPicPr>
        <p:blipFill rotWithShape="1">
          <a:blip r:embed="rId3"/>
          <a:srcRect t="3574" b="4063"/>
          <a:stretch/>
        </p:blipFill>
        <p:spPr>
          <a:xfrm>
            <a:off x="4634984" y="125656"/>
            <a:ext cx="3443759" cy="4914763"/>
          </a:xfrm>
          <a:prstGeom prst="rect">
            <a:avLst/>
          </a:prstGeom>
        </p:spPr>
      </p:pic>
      <p:sp>
        <p:nvSpPr>
          <p:cNvPr id="7" name="Google Shape;337;p55">
            <a:extLst>
              <a:ext uri="{FF2B5EF4-FFF2-40B4-BE49-F238E27FC236}">
                <a16:creationId xmlns:a16="http://schemas.microsoft.com/office/drawing/2014/main" xmlns="" id="{28E3B15B-5830-6B49-80CB-46F2406EBBC8}"/>
              </a:ext>
            </a:extLst>
          </p:cNvPr>
          <p:cNvSpPr txBox="1">
            <a:spLocks noGrp="1"/>
          </p:cNvSpPr>
          <p:nvPr>
            <p:ph type="body" idx="1"/>
          </p:nvPr>
        </p:nvSpPr>
        <p:spPr>
          <a:xfrm>
            <a:off x="1106539" y="2342588"/>
            <a:ext cx="4891200" cy="480900"/>
          </a:xfrm>
          <a:prstGeom prst="rect">
            <a:avLst/>
          </a:prstGeom>
        </p:spPr>
        <p:txBody>
          <a:bodyPr spcFirstLastPara="1" wrap="square" lIns="91425" tIns="91425" rIns="91425" bIns="91425" anchor="t" anchorCtr="0">
            <a:noAutofit/>
          </a:bodyPr>
          <a:lstStyle/>
          <a:p>
            <a:pPr marL="114300" lvl="0" indent="0" algn="l" rtl="0">
              <a:spcBef>
                <a:spcPts val="0"/>
              </a:spcBef>
              <a:spcAft>
                <a:spcPts val="0"/>
              </a:spcAft>
              <a:buClrTx/>
              <a:buSzPts val="1800"/>
              <a:buNone/>
            </a:pPr>
            <a:r>
              <a:rPr lang="en-US" sz="2800" u="sng" dirty="0">
                <a:solidFill>
                  <a:schemeClr val="tx1"/>
                </a:solidFill>
              </a:rPr>
              <a:t>Legend</a:t>
            </a:r>
            <a:endParaRPr sz="2800" u="sng" dirty="0">
              <a:solidFill>
                <a:schemeClr val="tx1"/>
              </a:solidFill>
            </a:endParaRPr>
          </a:p>
        </p:txBody>
      </p:sp>
      <p:sp>
        <p:nvSpPr>
          <p:cNvPr id="4" name="Oval 3">
            <a:extLst>
              <a:ext uri="{FF2B5EF4-FFF2-40B4-BE49-F238E27FC236}">
                <a16:creationId xmlns:a16="http://schemas.microsoft.com/office/drawing/2014/main" xmlns="" id="{7C91CD3E-72CA-5B48-A1AD-8130BE6F704F}"/>
              </a:ext>
            </a:extLst>
          </p:cNvPr>
          <p:cNvSpPr/>
          <p:nvPr/>
        </p:nvSpPr>
        <p:spPr>
          <a:xfrm>
            <a:off x="1306050" y="3081217"/>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70C0"/>
                </a:solidFill>
              </a:rPr>
              <a:t>V</a:t>
            </a:r>
          </a:p>
        </p:txBody>
      </p:sp>
      <p:sp>
        <p:nvSpPr>
          <p:cNvPr id="9" name="Oval 8">
            <a:extLst>
              <a:ext uri="{FF2B5EF4-FFF2-40B4-BE49-F238E27FC236}">
                <a16:creationId xmlns:a16="http://schemas.microsoft.com/office/drawing/2014/main" xmlns="" id="{A3BF8DF4-8F7A-2946-A0F7-E27BC50F03ED}"/>
              </a:ext>
            </a:extLst>
          </p:cNvPr>
          <p:cNvSpPr/>
          <p:nvPr/>
        </p:nvSpPr>
        <p:spPr>
          <a:xfrm>
            <a:off x="1306050" y="3625977"/>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rgbClr val="0070C0"/>
              </a:solidFill>
            </a:endParaRPr>
          </a:p>
        </p:txBody>
      </p:sp>
      <p:sp>
        <p:nvSpPr>
          <p:cNvPr id="5" name="Rectangle 4">
            <a:extLst>
              <a:ext uri="{FF2B5EF4-FFF2-40B4-BE49-F238E27FC236}">
                <a16:creationId xmlns:a16="http://schemas.microsoft.com/office/drawing/2014/main" xmlns="" id="{080FE60B-E8A8-024C-B8D8-7A0C5DC379AC}"/>
              </a:ext>
            </a:extLst>
          </p:cNvPr>
          <p:cNvSpPr/>
          <p:nvPr/>
        </p:nvSpPr>
        <p:spPr>
          <a:xfrm>
            <a:off x="1306050" y="4139946"/>
            <a:ext cx="367781" cy="367781"/>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H</a:t>
            </a:r>
          </a:p>
        </p:txBody>
      </p:sp>
      <p:sp>
        <p:nvSpPr>
          <p:cNvPr id="13" name="Google Shape;337;p55">
            <a:extLst>
              <a:ext uri="{FF2B5EF4-FFF2-40B4-BE49-F238E27FC236}">
                <a16:creationId xmlns:a16="http://schemas.microsoft.com/office/drawing/2014/main" xmlns="" id="{F69A3014-73D3-2142-90AA-371BD04CB14E}"/>
              </a:ext>
            </a:extLst>
          </p:cNvPr>
          <p:cNvSpPr txBox="1">
            <a:spLocks/>
          </p:cNvSpPr>
          <p:nvPr/>
        </p:nvSpPr>
        <p:spPr>
          <a:xfrm>
            <a:off x="1077419" y="395323"/>
            <a:ext cx="2445600"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lgn="r">
              <a:buClrTx/>
              <a:buFont typeface="Proxima Nova"/>
              <a:buNone/>
            </a:pPr>
            <a:r>
              <a:rPr lang="en-US" sz="2800" u="sng" dirty="0">
                <a:solidFill>
                  <a:schemeClr val="tx1"/>
                </a:solidFill>
              </a:rPr>
              <a:t>Cycle Counts</a:t>
            </a:r>
          </a:p>
          <a:p>
            <a:pPr marL="114300" indent="0">
              <a:buClrTx/>
              <a:buFont typeface="Proxima Nova"/>
              <a:buNone/>
            </a:pPr>
            <a:r>
              <a:rPr lang="en-US" sz="2800" dirty="0">
                <a:solidFill>
                  <a:schemeClr val="tx1"/>
                </a:solidFill>
              </a:rPr>
              <a:t>Target: 0 </a:t>
            </a:r>
          </a:p>
          <a:p>
            <a:pPr marL="114300" indent="0">
              <a:buClrTx/>
              <a:buFont typeface="Proxima Nova"/>
              <a:buNone/>
            </a:pPr>
            <a:r>
              <a:rPr lang="en-US" sz="2800" dirty="0">
                <a:solidFill>
                  <a:schemeClr val="tx1"/>
                </a:solidFill>
              </a:rPr>
              <a:t>   Host: 0</a:t>
            </a:r>
          </a:p>
        </p:txBody>
      </p:sp>
      <p:sp>
        <p:nvSpPr>
          <p:cNvPr id="14" name="Google Shape;337;p55">
            <a:extLst>
              <a:ext uri="{FF2B5EF4-FFF2-40B4-BE49-F238E27FC236}">
                <a16:creationId xmlns:a16="http://schemas.microsoft.com/office/drawing/2014/main" xmlns="" id="{15D6F77E-981C-4B42-9D1D-81D65A3FD144}"/>
              </a:ext>
            </a:extLst>
          </p:cNvPr>
          <p:cNvSpPr txBox="1">
            <a:spLocks/>
          </p:cNvSpPr>
          <p:nvPr/>
        </p:nvSpPr>
        <p:spPr>
          <a:xfrm>
            <a:off x="1610364" y="2990169"/>
            <a:ext cx="3285737"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buClrTx/>
              <a:buFont typeface="Proxima Nova"/>
              <a:buNone/>
            </a:pPr>
            <a:r>
              <a:rPr lang="en-US" sz="2200" dirty="0">
                <a:solidFill>
                  <a:schemeClr val="tx1"/>
                </a:solidFill>
              </a:rPr>
              <a:t>Token w/ Transaction</a:t>
            </a:r>
          </a:p>
        </p:txBody>
      </p:sp>
      <p:sp>
        <p:nvSpPr>
          <p:cNvPr id="15" name="Google Shape;337;p55">
            <a:extLst>
              <a:ext uri="{FF2B5EF4-FFF2-40B4-BE49-F238E27FC236}">
                <a16:creationId xmlns:a16="http://schemas.microsoft.com/office/drawing/2014/main" xmlns="" id="{103B2CA5-C35C-CD49-B49C-6B898CF8B9CC}"/>
              </a:ext>
            </a:extLst>
          </p:cNvPr>
          <p:cNvSpPr txBox="1">
            <a:spLocks/>
          </p:cNvSpPr>
          <p:nvPr/>
        </p:nvSpPr>
        <p:spPr>
          <a:xfrm>
            <a:off x="1610363" y="3518745"/>
            <a:ext cx="3285737"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buClrTx/>
              <a:buFont typeface="Proxima Nova"/>
              <a:buNone/>
            </a:pPr>
            <a:r>
              <a:rPr lang="en-US" sz="2200" dirty="0">
                <a:solidFill>
                  <a:schemeClr val="tx1"/>
                </a:solidFill>
              </a:rPr>
              <a:t>Token w/o Transaction</a:t>
            </a:r>
          </a:p>
        </p:txBody>
      </p:sp>
      <p:sp>
        <p:nvSpPr>
          <p:cNvPr id="16" name="Google Shape;337;p55">
            <a:extLst>
              <a:ext uri="{FF2B5EF4-FFF2-40B4-BE49-F238E27FC236}">
                <a16:creationId xmlns:a16="http://schemas.microsoft.com/office/drawing/2014/main" xmlns="" id="{787E62E5-547D-0C42-B399-D667E70DC71C}"/>
              </a:ext>
            </a:extLst>
          </p:cNvPr>
          <p:cNvSpPr txBox="1">
            <a:spLocks/>
          </p:cNvSpPr>
          <p:nvPr/>
        </p:nvSpPr>
        <p:spPr>
          <a:xfrm>
            <a:off x="1610363" y="4069392"/>
            <a:ext cx="3285737"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buClrTx/>
              <a:buFont typeface="Proxima Nova"/>
              <a:buNone/>
            </a:pPr>
            <a:r>
              <a:rPr lang="en-US" sz="2200" dirty="0">
                <a:solidFill>
                  <a:schemeClr val="tx1"/>
                </a:solidFill>
              </a:rPr>
              <a:t>Host Transaction</a:t>
            </a:r>
          </a:p>
        </p:txBody>
      </p:sp>
      <p:sp>
        <p:nvSpPr>
          <p:cNvPr id="17" name="Oval 16">
            <a:extLst>
              <a:ext uri="{FF2B5EF4-FFF2-40B4-BE49-F238E27FC236}">
                <a16:creationId xmlns:a16="http://schemas.microsoft.com/office/drawing/2014/main" xmlns="" id="{E0037FC0-4A76-D248-A126-F2F3C772AF58}"/>
              </a:ext>
            </a:extLst>
          </p:cNvPr>
          <p:cNvSpPr/>
          <p:nvPr/>
        </p:nvSpPr>
        <p:spPr>
          <a:xfrm>
            <a:off x="5014450" y="1540099"/>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70C0"/>
                </a:solidFill>
              </a:rPr>
              <a:t>V</a:t>
            </a:r>
          </a:p>
        </p:txBody>
      </p:sp>
      <p:sp>
        <p:nvSpPr>
          <p:cNvPr id="18" name="Oval 17">
            <a:extLst>
              <a:ext uri="{FF2B5EF4-FFF2-40B4-BE49-F238E27FC236}">
                <a16:creationId xmlns:a16="http://schemas.microsoft.com/office/drawing/2014/main" xmlns="" id="{9C79F8AD-CCC4-AF42-9E83-EC95C39C9175}"/>
              </a:ext>
            </a:extLst>
          </p:cNvPr>
          <p:cNvSpPr/>
          <p:nvPr/>
        </p:nvSpPr>
        <p:spPr>
          <a:xfrm>
            <a:off x="6008064" y="3942061"/>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rgbClr val="0070C0"/>
              </a:solidFill>
            </a:endParaRPr>
          </a:p>
        </p:txBody>
      </p:sp>
      <p:sp>
        <p:nvSpPr>
          <p:cNvPr id="19" name="Oval 18">
            <a:extLst>
              <a:ext uri="{FF2B5EF4-FFF2-40B4-BE49-F238E27FC236}">
                <a16:creationId xmlns:a16="http://schemas.microsoft.com/office/drawing/2014/main" xmlns="" id="{4893EED9-011F-0F4E-9D56-D9A4FF02F6B9}"/>
              </a:ext>
            </a:extLst>
          </p:cNvPr>
          <p:cNvSpPr/>
          <p:nvPr/>
        </p:nvSpPr>
        <p:spPr>
          <a:xfrm>
            <a:off x="5014449" y="1547773"/>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70C0"/>
                </a:solidFill>
              </a:rPr>
              <a:t>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
                                        <p:tgtEl>
                                          <p:spTgt spid="14"/>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
                                        <p:tgtEl>
                                          <p:spTgt spid="15"/>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
                                        <p:tgtEl>
                                          <p:spTgt spid="16"/>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2"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grpId="3"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0" nodeType="clickEffect">
                                  <p:stCondLst>
                                    <p:cond delay="0"/>
                                  </p:stCondLst>
                                  <p:childTnLst>
                                    <p:animMotion origin="layout" path="M 0 0 L 0.2 -0.0108 L 0.19861 0.30093 " pathEditMode="relative" ptsTypes="AAA">
                                      <p:cBhvr>
                                        <p:cTn id="47" dur="2000" fill="hold"/>
                                        <p:tgtEl>
                                          <p:spTgt spid="17"/>
                                        </p:tgtEl>
                                        <p:attrNameLst>
                                          <p:attrName>ppt_x</p:attrName>
                                          <p:attrName>ppt_y</p:attrName>
                                        </p:attrNameLst>
                                      </p:cBhvr>
                                    </p:animMotion>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grpId="1" nodeType="clickEffect">
                                  <p:stCondLst>
                                    <p:cond delay="0"/>
                                  </p:stCondLst>
                                  <p:childTnLst>
                                    <p:animMotion origin="layout" path="M 0 0 L 0.02465 0.00463 L 0.02465 -0.20401 L 0.1085 -0.20401 " pathEditMode="relative" ptsTypes="AAAA">
                                      <p:cBhvr>
                                        <p:cTn id="51" dur="2000" fill="hold"/>
                                        <p:tgtEl>
                                          <p:spTgt spid="19"/>
                                        </p:tgtEl>
                                        <p:attrNameLst>
                                          <p:attrName>ppt_x</p:attrName>
                                          <p:attrName>ppt_y</p:attrName>
                                        </p:attrNameLst>
                                      </p:cBhvr>
                                    </p:animMotion>
                                  </p:childTnLst>
                                </p:cTn>
                              </p:par>
                            </p:childTnLst>
                          </p:cTn>
                        </p:par>
                      </p:childTnLst>
                    </p:cTn>
                  </p:par>
                  <p:par>
                    <p:cTn id="52" fill="hold">
                      <p:stCondLst>
                        <p:cond delay="indefinite"/>
                      </p:stCondLst>
                      <p:childTnLst>
                        <p:par>
                          <p:cTn id="53" fill="hold">
                            <p:stCondLst>
                              <p:cond delay="0"/>
                            </p:stCondLst>
                            <p:childTnLst>
                              <p:par>
                                <p:cTn id="54" presetID="0" presetClass="path" presetSubtype="0" accel="50000" decel="50000" fill="hold" grpId="0" nodeType="clickEffect">
                                  <p:stCondLst>
                                    <p:cond delay="0"/>
                                  </p:stCondLst>
                                  <p:childTnLst>
                                    <p:animMotion origin="layout" path="M 0.00052 -0.00093 L 0.00191 -0.34352 L -0.12274 -0.34136 " pathEditMode="relative" ptsTypes="AAA">
                                      <p:cBhvr>
                                        <p:cTn id="55" dur="2000" fill="hold"/>
                                        <p:tgtEl>
                                          <p:spTgt spid="18"/>
                                        </p:tgtEl>
                                        <p:attrNameLst>
                                          <p:attrName>ppt_x</p:attrName>
                                          <p:attrName>ppt_y</p:attrName>
                                        </p:attrNameLst>
                                      </p:cBhvr>
                                    </p:animMotion>
                                  </p:childTnLst>
                                </p:cTn>
                              </p:par>
                              <p:par>
                                <p:cTn id="56" presetID="1" presetClass="entr" presetSubtype="0" fill="hold" grpId="4" nodeType="withEffect">
                                  <p:stCondLst>
                                    <p:cond delay="0"/>
                                  </p:stCondLst>
                                  <p:childTnLst>
                                    <p:set>
                                      <p:cBhvr>
                                        <p:cTn id="5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5" grpId="0" animBg="1"/>
      <p:bldP spid="17" grpId="0" animBg="1"/>
      <p:bldP spid="17" grpId="1" animBg="1"/>
      <p:bldP spid="18" grpId="0" animBg="1"/>
      <p:bldP spid="18" grpId="1" animBg="1"/>
      <p:bldP spid="19" grpId="1" animBg="1"/>
      <p:bldP spid="19" grpId="2" animBg="1"/>
      <p:bldP spid="19" grpId="3" animBg="1"/>
      <p:bldP spid="19" grpId="4"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6"/>
          <p:cNvSpPr txBox="1">
            <a:spLocks noGrp="1"/>
          </p:cNvSpPr>
          <p:nvPr>
            <p:ph type="title"/>
          </p:nvPr>
        </p:nvSpPr>
        <p:spPr>
          <a:xfrm rot="16200000">
            <a:off x="-4048252" y="461382"/>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Example Execution: </a:t>
            </a:r>
            <a:br>
              <a:rPr lang="en-US" dirty="0"/>
            </a:br>
            <a:r>
              <a:rPr lang="en-US" dirty="0"/>
              <a:t>Single-Cycle Memory System</a:t>
            </a:r>
            <a:endParaRPr dirty="0"/>
          </a:p>
        </p:txBody>
      </p:sp>
      <p:sp>
        <p:nvSpPr>
          <p:cNvPr id="355" name="Google Shape;355;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15</a:t>
            </a:fld>
            <a:endParaRPr/>
          </a:p>
        </p:txBody>
      </p:sp>
      <p:pic>
        <p:nvPicPr>
          <p:cNvPr id="3" name="Picture 2">
            <a:extLst>
              <a:ext uri="{FF2B5EF4-FFF2-40B4-BE49-F238E27FC236}">
                <a16:creationId xmlns:a16="http://schemas.microsoft.com/office/drawing/2014/main" xmlns="" id="{1BC90AE0-C0F7-D14E-80F2-11F71B2A4E4D}"/>
              </a:ext>
            </a:extLst>
          </p:cNvPr>
          <p:cNvPicPr>
            <a:picLocks noChangeAspect="1"/>
          </p:cNvPicPr>
          <p:nvPr/>
        </p:nvPicPr>
        <p:blipFill rotWithShape="1">
          <a:blip r:embed="rId3"/>
          <a:srcRect t="3574" b="4063"/>
          <a:stretch/>
        </p:blipFill>
        <p:spPr>
          <a:xfrm>
            <a:off x="4634984" y="125656"/>
            <a:ext cx="3443759" cy="4914763"/>
          </a:xfrm>
          <a:prstGeom prst="rect">
            <a:avLst/>
          </a:prstGeom>
        </p:spPr>
      </p:pic>
      <p:sp>
        <p:nvSpPr>
          <p:cNvPr id="7" name="Google Shape;337;p55">
            <a:extLst>
              <a:ext uri="{FF2B5EF4-FFF2-40B4-BE49-F238E27FC236}">
                <a16:creationId xmlns:a16="http://schemas.microsoft.com/office/drawing/2014/main" xmlns="" id="{28E3B15B-5830-6B49-80CB-46F2406EBBC8}"/>
              </a:ext>
            </a:extLst>
          </p:cNvPr>
          <p:cNvSpPr txBox="1">
            <a:spLocks noGrp="1"/>
          </p:cNvSpPr>
          <p:nvPr>
            <p:ph type="body" idx="1"/>
          </p:nvPr>
        </p:nvSpPr>
        <p:spPr>
          <a:xfrm>
            <a:off x="1106539" y="2342588"/>
            <a:ext cx="4891200" cy="480900"/>
          </a:xfrm>
          <a:prstGeom prst="rect">
            <a:avLst/>
          </a:prstGeom>
        </p:spPr>
        <p:txBody>
          <a:bodyPr spcFirstLastPara="1" wrap="square" lIns="91425" tIns="91425" rIns="91425" bIns="91425" anchor="t" anchorCtr="0">
            <a:noAutofit/>
          </a:bodyPr>
          <a:lstStyle/>
          <a:p>
            <a:pPr marL="114300" lvl="0" indent="0" algn="l" rtl="0">
              <a:spcBef>
                <a:spcPts val="0"/>
              </a:spcBef>
              <a:spcAft>
                <a:spcPts val="0"/>
              </a:spcAft>
              <a:buClrTx/>
              <a:buSzPts val="1800"/>
              <a:buNone/>
            </a:pPr>
            <a:r>
              <a:rPr lang="en-US" sz="2800" u="sng" dirty="0">
                <a:solidFill>
                  <a:schemeClr val="tx1"/>
                </a:solidFill>
              </a:rPr>
              <a:t>Legend</a:t>
            </a:r>
            <a:endParaRPr sz="2800" u="sng" dirty="0">
              <a:solidFill>
                <a:schemeClr val="tx1"/>
              </a:solidFill>
            </a:endParaRPr>
          </a:p>
        </p:txBody>
      </p:sp>
      <p:sp>
        <p:nvSpPr>
          <p:cNvPr id="4" name="Oval 3">
            <a:extLst>
              <a:ext uri="{FF2B5EF4-FFF2-40B4-BE49-F238E27FC236}">
                <a16:creationId xmlns:a16="http://schemas.microsoft.com/office/drawing/2014/main" xmlns="" id="{7C91CD3E-72CA-5B48-A1AD-8130BE6F704F}"/>
              </a:ext>
            </a:extLst>
          </p:cNvPr>
          <p:cNvSpPr/>
          <p:nvPr/>
        </p:nvSpPr>
        <p:spPr>
          <a:xfrm>
            <a:off x="1306050" y="3081217"/>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70C0"/>
                </a:solidFill>
              </a:rPr>
              <a:t>V</a:t>
            </a:r>
          </a:p>
        </p:txBody>
      </p:sp>
      <p:sp>
        <p:nvSpPr>
          <p:cNvPr id="9" name="Oval 8">
            <a:extLst>
              <a:ext uri="{FF2B5EF4-FFF2-40B4-BE49-F238E27FC236}">
                <a16:creationId xmlns:a16="http://schemas.microsoft.com/office/drawing/2014/main" xmlns="" id="{A3BF8DF4-8F7A-2946-A0F7-E27BC50F03ED}"/>
              </a:ext>
            </a:extLst>
          </p:cNvPr>
          <p:cNvSpPr/>
          <p:nvPr/>
        </p:nvSpPr>
        <p:spPr>
          <a:xfrm>
            <a:off x="1306050" y="3625977"/>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rgbClr val="0070C0"/>
              </a:solidFill>
            </a:endParaRPr>
          </a:p>
        </p:txBody>
      </p:sp>
      <p:sp>
        <p:nvSpPr>
          <p:cNvPr id="5" name="Rectangle 4">
            <a:extLst>
              <a:ext uri="{FF2B5EF4-FFF2-40B4-BE49-F238E27FC236}">
                <a16:creationId xmlns:a16="http://schemas.microsoft.com/office/drawing/2014/main" xmlns="" id="{080FE60B-E8A8-024C-B8D8-7A0C5DC379AC}"/>
              </a:ext>
            </a:extLst>
          </p:cNvPr>
          <p:cNvSpPr/>
          <p:nvPr/>
        </p:nvSpPr>
        <p:spPr>
          <a:xfrm>
            <a:off x="1306050" y="4139946"/>
            <a:ext cx="367781" cy="367781"/>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H</a:t>
            </a:r>
          </a:p>
        </p:txBody>
      </p:sp>
      <p:sp>
        <p:nvSpPr>
          <p:cNvPr id="13" name="Google Shape;337;p55">
            <a:extLst>
              <a:ext uri="{FF2B5EF4-FFF2-40B4-BE49-F238E27FC236}">
                <a16:creationId xmlns:a16="http://schemas.microsoft.com/office/drawing/2014/main" xmlns="" id="{F69A3014-73D3-2142-90AA-371BD04CB14E}"/>
              </a:ext>
            </a:extLst>
          </p:cNvPr>
          <p:cNvSpPr txBox="1">
            <a:spLocks/>
          </p:cNvSpPr>
          <p:nvPr/>
        </p:nvSpPr>
        <p:spPr>
          <a:xfrm>
            <a:off x="1077419" y="395323"/>
            <a:ext cx="2445600"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lgn="r">
              <a:buClrTx/>
              <a:buFont typeface="Proxima Nova"/>
              <a:buNone/>
            </a:pPr>
            <a:r>
              <a:rPr lang="en-US" sz="2800" u="sng" dirty="0">
                <a:solidFill>
                  <a:schemeClr val="tx1"/>
                </a:solidFill>
              </a:rPr>
              <a:t>Cycle Counts</a:t>
            </a:r>
          </a:p>
          <a:p>
            <a:pPr marL="114300" indent="0">
              <a:buClrTx/>
              <a:buFont typeface="Proxima Nova"/>
              <a:buNone/>
            </a:pPr>
            <a:r>
              <a:rPr lang="en-US" sz="2800" dirty="0">
                <a:solidFill>
                  <a:schemeClr val="tx1"/>
                </a:solidFill>
              </a:rPr>
              <a:t>Target: 1* </a:t>
            </a:r>
          </a:p>
          <a:p>
            <a:pPr marL="114300" indent="0">
              <a:buClrTx/>
              <a:buFont typeface="Proxima Nova"/>
              <a:buNone/>
            </a:pPr>
            <a:r>
              <a:rPr lang="en-US" sz="2800" dirty="0">
                <a:solidFill>
                  <a:schemeClr val="tx1"/>
                </a:solidFill>
              </a:rPr>
              <a:t>   Host: 1 </a:t>
            </a:r>
            <a:r>
              <a:rPr lang="en-US" sz="2800" dirty="0">
                <a:solidFill>
                  <a:schemeClr val="tx1"/>
                </a:solidFill>
                <a:sym typeface="Wingdings" pitchFamily="2" charset="2"/>
              </a:rPr>
              <a:t></a:t>
            </a:r>
            <a:r>
              <a:rPr lang="en-US" sz="2800" dirty="0">
                <a:solidFill>
                  <a:schemeClr val="tx1"/>
                </a:solidFill>
              </a:rPr>
              <a:t> 2</a:t>
            </a:r>
          </a:p>
        </p:txBody>
      </p:sp>
      <p:sp>
        <p:nvSpPr>
          <p:cNvPr id="14" name="Google Shape;337;p55">
            <a:extLst>
              <a:ext uri="{FF2B5EF4-FFF2-40B4-BE49-F238E27FC236}">
                <a16:creationId xmlns:a16="http://schemas.microsoft.com/office/drawing/2014/main" xmlns="" id="{15D6F77E-981C-4B42-9D1D-81D65A3FD144}"/>
              </a:ext>
            </a:extLst>
          </p:cNvPr>
          <p:cNvSpPr txBox="1">
            <a:spLocks/>
          </p:cNvSpPr>
          <p:nvPr/>
        </p:nvSpPr>
        <p:spPr>
          <a:xfrm>
            <a:off x="1610364" y="2990169"/>
            <a:ext cx="3285737"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buClrTx/>
              <a:buFont typeface="Proxima Nova"/>
              <a:buNone/>
            </a:pPr>
            <a:r>
              <a:rPr lang="en-US" sz="2200" dirty="0">
                <a:solidFill>
                  <a:schemeClr val="tx1"/>
                </a:solidFill>
              </a:rPr>
              <a:t>Token w/ Transaction</a:t>
            </a:r>
          </a:p>
        </p:txBody>
      </p:sp>
      <p:sp>
        <p:nvSpPr>
          <p:cNvPr id="15" name="Google Shape;337;p55">
            <a:extLst>
              <a:ext uri="{FF2B5EF4-FFF2-40B4-BE49-F238E27FC236}">
                <a16:creationId xmlns:a16="http://schemas.microsoft.com/office/drawing/2014/main" xmlns="" id="{103B2CA5-C35C-CD49-B49C-6B898CF8B9CC}"/>
              </a:ext>
            </a:extLst>
          </p:cNvPr>
          <p:cNvSpPr txBox="1">
            <a:spLocks/>
          </p:cNvSpPr>
          <p:nvPr/>
        </p:nvSpPr>
        <p:spPr>
          <a:xfrm>
            <a:off x="1610363" y="3518745"/>
            <a:ext cx="3285737"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buClrTx/>
              <a:buFont typeface="Proxima Nova"/>
              <a:buNone/>
            </a:pPr>
            <a:r>
              <a:rPr lang="en-US" sz="2200" dirty="0">
                <a:solidFill>
                  <a:schemeClr val="tx1"/>
                </a:solidFill>
              </a:rPr>
              <a:t>Token w/o Transaction</a:t>
            </a:r>
          </a:p>
        </p:txBody>
      </p:sp>
      <p:sp>
        <p:nvSpPr>
          <p:cNvPr id="16" name="Google Shape;337;p55">
            <a:extLst>
              <a:ext uri="{FF2B5EF4-FFF2-40B4-BE49-F238E27FC236}">
                <a16:creationId xmlns:a16="http://schemas.microsoft.com/office/drawing/2014/main" xmlns="" id="{787E62E5-547D-0C42-B399-D667E70DC71C}"/>
              </a:ext>
            </a:extLst>
          </p:cNvPr>
          <p:cNvSpPr txBox="1">
            <a:spLocks/>
          </p:cNvSpPr>
          <p:nvPr/>
        </p:nvSpPr>
        <p:spPr>
          <a:xfrm>
            <a:off x="1610363" y="4069392"/>
            <a:ext cx="3285737"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buClrTx/>
              <a:buFont typeface="Proxima Nova"/>
              <a:buNone/>
            </a:pPr>
            <a:r>
              <a:rPr lang="en-US" sz="2200" dirty="0">
                <a:solidFill>
                  <a:schemeClr val="tx1"/>
                </a:solidFill>
              </a:rPr>
              <a:t>Host Transaction</a:t>
            </a:r>
          </a:p>
        </p:txBody>
      </p:sp>
      <p:sp>
        <p:nvSpPr>
          <p:cNvPr id="17" name="Oval 16">
            <a:extLst>
              <a:ext uri="{FF2B5EF4-FFF2-40B4-BE49-F238E27FC236}">
                <a16:creationId xmlns:a16="http://schemas.microsoft.com/office/drawing/2014/main" xmlns="" id="{E0037FC0-4A76-D248-A126-F2F3C772AF58}"/>
              </a:ext>
            </a:extLst>
          </p:cNvPr>
          <p:cNvSpPr/>
          <p:nvPr/>
        </p:nvSpPr>
        <p:spPr>
          <a:xfrm>
            <a:off x="6752939" y="3210659"/>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70C0"/>
                </a:solidFill>
              </a:rPr>
              <a:t>V</a:t>
            </a:r>
          </a:p>
        </p:txBody>
      </p:sp>
      <p:sp>
        <p:nvSpPr>
          <p:cNvPr id="18" name="Oval 17">
            <a:extLst>
              <a:ext uri="{FF2B5EF4-FFF2-40B4-BE49-F238E27FC236}">
                <a16:creationId xmlns:a16="http://schemas.microsoft.com/office/drawing/2014/main" xmlns="" id="{9C79F8AD-CCC4-AF42-9E83-EC95C39C9175}"/>
              </a:ext>
            </a:extLst>
          </p:cNvPr>
          <p:cNvSpPr/>
          <p:nvPr/>
        </p:nvSpPr>
        <p:spPr>
          <a:xfrm>
            <a:off x="5003353" y="1540099"/>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rgbClr val="0070C0"/>
              </a:solidFill>
            </a:endParaRPr>
          </a:p>
        </p:txBody>
      </p:sp>
      <p:sp>
        <p:nvSpPr>
          <p:cNvPr id="20" name="Rectangle 19">
            <a:extLst>
              <a:ext uri="{FF2B5EF4-FFF2-40B4-BE49-F238E27FC236}">
                <a16:creationId xmlns:a16="http://schemas.microsoft.com/office/drawing/2014/main" xmlns="" id="{70D5F8D8-E995-BB42-9143-8B55535F13BD}"/>
              </a:ext>
            </a:extLst>
          </p:cNvPr>
          <p:cNvSpPr/>
          <p:nvPr/>
        </p:nvSpPr>
        <p:spPr>
          <a:xfrm>
            <a:off x="6867573" y="395322"/>
            <a:ext cx="367781" cy="367781"/>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H</a:t>
            </a:r>
          </a:p>
        </p:txBody>
      </p:sp>
      <p:sp>
        <p:nvSpPr>
          <p:cNvPr id="21" name="Oval 20">
            <a:extLst>
              <a:ext uri="{FF2B5EF4-FFF2-40B4-BE49-F238E27FC236}">
                <a16:creationId xmlns:a16="http://schemas.microsoft.com/office/drawing/2014/main" xmlns="" id="{F1D64FAE-83C1-AA46-A4CD-85B4EDFDA722}"/>
              </a:ext>
            </a:extLst>
          </p:cNvPr>
          <p:cNvSpPr/>
          <p:nvPr/>
        </p:nvSpPr>
        <p:spPr>
          <a:xfrm>
            <a:off x="6073259" y="395323"/>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70C0"/>
                </a:solidFill>
              </a:rPr>
              <a:t>V</a:t>
            </a:r>
          </a:p>
        </p:txBody>
      </p:sp>
      <p:sp>
        <p:nvSpPr>
          <p:cNvPr id="2" name="TextBox 1">
            <a:extLst>
              <a:ext uri="{FF2B5EF4-FFF2-40B4-BE49-F238E27FC236}">
                <a16:creationId xmlns:a16="http://schemas.microsoft.com/office/drawing/2014/main" xmlns="" id="{A158F1FE-4F1E-B04D-9BDD-BD524F3B90A6}"/>
              </a:ext>
            </a:extLst>
          </p:cNvPr>
          <p:cNvSpPr txBox="1"/>
          <p:nvPr/>
        </p:nvSpPr>
        <p:spPr>
          <a:xfrm>
            <a:off x="4940766" y="3878336"/>
            <a:ext cx="1064920" cy="523220"/>
          </a:xfrm>
          <a:prstGeom prst="rect">
            <a:avLst/>
          </a:prstGeom>
          <a:solidFill>
            <a:schemeClr val="lt1">
              <a:alpha val="50000"/>
            </a:schemeClr>
          </a:solidFill>
        </p:spPr>
        <p:txBody>
          <a:bodyPr wrap="square" rtlCol="0">
            <a:spAutoFit/>
          </a:bodyPr>
          <a:lstStyle/>
          <a:p>
            <a:r>
              <a:rPr lang="en-US" sz="2800" i="1" dirty="0">
                <a:solidFill>
                  <a:srgbClr val="FF0000"/>
                </a:solidFill>
                <a:latin typeface="Meiryo" panose="020B0604030504040204" pitchFamily="34" charset="-128"/>
                <a:ea typeface="Meiryo" panose="020B0604030504040204" pitchFamily="34" charset="-128"/>
              </a:rPr>
              <a:t>Miss!</a:t>
            </a:r>
          </a:p>
        </p:txBody>
      </p:sp>
      <p:sp>
        <p:nvSpPr>
          <p:cNvPr id="22" name="TextBox 21">
            <a:extLst>
              <a:ext uri="{FF2B5EF4-FFF2-40B4-BE49-F238E27FC236}">
                <a16:creationId xmlns:a16="http://schemas.microsoft.com/office/drawing/2014/main" xmlns="" id="{57184291-D914-C040-8CD5-898C8A4CC89D}"/>
              </a:ext>
            </a:extLst>
          </p:cNvPr>
          <p:cNvSpPr txBox="1"/>
          <p:nvPr/>
        </p:nvSpPr>
        <p:spPr>
          <a:xfrm>
            <a:off x="5799190" y="1368948"/>
            <a:ext cx="1786943" cy="1384995"/>
          </a:xfrm>
          <a:prstGeom prst="rect">
            <a:avLst/>
          </a:prstGeom>
          <a:solidFill>
            <a:schemeClr val="lt1">
              <a:alpha val="58000"/>
            </a:schemeClr>
          </a:solidFill>
        </p:spPr>
        <p:txBody>
          <a:bodyPr wrap="square" rtlCol="0" anchor="t">
            <a:spAutoFit/>
          </a:bodyPr>
          <a:lstStyle/>
          <a:p>
            <a:pPr algn="ctr"/>
            <a:endParaRPr lang="en-US" sz="2800" i="1" dirty="0">
              <a:solidFill>
                <a:srgbClr val="FF0000"/>
              </a:solidFill>
              <a:latin typeface="Meiryo" panose="020B0604030504040204" pitchFamily="34" charset="-128"/>
              <a:ea typeface="Meiryo" panose="020B0604030504040204" pitchFamily="34" charset="-128"/>
            </a:endParaRPr>
          </a:p>
          <a:p>
            <a:pPr algn="ctr"/>
            <a:r>
              <a:rPr lang="en-US" sz="2800" i="1" dirty="0">
                <a:solidFill>
                  <a:srgbClr val="FF0000"/>
                </a:solidFill>
                <a:latin typeface="Meiryo" panose="020B0604030504040204" pitchFamily="34" charset="-128"/>
                <a:ea typeface="Meiryo" panose="020B0604030504040204" pitchFamily="34" charset="-128"/>
              </a:rPr>
              <a:t>STALL</a:t>
            </a:r>
          </a:p>
          <a:p>
            <a:pPr algn="ctr"/>
            <a:endParaRPr lang="en-US" sz="2800" i="1" dirty="0">
              <a:solidFill>
                <a:srgbClr val="FF0000"/>
              </a:solidFill>
              <a:latin typeface="Meiryo" panose="020B0604030504040204" pitchFamily="34" charset="-128"/>
              <a:ea typeface="Meiryo" panose="020B0604030504040204" pitchFamily="34" charset="-128"/>
            </a:endParaRPr>
          </a:p>
        </p:txBody>
      </p:sp>
      <p:sp>
        <p:nvSpPr>
          <p:cNvPr id="23" name="Google Shape;337;p55">
            <a:extLst>
              <a:ext uri="{FF2B5EF4-FFF2-40B4-BE49-F238E27FC236}">
                <a16:creationId xmlns:a16="http://schemas.microsoft.com/office/drawing/2014/main" xmlns="" id="{10ADDDFB-DF97-1648-90E9-9B8425036B69}"/>
              </a:ext>
            </a:extLst>
          </p:cNvPr>
          <p:cNvSpPr txBox="1">
            <a:spLocks/>
          </p:cNvSpPr>
          <p:nvPr/>
        </p:nvSpPr>
        <p:spPr>
          <a:xfrm>
            <a:off x="1073090" y="395323"/>
            <a:ext cx="2445600"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lgn="r">
              <a:buClrTx/>
              <a:buFont typeface="Proxima Nova"/>
              <a:buNone/>
            </a:pPr>
            <a:r>
              <a:rPr lang="en-US" sz="2800" u="sng" dirty="0">
                <a:solidFill>
                  <a:schemeClr val="tx1"/>
                </a:solidFill>
              </a:rPr>
              <a:t>Cycle Counts</a:t>
            </a:r>
          </a:p>
          <a:p>
            <a:pPr marL="114300" indent="0">
              <a:buClrTx/>
              <a:buFont typeface="Proxima Nova"/>
              <a:buNone/>
            </a:pPr>
            <a:r>
              <a:rPr lang="en-US" sz="2800" dirty="0">
                <a:solidFill>
                  <a:schemeClr val="tx1"/>
                </a:solidFill>
              </a:rPr>
              <a:t>Target: 1 </a:t>
            </a:r>
          </a:p>
          <a:p>
            <a:pPr marL="114300" indent="0">
              <a:buClrTx/>
              <a:buFont typeface="Proxima Nova"/>
              <a:buNone/>
            </a:pPr>
            <a:r>
              <a:rPr lang="en-US" sz="2800" dirty="0">
                <a:solidFill>
                  <a:schemeClr val="tx1"/>
                </a:solidFill>
              </a:rPr>
              <a:t>   Host: 1</a:t>
            </a:r>
          </a:p>
        </p:txBody>
      </p:sp>
    </p:spTree>
    <p:extLst>
      <p:ext uri="{BB962C8B-B14F-4D97-AF65-F5344CB8AC3E}">
        <p14:creationId xmlns:p14="http://schemas.microsoft.com/office/powerpoint/2010/main" val="144550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04 0.00371 L 0.075 0.00155 " pathEditMode="relative" ptsTypes="AA">
                                      <p:cBhvr>
                                        <p:cTn id="6" dur="2000" fill="hold"/>
                                        <p:tgtEl>
                                          <p:spTgt spid="21"/>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1"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xit" presetSubtype="0" fill="hold" grpId="1" nodeType="withEffect">
                                  <p:stCondLst>
                                    <p:cond delay="0"/>
                                  </p:stCondLst>
                                  <p:childTnLst>
                                    <p:set>
                                      <p:cBhvr>
                                        <p:cTn id="11" dur="1" fill="hold">
                                          <p:stCondLst>
                                            <p:cond delay="0"/>
                                          </p:stCondLst>
                                        </p:cTn>
                                        <p:tgtEl>
                                          <p:spTgt spid="21"/>
                                        </p:tgtEl>
                                        <p:attrNameLst>
                                          <p:attrName>style.visibility</p:attrName>
                                        </p:attrNameLst>
                                      </p:cBhvr>
                                      <p:to>
                                        <p:strVal val="hidden"/>
                                      </p:to>
                                    </p:set>
                                  </p:childTnLst>
                                </p:cTn>
                              </p:par>
                            </p:childTnLst>
                          </p:cTn>
                        </p:par>
                        <p:par>
                          <p:cTn id="12" fill="hold">
                            <p:stCondLst>
                              <p:cond delay="2000"/>
                            </p:stCondLst>
                            <p:childTnLst>
                              <p:par>
                                <p:cTn id="13" presetID="0" presetClass="path" presetSubtype="0" accel="50000" decel="50000" fill="hold" grpId="0" nodeType="afterEffect">
                                  <p:stCondLst>
                                    <p:cond delay="0"/>
                                  </p:stCondLst>
                                  <p:childTnLst>
                                    <p:animMotion origin="layout" path="M 0.00538 0.00371 L 0.24861 0.00587 " pathEditMode="relative" ptsTypes="AA">
                                      <p:cBhvr>
                                        <p:cTn id="14" dur="2000" fill="hold"/>
                                        <p:tgtEl>
                                          <p:spTgt spid="20"/>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 0 L 0 0.05247 L -0.0592 0.04383 L -0.0592 0.14506 " pathEditMode="relative" ptsTypes="AAAA">
                                      <p:cBhvr>
                                        <p:cTn id="18" dur="2000" fill="hold"/>
                                        <p:tgtEl>
                                          <p:spTgt spid="17"/>
                                        </p:tgtEl>
                                        <p:attrNameLst>
                                          <p:attrName>ppt_x</p:attrName>
                                          <p:attrName>ppt_y</p:attrName>
                                        </p:attrNameLst>
                                      </p:cBhvr>
                                    </p:animMotion>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xit"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20" grpId="0" animBg="1"/>
      <p:bldP spid="20" grpId="1" animBg="1"/>
      <p:bldP spid="21" grpId="0" animBg="1"/>
      <p:bldP spid="21" grpId="1" animBg="1"/>
      <p:bldP spid="2" grpId="0" animBg="1"/>
      <p:bldP spid="22"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6"/>
          <p:cNvSpPr txBox="1">
            <a:spLocks noGrp="1"/>
          </p:cNvSpPr>
          <p:nvPr>
            <p:ph type="title"/>
          </p:nvPr>
        </p:nvSpPr>
        <p:spPr>
          <a:xfrm rot="16200000">
            <a:off x="-4048252" y="461382"/>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Example Execution: </a:t>
            </a:r>
            <a:br>
              <a:rPr lang="en-US" dirty="0"/>
            </a:br>
            <a:r>
              <a:rPr lang="en-US" dirty="0"/>
              <a:t>Single-Cycle Memory System</a:t>
            </a:r>
            <a:endParaRPr dirty="0"/>
          </a:p>
        </p:txBody>
      </p:sp>
      <p:sp>
        <p:nvSpPr>
          <p:cNvPr id="355" name="Google Shape;355;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16</a:t>
            </a:fld>
            <a:endParaRPr/>
          </a:p>
        </p:txBody>
      </p:sp>
      <p:pic>
        <p:nvPicPr>
          <p:cNvPr id="3" name="Picture 2">
            <a:extLst>
              <a:ext uri="{FF2B5EF4-FFF2-40B4-BE49-F238E27FC236}">
                <a16:creationId xmlns:a16="http://schemas.microsoft.com/office/drawing/2014/main" xmlns="" id="{1BC90AE0-C0F7-D14E-80F2-11F71B2A4E4D}"/>
              </a:ext>
            </a:extLst>
          </p:cNvPr>
          <p:cNvPicPr>
            <a:picLocks noChangeAspect="1"/>
          </p:cNvPicPr>
          <p:nvPr/>
        </p:nvPicPr>
        <p:blipFill rotWithShape="1">
          <a:blip r:embed="rId3"/>
          <a:srcRect t="3574" b="4063"/>
          <a:stretch/>
        </p:blipFill>
        <p:spPr>
          <a:xfrm>
            <a:off x="4634984" y="125656"/>
            <a:ext cx="3443759" cy="4914763"/>
          </a:xfrm>
          <a:prstGeom prst="rect">
            <a:avLst/>
          </a:prstGeom>
        </p:spPr>
      </p:pic>
      <p:sp>
        <p:nvSpPr>
          <p:cNvPr id="7" name="Google Shape;337;p55">
            <a:extLst>
              <a:ext uri="{FF2B5EF4-FFF2-40B4-BE49-F238E27FC236}">
                <a16:creationId xmlns:a16="http://schemas.microsoft.com/office/drawing/2014/main" xmlns="" id="{28E3B15B-5830-6B49-80CB-46F2406EBBC8}"/>
              </a:ext>
            </a:extLst>
          </p:cNvPr>
          <p:cNvSpPr txBox="1">
            <a:spLocks noGrp="1"/>
          </p:cNvSpPr>
          <p:nvPr>
            <p:ph type="body" idx="1"/>
          </p:nvPr>
        </p:nvSpPr>
        <p:spPr>
          <a:xfrm>
            <a:off x="1106539" y="2342588"/>
            <a:ext cx="4891200" cy="480900"/>
          </a:xfrm>
          <a:prstGeom prst="rect">
            <a:avLst/>
          </a:prstGeom>
        </p:spPr>
        <p:txBody>
          <a:bodyPr spcFirstLastPara="1" wrap="square" lIns="91425" tIns="91425" rIns="91425" bIns="91425" anchor="t" anchorCtr="0">
            <a:noAutofit/>
          </a:bodyPr>
          <a:lstStyle/>
          <a:p>
            <a:pPr marL="114300" lvl="0" indent="0" algn="l" rtl="0">
              <a:spcBef>
                <a:spcPts val="0"/>
              </a:spcBef>
              <a:spcAft>
                <a:spcPts val="0"/>
              </a:spcAft>
              <a:buClrTx/>
              <a:buSzPts val="1800"/>
              <a:buNone/>
            </a:pPr>
            <a:r>
              <a:rPr lang="en-US" sz="2800" u="sng" dirty="0">
                <a:solidFill>
                  <a:schemeClr val="tx1"/>
                </a:solidFill>
              </a:rPr>
              <a:t>Legend</a:t>
            </a:r>
            <a:endParaRPr sz="2800" u="sng" dirty="0">
              <a:solidFill>
                <a:schemeClr val="tx1"/>
              </a:solidFill>
            </a:endParaRPr>
          </a:p>
        </p:txBody>
      </p:sp>
      <p:sp>
        <p:nvSpPr>
          <p:cNvPr id="4" name="Oval 3">
            <a:extLst>
              <a:ext uri="{FF2B5EF4-FFF2-40B4-BE49-F238E27FC236}">
                <a16:creationId xmlns:a16="http://schemas.microsoft.com/office/drawing/2014/main" xmlns="" id="{7C91CD3E-72CA-5B48-A1AD-8130BE6F704F}"/>
              </a:ext>
            </a:extLst>
          </p:cNvPr>
          <p:cNvSpPr/>
          <p:nvPr/>
        </p:nvSpPr>
        <p:spPr>
          <a:xfrm>
            <a:off x="1306050" y="3081217"/>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70C0"/>
                </a:solidFill>
              </a:rPr>
              <a:t>V</a:t>
            </a:r>
          </a:p>
        </p:txBody>
      </p:sp>
      <p:sp>
        <p:nvSpPr>
          <p:cNvPr id="9" name="Oval 8">
            <a:extLst>
              <a:ext uri="{FF2B5EF4-FFF2-40B4-BE49-F238E27FC236}">
                <a16:creationId xmlns:a16="http://schemas.microsoft.com/office/drawing/2014/main" xmlns="" id="{A3BF8DF4-8F7A-2946-A0F7-E27BC50F03ED}"/>
              </a:ext>
            </a:extLst>
          </p:cNvPr>
          <p:cNvSpPr/>
          <p:nvPr/>
        </p:nvSpPr>
        <p:spPr>
          <a:xfrm>
            <a:off x="1306050" y="3625977"/>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rgbClr val="0070C0"/>
              </a:solidFill>
            </a:endParaRPr>
          </a:p>
        </p:txBody>
      </p:sp>
      <p:sp>
        <p:nvSpPr>
          <p:cNvPr id="5" name="Rectangle 4">
            <a:extLst>
              <a:ext uri="{FF2B5EF4-FFF2-40B4-BE49-F238E27FC236}">
                <a16:creationId xmlns:a16="http://schemas.microsoft.com/office/drawing/2014/main" xmlns="" id="{080FE60B-E8A8-024C-B8D8-7A0C5DC379AC}"/>
              </a:ext>
            </a:extLst>
          </p:cNvPr>
          <p:cNvSpPr/>
          <p:nvPr/>
        </p:nvSpPr>
        <p:spPr>
          <a:xfrm>
            <a:off x="1306050" y="4139946"/>
            <a:ext cx="367781" cy="367781"/>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H</a:t>
            </a:r>
          </a:p>
        </p:txBody>
      </p:sp>
      <p:sp>
        <p:nvSpPr>
          <p:cNvPr id="14" name="Google Shape;337;p55">
            <a:extLst>
              <a:ext uri="{FF2B5EF4-FFF2-40B4-BE49-F238E27FC236}">
                <a16:creationId xmlns:a16="http://schemas.microsoft.com/office/drawing/2014/main" xmlns="" id="{15D6F77E-981C-4B42-9D1D-81D65A3FD144}"/>
              </a:ext>
            </a:extLst>
          </p:cNvPr>
          <p:cNvSpPr txBox="1">
            <a:spLocks/>
          </p:cNvSpPr>
          <p:nvPr/>
        </p:nvSpPr>
        <p:spPr>
          <a:xfrm>
            <a:off x="1610364" y="2990169"/>
            <a:ext cx="3285737"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buClrTx/>
              <a:buFont typeface="Proxima Nova"/>
              <a:buNone/>
            </a:pPr>
            <a:r>
              <a:rPr lang="en-US" sz="2200" dirty="0">
                <a:solidFill>
                  <a:schemeClr val="tx1"/>
                </a:solidFill>
              </a:rPr>
              <a:t>Token w/ Transaction</a:t>
            </a:r>
          </a:p>
        </p:txBody>
      </p:sp>
      <p:sp>
        <p:nvSpPr>
          <p:cNvPr id="15" name="Google Shape;337;p55">
            <a:extLst>
              <a:ext uri="{FF2B5EF4-FFF2-40B4-BE49-F238E27FC236}">
                <a16:creationId xmlns:a16="http://schemas.microsoft.com/office/drawing/2014/main" xmlns="" id="{103B2CA5-C35C-CD49-B49C-6B898CF8B9CC}"/>
              </a:ext>
            </a:extLst>
          </p:cNvPr>
          <p:cNvSpPr txBox="1">
            <a:spLocks/>
          </p:cNvSpPr>
          <p:nvPr/>
        </p:nvSpPr>
        <p:spPr>
          <a:xfrm>
            <a:off x="1610363" y="3518745"/>
            <a:ext cx="3285737"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buClrTx/>
              <a:buFont typeface="Proxima Nova"/>
              <a:buNone/>
            </a:pPr>
            <a:r>
              <a:rPr lang="en-US" sz="2200" dirty="0">
                <a:solidFill>
                  <a:schemeClr val="tx1"/>
                </a:solidFill>
              </a:rPr>
              <a:t>Token w/o Transaction</a:t>
            </a:r>
          </a:p>
        </p:txBody>
      </p:sp>
      <p:sp>
        <p:nvSpPr>
          <p:cNvPr id="16" name="Google Shape;337;p55">
            <a:extLst>
              <a:ext uri="{FF2B5EF4-FFF2-40B4-BE49-F238E27FC236}">
                <a16:creationId xmlns:a16="http://schemas.microsoft.com/office/drawing/2014/main" xmlns="" id="{787E62E5-547D-0C42-B399-D667E70DC71C}"/>
              </a:ext>
            </a:extLst>
          </p:cNvPr>
          <p:cNvSpPr txBox="1">
            <a:spLocks/>
          </p:cNvSpPr>
          <p:nvPr/>
        </p:nvSpPr>
        <p:spPr>
          <a:xfrm>
            <a:off x="1610363" y="4069392"/>
            <a:ext cx="3285737"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buClrTx/>
              <a:buFont typeface="Proxima Nova"/>
              <a:buNone/>
            </a:pPr>
            <a:r>
              <a:rPr lang="en-US" sz="2200" dirty="0">
                <a:solidFill>
                  <a:schemeClr val="tx1"/>
                </a:solidFill>
              </a:rPr>
              <a:t>Host Transaction</a:t>
            </a:r>
          </a:p>
        </p:txBody>
      </p:sp>
      <p:sp>
        <p:nvSpPr>
          <p:cNvPr id="17" name="Oval 16">
            <a:extLst>
              <a:ext uri="{FF2B5EF4-FFF2-40B4-BE49-F238E27FC236}">
                <a16:creationId xmlns:a16="http://schemas.microsoft.com/office/drawing/2014/main" xmlns="" id="{E0037FC0-4A76-D248-A126-F2F3C772AF58}"/>
              </a:ext>
            </a:extLst>
          </p:cNvPr>
          <p:cNvSpPr/>
          <p:nvPr/>
        </p:nvSpPr>
        <p:spPr>
          <a:xfrm>
            <a:off x="6752939" y="3210659"/>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70C0"/>
                </a:solidFill>
              </a:rPr>
              <a:t>V</a:t>
            </a:r>
          </a:p>
        </p:txBody>
      </p:sp>
      <p:sp>
        <p:nvSpPr>
          <p:cNvPr id="18" name="Oval 17">
            <a:extLst>
              <a:ext uri="{FF2B5EF4-FFF2-40B4-BE49-F238E27FC236}">
                <a16:creationId xmlns:a16="http://schemas.microsoft.com/office/drawing/2014/main" xmlns="" id="{9C79F8AD-CCC4-AF42-9E83-EC95C39C9175}"/>
              </a:ext>
            </a:extLst>
          </p:cNvPr>
          <p:cNvSpPr/>
          <p:nvPr/>
        </p:nvSpPr>
        <p:spPr>
          <a:xfrm>
            <a:off x="5003353" y="1540099"/>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rgbClr val="0070C0"/>
              </a:solidFill>
            </a:endParaRPr>
          </a:p>
        </p:txBody>
      </p:sp>
      <p:sp>
        <p:nvSpPr>
          <p:cNvPr id="20" name="Rectangle 19">
            <a:extLst>
              <a:ext uri="{FF2B5EF4-FFF2-40B4-BE49-F238E27FC236}">
                <a16:creationId xmlns:a16="http://schemas.microsoft.com/office/drawing/2014/main" xmlns="" id="{70D5F8D8-E995-BB42-9143-8B55535F13BD}"/>
              </a:ext>
            </a:extLst>
          </p:cNvPr>
          <p:cNvSpPr/>
          <p:nvPr/>
        </p:nvSpPr>
        <p:spPr>
          <a:xfrm>
            <a:off x="9254175" y="3942061"/>
            <a:ext cx="367781" cy="367781"/>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H</a:t>
            </a:r>
          </a:p>
        </p:txBody>
      </p:sp>
      <p:sp>
        <p:nvSpPr>
          <p:cNvPr id="2" name="TextBox 1">
            <a:extLst>
              <a:ext uri="{FF2B5EF4-FFF2-40B4-BE49-F238E27FC236}">
                <a16:creationId xmlns:a16="http://schemas.microsoft.com/office/drawing/2014/main" xmlns="" id="{A158F1FE-4F1E-B04D-9BDD-BD524F3B90A6}"/>
              </a:ext>
            </a:extLst>
          </p:cNvPr>
          <p:cNvSpPr txBox="1"/>
          <p:nvPr/>
        </p:nvSpPr>
        <p:spPr>
          <a:xfrm>
            <a:off x="4940766" y="3878336"/>
            <a:ext cx="1064920" cy="523220"/>
          </a:xfrm>
          <a:prstGeom prst="rect">
            <a:avLst/>
          </a:prstGeom>
          <a:solidFill>
            <a:schemeClr val="lt1">
              <a:alpha val="50000"/>
            </a:schemeClr>
          </a:solidFill>
        </p:spPr>
        <p:txBody>
          <a:bodyPr wrap="square" rtlCol="0">
            <a:spAutoFit/>
          </a:bodyPr>
          <a:lstStyle/>
          <a:p>
            <a:r>
              <a:rPr lang="en-US" sz="2800" i="1" dirty="0">
                <a:solidFill>
                  <a:srgbClr val="FF0000"/>
                </a:solidFill>
                <a:latin typeface="Meiryo" panose="020B0604030504040204" pitchFamily="34" charset="-128"/>
                <a:ea typeface="Meiryo" panose="020B0604030504040204" pitchFamily="34" charset="-128"/>
              </a:rPr>
              <a:t>Miss!</a:t>
            </a:r>
          </a:p>
        </p:txBody>
      </p:sp>
      <p:sp>
        <p:nvSpPr>
          <p:cNvPr id="22" name="TextBox 21">
            <a:extLst>
              <a:ext uri="{FF2B5EF4-FFF2-40B4-BE49-F238E27FC236}">
                <a16:creationId xmlns:a16="http://schemas.microsoft.com/office/drawing/2014/main" xmlns="" id="{57184291-D914-C040-8CD5-898C8A4CC89D}"/>
              </a:ext>
            </a:extLst>
          </p:cNvPr>
          <p:cNvSpPr txBox="1"/>
          <p:nvPr/>
        </p:nvSpPr>
        <p:spPr>
          <a:xfrm>
            <a:off x="5799190" y="1368948"/>
            <a:ext cx="1786943" cy="1384995"/>
          </a:xfrm>
          <a:prstGeom prst="rect">
            <a:avLst/>
          </a:prstGeom>
          <a:solidFill>
            <a:schemeClr val="lt1">
              <a:alpha val="58000"/>
            </a:schemeClr>
          </a:solidFill>
        </p:spPr>
        <p:txBody>
          <a:bodyPr wrap="square" rtlCol="0" anchor="t">
            <a:spAutoFit/>
          </a:bodyPr>
          <a:lstStyle/>
          <a:p>
            <a:pPr algn="ctr"/>
            <a:endParaRPr lang="en-US" sz="2800" i="1" dirty="0">
              <a:solidFill>
                <a:srgbClr val="FF0000"/>
              </a:solidFill>
              <a:latin typeface="Meiryo" panose="020B0604030504040204" pitchFamily="34" charset="-128"/>
              <a:ea typeface="Meiryo" panose="020B0604030504040204" pitchFamily="34" charset="-128"/>
            </a:endParaRPr>
          </a:p>
          <a:p>
            <a:pPr algn="ctr"/>
            <a:r>
              <a:rPr lang="en-US" sz="2800" i="1" dirty="0">
                <a:solidFill>
                  <a:srgbClr val="FF0000"/>
                </a:solidFill>
                <a:latin typeface="Meiryo" panose="020B0604030504040204" pitchFamily="34" charset="-128"/>
                <a:ea typeface="Meiryo" panose="020B0604030504040204" pitchFamily="34" charset="-128"/>
              </a:rPr>
              <a:t>STALL</a:t>
            </a:r>
          </a:p>
          <a:p>
            <a:pPr algn="ctr"/>
            <a:endParaRPr lang="en-US" sz="2800" i="1" dirty="0">
              <a:solidFill>
                <a:srgbClr val="FF0000"/>
              </a:solidFill>
              <a:latin typeface="Meiryo" panose="020B0604030504040204" pitchFamily="34" charset="-128"/>
              <a:ea typeface="Meiryo" panose="020B0604030504040204" pitchFamily="34" charset="-128"/>
            </a:endParaRPr>
          </a:p>
        </p:txBody>
      </p:sp>
      <p:sp>
        <p:nvSpPr>
          <p:cNvPr id="23" name="Google Shape;337;p55">
            <a:extLst>
              <a:ext uri="{FF2B5EF4-FFF2-40B4-BE49-F238E27FC236}">
                <a16:creationId xmlns:a16="http://schemas.microsoft.com/office/drawing/2014/main" xmlns="" id="{10ADDDFB-DF97-1648-90E9-9B8425036B69}"/>
              </a:ext>
            </a:extLst>
          </p:cNvPr>
          <p:cNvSpPr txBox="1">
            <a:spLocks/>
          </p:cNvSpPr>
          <p:nvPr/>
        </p:nvSpPr>
        <p:spPr>
          <a:xfrm>
            <a:off x="1065257" y="395323"/>
            <a:ext cx="2445600"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lgn="r">
              <a:buClrTx/>
              <a:buFont typeface="Proxima Nova"/>
              <a:buNone/>
            </a:pPr>
            <a:r>
              <a:rPr lang="en-US" sz="2800" u="sng" dirty="0">
                <a:solidFill>
                  <a:schemeClr val="tx1"/>
                </a:solidFill>
              </a:rPr>
              <a:t>Cycle Counts</a:t>
            </a:r>
          </a:p>
          <a:p>
            <a:pPr marL="114300" indent="0">
              <a:buClrTx/>
              <a:buFont typeface="Proxima Nova"/>
              <a:buNone/>
            </a:pPr>
            <a:r>
              <a:rPr lang="en-US" sz="2800" dirty="0">
                <a:solidFill>
                  <a:schemeClr val="tx1"/>
                </a:solidFill>
              </a:rPr>
              <a:t>Target: 1</a:t>
            </a:r>
          </a:p>
          <a:p>
            <a:pPr marL="114300" indent="0">
              <a:buClrTx/>
              <a:buFont typeface="Proxima Nova"/>
              <a:buNone/>
            </a:pPr>
            <a:r>
              <a:rPr lang="en-US" sz="2800" dirty="0">
                <a:solidFill>
                  <a:schemeClr val="tx1"/>
                </a:solidFill>
              </a:rPr>
              <a:t>   Host: 42 </a:t>
            </a:r>
          </a:p>
        </p:txBody>
      </p:sp>
      <p:sp>
        <p:nvSpPr>
          <p:cNvPr id="24" name="Google Shape;337;p55">
            <a:extLst>
              <a:ext uri="{FF2B5EF4-FFF2-40B4-BE49-F238E27FC236}">
                <a16:creationId xmlns:a16="http://schemas.microsoft.com/office/drawing/2014/main" xmlns="" id="{2D131557-D29C-DE47-8BE9-E85F04C704C0}"/>
              </a:ext>
            </a:extLst>
          </p:cNvPr>
          <p:cNvSpPr txBox="1">
            <a:spLocks/>
          </p:cNvSpPr>
          <p:nvPr/>
        </p:nvSpPr>
        <p:spPr>
          <a:xfrm>
            <a:off x="1065257" y="395323"/>
            <a:ext cx="3123427"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buClrTx/>
              <a:buFont typeface="Proxima Nova"/>
              <a:buNone/>
            </a:pPr>
            <a:r>
              <a:rPr lang="en-US" sz="2800" u="sng" dirty="0">
                <a:solidFill>
                  <a:schemeClr val="tx1"/>
                </a:solidFill>
              </a:rPr>
              <a:t> Cycle Counts</a:t>
            </a:r>
          </a:p>
          <a:p>
            <a:pPr marL="114300" indent="0">
              <a:buClrTx/>
              <a:buFont typeface="Proxima Nova"/>
              <a:buNone/>
            </a:pPr>
            <a:r>
              <a:rPr lang="en-US" sz="2800" dirty="0">
                <a:solidFill>
                  <a:schemeClr val="tx1"/>
                </a:solidFill>
              </a:rPr>
              <a:t>Target: 1*</a:t>
            </a:r>
          </a:p>
          <a:p>
            <a:pPr marL="114300" indent="0">
              <a:buClrTx/>
              <a:buFont typeface="Proxima Nova"/>
              <a:buNone/>
            </a:pPr>
            <a:r>
              <a:rPr lang="en-US" sz="2800" dirty="0">
                <a:solidFill>
                  <a:schemeClr val="tx1"/>
                </a:solidFill>
              </a:rPr>
              <a:t>   Host: 42 </a:t>
            </a:r>
            <a:r>
              <a:rPr lang="en-US" sz="2800" dirty="0">
                <a:solidFill>
                  <a:schemeClr val="tx1"/>
                </a:solidFill>
                <a:sym typeface="Wingdings" pitchFamily="2" charset="2"/>
              </a:rPr>
              <a:t> 43</a:t>
            </a:r>
            <a:endParaRPr lang="en-US" sz="2800" dirty="0">
              <a:solidFill>
                <a:schemeClr val="tx1"/>
              </a:solidFill>
            </a:endParaRPr>
          </a:p>
        </p:txBody>
      </p:sp>
    </p:spTree>
    <p:extLst>
      <p:ext uri="{BB962C8B-B14F-4D97-AF65-F5344CB8AC3E}">
        <p14:creationId xmlns:p14="http://schemas.microsoft.com/office/powerpoint/2010/main" val="320051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 0.05031 L -0.05798 0.04383 L -0.06163 0.14259 " pathEditMode="relative" ptsTypes="AAAA">
                                      <p:cBhvr>
                                        <p:cTn id="6" dur="2000" fill="hold"/>
                                        <p:tgtEl>
                                          <p:spTgt spid="17"/>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grpId="0" nodeType="clickEffect">
                                  <p:stCondLst>
                                    <p:cond delay="0"/>
                                  </p:stCondLst>
                                  <p:childTnLst>
                                    <p:animMotion origin="layout" path="M 1.94444E-6 -4.93827E-7 L -0.26545 -0.0358 " pathEditMode="relative" rAng="0" ptsTypes="AA">
                                      <p:cBhvr>
                                        <p:cTn id="15" dur="2000" fill="hold"/>
                                        <p:tgtEl>
                                          <p:spTgt spid="20"/>
                                        </p:tgtEl>
                                        <p:attrNameLst>
                                          <p:attrName>ppt_x</p:attrName>
                                          <p:attrName>ppt_y</p:attrName>
                                        </p:attrNameLst>
                                      </p:cBhvr>
                                      <p:rCtr x="-13281" y="-1790"/>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 grpId="0" animBg="1"/>
      <p:bldP spid="22" grpId="0" animBg="1"/>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6"/>
          <p:cNvSpPr txBox="1">
            <a:spLocks noGrp="1"/>
          </p:cNvSpPr>
          <p:nvPr>
            <p:ph type="title"/>
          </p:nvPr>
        </p:nvSpPr>
        <p:spPr>
          <a:xfrm rot="16200000">
            <a:off x="-4048252" y="461382"/>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Example Execution: </a:t>
            </a:r>
            <a:br>
              <a:rPr lang="en-US" dirty="0"/>
            </a:br>
            <a:r>
              <a:rPr lang="en-US" dirty="0"/>
              <a:t>Single-Cycle Memory System</a:t>
            </a:r>
            <a:endParaRPr dirty="0"/>
          </a:p>
        </p:txBody>
      </p:sp>
      <p:sp>
        <p:nvSpPr>
          <p:cNvPr id="355" name="Google Shape;355;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17</a:t>
            </a:fld>
            <a:endParaRPr/>
          </a:p>
        </p:txBody>
      </p:sp>
      <p:pic>
        <p:nvPicPr>
          <p:cNvPr id="3" name="Picture 2">
            <a:extLst>
              <a:ext uri="{FF2B5EF4-FFF2-40B4-BE49-F238E27FC236}">
                <a16:creationId xmlns:a16="http://schemas.microsoft.com/office/drawing/2014/main" xmlns="" id="{1BC90AE0-C0F7-D14E-80F2-11F71B2A4E4D}"/>
              </a:ext>
            </a:extLst>
          </p:cNvPr>
          <p:cNvPicPr>
            <a:picLocks noChangeAspect="1"/>
          </p:cNvPicPr>
          <p:nvPr/>
        </p:nvPicPr>
        <p:blipFill rotWithShape="1">
          <a:blip r:embed="rId3"/>
          <a:srcRect t="3574" b="4063"/>
          <a:stretch/>
        </p:blipFill>
        <p:spPr>
          <a:xfrm>
            <a:off x="4634984" y="125656"/>
            <a:ext cx="3443759" cy="4914763"/>
          </a:xfrm>
          <a:prstGeom prst="rect">
            <a:avLst/>
          </a:prstGeom>
        </p:spPr>
      </p:pic>
      <p:sp>
        <p:nvSpPr>
          <p:cNvPr id="7" name="Google Shape;337;p55">
            <a:extLst>
              <a:ext uri="{FF2B5EF4-FFF2-40B4-BE49-F238E27FC236}">
                <a16:creationId xmlns:a16="http://schemas.microsoft.com/office/drawing/2014/main" xmlns="" id="{28E3B15B-5830-6B49-80CB-46F2406EBBC8}"/>
              </a:ext>
            </a:extLst>
          </p:cNvPr>
          <p:cNvSpPr txBox="1">
            <a:spLocks noGrp="1"/>
          </p:cNvSpPr>
          <p:nvPr>
            <p:ph type="body" idx="1"/>
          </p:nvPr>
        </p:nvSpPr>
        <p:spPr>
          <a:xfrm>
            <a:off x="1106539" y="2342588"/>
            <a:ext cx="4891200" cy="480900"/>
          </a:xfrm>
          <a:prstGeom prst="rect">
            <a:avLst/>
          </a:prstGeom>
        </p:spPr>
        <p:txBody>
          <a:bodyPr spcFirstLastPara="1" wrap="square" lIns="91425" tIns="91425" rIns="91425" bIns="91425" anchor="t" anchorCtr="0">
            <a:noAutofit/>
          </a:bodyPr>
          <a:lstStyle/>
          <a:p>
            <a:pPr marL="114300" lvl="0" indent="0" algn="l" rtl="0">
              <a:spcBef>
                <a:spcPts val="0"/>
              </a:spcBef>
              <a:spcAft>
                <a:spcPts val="0"/>
              </a:spcAft>
              <a:buClrTx/>
              <a:buSzPts val="1800"/>
              <a:buNone/>
            </a:pPr>
            <a:r>
              <a:rPr lang="en-US" sz="2800" u="sng" dirty="0">
                <a:solidFill>
                  <a:schemeClr val="tx1"/>
                </a:solidFill>
              </a:rPr>
              <a:t>Legend</a:t>
            </a:r>
            <a:endParaRPr sz="2800" u="sng" dirty="0">
              <a:solidFill>
                <a:schemeClr val="tx1"/>
              </a:solidFill>
            </a:endParaRPr>
          </a:p>
        </p:txBody>
      </p:sp>
      <p:sp>
        <p:nvSpPr>
          <p:cNvPr id="4" name="Oval 3">
            <a:extLst>
              <a:ext uri="{FF2B5EF4-FFF2-40B4-BE49-F238E27FC236}">
                <a16:creationId xmlns:a16="http://schemas.microsoft.com/office/drawing/2014/main" xmlns="" id="{7C91CD3E-72CA-5B48-A1AD-8130BE6F704F}"/>
              </a:ext>
            </a:extLst>
          </p:cNvPr>
          <p:cNvSpPr/>
          <p:nvPr/>
        </p:nvSpPr>
        <p:spPr>
          <a:xfrm>
            <a:off x="1306050" y="3081217"/>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70C0"/>
                </a:solidFill>
              </a:rPr>
              <a:t>V</a:t>
            </a:r>
          </a:p>
        </p:txBody>
      </p:sp>
      <p:sp>
        <p:nvSpPr>
          <p:cNvPr id="9" name="Oval 8">
            <a:extLst>
              <a:ext uri="{FF2B5EF4-FFF2-40B4-BE49-F238E27FC236}">
                <a16:creationId xmlns:a16="http://schemas.microsoft.com/office/drawing/2014/main" xmlns="" id="{A3BF8DF4-8F7A-2946-A0F7-E27BC50F03ED}"/>
              </a:ext>
            </a:extLst>
          </p:cNvPr>
          <p:cNvSpPr/>
          <p:nvPr/>
        </p:nvSpPr>
        <p:spPr>
          <a:xfrm>
            <a:off x="1306050" y="3625977"/>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rgbClr val="0070C0"/>
              </a:solidFill>
            </a:endParaRPr>
          </a:p>
        </p:txBody>
      </p:sp>
      <p:sp>
        <p:nvSpPr>
          <p:cNvPr id="5" name="Rectangle 4">
            <a:extLst>
              <a:ext uri="{FF2B5EF4-FFF2-40B4-BE49-F238E27FC236}">
                <a16:creationId xmlns:a16="http://schemas.microsoft.com/office/drawing/2014/main" xmlns="" id="{080FE60B-E8A8-024C-B8D8-7A0C5DC379AC}"/>
              </a:ext>
            </a:extLst>
          </p:cNvPr>
          <p:cNvSpPr/>
          <p:nvPr/>
        </p:nvSpPr>
        <p:spPr>
          <a:xfrm>
            <a:off x="1306050" y="4139946"/>
            <a:ext cx="367781" cy="367781"/>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H</a:t>
            </a:r>
          </a:p>
        </p:txBody>
      </p:sp>
      <p:sp>
        <p:nvSpPr>
          <p:cNvPr id="14" name="Google Shape;337;p55">
            <a:extLst>
              <a:ext uri="{FF2B5EF4-FFF2-40B4-BE49-F238E27FC236}">
                <a16:creationId xmlns:a16="http://schemas.microsoft.com/office/drawing/2014/main" xmlns="" id="{15D6F77E-981C-4B42-9D1D-81D65A3FD144}"/>
              </a:ext>
            </a:extLst>
          </p:cNvPr>
          <p:cNvSpPr txBox="1">
            <a:spLocks/>
          </p:cNvSpPr>
          <p:nvPr/>
        </p:nvSpPr>
        <p:spPr>
          <a:xfrm>
            <a:off x="1610364" y="2990169"/>
            <a:ext cx="3285737"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buClrTx/>
              <a:buFont typeface="Proxima Nova"/>
              <a:buNone/>
            </a:pPr>
            <a:r>
              <a:rPr lang="en-US" sz="2200" dirty="0">
                <a:solidFill>
                  <a:schemeClr val="tx1"/>
                </a:solidFill>
              </a:rPr>
              <a:t>Token w/ Transaction</a:t>
            </a:r>
          </a:p>
        </p:txBody>
      </p:sp>
      <p:sp>
        <p:nvSpPr>
          <p:cNvPr id="15" name="Google Shape;337;p55">
            <a:extLst>
              <a:ext uri="{FF2B5EF4-FFF2-40B4-BE49-F238E27FC236}">
                <a16:creationId xmlns:a16="http://schemas.microsoft.com/office/drawing/2014/main" xmlns="" id="{103B2CA5-C35C-CD49-B49C-6B898CF8B9CC}"/>
              </a:ext>
            </a:extLst>
          </p:cNvPr>
          <p:cNvSpPr txBox="1">
            <a:spLocks/>
          </p:cNvSpPr>
          <p:nvPr/>
        </p:nvSpPr>
        <p:spPr>
          <a:xfrm>
            <a:off x="1610363" y="3518745"/>
            <a:ext cx="3285737"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buClrTx/>
              <a:buFont typeface="Proxima Nova"/>
              <a:buNone/>
            </a:pPr>
            <a:r>
              <a:rPr lang="en-US" sz="2200" dirty="0">
                <a:solidFill>
                  <a:schemeClr val="tx1"/>
                </a:solidFill>
              </a:rPr>
              <a:t>Token w/o Transaction</a:t>
            </a:r>
          </a:p>
        </p:txBody>
      </p:sp>
      <p:sp>
        <p:nvSpPr>
          <p:cNvPr id="16" name="Google Shape;337;p55">
            <a:extLst>
              <a:ext uri="{FF2B5EF4-FFF2-40B4-BE49-F238E27FC236}">
                <a16:creationId xmlns:a16="http://schemas.microsoft.com/office/drawing/2014/main" xmlns="" id="{787E62E5-547D-0C42-B399-D667E70DC71C}"/>
              </a:ext>
            </a:extLst>
          </p:cNvPr>
          <p:cNvSpPr txBox="1">
            <a:spLocks/>
          </p:cNvSpPr>
          <p:nvPr/>
        </p:nvSpPr>
        <p:spPr>
          <a:xfrm>
            <a:off x="1610363" y="4069392"/>
            <a:ext cx="3285737"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buClrTx/>
              <a:buFont typeface="Proxima Nova"/>
              <a:buNone/>
            </a:pPr>
            <a:r>
              <a:rPr lang="en-US" sz="2200" dirty="0">
                <a:solidFill>
                  <a:schemeClr val="tx1"/>
                </a:solidFill>
              </a:rPr>
              <a:t>Host Transaction</a:t>
            </a:r>
          </a:p>
        </p:txBody>
      </p:sp>
      <p:sp>
        <p:nvSpPr>
          <p:cNvPr id="17" name="Oval 16">
            <a:extLst>
              <a:ext uri="{FF2B5EF4-FFF2-40B4-BE49-F238E27FC236}">
                <a16:creationId xmlns:a16="http://schemas.microsoft.com/office/drawing/2014/main" xmlns="" id="{E0037FC0-4A76-D248-A126-F2F3C772AF58}"/>
              </a:ext>
            </a:extLst>
          </p:cNvPr>
          <p:cNvSpPr/>
          <p:nvPr/>
        </p:nvSpPr>
        <p:spPr>
          <a:xfrm>
            <a:off x="6752939" y="3210659"/>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70C0"/>
                </a:solidFill>
              </a:rPr>
              <a:t>V</a:t>
            </a:r>
          </a:p>
        </p:txBody>
      </p:sp>
      <p:sp>
        <p:nvSpPr>
          <p:cNvPr id="18" name="Oval 17">
            <a:extLst>
              <a:ext uri="{FF2B5EF4-FFF2-40B4-BE49-F238E27FC236}">
                <a16:creationId xmlns:a16="http://schemas.microsoft.com/office/drawing/2014/main" xmlns="" id="{9C79F8AD-CCC4-AF42-9E83-EC95C39C9175}"/>
              </a:ext>
            </a:extLst>
          </p:cNvPr>
          <p:cNvSpPr/>
          <p:nvPr/>
        </p:nvSpPr>
        <p:spPr>
          <a:xfrm>
            <a:off x="5003353" y="1540099"/>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rgbClr val="0070C0"/>
              </a:solidFill>
            </a:endParaRPr>
          </a:p>
        </p:txBody>
      </p:sp>
      <p:sp>
        <p:nvSpPr>
          <p:cNvPr id="20" name="Rectangle 19">
            <a:extLst>
              <a:ext uri="{FF2B5EF4-FFF2-40B4-BE49-F238E27FC236}">
                <a16:creationId xmlns:a16="http://schemas.microsoft.com/office/drawing/2014/main" xmlns="" id="{70D5F8D8-E995-BB42-9143-8B55535F13BD}"/>
              </a:ext>
            </a:extLst>
          </p:cNvPr>
          <p:cNvSpPr/>
          <p:nvPr/>
        </p:nvSpPr>
        <p:spPr>
          <a:xfrm>
            <a:off x="6569048" y="3757758"/>
            <a:ext cx="367781" cy="367781"/>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H</a:t>
            </a:r>
          </a:p>
        </p:txBody>
      </p:sp>
      <p:sp>
        <p:nvSpPr>
          <p:cNvPr id="2" name="TextBox 1">
            <a:extLst>
              <a:ext uri="{FF2B5EF4-FFF2-40B4-BE49-F238E27FC236}">
                <a16:creationId xmlns:a16="http://schemas.microsoft.com/office/drawing/2014/main" xmlns="" id="{A158F1FE-4F1E-B04D-9BDD-BD524F3B90A6}"/>
              </a:ext>
            </a:extLst>
          </p:cNvPr>
          <p:cNvSpPr txBox="1"/>
          <p:nvPr/>
        </p:nvSpPr>
        <p:spPr>
          <a:xfrm>
            <a:off x="4940766" y="3878336"/>
            <a:ext cx="1064920" cy="523220"/>
          </a:xfrm>
          <a:prstGeom prst="rect">
            <a:avLst/>
          </a:prstGeom>
          <a:solidFill>
            <a:schemeClr val="lt1">
              <a:alpha val="50000"/>
            </a:schemeClr>
          </a:solidFill>
        </p:spPr>
        <p:txBody>
          <a:bodyPr wrap="square" rtlCol="0">
            <a:spAutoFit/>
          </a:bodyPr>
          <a:lstStyle/>
          <a:p>
            <a:r>
              <a:rPr lang="en-US" sz="2800" i="1" dirty="0">
                <a:solidFill>
                  <a:srgbClr val="FF0000"/>
                </a:solidFill>
                <a:latin typeface="Meiryo" panose="020B0604030504040204" pitchFamily="34" charset="-128"/>
                <a:ea typeface="Meiryo" panose="020B0604030504040204" pitchFamily="34" charset="-128"/>
              </a:rPr>
              <a:t>Hit!</a:t>
            </a:r>
          </a:p>
        </p:txBody>
      </p:sp>
      <p:sp>
        <p:nvSpPr>
          <p:cNvPr id="23" name="Google Shape;337;p55">
            <a:extLst>
              <a:ext uri="{FF2B5EF4-FFF2-40B4-BE49-F238E27FC236}">
                <a16:creationId xmlns:a16="http://schemas.microsoft.com/office/drawing/2014/main" xmlns="" id="{10ADDDFB-DF97-1648-90E9-9B8425036B69}"/>
              </a:ext>
            </a:extLst>
          </p:cNvPr>
          <p:cNvSpPr txBox="1">
            <a:spLocks/>
          </p:cNvSpPr>
          <p:nvPr/>
        </p:nvSpPr>
        <p:spPr>
          <a:xfrm>
            <a:off x="1065257" y="395323"/>
            <a:ext cx="2445600"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lgn="r">
              <a:buClrTx/>
              <a:buFont typeface="Proxima Nova"/>
              <a:buNone/>
            </a:pPr>
            <a:r>
              <a:rPr lang="en-US" sz="2800" u="sng" dirty="0">
                <a:solidFill>
                  <a:schemeClr val="tx1"/>
                </a:solidFill>
              </a:rPr>
              <a:t>Cycle Counts</a:t>
            </a:r>
          </a:p>
          <a:p>
            <a:pPr marL="114300" indent="0">
              <a:buClrTx/>
              <a:buFont typeface="Proxima Nova"/>
              <a:buNone/>
            </a:pPr>
            <a:r>
              <a:rPr lang="en-US" sz="2800" dirty="0">
                <a:solidFill>
                  <a:schemeClr val="tx1"/>
                </a:solidFill>
              </a:rPr>
              <a:t>Target: 1</a:t>
            </a:r>
          </a:p>
          <a:p>
            <a:pPr marL="114300" indent="0">
              <a:buClrTx/>
              <a:buFont typeface="Proxima Nova"/>
              <a:buNone/>
            </a:pPr>
            <a:r>
              <a:rPr lang="en-US" sz="2800" dirty="0">
                <a:solidFill>
                  <a:schemeClr val="tx1"/>
                </a:solidFill>
              </a:rPr>
              <a:t>   Host: 43 </a:t>
            </a:r>
          </a:p>
        </p:txBody>
      </p:sp>
      <p:sp>
        <p:nvSpPr>
          <p:cNvPr id="19" name="Oval 18">
            <a:extLst>
              <a:ext uri="{FF2B5EF4-FFF2-40B4-BE49-F238E27FC236}">
                <a16:creationId xmlns:a16="http://schemas.microsoft.com/office/drawing/2014/main" xmlns="" id="{3CB30727-18F6-6C42-A3A0-61478D9A406D}"/>
              </a:ext>
            </a:extLst>
          </p:cNvPr>
          <p:cNvSpPr/>
          <p:nvPr/>
        </p:nvSpPr>
        <p:spPr>
          <a:xfrm>
            <a:off x="6201267" y="3885501"/>
            <a:ext cx="367781" cy="367781"/>
          </a:xfrm>
          <a:prstGeom prst="ellipse">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70C0"/>
                </a:solidFill>
              </a:rPr>
              <a:t>V</a:t>
            </a:r>
          </a:p>
        </p:txBody>
      </p:sp>
      <p:sp>
        <p:nvSpPr>
          <p:cNvPr id="25" name="Google Shape;337;p55">
            <a:extLst>
              <a:ext uri="{FF2B5EF4-FFF2-40B4-BE49-F238E27FC236}">
                <a16:creationId xmlns:a16="http://schemas.microsoft.com/office/drawing/2014/main" xmlns="" id="{45C7AFAA-4500-1B4A-BB5D-2293CC48CC26}"/>
              </a:ext>
            </a:extLst>
          </p:cNvPr>
          <p:cNvSpPr txBox="1">
            <a:spLocks/>
          </p:cNvSpPr>
          <p:nvPr/>
        </p:nvSpPr>
        <p:spPr>
          <a:xfrm>
            <a:off x="1065257" y="389436"/>
            <a:ext cx="2831626" cy="48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buClrTx/>
              <a:buFont typeface="Proxima Nova"/>
              <a:buNone/>
            </a:pPr>
            <a:r>
              <a:rPr lang="en-US" sz="2800" u="sng" dirty="0">
                <a:solidFill>
                  <a:schemeClr val="tx1"/>
                </a:solidFill>
              </a:rPr>
              <a:t> Cycle Counts</a:t>
            </a:r>
          </a:p>
          <a:p>
            <a:pPr marL="114300" indent="0">
              <a:buClrTx/>
              <a:buFont typeface="Proxima Nova"/>
              <a:buNone/>
            </a:pPr>
            <a:r>
              <a:rPr lang="en-US" sz="2800" dirty="0">
                <a:solidFill>
                  <a:schemeClr val="tx1"/>
                </a:solidFill>
              </a:rPr>
              <a:t>Target: 1 </a:t>
            </a:r>
            <a:r>
              <a:rPr lang="en-US" sz="2800" dirty="0">
                <a:solidFill>
                  <a:schemeClr val="tx1"/>
                </a:solidFill>
                <a:sym typeface="Wingdings" pitchFamily="2" charset="2"/>
              </a:rPr>
              <a:t> 2</a:t>
            </a:r>
            <a:endParaRPr lang="en-US" sz="2800" dirty="0">
              <a:solidFill>
                <a:schemeClr val="tx1"/>
              </a:solidFill>
            </a:endParaRPr>
          </a:p>
          <a:p>
            <a:pPr marL="114300" indent="0">
              <a:buClrTx/>
              <a:buFont typeface="Proxima Nova"/>
              <a:buNone/>
            </a:pPr>
            <a:r>
              <a:rPr lang="en-US" sz="2800" dirty="0">
                <a:solidFill>
                  <a:schemeClr val="tx1"/>
                </a:solidFill>
              </a:rPr>
              <a:t>   Host: 43 </a:t>
            </a:r>
            <a:r>
              <a:rPr lang="en-US" sz="2800" dirty="0">
                <a:solidFill>
                  <a:schemeClr val="tx1"/>
                </a:solidFill>
                <a:sym typeface="Wingdings" pitchFamily="2" charset="2"/>
              </a:rPr>
              <a:t> 44</a:t>
            </a:r>
            <a:r>
              <a:rPr lang="en-US" sz="2800" dirty="0">
                <a:solidFill>
                  <a:schemeClr val="tx1"/>
                </a:solidFill>
              </a:rPr>
              <a:t> </a:t>
            </a:r>
          </a:p>
        </p:txBody>
      </p:sp>
    </p:spTree>
    <p:extLst>
      <p:ext uri="{BB962C8B-B14F-4D97-AF65-F5344CB8AC3E}">
        <p14:creationId xmlns:p14="http://schemas.microsoft.com/office/powerpoint/2010/main" val="326666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 0.05031 L -0.05798 0.04383 L -0.06163 0.14259 " pathEditMode="relative" ptsTypes="AAAA">
                                      <p:cBhvr>
                                        <p:cTn id="6" dur="2000" fill="hold"/>
                                        <p:tgtEl>
                                          <p:spTgt spid="17"/>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hidden"/>
                                      </p:to>
                                    </p:set>
                                  </p:childTnLst>
                                </p:cTn>
                              </p:par>
                              <p:par>
                                <p:cTn id="14" presetID="1" presetClass="entr" presetSubtype="0" fill="hold" grpId="1"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0" presetClass="path" presetSubtype="0" accel="50000" decel="50000" fill="hold" grpId="0" nodeType="withEffect">
                                  <p:stCondLst>
                                    <p:cond delay="0"/>
                                  </p:stCondLst>
                                  <p:childTnLst>
                                    <p:animMotion origin="layout" path="M 0 0 L -0.00747 0.00463 L -0.01858 0.00216 L -0.01979 -0.33334 L -0.15174 -0.33982 " pathEditMode="relative" ptsTypes="AAAAA">
                                      <p:cBhvr>
                                        <p:cTn id="17" dur="2000" fill="hold"/>
                                        <p:tgtEl>
                                          <p:spTgt spid="19"/>
                                        </p:tgtEl>
                                        <p:attrNameLst>
                                          <p:attrName>ppt_x</p:attrName>
                                          <p:attrName>ppt_y</p:attrName>
                                        </p:attrNameLst>
                                      </p:cBhvr>
                                    </p:animMotion>
                                  </p:childTnLst>
                                </p:cTn>
                              </p:par>
                              <p:par>
                                <p:cTn id="18" presetID="0" presetClass="path" presetSubtype="0" accel="50000" decel="50000" fill="hold" grpId="0" nodeType="withEffect">
                                  <p:stCondLst>
                                    <p:cond delay="0"/>
                                  </p:stCondLst>
                                  <p:childTnLst>
                                    <p:animMotion origin="layout" path="M 0 0 L 0.19618 0.0108 L 0.18368 0.32901 " pathEditMode="relative" ptsTypes="AAA">
                                      <p:cBhvr>
                                        <p:cTn id="19" dur="2000" fill="hold"/>
                                        <p:tgtEl>
                                          <p:spTgt spid="18"/>
                                        </p:tgtEl>
                                        <p:attrNameLst>
                                          <p:attrName>ppt_x</p:attrName>
                                          <p:attrName>ppt_y</p:attrName>
                                        </p:attrNameLst>
                                      </p:cBhvr>
                                    </p:animMotion>
                                  </p:childTnLst>
                                </p:cTn>
                              </p:par>
                              <p:par>
                                <p:cTn id="20" presetID="1" presetClass="exit" presetSubtype="0" fill="hold" grpId="1" nodeType="withEffect">
                                  <p:stCondLst>
                                    <p:cond delay="0"/>
                                  </p:stCondLst>
                                  <p:childTnLst>
                                    <p:set>
                                      <p:cBhvr>
                                        <p:cTn id="21" dur="1" fill="hold">
                                          <p:stCondLst>
                                            <p:cond delay="0"/>
                                          </p:stCondLst>
                                        </p:cTn>
                                        <p:tgtEl>
                                          <p:spTgt spid="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xit" presetSubtype="0" fill="hold" grpId="1" nodeType="withEffect">
                                  <p:stCondLst>
                                    <p:cond delay="0"/>
                                  </p:stCondLst>
                                  <p:childTnLst>
                                    <p:set>
                                      <p:cBhvr>
                                        <p:cTn id="27"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20" grpId="0" animBg="1"/>
      <p:bldP spid="2" grpId="0" animBg="1"/>
      <p:bldP spid="23" grpId="1"/>
      <p:bldP spid="19" grpId="0" animBg="1"/>
      <p:bldP spid="19" grpId="1" animBg="1"/>
      <p:bldP spid="2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8"/>
          <p:cNvSpPr txBox="1">
            <a:spLocks noGrp="1"/>
          </p:cNvSpPr>
          <p:nvPr>
            <p:ph type="ctrTitle"/>
          </p:nvPr>
        </p:nvSpPr>
        <p:spPr>
          <a:xfrm>
            <a:off x="510450" y="41775"/>
            <a:ext cx="8510708" cy="302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Target Latency &gt; Host Latency</a:t>
            </a:r>
            <a:br>
              <a:rPr lang="en-US" dirty="0"/>
            </a:br>
            <a:r>
              <a:rPr lang="en-US" dirty="0"/>
              <a:t> </a:t>
            </a:r>
            <a:r>
              <a:rPr lang="en-US" dirty="0">
                <a:sym typeface="Wingdings" pitchFamily="2" charset="2"/>
              </a:rPr>
              <a:t> Few or No Stalls</a:t>
            </a:r>
            <a:endParaRPr dirty="0"/>
          </a:p>
        </p:txBody>
      </p:sp>
      <p:sp>
        <p:nvSpPr>
          <p:cNvPr id="371" name="Google Shape;371;p58"/>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Good simulation performance modeling DRAM. </a:t>
            </a:r>
            <a:endParaRPr dirty="0"/>
          </a:p>
        </p:txBody>
      </p:sp>
      <p:sp>
        <p:nvSpPr>
          <p:cNvPr id="372" name="Google Shape;372;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0522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Two-Phase Configuration</a:t>
            </a:r>
            <a:endParaRPr/>
          </a:p>
        </p:txBody>
      </p:sp>
      <p:sp>
        <p:nvSpPr>
          <p:cNvPr id="362" name="Google Shape;362;p57"/>
          <p:cNvSpPr txBox="1">
            <a:spLocks noGrp="1"/>
          </p:cNvSpPr>
          <p:nvPr>
            <p:ph type="body" idx="1"/>
          </p:nvPr>
        </p:nvSpPr>
        <p:spPr>
          <a:xfrm>
            <a:off x="196025" y="1115300"/>
            <a:ext cx="4940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Tx/>
              <a:buNone/>
            </a:pPr>
            <a:r>
              <a:rPr lang="en-US" dirty="0">
                <a:solidFill>
                  <a:schemeClr val="tx1"/>
                </a:solidFill>
              </a:rPr>
              <a:t>A model is configured over two phases:</a:t>
            </a:r>
            <a:endParaRPr dirty="0">
              <a:solidFill>
                <a:schemeClr val="tx1"/>
              </a:solidFill>
            </a:endParaRPr>
          </a:p>
          <a:p>
            <a:pPr marL="457200" lvl="0" indent="-342900" algn="l" rtl="0">
              <a:spcBef>
                <a:spcPts val="1600"/>
              </a:spcBef>
              <a:spcAft>
                <a:spcPts val="0"/>
              </a:spcAft>
              <a:buClrTx/>
              <a:buSzPts val="1800"/>
              <a:buAutoNum type="arabicParenR"/>
            </a:pPr>
            <a:r>
              <a:rPr lang="en-US" dirty="0">
                <a:solidFill>
                  <a:schemeClr val="tx1"/>
                </a:solidFill>
              </a:rPr>
              <a:t>At </a:t>
            </a:r>
            <a:r>
              <a:rPr lang="en-US" i="1" dirty="0">
                <a:solidFill>
                  <a:schemeClr val="tx1"/>
                </a:solidFill>
              </a:rPr>
              <a:t>generation time</a:t>
            </a:r>
            <a:r>
              <a:rPr lang="en-US" dirty="0">
                <a:solidFill>
                  <a:schemeClr val="tx1"/>
                </a:solidFill>
              </a:rPr>
              <a:t>, a particular hardware </a:t>
            </a:r>
            <a:r>
              <a:rPr lang="en-US" i="1" dirty="0">
                <a:solidFill>
                  <a:schemeClr val="tx1"/>
                </a:solidFill>
              </a:rPr>
              <a:t>instance</a:t>
            </a:r>
            <a:r>
              <a:rPr lang="en-US" dirty="0">
                <a:solidFill>
                  <a:schemeClr val="tx1"/>
                </a:solidFill>
              </a:rPr>
              <a:t> is generated</a:t>
            </a:r>
            <a:endParaRPr dirty="0">
              <a:solidFill>
                <a:schemeClr val="tx1"/>
              </a:solidFill>
            </a:endParaRPr>
          </a:p>
          <a:p>
            <a:pPr marL="0" lvl="0" indent="0" algn="l" rtl="0">
              <a:spcBef>
                <a:spcPts val="1600"/>
              </a:spcBef>
              <a:spcAft>
                <a:spcPts val="0"/>
              </a:spcAft>
              <a:buClrTx/>
              <a:buNone/>
            </a:pPr>
            <a:r>
              <a:rPr lang="en-US" dirty="0">
                <a:solidFill>
                  <a:schemeClr val="tx1"/>
                </a:solidFill>
              </a:rPr>
              <a:t>An instance can model a </a:t>
            </a:r>
            <a:r>
              <a:rPr lang="en-US" i="1" dirty="0">
                <a:solidFill>
                  <a:schemeClr val="tx1"/>
                </a:solidFill>
              </a:rPr>
              <a:t>space</a:t>
            </a:r>
            <a:r>
              <a:rPr lang="en-US" dirty="0">
                <a:solidFill>
                  <a:schemeClr val="tx1"/>
                </a:solidFill>
              </a:rPr>
              <a:t> of different memory systems.</a:t>
            </a:r>
            <a:endParaRPr dirty="0">
              <a:solidFill>
                <a:schemeClr val="tx1"/>
              </a:solidFill>
            </a:endParaRPr>
          </a:p>
          <a:p>
            <a:pPr lvl="0" algn="l" rtl="0">
              <a:spcBef>
                <a:spcPts val="1600"/>
              </a:spcBef>
              <a:spcAft>
                <a:spcPts val="0"/>
              </a:spcAft>
              <a:buClrTx/>
              <a:buSzPts val="1800"/>
              <a:buFont typeface="+mj-lt"/>
              <a:buAutoNum type="arabicParenR" startAt="2"/>
            </a:pPr>
            <a:r>
              <a:rPr lang="en-US" dirty="0">
                <a:solidFill>
                  <a:schemeClr val="tx1"/>
                </a:solidFill>
              </a:rPr>
              <a:t>At </a:t>
            </a:r>
            <a:r>
              <a:rPr lang="en-US" i="1" dirty="0">
                <a:solidFill>
                  <a:schemeClr val="tx1"/>
                </a:solidFill>
              </a:rPr>
              <a:t>runtime</a:t>
            </a:r>
            <a:r>
              <a:rPr lang="en-US" dirty="0">
                <a:solidFill>
                  <a:schemeClr val="tx1"/>
                </a:solidFill>
              </a:rPr>
              <a:t>, the instance is programmed with final timing parameters</a:t>
            </a:r>
            <a:endParaRPr dirty="0">
              <a:solidFill>
                <a:schemeClr val="tx1"/>
              </a:solidFill>
            </a:endParaRPr>
          </a:p>
          <a:p>
            <a:pPr marL="0" lvl="0" indent="0" algn="l" rtl="0">
              <a:spcBef>
                <a:spcPts val="1600"/>
              </a:spcBef>
              <a:spcAft>
                <a:spcPts val="0"/>
              </a:spcAft>
              <a:buClrTx/>
              <a:buNone/>
            </a:pPr>
            <a:r>
              <a:rPr lang="en-US" dirty="0">
                <a:solidFill>
                  <a:schemeClr val="tx1"/>
                </a:solidFill>
              </a:rPr>
              <a:t>A </a:t>
            </a:r>
            <a:r>
              <a:rPr lang="en-US" i="1" dirty="0">
                <a:solidFill>
                  <a:schemeClr val="tx1"/>
                </a:solidFill>
              </a:rPr>
              <a:t>point</a:t>
            </a:r>
            <a:r>
              <a:rPr lang="en-US" dirty="0">
                <a:solidFill>
                  <a:schemeClr val="tx1"/>
                </a:solidFill>
              </a:rPr>
              <a:t> in that space is picked at runtime. </a:t>
            </a:r>
            <a:endParaRPr dirty="0">
              <a:solidFill>
                <a:schemeClr val="tx1"/>
              </a:solidFill>
            </a:endParaRPr>
          </a:p>
          <a:p>
            <a:pPr marL="457200" lvl="0" indent="0" algn="l" rtl="0">
              <a:spcBef>
                <a:spcPts val="1600"/>
              </a:spcBef>
              <a:spcAft>
                <a:spcPts val="0"/>
              </a:spcAft>
              <a:buClrTx/>
              <a:buNone/>
            </a:pPr>
            <a:r>
              <a:rPr lang="en-US" dirty="0">
                <a:solidFill>
                  <a:schemeClr val="tx1"/>
                </a:solidFill>
              </a:rPr>
              <a:t/>
            </a:r>
            <a:br>
              <a:rPr lang="en-US" dirty="0">
                <a:solidFill>
                  <a:schemeClr val="tx1"/>
                </a:solidFill>
              </a:rPr>
            </a:br>
            <a:endParaRPr dirty="0">
              <a:solidFill>
                <a:schemeClr val="tx1"/>
              </a:solidFill>
            </a:endParaRPr>
          </a:p>
          <a:p>
            <a:pPr marL="457200" lvl="0" indent="0" algn="l" rtl="0">
              <a:spcBef>
                <a:spcPts val="1600"/>
              </a:spcBef>
              <a:spcAft>
                <a:spcPts val="1600"/>
              </a:spcAft>
              <a:buClrTx/>
              <a:buNone/>
            </a:pPr>
            <a:endParaRPr dirty="0">
              <a:solidFill>
                <a:schemeClr val="tx1"/>
              </a:solidFill>
            </a:endParaRPr>
          </a:p>
        </p:txBody>
      </p:sp>
      <p:sp>
        <p:nvSpPr>
          <p:cNvPr id="363" name="Google Shape;363;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19</a:t>
            </a:fld>
            <a:endParaRPr/>
          </a:p>
        </p:txBody>
      </p:sp>
      <p:pic>
        <p:nvPicPr>
          <p:cNvPr id="364" name="Google Shape;364;p57"/>
          <p:cNvPicPr preferRelativeResize="0"/>
          <p:nvPr/>
        </p:nvPicPr>
        <p:blipFill>
          <a:blip r:embed="rId3">
            <a:alphaModFix/>
          </a:blip>
          <a:stretch>
            <a:fillRect/>
          </a:stretch>
        </p:blipFill>
        <p:spPr>
          <a:xfrm>
            <a:off x="5295650" y="235539"/>
            <a:ext cx="3176800" cy="4672426"/>
          </a:xfrm>
          <a:prstGeom prst="rect">
            <a:avLst/>
          </a:prstGeom>
          <a:noFill/>
          <a:ln>
            <a:noFill/>
          </a:ln>
        </p:spPr>
      </p:pic>
      <p:sp>
        <p:nvSpPr>
          <p:cNvPr id="2" name="Freeform 1">
            <a:extLst>
              <a:ext uri="{FF2B5EF4-FFF2-40B4-BE49-F238E27FC236}">
                <a16:creationId xmlns:a16="http://schemas.microsoft.com/office/drawing/2014/main" xmlns="" id="{D445757B-1C08-984C-B5BB-5A91CFFFDC09}"/>
              </a:ext>
            </a:extLst>
          </p:cNvPr>
          <p:cNvSpPr/>
          <p:nvPr/>
        </p:nvSpPr>
        <p:spPr>
          <a:xfrm>
            <a:off x="5253487" y="2458528"/>
            <a:ext cx="3381555" cy="2208363"/>
          </a:xfrm>
          <a:custGeom>
            <a:avLst/>
            <a:gdLst>
              <a:gd name="connsiteX0" fmla="*/ 250166 w 3381555"/>
              <a:gd name="connsiteY0" fmla="*/ 112144 h 2208363"/>
              <a:gd name="connsiteX1" fmla="*/ 854015 w 3381555"/>
              <a:gd name="connsiteY1" fmla="*/ 0 h 2208363"/>
              <a:gd name="connsiteX2" fmla="*/ 1690777 w 3381555"/>
              <a:gd name="connsiteY2" fmla="*/ 138023 h 2208363"/>
              <a:gd name="connsiteX3" fmla="*/ 1708030 w 3381555"/>
              <a:gd name="connsiteY3" fmla="*/ 1311215 h 2208363"/>
              <a:gd name="connsiteX4" fmla="*/ 2329132 w 3381555"/>
              <a:gd name="connsiteY4" fmla="*/ 1354347 h 2208363"/>
              <a:gd name="connsiteX5" fmla="*/ 2950234 w 3381555"/>
              <a:gd name="connsiteY5" fmla="*/ 1388853 h 2208363"/>
              <a:gd name="connsiteX6" fmla="*/ 3381555 w 3381555"/>
              <a:gd name="connsiteY6" fmla="*/ 1518249 h 2208363"/>
              <a:gd name="connsiteX7" fmla="*/ 3347049 w 3381555"/>
              <a:gd name="connsiteY7" fmla="*/ 2208363 h 2208363"/>
              <a:gd name="connsiteX8" fmla="*/ 0 w 3381555"/>
              <a:gd name="connsiteY8" fmla="*/ 2182483 h 2208363"/>
              <a:gd name="connsiteX9" fmla="*/ 250166 w 3381555"/>
              <a:gd name="connsiteY9" fmla="*/ 112144 h 220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1555" h="2208363">
                <a:moveTo>
                  <a:pt x="250166" y="112144"/>
                </a:moveTo>
                <a:lnTo>
                  <a:pt x="854015" y="0"/>
                </a:lnTo>
                <a:lnTo>
                  <a:pt x="1690777" y="138023"/>
                </a:lnTo>
                <a:lnTo>
                  <a:pt x="1708030" y="1311215"/>
                </a:lnTo>
                <a:lnTo>
                  <a:pt x="2329132" y="1354347"/>
                </a:lnTo>
                <a:lnTo>
                  <a:pt x="2950234" y="1388853"/>
                </a:lnTo>
                <a:lnTo>
                  <a:pt x="3381555" y="1518249"/>
                </a:lnTo>
                <a:lnTo>
                  <a:pt x="3347049" y="2208363"/>
                </a:lnTo>
                <a:lnTo>
                  <a:pt x="0" y="2182483"/>
                </a:lnTo>
                <a:lnTo>
                  <a:pt x="250166" y="112144"/>
                </a:lnTo>
                <a:close/>
              </a:path>
            </a:pathLst>
          </a:cu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17768893-79E3-8D4D-8FC4-4262CB20FAF5}"/>
              </a:ext>
            </a:extLst>
          </p:cNvPr>
          <p:cNvSpPr/>
          <p:nvPr/>
        </p:nvSpPr>
        <p:spPr>
          <a:xfrm rot="396016">
            <a:off x="7072574" y="3167480"/>
            <a:ext cx="1302588" cy="662586"/>
          </a:xfrm>
          <a:prstGeom prst="rect">
            <a:avLst/>
          </a:prstGeom>
          <a:solidFill>
            <a:srgbClr val="FFFFFF">
              <a:alpha val="9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xEl>
                                              <p:pRg st="0" end="0"/>
                                            </p:txEl>
                                          </p:spTgt>
                                        </p:tgtEl>
                                        <p:attrNameLst>
                                          <p:attrName>style.visibility</p:attrName>
                                        </p:attrNameLst>
                                      </p:cBhvr>
                                      <p:to>
                                        <p:strVal val="visible"/>
                                      </p:to>
                                    </p:set>
                                    <p:animEffect transition="in" filter="fade">
                                      <p:cBhvr>
                                        <p:cTn id="7" dur="1"/>
                                        <p:tgtEl>
                                          <p:spTgt spid="3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2">
                                            <p:txEl>
                                              <p:pRg st="1" end="1"/>
                                            </p:txEl>
                                          </p:spTgt>
                                        </p:tgtEl>
                                        <p:attrNameLst>
                                          <p:attrName>style.visibility</p:attrName>
                                        </p:attrNameLst>
                                      </p:cBhvr>
                                      <p:to>
                                        <p:strVal val="visible"/>
                                      </p:to>
                                    </p:set>
                                    <p:animEffect transition="in" filter="fade">
                                      <p:cBhvr>
                                        <p:cTn id="12" dur="1"/>
                                        <p:tgtEl>
                                          <p:spTgt spid="3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2">
                                            <p:txEl>
                                              <p:pRg st="2" end="2"/>
                                            </p:txEl>
                                          </p:spTgt>
                                        </p:tgtEl>
                                        <p:attrNameLst>
                                          <p:attrName>style.visibility</p:attrName>
                                        </p:attrNameLst>
                                      </p:cBhvr>
                                      <p:to>
                                        <p:strVal val="visible"/>
                                      </p:to>
                                    </p:set>
                                    <p:animEffect transition="in" filter="fade">
                                      <p:cBhvr>
                                        <p:cTn id="17" dur="1"/>
                                        <p:tgtEl>
                                          <p:spTgt spid="3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62">
                                            <p:txEl>
                                              <p:pRg st="3" end="3"/>
                                            </p:txEl>
                                          </p:spTgt>
                                        </p:tgtEl>
                                        <p:attrNameLst>
                                          <p:attrName>style.visibility</p:attrName>
                                        </p:attrNameLst>
                                      </p:cBhvr>
                                      <p:to>
                                        <p:strVal val="visible"/>
                                      </p:to>
                                    </p:set>
                                    <p:animEffect transition="in" filter="fade">
                                      <p:cBhvr>
                                        <p:cTn id="26" dur="1"/>
                                        <p:tgtEl>
                                          <p:spTgt spid="362">
                                            <p:txEl>
                                              <p:pRg st="3" end="3"/>
                                            </p:txEl>
                                          </p:spTgt>
                                        </p:tgtEl>
                                      </p:cBhvr>
                                    </p:animEffect>
                                  </p:childTnLst>
                                </p:cTn>
                              </p:par>
                              <p:par>
                                <p:cTn id="27" presetID="1" presetClass="exit"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62">
                                            <p:txEl>
                                              <p:pRg st="4" end="4"/>
                                            </p:txEl>
                                          </p:spTgt>
                                        </p:tgtEl>
                                        <p:attrNameLst>
                                          <p:attrName>style.visibility</p:attrName>
                                        </p:attrNameLst>
                                      </p:cBhvr>
                                      <p:to>
                                        <p:strVal val="visible"/>
                                      </p:to>
                                    </p:set>
                                    <p:animEffect transition="in" filter="fade">
                                      <p:cBhvr>
                                        <p:cTn id="33" dur="1"/>
                                        <p:tgtEl>
                                          <p:spTgt spid="3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4"/>
          <p:cNvSpPr txBox="1">
            <a:spLocks noGrp="1"/>
          </p:cNvSpPr>
          <p:nvPr>
            <p:ph type="ctrTitle"/>
          </p:nvPr>
        </p:nvSpPr>
        <p:spPr>
          <a:xfrm>
            <a:off x="510450" y="41775"/>
            <a:ext cx="8633400" cy="302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Part 1: On Using FPGAs to Simulate ASICs</a:t>
            </a:r>
            <a:endParaRPr/>
          </a:p>
        </p:txBody>
      </p:sp>
      <p:sp>
        <p:nvSpPr>
          <p:cNvPr id="197" name="Google Shape;197;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198" name="Google Shape;198;p44"/>
          <p:cNvSpPr txBox="1">
            <a:spLocks noGrp="1"/>
          </p:cNvSpPr>
          <p:nvPr>
            <p:ph type="subTitle" idx="1"/>
          </p:nvPr>
        </p:nvSpPr>
        <p:spPr>
          <a:xfrm>
            <a:off x="468625" y="3161388"/>
            <a:ext cx="8302842" cy="6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 introduction to </a:t>
            </a:r>
            <a:r>
              <a:rPr lang="en-US" dirty="0" err="1"/>
              <a:t>FireSim</a:t>
            </a:r>
            <a:r>
              <a:rPr lang="en-US" dirty="0"/>
              <a:t>, FASED’s simulation environment</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8"/>
          <p:cNvSpPr txBox="1">
            <a:spLocks noGrp="1"/>
          </p:cNvSpPr>
          <p:nvPr>
            <p:ph type="ctrTitle"/>
          </p:nvPr>
        </p:nvSpPr>
        <p:spPr>
          <a:xfrm>
            <a:off x="510450" y="41775"/>
            <a:ext cx="8123100" cy="302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Timing Models </a:t>
            </a:r>
            <a:endParaRPr/>
          </a:p>
        </p:txBody>
      </p:sp>
      <p:sp>
        <p:nvSpPr>
          <p:cNvPr id="371" name="Google Shape;371;p58"/>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DDR3 Timing Models </a:t>
            </a:r>
            <a:endParaRPr/>
          </a:p>
          <a:p>
            <a:pPr marL="0" lvl="0" indent="0" algn="l" rtl="0">
              <a:spcBef>
                <a:spcPts val="0"/>
              </a:spcBef>
              <a:spcAft>
                <a:spcPts val="0"/>
              </a:spcAft>
              <a:buNone/>
            </a:pPr>
            <a:endParaRPr/>
          </a:p>
        </p:txBody>
      </p:sp>
      <p:sp>
        <p:nvSpPr>
          <p:cNvPr id="379" name="Google Shape;379;p59"/>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Tx/>
              <a:buNone/>
            </a:pPr>
            <a:r>
              <a:rPr lang="en-US" dirty="0">
                <a:solidFill>
                  <a:schemeClr val="tx1"/>
                </a:solidFill>
              </a:rPr>
              <a:t>FASED has two types of DRAM timing models: </a:t>
            </a:r>
            <a:endParaRPr dirty="0">
              <a:solidFill>
                <a:schemeClr val="tx1"/>
              </a:solidFill>
            </a:endParaRPr>
          </a:p>
          <a:p>
            <a:pPr marL="457200" marR="0" lvl="0" indent="-342900" algn="l" rtl="0">
              <a:lnSpc>
                <a:spcPct val="115000"/>
              </a:lnSpc>
              <a:spcBef>
                <a:spcPts val="1600"/>
              </a:spcBef>
              <a:spcAft>
                <a:spcPts val="0"/>
              </a:spcAft>
              <a:buClrTx/>
              <a:buSzPts val="1800"/>
              <a:buChar char="●"/>
            </a:pPr>
            <a:r>
              <a:rPr lang="en-US" dirty="0">
                <a:solidFill>
                  <a:schemeClr val="tx1"/>
                </a:solidFill>
              </a:rPr>
              <a:t>First come, first served (FCFS)</a:t>
            </a:r>
            <a:endParaRPr dirty="0">
              <a:solidFill>
                <a:schemeClr val="tx1"/>
              </a:solidFill>
            </a:endParaRPr>
          </a:p>
          <a:p>
            <a:pPr marL="457200" marR="0" lvl="0" indent="-342900" algn="l" rtl="0">
              <a:lnSpc>
                <a:spcPct val="115000"/>
              </a:lnSpc>
              <a:spcBef>
                <a:spcPts val="0"/>
              </a:spcBef>
              <a:spcAft>
                <a:spcPts val="0"/>
              </a:spcAft>
              <a:buClrTx/>
              <a:buSzPts val="1800"/>
              <a:buChar char="●"/>
            </a:pPr>
            <a:r>
              <a:rPr lang="en-US" dirty="0">
                <a:solidFill>
                  <a:schemeClr val="tx1"/>
                </a:solidFill>
              </a:rPr>
              <a:t>First-ready FCFS</a:t>
            </a:r>
            <a:r>
              <a:rPr lang="en-US" baseline="30000" dirty="0">
                <a:solidFill>
                  <a:schemeClr val="tx1"/>
                </a:solidFill>
              </a:rPr>
              <a:t>1</a:t>
            </a:r>
            <a:r>
              <a:rPr lang="en-US" dirty="0">
                <a:solidFill>
                  <a:schemeClr val="tx1"/>
                </a:solidFill>
              </a:rPr>
              <a:t> </a:t>
            </a:r>
            <a:endParaRPr dirty="0">
              <a:solidFill>
                <a:schemeClr val="tx1"/>
              </a:solidFill>
            </a:endParaRPr>
          </a:p>
          <a:p>
            <a:pPr marL="0" marR="0" lvl="0" indent="0" algn="l" rtl="0">
              <a:lnSpc>
                <a:spcPct val="115000"/>
              </a:lnSpc>
              <a:spcBef>
                <a:spcPts val="1600"/>
              </a:spcBef>
              <a:spcAft>
                <a:spcPts val="0"/>
              </a:spcAft>
              <a:buClrTx/>
              <a:buNone/>
            </a:pPr>
            <a:r>
              <a:rPr lang="en-US" dirty="0">
                <a:solidFill>
                  <a:schemeClr val="tx1"/>
                </a:solidFill>
              </a:rPr>
              <a:t>Shared run-time configuration parameters:</a:t>
            </a:r>
            <a:endParaRPr dirty="0">
              <a:solidFill>
                <a:schemeClr val="tx1"/>
              </a:solidFill>
            </a:endParaRPr>
          </a:p>
          <a:p>
            <a:pPr marL="457200" marR="0" lvl="0" indent="-342900" algn="l" rtl="0">
              <a:lnSpc>
                <a:spcPct val="115000"/>
              </a:lnSpc>
              <a:spcBef>
                <a:spcPts val="1600"/>
              </a:spcBef>
              <a:spcAft>
                <a:spcPts val="0"/>
              </a:spcAft>
              <a:buClrTx/>
              <a:buSzPts val="1800"/>
              <a:buChar char="●"/>
            </a:pPr>
            <a:r>
              <a:rPr lang="en-US" dirty="0">
                <a:solidFill>
                  <a:schemeClr val="tx1"/>
                </a:solidFill>
              </a:rPr>
              <a:t>memory organization</a:t>
            </a:r>
            <a:endParaRPr dirty="0">
              <a:solidFill>
                <a:schemeClr val="tx1"/>
              </a:solidFill>
            </a:endParaRPr>
          </a:p>
          <a:p>
            <a:pPr marL="457200" marR="0" lvl="0" indent="-342900" algn="l" rtl="0">
              <a:lnSpc>
                <a:spcPct val="115000"/>
              </a:lnSpc>
              <a:spcBef>
                <a:spcPts val="0"/>
              </a:spcBef>
              <a:spcAft>
                <a:spcPts val="0"/>
              </a:spcAft>
              <a:buClrTx/>
              <a:buSzPts val="1800"/>
              <a:buChar char="●"/>
            </a:pPr>
            <a:r>
              <a:rPr lang="en-US" dirty="0">
                <a:solidFill>
                  <a:schemeClr val="tx1"/>
                </a:solidFill>
              </a:rPr>
              <a:t>address assignment </a:t>
            </a:r>
            <a:endParaRPr dirty="0">
              <a:solidFill>
                <a:schemeClr val="tx1"/>
              </a:solidFill>
            </a:endParaRPr>
          </a:p>
          <a:p>
            <a:pPr marL="457200" marR="0" lvl="0" indent="-342900" algn="l" rtl="0">
              <a:lnSpc>
                <a:spcPct val="115000"/>
              </a:lnSpc>
              <a:spcBef>
                <a:spcPts val="0"/>
              </a:spcBef>
              <a:spcAft>
                <a:spcPts val="0"/>
              </a:spcAft>
              <a:buClrTx/>
              <a:buSzPts val="1800"/>
              <a:buChar char="●"/>
            </a:pPr>
            <a:r>
              <a:rPr lang="en-US" dirty="0">
                <a:solidFill>
                  <a:schemeClr val="tx1"/>
                </a:solidFill>
              </a:rPr>
              <a:t>page policy</a:t>
            </a:r>
            <a:endParaRPr dirty="0">
              <a:solidFill>
                <a:schemeClr val="tx1"/>
              </a:solidFill>
            </a:endParaRPr>
          </a:p>
          <a:p>
            <a:pPr marL="457200" marR="0" lvl="0" indent="-342900" algn="l" rtl="0">
              <a:lnSpc>
                <a:spcPct val="115000"/>
              </a:lnSpc>
              <a:spcBef>
                <a:spcPts val="0"/>
              </a:spcBef>
              <a:spcAft>
                <a:spcPts val="0"/>
              </a:spcAft>
              <a:buClrTx/>
              <a:buSzPts val="1800"/>
              <a:buChar char="●"/>
            </a:pPr>
            <a:r>
              <a:rPr lang="en-US" dirty="0">
                <a:solidFill>
                  <a:schemeClr val="tx1"/>
                </a:solidFill>
              </a:rPr>
              <a:t>DRAM timings</a:t>
            </a:r>
            <a:endParaRPr dirty="0">
              <a:solidFill>
                <a:schemeClr val="tx1"/>
              </a:solidFill>
            </a:endParaRPr>
          </a:p>
          <a:p>
            <a:pPr marL="0" marR="0" lvl="0" indent="0" algn="l" rtl="0">
              <a:lnSpc>
                <a:spcPct val="115000"/>
              </a:lnSpc>
              <a:spcBef>
                <a:spcPts val="1600"/>
              </a:spcBef>
              <a:spcAft>
                <a:spcPts val="0"/>
              </a:spcAft>
              <a:buClrTx/>
              <a:buNone/>
            </a:pPr>
            <a:r>
              <a:rPr lang="en-US" b="1" dirty="0">
                <a:solidFill>
                  <a:schemeClr val="tx1"/>
                </a:solidFill>
              </a:rPr>
              <a:t>Model fidelity comparable to DRAMSim2 (just missing power down modes)</a:t>
            </a:r>
            <a:endParaRPr dirty="0">
              <a:solidFill>
                <a:schemeClr val="tx1"/>
              </a:solidFill>
            </a:endParaRPr>
          </a:p>
        </p:txBody>
      </p:sp>
      <p:sp>
        <p:nvSpPr>
          <p:cNvPr id="380" name="Google Shape;380;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21</a:t>
            </a:fld>
            <a:endParaRPr/>
          </a:p>
        </p:txBody>
      </p:sp>
      <p:sp>
        <p:nvSpPr>
          <p:cNvPr id="5" name="Google Shape;347;p55">
            <a:extLst>
              <a:ext uri="{FF2B5EF4-FFF2-40B4-BE49-F238E27FC236}">
                <a16:creationId xmlns:a16="http://schemas.microsoft.com/office/drawing/2014/main" xmlns="" id="{3886B86D-DDED-884B-AC54-F80FD7F7BA58}"/>
              </a:ext>
            </a:extLst>
          </p:cNvPr>
          <p:cNvSpPr txBox="1">
            <a:spLocks/>
          </p:cNvSpPr>
          <p:nvPr/>
        </p:nvSpPr>
        <p:spPr>
          <a:xfrm>
            <a:off x="0" y="4734671"/>
            <a:ext cx="5462299" cy="2029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buClrTx/>
              <a:buNone/>
            </a:pPr>
            <a:r>
              <a:rPr lang="en-US" sz="1400" baseline="30000" dirty="0">
                <a:solidFill>
                  <a:schemeClr val="tx1"/>
                </a:solidFill>
              </a:rPr>
              <a:t>1</a:t>
            </a:r>
            <a:r>
              <a:rPr lang="en-US" sz="1400" dirty="0">
                <a:solidFill>
                  <a:schemeClr val="tx1"/>
                </a:solidFill>
              </a:rPr>
              <a:t>Scott </a:t>
            </a:r>
            <a:r>
              <a:rPr lang="en-US" sz="1400" dirty="0" err="1">
                <a:solidFill>
                  <a:schemeClr val="tx1"/>
                </a:solidFill>
              </a:rPr>
              <a:t>Rixner</a:t>
            </a:r>
            <a:r>
              <a:rPr lang="en-US" sz="1400" dirty="0">
                <a:solidFill>
                  <a:schemeClr val="tx1"/>
                </a:solidFill>
              </a:rPr>
              <a:t> et al. </a:t>
            </a:r>
            <a:r>
              <a:rPr lang="en-US" sz="1400" i="1" dirty="0">
                <a:solidFill>
                  <a:schemeClr val="tx1"/>
                </a:solidFill>
              </a:rPr>
              <a:t>Memory Access Scheduling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uiExpand="1"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Composable Last-Level Cache Model</a:t>
            </a:r>
            <a:endParaRPr/>
          </a:p>
        </p:txBody>
      </p:sp>
      <p:sp>
        <p:nvSpPr>
          <p:cNvPr id="387" name="Google Shape;387;p60"/>
          <p:cNvSpPr txBox="1">
            <a:spLocks noGrp="1"/>
          </p:cNvSpPr>
          <p:nvPr>
            <p:ph type="body" idx="1"/>
          </p:nvPr>
        </p:nvSpPr>
        <p:spPr>
          <a:xfrm>
            <a:off x="196025" y="1115300"/>
            <a:ext cx="4841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tx1"/>
              </a:buClr>
              <a:buNone/>
            </a:pPr>
            <a:r>
              <a:rPr lang="en-US" dirty="0">
                <a:solidFill>
                  <a:schemeClr val="tx1"/>
                </a:solidFill>
              </a:rPr>
              <a:t>DRAM-side, writeback cache</a:t>
            </a:r>
            <a:endParaRPr dirty="0">
              <a:solidFill>
                <a:schemeClr val="tx1"/>
              </a:solidFill>
            </a:endParaRPr>
          </a:p>
          <a:p>
            <a:pPr marL="457200" lvl="0" indent="-342900" algn="l" rtl="0">
              <a:spcBef>
                <a:spcPts val="1600"/>
              </a:spcBef>
              <a:spcAft>
                <a:spcPts val="0"/>
              </a:spcAft>
              <a:buClr>
                <a:schemeClr val="tx1"/>
              </a:buClr>
              <a:buSzPts val="1800"/>
              <a:buChar char="●"/>
            </a:pPr>
            <a:r>
              <a:rPr lang="en-US" dirty="0">
                <a:solidFill>
                  <a:schemeClr val="tx1"/>
                </a:solidFill>
              </a:rPr>
              <a:t>models only tags, not data </a:t>
            </a:r>
            <a:endParaRPr dirty="0">
              <a:solidFill>
                <a:schemeClr val="tx1"/>
              </a:solidFill>
            </a:endParaRPr>
          </a:p>
          <a:p>
            <a:pPr marL="457200" lvl="0" indent="-342900" algn="l" rtl="0">
              <a:spcBef>
                <a:spcPts val="0"/>
              </a:spcBef>
              <a:spcAft>
                <a:spcPts val="0"/>
              </a:spcAft>
              <a:buClr>
                <a:schemeClr val="tx1"/>
              </a:buClr>
              <a:buSzPts val="1800"/>
              <a:buChar char="●"/>
            </a:pPr>
            <a:r>
              <a:rPr lang="en-US" dirty="0">
                <a:solidFill>
                  <a:schemeClr val="tx1"/>
                </a:solidFill>
              </a:rPr>
              <a:t>runtime configurable settings:</a:t>
            </a:r>
            <a:endParaRPr dirty="0">
              <a:solidFill>
                <a:schemeClr val="tx1"/>
              </a:solidFill>
            </a:endParaRPr>
          </a:p>
          <a:p>
            <a:pPr marL="914400" lvl="1" indent="-317500" algn="l" rtl="0">
              <a:spcBef>
                <a:spcPts val="0"/>
              </a:spcBef>
              <a:spcAft>
                <a:spcPts val="0"/>
              </a:spcAft>
              <a:buClr>
                <a:schemeClr val="tx1"/>
              </a:buClr>
              <a:buSzPts val="1400"/>
              <a:buChar char="○"/>
            </a:pPr>
            <a:r>
              <a:rPr lang="en-US" dirty="0">
                <a:solidFill>
                  <a:schemeClr val="tx1"/>
                </a:solidFill>
              </a:rPr>
              <a:t>block size</a:t>
            </a:r>
            <a:endParaRPr dirty="0">
              <a:solidFill>
                <a:schemeClr val="tx1"/>
              </a:solidFill>
            </a:endParaRPr>
          </a:p>
          <a:p>
            <a:pPr marL="914400" lvl="1" indent="-317500" algn="l" rtl="0">
              <a:spcBef>
                <a:spcPts val="0"/>
              </a:spcBef>
              <a:spcAft>
                <a:spcPts val="0"/>
              </a:spcAft>
              <a:buClr>
                <a:schemeClr val="tx1"/>
              </a:buClr>
              <a:buSzPts val="1400"/>
              <a:buChar char="○"/>
            </a:pPr>
            <a:r>
              <a:rPr lang="en-US" dirty="0">
                <a:solidFill>
                  <a:schemeClr val="tx1"/>
                </a:solidFill>
              </a:rPr>
              <a:t># sets, ways</a:t>
            </a:r>
            <a:endParaRPr dirty="0">
              <a:solidFill>
                <a:schemeClr val="tx1"/>
              </a:solidFill>
            </a:endParaRPr>
          </a:p>
          <a:p>
            <a:pPr marL="914400" lvl="1" indent="-317500" algn="l" rtl="0">
              <a:spcBef>
                <a:spcPts val="0"/>
              </a:spcBef>
              <a:spcAft>
                <a:spcPts val="0"/>
              </a:spcAft>
              <a:buClr>
                <a:schemeClr val="tx1"/>
              </a:buClr>
              <a:buSzPts val="1400"/>
              <a:buChar char="○"/>
            </a:pPr>
            <a:r>
              <a:rPr lang="en-US" dirty="0">
                <a:solidFill>
                  <a:schemeClr val="tx1"/>
                </a:solidFill>
              </a:rPr>
              <a:t># of MSHRs</a:t>
            </a:r>
            <a:endParaRPr dirty="0">
              <a:solidFill>
                <a:schemeClr val="tx1"/>
              </a:solidFill>
            </a:endParaRPr>
          </a:p>
          <a:p>
            <a:pPr marL="0" lvl="0" indent="0" algn="l" rtl="0">
              <a:spcBef>
                <a:spcPts val="1600"/>
              </a:spcBef>
              <a:spcAft>
                <a:spcPts val="0"/>
              </a:spcAft>
              <a:buClr>
                <a:schemeClr val="tx1"/>
              </a:buClr>
              <a:buNone/>
            </a:pPr>
            <a:r>
              <a:rPr lang="en-US" dirty="0">
                <a:solidFill>
                  <a:schemeClr val="tx1"/>
                </a:solidFill>
              </a:rPr>
              <a:t>Composable with any DRAM timing model</a:t>
            </a:r>
            <a:endParaRPr dirty="0">
              <a:solidFill>
                <a:schemeClr val="tx1"/>
              </a:solidFill>
            </a:endParaRPr>
          </a:p>
          <a:p>
            <a:pPr marL="457200" lvl="0" indent="-342900" algn="l" rtl="0">
              <a:spcBef>
                <a:spcPts val="1600"/>
              </a:spcBef>
              <a:spcAft>
                <a:spcPts val="0"/>
              </a:spcAft>
              <a:buClr>
                <a:schemeClr val="tx1"/>
              </a:buClr>
              <a:buSzPts val="1800"/>
              <a:buChar char="●"/>
            </a:pPr>
            <a:r>
              <a:rPr lang="en-US" dirty="0">
                <a:solidFill>
                  <a:schemeClr val="tx1"/>
                </a:solidFill>
              </a:rPr>
              <a:t>writeback and refill traffic accurately modeled</a:t>
            </a:r>
            <a:endParaRPr dirty="0">
              <a:solidFill>
                <a:schemeClr val="tx1"/>
              </a:solidFill>
            </a:endParaRPr>
          </a:p>
        </p:txBody>
      </p:sp>
      <p:sp>
        <p:nvSpPr>
          <p:cNvPr id="388" name="Google Shape;388;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22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 name="Picture 2">
            <a:extLst>
              <a:ext uri="{FF2B5EF4-FFF2-40B4-BE49-F238E27FC236}">
                <a16:creationId xmlns:a16="http://schemas.microsoft.com/office/drawing/2014/main" xmlns="" id="{FECF1CD6-333E-AE4E-9574-A4D6FD2A7284}"/>
              </a:ext>
            </a:extLst>
          </p:cNvPr>
          <p:cNvPicPr>
            <a:picLocks noChangeAspect="1"/>
          </p:cNvPicPr>
          <p:nvPr/>
        </p:nvPicPr>
        <p:blipFill>
          <a:blip r:embed="rId3"/>
          <a:stretch>
            <a:fillRect/>
          </a:stretch>
        </p:blipFill>
        <p:spPr>
          <a:xfrm>
            <a:off x="4340312" y="611800"/>
            <a:ext cx="4299124" cy="3226675"/>
          </a:xfrm>
          <a:prstGeom prst="rect">
            <a:avLst/>
          </a:prstGeom>
        </p:spPr>
      </p:pic>
      <p:sp>
        <p:nvSpPr>
          <p:cNvPr id="394" name="Google Shape;394;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Validation</a:t>
            </a:r>
            <a:endParaRPr dirty="0"/>
          </a:p>
          <a:p>
            <a:pPr marL="0" lvl="0" indent="0" algn="l" rtl="0">
              <a:spcBef>
                <a:spcPts val="0"/>
              </a:spcBef>
              <a:spcAft>
                <a:spcPts val="0"/>
              </a:spcAft>
              <a:buNone/>
            </a:pPr>
            <a:endParaRPr dirty="0"/>
          </a:p>
        </p:txBody>
      </p:sp>
      <p:sp>
        <p:nvSpPr>
          <p:cNvPr id="395" name="Google Shape;395;p61"/>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Tx/>
              <a:buNone/>
            </a:pPr>
            <a:r>
              <a:rPr lang="en-US" dirty="0">
                <a:solidFill>
                  <a:schemeClr val="tx1"/>
                </a:solidFill>
              </a:rPr>
              <a:t>For LLC and generic timing models:</a:t>
            </a:r>
            <a:endParaRPr dirty="0">
              <a:solidFill>
                <a:schemeClr val="tx1"/>
              </a:solidFill>
            </a:endParaRPr>
          </a:p>
          <a:p>
            <a:pPr marL="457200" marR="0" lvl="0" indent="-342900" algn="l" rtl="0">
              <a:lnSpc>
                <a:spcPct val="115000"/>
              </a:lnSpc>
              <a:spcBef>
                <a:spcPts val="1600"/>
              </a:spcBef>
              <a:spcAft>
                <a:spcPts val="0"/>
              </a:spcAft>
              <a:buClrTx/>
              <a:buSzPts val="1800"/>
              <a:buChar char="●"/>
            </a:pPr>
            <a:r>
              <a:rPr lang="en-US" dirty="0">
                <a:solidFill>
                  <a:schemeClr val="tx1"/>
                </a:solidFill>
              </a:rPr>
              <a:t>Wrote golden models</a:t>
            </a:r>
            <a:endParaRPr dirty="0">
              <a:solidFill>
                <a:schemeClr val="tx1"/>
              </a:solidFill>
            </a:endParaRPr>
          </a:p>
          <a:p>
            <a:pPr marL="457200" marR="0" lvl="0" indent="-342900" algn="l" rtl="0">
              <a:lnSpc>
                <a:spcPct val="115000"/>
              </a:lnSpc>
              <a:spcBef>
                <a:spcPts val="0"/>
              </a:spcBef>
              <a:spcAft>
                <a:spcPts val="0"/>
              </a:spcAft>
              <a:buClrTx/>
              <a:buSzPts val="1800"/>
              <a:buChar char="●"/>
            </a:pPr>
            <a:r>
              <a:rPr lang="en-US" dirty="0">
                <a:solidFill>
                  <a:schemeClr val="tx1"/>
                </a:solidFill>
              </a:rPr>
              <a:t>Used synthetic stimulus generators</a:t>
            </a:r>
          </a:p>
          <a:p>
            <a:pPr lvl="0">
              <a:buClrTx/>
              <a:buChar char="●"/>
            </a:pPr>
            <a:r>
              <a:rPr lang="en-US" dirty="0">
                <a:solidFill>
                  <a:schemeClr val="tx1"/>
                </a:solidFill>
              </a:rPr>
              <a:t>Ran core-side validation tests</a:t>
            </a:r>
            <a:r>
              <a:rPr lang="en-US" baseline="30000" dirty="0">
                <a:solidFill>
                  <a:schemeClr val="tx1"/>
                </a:solidFill>
              </a:rPr>
              <a:t>1</a:t>
            </a:r>
            <a:endParaRPr dirty="0">
              <a:solidFill>
                <a:schemeClr val="tx1"/>
              </a:solidFill>
            </a:endParaRPr>
          </a:p>
          <a:p>
            <a:pPr marL="0" marR="0" lvl="0" indent="0" algn="l" rtl="0">
              <a:lnSpc>
                <a:spcPct val="115000"/>
              </a:lnSpc>
              <a:spcBef>
                <a:spcPts val="1600"/>
              </a:spcBef>
              <a:spcAft>
                <a:spcPts val="0"/>
              </a:spcAft>
              <a:buClrTx/>
              <a:buNone/>
            </a:pPr>
            <a:r>
              <a:rPr lang="en-US" dirty="0">
                <a:solidFill>
                  <a:schemeClr val="tx1"/>
                </a:solidFill>
              </a:rPr>
              <a:t>For DDR3 models: </a:t>
            </a:r>
            <a:endParaRPr dirty="0">
              <a:solidFill>
                <a:schemeClr val="tx1"/>
              </a:solidFill>
            </a:endParaRPr>
          </a:p>
          <a:p>
            <a:pPr marL="457200" marR="0" lvl="0" indent="-342900" algn="l" rtl="0">
              <a:lnSpc>
                <a:spcPct val="115000"/>
              </a:lnSpc>
              <a:spcBef>
                <a:spcPts val="1600"/>
              </a:spcBef>
              <a:spcAft>
                <a:spcPts val="0"/>
              </a:spcAft>
              <a:buClrTx/>
              <a:buSzPts val="1800"/>
              <a:buChar char="●"/>
            </a:pPr>
            <a:r>
              <a:rPr lang="en-US" dirty="0">
                <a:solidFill>
                  <a:schemeClr val="tx1"/>
                </a:solidFill>
              </a:rPr>
              <a:t>In RTL simulation, emit DRAM command trace</a:t>
            </a:r>
            <a:endParaRPr dirty="0">
              <a:solidFill>
                <a:schemeClr val="tx1"/>
              </a:solidFill>
            </a:endParaRPr>
          </a:p>
          <a:p>
            <a:pPr marL="457200" marR="0" lvl="0" indent="-342900" algn="l" rtl="0">
              <a:lnSpc>
                <a:spcPct val="115000"/>
              </a:lnSpc>
              <a:spcBef>
                <a:spcPts val="0"/>
              </a:spcBef>
              <a:spcAft>
                <a:spcPts val="0"/>
              </a:spcAft>
              <a:buClrTx/>
              <a:buSzPts val="1800"/>
              <a:buChar char="●"/>
            </a:pPr>
            <a:r>
              <a:rPr lang="en-US" dirty="0">
                <a:solidFill>
                  <a:schemeClr val="tx1"/>
                </a:solidFill>
              </a:rPr>
              <a:t>Pass DRAM command trace to Micron DDR3 model </a:t>
            </a:r>
            <a:endParaRPr dirty="0">
              <a:solidFill>
                <a:schemeClr val="tx1"/>
              </a:solidFill>
            </a:endParaRPr>
          </a:p>
          <a:p>
            <a:pPr marL="0" marR="0" lvl="0" indent="0" algn="l" rtl="0">
              <a:lnSpc>
                <a:spcPct val="115000"/>
              </a:lnSpc>
              <a:spcBef>
                <a:spcPts val="1600"/>
              </a:spcBef>
              <a:spcAft>
                <a:spcPts val="0"/>
              </a:spcAft>
              <a:buClrTx/>
              <a:buNone/>
            </a:pPr>
            <a:r>
              <a:rPr lang="en-US" b="1" dirty="0">
                <a:solidFill>
                  <a:schemeClr val="tx1"/>
                </a:solidFill>
              </a:rPr>
              <a:t>Same approach used by all academic SW cycle-accurate DRAM simulators.</a:t>
            </a:r>
            <a:endParaRPr b="1" dirty="0">
              <a:solidFill>
                <a:schemeClr val="tx1"/>
              </a:solidFill>
            </a:endParaRPr>
          </a:p>
        </p:txBody>
      </p:sp>
      <p:sp>
        <p:nvSpPr>
          <p:cNvPr id="396" name="Google Shape;396;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23</a:t>
            </a:fld>
            <a:endParaRPr/>
          </a:p>
        </p:txBody>
      </p:sp>
      <p:sp>
        <p:nvSpPr>
          <p:cNvPr id="7" name="Google Shape;347;p55">
            <a:extLst>
              <a:ext uri="{FF2B5EF4-FFF2-40B4-BE49-F238E27FC236}">
                <a16:creationId xmlns:a16="http://schemas.microsoft.com/office/drawing/2014/main" xmlns="" id="{8DC8FBF0-6E20-BB42-9C1C-0BD01A29693B}"/>
              </a:ext>
            </a:extLst>
          </p:cNvPr>
          <p:cNvSpPr txBox="1">
            <a:spLocks/>
          </p:cNvSpPr>
          <p:nvPr/>
        </p:nvSpPr>
        <p:spPr>
          <a:xfrm>
            <a:off x="0" y="4734671"/>
            <a:ext cx="5462299" cy="3221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AutoNum type="arabicParen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AutoNum type="alphaLcParen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AutoNum type="romanLcParen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AutoNum type="arabicParenBoth"/>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AutoNum type="alphaLcParenBoth"/>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AutoNum type="romanLcParenBoth"/>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AutoNum type="arabicPeriod"/>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AutoNum type="alphaLcPeriod"/>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AutoNum type="romanLcPeriod"/>
              <a:defRPr sz="1400" b="0" i="0" u="none" strike="noStrike" cap="none">
                <a:solidFill>
                  <a:schemeClr val="accent3"/>
                </a:solidFill>
                <a:latin typeface="Proxima Nova"/>
                <a:ea typeface="Proxima Nova"/>
                <a:cs typeface="Proxima Nova"/>
                <a:sym typeface="Proxima Nova"/>
              </a:defRPr>
            </a:lvl9pPr>
          </a:lstStyle>
          <a:p>
            <a:pPr marL="114300" indent="0">
              <a:buClrTx/>
              <a:buNone/>
            </a:pPr>
            <a:r>
              <a:rPr lang="en-US" sz="1400" baseline="30000" dirty="0">
                <a:solidFill>
                  <a:schemeClr val="tx1"/>
                </a:solidFill>
              </a:rPr>
              <a:t>1</a:t>
            </a:r>
            <a:r>
              <a:rPr lang="en-US" sz="1400" dirty="0">
                <a:solidFill>
                  <a:schemeClr val="tx1"/>
                </a:solidFill>
              </a:rPr>
              <a:t>CCBench, https://</a:t>
            </a:r>
            <a:r>
              <a:rPr lang="en-US" sz="1400" dirty="0" err="1">
                <a:solidFill>
                  <a:schemeClr val="tx1"/>
                </a:solidFill>
              </a:rPr>
              <a:t>github.com</a:t>
            </a:r>
            <a:r>
              <a:rPr lang="en-US" sz="1400" dirty="0">
                <a:solidFill>
                  <a:schemeClr val="tx1"/>
                </a:solidFill>
              </a:rPr>
              <a:t>/</a:t>
            </a:r>
            <a:r>
              <a:rPr lang="en-US" sz="1400" dirty="0" err="1">
                <a:solidFill>
                  <a:schemeClr val="tx1"/>
                </a:solidFill>
              </a:rPr>
              <a:t>ucb</a:t>
            </a:r>
            <a:r>
              <a:rPr lang="en-US" sz="1400" dirty="0">
                <a:solidFill>
                  <a:schemeClr val="tx1"/>
                </a:solidFill>
              </a:rPr>
              <a:t>-bar/</a:t>
            </a:r>
            <a:r>
              <a:rPr lang="en-US" sz="1400" dirty="0" err="1">
                <a:solidFill>
                  <a:schemeClr val="tx1"/>
                </a:solidFill>
              </a:rPr>
              <a:t>ccbench</a:t>
            </a:r>
            <a:endParaRPr lang="en-US" sz="1400"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5">
                                            <p:txEl>
                                              <p:pRg st="0" end="0"/>
                                            </p:txEl>
                                          </p:spTgt>
                                        </p:tgtEl>
                                        <p:attrNameLst>
                                          <p:attrName>style.visibility</p:attrName>
                                        </p:attrNameLst>
                                      </p:cBhvr>
                                      <p:to>
                                        <p:strVal val="visible"/>
                                      </p:to>
                                    </p:set>
                                    <p:animEffect transition="in" filter="fade">
                                      <p:cBhvr>
                                        <p:cTn id="7" dur="1"/>
                                        <p:tgtEl>
                                          <p:spTgt spid="3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5">
                                            <p:txEl>
                                              <p:pRg st="1" end="1"/>
                                            </p:txEl>
                                          </p:spTgt>
                                        </p:tgtEl>
                                        <p:attrNameLst>
                                          <p:attrName>style.visibility</p:attrName>
                                        </p:attrNameLst>
                                      </p:cBhvr>
                                      <p:to>
                                        <p:strVal val="visible"/>
                                      </p:to>
                                    </p:set>
                                    <p:animEffect transition="in" filter="fade">
                                      <p:cBhvr>
                                        <p:cTn id="12" dur="1"/>
                                        <p:tgtEl>
                                          <p:spTgt spid="3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5">
                                            <p:txEl>
                                              <p:pRg st="2" end="2"/>
                                            </p:txEl>
                                          </p:spTgt>
                                        </p:tgtEl>
                                        <p:attrNameLst>
                                          <p:attrName>style.visibility</p:attrName>
                                        </p:attrNameLst>
                                      </p:cBhvr>
                                      <p:to>
                                        <p:strVal val="visible"/>
                                      </p:to>
                                    </p:set>
                                    <p:animEffect transition="in" filter="fade">
                                      <p:cBhvr>
                                        <p:cTn id="17" dur="1"/>
                                        <p:tgtEl>
                                          <p:spTgt spid="3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5">
                                            <p:txEl>
                                              <p:pRg st="3" end="3"/>
                                            </p:txEl>
                                          </p:spTgt>
                                        </p:tgtEl>
                                        <p:attrNameLst>
                                          <p:attrName>style.visibility</p:attrName>
                                        </p:attrNameLst>
                                      </p:cBhvr>
                                      <p:to>
                                        <p:strVal val="visible"/>
                                      </p:to>
                                    </p:set>
                                    <p:animEffect transition="in" filter="fade">
                                      <p:cBhvr>
                                        <p:cTn id="22" dur="1"/>
                                        <p:tgtEl>
                                          <p:spTgt spid="395">
                                            <p:txEl>
                                              <p:pRg st="3" end="3"/>
                                            </p:tx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5">
                                            <p:txEl>
                                              <p:pRg st="4" end="4"/>
                                            </p:txEl>
                                          </p:spTgt>
                                        </p:tgtEl>
                                        <p:attrNameLst>
                                          <p:attrName>style.visibility</p:attrName>
                                        </p:attrNameLst>
                                      </p:cBhvr>
                                      <p:to>
                                        <p:strVal val="visible"/>
                                      </p:to>
                                    </p:set>
                                    <p:animEffect transition="in" filter="fade">
                                      <p:cBhvr>
                                        <p:cTn id="31" dur="1"/>
                                        <p:tgtEl>
                                          <p:spTgt spid="39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5">
                                            <p:txEl>
                                              <p:pRg st="5" end="5"/>
                                            </p:txEl>
                                          </p:spTgt>
                                        </p:tgtEl>
                                        <p:attrNameLst>
                                          <p:attrName>style.visibility</p:attrName>
                                        </p:attrNameLst>
                                      </p:cBhvr>
                                      <p:to>
                                        <p:strVal val="visible"/>
                                      </p:to>
                                    </p:set>
                                    <p:animEffect transition="in" filter="fade">
                                      <p:cBhvr>
                                        <p:cTn id="36" dur="1"/>
                                        <p:tgtEl>
                                          <p:spTgt spid="395">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95">
                                            <p:txEl>
                                              <p:pRg st="6" end="6"/>
                                            </p:txEl>
                                          </p:spTgt>
                                        </p:tgtEl>
                                        <p:attrNameLst>
                                          <p:attrName>style.visibility</p:attrName>
                                        </p:attrNameLst>
                                      </p:cBhvr>
                                      <p:to>
                                        <p:strVal val="visible"/>
                                      </p:to>
                                    </p:set>
                                    <p:animEffect transition="in" filter="fade">
                                      <p:cBhvr>
                                        <p:cTn id="41" dur="1"/>
                                        <p:tgtEl>
                                          <p:spTgt spid="395">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95">
                                            <p:txEl>
                                              <p:pRg st="7" end="7"/>
                                            </p:txEl>
                                          </p:spTgt>
                                        </p:tgtEl>
                                        <p:attrNameLst>
                                          <p:attrName>style.visibility</p:attrName>
                                        </p:attrNameLst>
                                      </p:cBhvr>
                                      <p:to>
                                        <p:strVal val="visible"/>
                                      </p:to>
                                    </p:set>
                                    <p:animEffect transition="in" filter="fade">
                                      <p:cBhvr>
                                        <p:cTn id="46" dur="1"/>
                                        <p:tgtEl>
                                          <p:spTgt spid="3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Adding New Timing Models</a:t>
            </a:r>
            <a:endParaRPr/>
          </a:p>
        </p:txBody>
      </p:sp>
      <p:sp>
        <p:nvSpPr>
          <p:cNvPr id="403" name="Google Shape;403;p62"/>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Tx/>
              <a:buNone/>
            </a:pPr>
            <a:r>
              <a:rPr lang="en-US" dirty="0">
                <a:solidFill>
                  <a:schemeClr val="accent1">
                    <a:lumMod val="50000"/>
                  </a:schemeClr>
                </a:solidFill>
              </a:rPr>
              <a:t>Easy to add a new timing model. Need:</a:t>
            </a:r>
            <a:endParaRPr dirty="0">
              <a:solidFill>
                <a:schemeClr val="accent1">
                  <a:lumMod val="50000"/>
                </a:schemeClr>
              </a:solidFill>
            </a:endParaRPr>
          </a:p>
          <a:p>
            <a:pPr marL="457200" lvl="0" indent="-342900" algn="l" rtl="0">
              <a:spcBef>
                <a:spcPts val="1600"/>
              </a:spcBef>
              <a:spcAft>
                <a:spcPts val="0"/>
              </a:spcAft>
              <a:buClrTx/>
              <a:buSzPts val="1800"/>
              <a:buChar char="●"/>
            </a:pPr>
            <a:r>
              <a:rPr lang="en-US" dirty="0">
                <a:solidFill>
                  <a:schemeClr val="accent1">
                    <a:lumMod val="50000"/>
                  </a:schemeClr>
                </a:solidFill>
              </a:rPr>
              <a:t>Target-side: AXI-4 port &amp; reset</a:t>
            </a:r>
            <a:endParaRPr dirty="0">
              <a:solidFill>
                <a:schemeClr val="accent1">
                  <a:lumMod val="50000"/>
                </a:schemeClr>
              </a:solidFill>
            </a:endParaRPr>
          </a:p>
          <a:p>
            <a:pPr marL="457200" lvl="0" indent="-342900" algn="l" rtl="0">
              <a:spcBef>
                <a:spcPts val="0"/>
              </a:spcBef>
              <a:spcAft>
                <a:spcPts val="0"/>
              </a:spcAft>
              <a:buClrTx/>
              <a:buSzPts val="1800"/>
              <a:buChar char="●"/>
            </a:pPr>
            <a:r>
              <a:rPr lang="en-US" dirty="0">
                <a:solidFill>
                  <a:schemeClr val="accent1">
                    <a:lumMod val="50000"/>
                  </a:schemeClr>
                </a:solidFill>
              </a:rPr>
              <a:t>Functional model request-response port</a:t>
            </a:r>
            <a:endParaRPr dirty="0">
              <a:solidFill>
                <a:schemeClr val="accent1">
                  <a:lumMod val="50000"/>
                </a:schemeClr>
              </a:solidFill>
            </a:endParaRPr>
          </a:p>
          <a:p>
            <a:pPr marL="457200" lvl="0" indent="-342900" algn="l" rtl="0">
              <a:spcBef>
                <a:spcPts val="0"/>
              </a:spcBef>
              <a:spcAft>
                <a:spcPts val="0"/>
              </a:spcAft>
              <a:buClrTx/>
              <a:buSzPts val="1800"/>
              <a:buChar char="●"/>
            </a:pPr>
            <a:r>
              <a:rPr lang="en-US" dirty="0">
                <a:solidFill>
                  <a:schemeClr val="accent1">
                    <a:lumMod val="50000"/>
                  </a:schemeClr>
                </a:solidFill>
              </a:rPr>
              <a:t>Configuration &amp; instrumentation port</a:t>
            </a:r>
            <a:endParaRPr dirty="0">
              <a:solidFill>
                <a:schemeClr val="accent1">
                  <a:lumMod val="50000"/>
                </a:schemeClr>
              </a:solidFill>
            </a:endParaRPr>
          </a:p>
          <a:p>
            <a:pPr marL="0" lvl="0" indent="0" algn="l" rtl="0">
              <a:spcBef>
                <a:spcPts val="1600"/>
              </a:spcBef>
              <a:spcAft>
                <a:spcPts val="0"/>
              </a:spcAft>
              <a:buClrTx/>
              <a:buNone/>
            </a:pPr>
            <a:r>
              <a:rPr lang="en-US" dirty="0">
                <a:solidFill>
                  <a:schemeClr val="accent1">
                    <a:lumMod val="50000"/>
                  </a:schemeClr>
                </a:solidFill>
              </a:rPr>
              <a:t>How? </a:t>
            </a:r>
            <a:endParaRPr dirty="0">
              <a:solidFill>
                <a:schemeClr val="accent1">
                  <a:lumMod val="50000"/>
                </a:schemeClr>
              </a:solidFill>
            </a:endParaRPr>
          </a:p>
          <a:p>
            <a:pPr marL="457200" lvl="0" indent="-342900" algn="l" rtl="0">
              <a:spcBef>
                <a:spcPts val="1600"/>
              </a:spcBef>
              <a:spcAft>
                <a:spcPts val="0"/>
              </a:spcAft>
              <a:buClrTx/>
              <a:buSzPts val="1800"/>
              <a:buChar char="●"/>
            </a:pPr>
            <a:r>
              <a:rPr lang="en-US" dirty="0">
                <a:solidFill>
                  <a:schemeClr val="accent1">
                    <a:lumMod val="50000"/>
                  </a:schemeClr>
                </a:solidFill>
              </a:rPr>
              <a:t>Can write Chisel; extend an existing class</a:t>
            </a:r>
            <a:endParaRPr dirty="0">
              <a:solidFill>
                <a:schemeClr val="accent1">
                  <a:lumMod val="50000"/>
                </a:schemeClr>
              </a:solidFill>
            </a:endParaRPr>
          </a:p>
          <a:p>
            <a:pPr marL="457200" lvl="0" indent="-342900" algn="l" rtl="0">
              <a:spcBef>
                <a:spcPts val="0"/>
              </a:spcBef>
              <a:spcAft>
                <a:spcPts val="0"/>
              </a:spcAft>
              <a:buClrTx/>
              <a:buSzPts val="1800"/>
              <a:buChar char="●"/>
            </a:pPr>
            <a:r>
              <a:rPr lang="en-US" dirty="0">
                <a:solidFill>
                  <a:schemeClr val="accent1">
                    <a:lumMod val="50000"/>
                  </a:schemeClr>
                </a:solidFill>
              </a:rPr>
              <a:t>Can write Verilog or use HLS </a:t>
            </a:r>
            <a:endParaRPr dirty="0">
              <a:solidFill>
                <a:schemeClr val="accent1">
                  <a:lumMod val="50000"/>
                </a:schemeClr>
              </a:solidFill>
            </a:endParaRPr>
          </a:p>
          <a:p>
            <a:pPr marL="914400" lvl="1" indent="-317500" algn="l" rtl="0">
              <a:spcBef>
                <a:spcPts val="0"/>
              </a:spcBef>
              <a:spcAft>
                <a:spcPts val="0"/>
              </a:spcAft>
              <a:buClrTx/>
              <a:buSzPts val="1400"/>
              <a:buChar char="○"/>
            </a:pPr>
            <a:r>
              <a:rPr lang="en-US" dirty="0">
                <a:solidFill>
                  <a:schemeClr val="accent1">
                    <a:lumMod val="50000"/>
                  </a:schemeClr>
                </a:solidFill>
              </a:rPr>
              <a:t>We’ll insert a clock-gating element in front</a:t>
            </a:r>
            <a:endParaRPr dirty="0">
              <a:solidFill>
                <a:schemeClr val="accent1">
                  <a:lumMod val="50000"/>
                </a:schemeClr>
              </a:solidFill>
            </a:endParaRPr>
          </a:p>
          <a:p>
            <a:pPr marL="457200" lvl="0" indent="-342900" algn="l" rtl="0">
              <a:spcBef>
                <a:spcPts val="0"/>
              </a:spcBef>
              <a:spcAft>
                <a:spcPts val="0"/>
              </a:spcAft>
              <a:buClrTx/>
              <a:buSzPts val="1800"/>
              <a:buChar char="●"/>
            </a:pPr>
            <a:r>
              <a:rPr lang="en-US" dirty="0">
                <a:solidFill>
                  <a:schemeClr val="accent1">
                    <a:lumMod val="50000"/>
                  </a:schemeClr>
                </a:solidFill>
              </a:rPr>
              <a:t>Use an existing DRAM controller</a:t>
            </a:r>
            <a:endParaRPr dirty="0">
              <a:solidFill>
                <a:schemeClr val="accent1">
                  <a:lumMod val="50000"/>
                </a:schemeClr>
              </a:solidFill>
            </a:endParaRPr>
          </a:p>
          <a:p>
            <a:pPr marL="914400" lvl="1" indent="-317500" algn="l" rtl="0">
              <a:spcBef>
                <a:spcPts val="0"/>
              </a:spcBef>
              <a:spcAft>
                <a:spcPts val="0"/>
              </a:spcAft>
              <a:buClrTx/>
              <a:buSzPts val="1400"/>
              <a:buChar char="○"/>
            </a:pPr>
            <a:r>
              <a:rPr lang="en-US" dirty="0">
                <a:solidFill>
                  <a:schemeClr val="accent1">
                    <a:lumMod val="50000"/>
                  </a:schemeClr>
                </a:solidFill>
              </a:rPr>
              <a:t>With some modification to speak to functional model</a:t>
            </a:r>
            <a:endParaRPr dirty="0">
              <a:solidFill>
                <a:schemeClr val="accent1">
                  <a:lumMod val="50000"/>
                </a:schemeClr>
              </a:solidFill>
            </a:endParaRPr>
          </a:p>
          <a:p>
            <a:pPr marL="0" lvl="0" indent="0" algn="l" rtl="0">
              <a:spcBef>
                <a:spcPts val="1600"/>
              </a:spcBef>
              <a:spcAft>
                <a:spcPts val="1600"/>
              </a:spcAft>
              <a:buClrTx/>
              <a:buNone/>
            </a:pPr>
            <a:endParaRPr dirty="0">
              <a:solidFill>
                <a:schemeClr val="accent1">
                  <a:lumMod val="50000"/>
                </a:schemeClr>
              </a:solidFill>
            </a:endParaRPr>
          </a:p>
        </p:txBody>
      </p:sp>
      <p:sp>
        <p:nvSpPr>
          <p:cNvPr id="404" name="Google Shape;404;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24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3"/>
          <p:cNvSpPr txBox="1">
            <a:spLocks noGrp="1"/>
          </p:cNvSpPr>
          <p:nvPr>
            <p:ph type="ctrTitle"/>
          </p:nvPr>
        </p:nvSpPr>
        <p:spPr>
          <a:xfrm>
            <a:off x="510450" y="41775"/>
            <a:ext cx="8123100" cy="302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Other Compelling Features</a:t>
            </a:r>
            <a:endParaRPr dirty="0"/>
          </a:p>
        </p:txBody>
      </p:sp>
      <p:sp>
        <p:nvSpPr>
          <p:cNvPr id="411" name="Google Shape;411;p63"/>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4"/>
          <p:cNvSpPr txBox="1">
            <a:spLocks noGrp="1"/>
          </p:cNvSpPr>
          <p:nvPr>
            <p:ph type="body" idx="1"/>
          </p:nvPr>
        </p:nvSpPr>
        <p:spPr>
          <a:xfrm>
            <a:off x="4672625" y="1115300"/>
            <a:ext cx="4007400" cy="1002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Tx/>
              <a:buSzPts val="1800"/>
              <a:buChar char="●"/>
            </a:pPr>
            <a:r>
              <a:rPr lang="en-US" dirty="0">
                <a:solidFill>
                  <a:schemeClr val="tx1"/>
                </a:solidFill>
              </a:rPr>
              <a:t>Timing model runtime parameters are low-level, easy to mess up </a:t>
            </a:r>
            <a:endParaRPr dirty="0">
              <a:solidFill>
                <a:schemeClr val="tx1"/>
              </a:solidFill>
            </a:endParaRPr>
          </a:p>
          <a:p>
            <a:pPr marL="457200" lvl="0" indent="0" algn="l" rtl="0">
              <a:spcBef>
                <a:spcPts val="1600"/>
              </a:spcBef>
              <a:spcAft>
                <a:spcPts val="1600"/>
              </a:spcAft>
              <a:buClrTx/>
              <a:buNone/>
            </a:pPr>
            <a:endParaRPr dirty="0">
              <a:solidFill>
                <a:schemeClr val="tx1"/>
              </a:solidFill>
            </a:endParaRPr>
          </a:p>
        </p:txBody>
      </p:sp>
      <p:sp>
        <p:nvSpPr>
          <p:cNvPr id="419" name="Google Shape;419;p64"/>
          <p:cNvSpPr txBox="1">
            <a:spLocks noGrp="1"/>
          </p:cNvSpPr>
          <p:nvPr>
            <p:ph type="sldNum" idx="12"/>
          </p:nvPr>
        </p:nvSpPr>
        <p:spPr>
          <a:xfrm>
            <a:off x="8435870"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26</a:t>
            </a:fld>
            <a:endParaRPr/>
          </a:p>
        </p:txBody>
      </p:sp>
      <p:pic>
        <p:nvPicPr>
          <p:cNvPr id="420" name="Google Shape;420;p64"/>
          <p:cNvPicPr preferRelativeResize="0"/>
          <p:nvPr/>
        </p:nvPicPr>
        <p:blipFill>
          <a:blip r:embed="rId3">
            <a:alphaModFix/>
          </a:blip>
          <a:stretch>
            <a:fillRect/>
          </a:stretch>
        </p:blipFill>
        <p:spPr>
          <a:xfrm>
            <a:off x="56225" y="76175"/>
            <a:ext cx="3289274" cy="4837833"/>
          </a:xfrm>
          <a:prstGeom prst="rect">
            <a:avLst/>
          </a:prstGeom>
          <a:noFill/>
          <a:ln>
            <a:noFill/>
          </a:ln>
        </p:spPr>
      </p:pic>
      <p:pic>
        <p:nvPicPr>
          <p:cNvPr id="421" name="Google Shape;421;p64"/>
          <p:cNvPicPr preferRelativeResize="0"/>
          <p:nvPr/>
        </p:nvPicPr>
        <p:blipFill>
          <a:blip r:embed="rId4">
            <a:alphaModFix/>
          </a:blip>
          <a:stretch>
            <a:fillRect/>
          </a:stretch>
        </p:blipFill>
        <p:spPr>
          <a:xfrm>
            <a:off x="56225" y="76175"/>
            <a:ext cx="3289274" cy="4837849"/>
          </a:xfrm>
          <a:prstGeom prst="rect">
            <a:avLst/>
          </a:prstGeom>
          <a:noFill/>
          <a:ln>
            <a:noFill/>
          </a:ln>
        </p:spPr>
      </p:pic>
      <p:sp>
        <p:nvSpPr>
          <p:cNvPr id="422" name="Google Shape;422;p64"/>
          <p:cNvSpPr txBox="1">
            <a:spLocks noGrp="1"/>
          </p:cNvSpPr>
          <p:nvPr>
            <p:ph type="title"/>
          </p:nvPr>
        </p:nvSpPr>
        <p:spPr>
          <a:xfrm>
            <a:off x="3355125" y="347525"/>
            <a:ext cx="6132900" cy="56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US" dirty="0"/>
              <a:t>Legalizing Runtime Configurations</a:t>
            </a:r>
            <a:endParaRPr dirty="0"/>
          </a:p>
          <a:p>
            <a:pPr marL="0" lvl="0" indent="0" algn="l" rtl="0">
              <a:spcBef>
                <a:spcPts val="0"/>
              </a:spcBef>
              <a:spcAft>
                <a:spcPts val="0"/>
              </a:spcAft>
              <a:buNone/>
            </a:pPr>
            <a:endParaRPr dirty="0"/>
          </a:p>
        </p:txBody>
      </p:sp>
      <p:sp>
        <p:nvSpPr>
          <p:cNvPr id="423" name="Google Shape;423;p64"/>
          <p:cNvSpPr txBox="1"/>
          <p:nvPr/>
        </p:nvSpPr>
        <p:spPr>
          <a:xfrm>
            <a:off x="3158225" y="3086275"/>
            <a:ext cx="1514400" cy="87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Proxima Nova"/>
                <a:ea typeface="Proxima Nova"/>
                <a:cs typeface="Proxima Nova"/>
                <a:sym typeface="Proxima Nova"/>
              </a:rPr>
              <a:t>tCAS = 14</a:t>
            </a:r>
            <a:br>
              <a:rPr lang="en-US">
                <a:latin typeface="Proxima Nova"/>
                <a:ea typeface="Proxima Nova"/>
                <a:cs typeface="Proxima Nova"/>
                <a:sym typeface="Proxima Nova"/>
              </a:rPr>
            </a:br>
            <a:r>
              <a:rPr lang="en-US">
                <a:latin typeface="Proxima Nova"/>
                <a:ea typeface="Proxima Nova"/>
                <a:cs typeface="Proxima Nova"/>
                <a:sym typeface="Proxima Nova"/>
              </a:rPr>
              <a:t>tRFC = 260</a:t>
            </a:r>
            <a:br>
              <a:rPr lang="en-US">
                <a:latin typeface="Proxima Nova"/>
                <a:ea typeface="Proxima Nova"/>
                <a:cs typeface="Proxima Nova"/>
                <a:sym typeface="Proxima Nova"/>
              </a:rPr>
            </a:br>
            <a:r>
              <a:rPr lang="en-US">
                <a:latin typeface="Proxima Nova"/>
                <a:ea typeface="Proxima Nova"/>
                <a:cs typeface="Proxima Nova"/>
                <a:sym typeface="Proxima Nova"/>
              </a:rPr>
              <a:t>tFAW = 25</a:t>
            </a:r>
            <a:endParaRPr>
              <a:latin typeface="Proxima Nova"/>
              <a:ea typeface="Proxima Nova"/>
              <a:cs typeface="Proxima Nova"/>
              <a:sym typeface="Proxima Nova"/>
            </a:endParaRPr>
          </a:p>
        </p:txBody>
      </p:sp>
      <p:sp>
        <p:nvSpPr>
          <p:cNvPr id="424" name="Google Shape;424;p64"/>
          <p:cNvSpPr txBox="1"/>
          <p:nvPr/>
        </p:nvSpPr>
        <p:spPr>
          <a:xfrm>
            <a:off x="3158225" y="1557300"/>
            <a:ext cx="1514400" cy="87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Proxima Nova"/>
                <a:ea typeface="Proxima Nova"/>
                <a:cs typeface="Proxima Nova"/>
                <a:sym typeface="Proxima Nova"/>
              </a:rPr>
              <a:t>DDR3-2133</a:t>
            </a:r>
            <a:endParaRPr>
              <a:latin typeface="Proxima Nova"/>
              <a:ea typeface="Proxima Nova"/>
              <a:cs typeface="Proxima Nova"/>
              <a:sym typeface="Proxima Nova"/>
            </a:endParaRPr>
          </a:p>
          <a:p>
            <a:pPr marL="0" lvl="0" indent="0" algn="l" rtl="0">
              <a:spcBef>
                <a:spcPts val="0"/>
              </a:spcBef>
              <a:spcAft>
                <a:spcPts val="0"/>
              </a:spcAft>
              <a:buNone/>
            </a:pPr>
            <a:r>
              <a:rPr lang="en-US">
                <a:latin typeface="Proxima Nova"/>
                <a:ea typeface="Proxima Nova"/>
                <a:cs typeface="Proxima Nova"/>
                <a:sym typeface="Proxima Nova"/>
              </a:rPr>
              <a:t>Quad rank</a:t>
            </a:r>
            <a:endParaRPr>
              <a:latin typeface="Proxima Nova"/>
              <a:ea typeface="Proxima Nova"/>
              <a:cs typeface="Proxima Nova"/>
              <a:sym typeface="Proxima Nova"/>
            </a:endParaRPr>
          </a:p>
          <a:p>
            <a:pPr marL="0" lvl="0" indent="0" algn="l" rtl="0">
              <a:spcBef>
                <a:spcPts val="0"/>
              </a:spcBef>
              <a:spcAft>
                <a:spcPts val="0"/>
              </a:spcAft>
              <a:buNone/>
            </a:pPr>
            <a:r>
              <a:rPr lang="en-US">
                <a:latin typeface="Proxima Nova"/>
                <a:ea typeface="Proxima Nova"/>
                <a:cs typeface="Proxima Nova"/>
                <a:sym typeface="Proxima Nova"/>
              </a:rPr>
              <a:t>Stripe cachelines </a:t>
            </a: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p:txBody>
      </p:sp>
      <p:cxnSp>
        <p:nvCxnSpPr>
          <p:cNvPr id="425" name="Google Shape;425;p64"/>
          <p:cNvCxnSpPr/>
          <p:nvPr/>
        </p:nvCxnSpPr>
        <p:spPr>
          <a:xfrm>
            <a:off x="3704950" y="2402350"/>
            <a:ext cx="0" cy="578100"/>
          </a:xfrm>
          <a:prstGeom prst="straightConnector1">
            <a:avLst/>
          </a:prstGeom>
          <a:noFill/>
          <a:ln w="19050" cap="flat" cmpd="sng">
            <a:solidFill>
              <a:srgbClr val="000000"/>
            </a:solidFill>
            <a:prstDash val="solid"/>
            <a:round/>
            <a:headEnd type="none" w="med" len="med"/>
            <a:tailEnd type="triangle" w="med" len="med"/>
          </a:ln>
        </p:spPr>
      </p:cxnSp>
      <p:sp>
        <p:nvSpPr>
          <p:cNvPr id="426" name="Google Shape;426;p64"/>
          <p:cNvSpPr txBox="1">
            <a:spLocks noGrp="1"/>
          </p:cNvSpPr>
          <p:nvPr>
            <p:ph type="body" idx="1"/>
          </p:nvPr>
        </p:nvSpPr>
        <p:spPr>
          <a:xfrm>
            <a:off x="4630300" y="1557300"/>
            <a:ext cx="4007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Tx/>
              <a:buNone/>
            </a:pPr>
            <a:endParaRPr dirty="0">
              <a:solidFill>
                <a:schemeClr val="tx1"/>
              </a:solidFill>
            </a:endParaRPr>
          </a:p>
          <a:p>
            <a:pPr marL="457200" lvl="0" indent="-342900" algn="l" rtl="0">
              <a:spcBef>
                <a:spcPts val="1600"/>
              </a:spcBef>
              <a:spcAft>
                <a:spcPts val="0"/>
              </a:spcAft>
              <a:buClrTx/>
              <a:buSzPts val="1800"/>
              <a:buChar char="●"/>
            </a:pPr>
            <a:r>
              <a:rPr lang="en-US" dirty="0">
                <a:solidFill>
                  <a:schemeClr val="tx1"/>
                </a:solidFill>
              </a:rPr>
              <a:t>Don’t want to provide many configs</a:t>
            </a:r>
            <a:endParaRPr dirty="0">
              <a:solidFill>
                <a:schemeClr val="tx1"/>
              </a:solidFill>
            </a:endParaRPr>
          </a:p>
          <a:p>
            <a:pPr marL="457200" lvl="0" indent="-342900" algn="l" rtl="0">
              <a:spcBef>
                <a:spcPts val="0"/>
              </a:spcBef>
              <a:spcAft>
                <a:spcPts val="0"/>
              </a:spcAft>
              <a:buClrTx/>
              <a:buSzPts val="1800"/>
              <a:buChar char="●"/>
            </a:pPr>
            <a:r>
              <a:rPr lang="en-US" dirty="0">
                <a:solidFill>
                  <a:schemeClr val="tx1"/>
                </a:solidFill>
              </a:rPr>
              <a:t>Don’t want to look up datasheets</a:t>
            </a:r>
            <a:endParaRPr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8">
                                            <p:txEl>
                                              <p:pRg st="0" end="0"/>
                                            </p:txEl>
                                          </p:spTgt>
                                        </p:tgtEl>
                                        <p:attrNameLst>
                                          <p:attrName>style.visibility</p:attrName>
                                        </p:attrNameLst>
                                      </p:cBhvr>
                                      <p:to>
                                        <p:strVal val="visible"/>
                                      </p:to>
                                    </p:set>
                                    <p:animEffect transition="in" filter="fade">
                                      <p:cBhvr>
                                        <p:cTn id="7" dur="1"/>
                                        <p:tgtEl>
                                          <p:spTgt spid="41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23"/>
                                        </p:tgtEl>
                                        <p:attrNameLst>
                                          <p:attrName>style.visibility</p:attrName>
                                        </p:attrNameLst>
                                      </p:cBhvr>
                                      <p:to>
                                        <p:strVal val="visible"/>
                                      </p:to>
                                    </p:set>
                                    <p:animEffect transition="in" filter="fade">
                                      <p:cBhvr>
                                        <p:cTn id="10" dur="1"/>
                                        <p:tgtEl>
                                          <p:spTgt spid="4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6">
                                            <p:txEl>
                                              <p:pRg st="1" end="1"/>
                                            </p:txEl>
                                          </p:spTgt>
                                        </p:tgtEl>
                                        <p:attrNameLst>
                                          <p:attrName>style.visibility</p:attrName>
                                        </p:attrNameLst>
                                      </p:cBhvr>
                                      <p:to>
                                        <p:strVal val="visible"/>
                                      </p:to>
                                    </p:set>
                                    <p:animEffect transition="in" filter="fade">
                                      <p:cBhvr>
                                        <p:cTn id="15" dur="1"/>
                                        <p:tgtEl>
                                          <p:spTgt spid="42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6">
                                            <p:txEl>
                                              <p:pRg st="2" end="2"/>
                                            </p:txEl>
                                          </p:spTgt>
                                        </p:tgtEl>
                                        <p:attrNameLst>
                                          <p:attrName>style.visibility</p:attrName>
                                        </p:attrNameLst>
                                      </p:cBhvr>
                                      <p:to>
                                        <p:strVal val="visible"/>
                                      </p:to>
                                    </p:set>
                                    <p:animEffect transition="in" filter="fade">
                                      <p:cBhvr>
                                        <p:cTn id="20" dur="1"/>
                                        <p:tgtEl>
                                          <p:spTgt spid="42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24"/>
                                        </p:tgtEl>
                                        <p:attrNameLst>
                                          <p:attrName>style.visibility</p:attrName>
                                        </p:attrNameLst>
                                      </p:cBhvr>
                                      <p:to>
                                        <p:strVal val="visible"/>
                                      </p:to>
                                    </p:set>
                                    <p:animEffect transition="in" filter="fade">
                                      <p:cBhvr>
                                        <p:cTn id="25" dur="1"/>
                                        <p:tgtEl>
                                          <p:spTgt spid="4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21"/>
                                        </p:tgtEl>
                                        <p:attrNameLst>
                                          <p:attrName>style.visibility</p:attrName>
                                        </p:attrNameLst>
                                      </p:cBhvr>
                                      <p:to>
                                        <p:strVal val="visible"/>
                                      </p:to>
                                    </p:set>
                                    <p:animEffect transition="in" filter="fade">
                                      <p:cBhvr>
                                        <p:cTn id="30" dur="1"/>
                                        <p:tgtEl>
                                          <p:spTgt spid="421"/>
                                        </p:tgtEl>
                                      </p:cBhvr>
                                    </p:animEffect>
                                  </p:childTnLst>
                                </p:cTn>
                              </p:par>
                              <p:par>
                                <p:cTn id="31" presetID="10" presetClass="entr" presetSubtype="0" fill="hold" nodeType="withEffect">
                                  <p:stCondLst>
                                    <p:cond delay="0"/>
                                  </p:stCondLst>
                                  <p:childTnLst>
                                    <p:set>
                                      <p:cBhvr>
                                        <p:cTn id="32" dur="1" fill="hold">
                                          <p:stCondLst>
                                            <p:cond delay="0"/>
                                          </p:stCondLst>
                                        </p:cTn>
                                        <p:tgtEl>
                                          <p:spTgt spid="425"/>
                                        </p:tgtEl>
                                        <p:attrNameLst>
                                          <p:attrName>style.visibility</p:attrName>
                                        </p:attrNameLst>
                                      </p:cBhvr>
                                      <p:to>
                                        <p:strVal val="visible"/>
                                      </p:to>
                                    </p:set>
                                    <p:animEffect transition="in" filter="fade">
                                      <p:cBhvr>
                                        <p:cTn id="33" dur="1"/>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p65"/>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434" name="Google Shape;434;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27</a:t>
            </a:fld>
            <a:endParaRPr/>
          </a:p>
        </p:txBody>
      </p:sp>
      <p:pic>
        <p:nvPicPr>
          <p:cNvPr id="435" name="Google Shape;435;p65"/>
          <p:cNvPicPr preferRelativeResize="0"/>
          <p:nvPr/>
        </p:nvPicPr>
        <p:blipFill>
          <a:blip r:embed="rId3">
            <a:alphaModFix/>
          </a:blip>
          <a:stretch>
            <a:fillRect/>
          </a:stretch>
        </p:blipFill>
        <p:spPr>
          <a:xfrm>
            <a:off x="1443775" y="141050"/>
            <a:ext cx="6025099" cy="4861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Simulator Performance</a:t>
            </a:r>
            <a:endParaRPr dirty="0"/>
          </a:p>
        </p:txBody>
      </p:sp>
      <p:sp>
        <p:nvSpPr>
          <p:cNvPr id="442" name="Google Shape;442;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28</a:t>
            </a:fld>
            <a:endParaRPr/>
          </a:p>
        </p:txBody>
      </p:sp>
      <p:sp>
        <p:nvSpPr>
          <p:cNvPr id="443" name="Google Shape;443;p66"/>
          <p:cNvSpPr txBox="1">
            <a:spLocks noGrp="1"/>
          </p:cNvSpPr>
          <p:nvPr>
            <p:ph type="body" idx="1"/>
          </p:nvPr>
        </p:nvSpPr>
        <p:spPr>
          <a:xfrm>
            <a:off x="196025" y="1115300"/>
            <a:ext cx="8520600" cy="13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Tx/>
              <a:buNone/>
            </a:pPr>
            <a:r>
              <a:rPr lang="en-US" dirty="0">
                <a:solidFill>
                  <a:schemeClr val="tx1"/>
                </a:solidFill>
              </a:rPr>
              <a:t>FASED instances are fast!</a:t>
            </a:r>
            <a:endParaRPr dirty="0">
              <a:solidFill>
                <a:schemeClr val="tx1"/>
              </a:solidFill>
            </a:endParaRPr>
          </a:p>
          <a:p>
            <a:pPr marL="457200" lvl="0" indent="-342900" algn="l" rtl="0">
              <a:spcBef>
                <a:spcPts val="1600"/>
              </a:spcBef>
              <a:spcAft>
                <a:spcPts val="0"/>
              </a:spcAft>
              <a:buClrTx/>
              <a:buSzPts val="1800"/>
              <a:buChar char="●"/>
            </a:pPr>
            <a:r>
              <a:rPr lang="en-US" dirty="0">
                <a:solidFill>
                  <a:schemeClr val="tx1"/>
                </a:solidFill>
              </a:rPr>
              <a:t>Can run at the FPGA host frequency </a:t>
            </a:r>
            <a:endParaRPr dirty="0">
              <a:solidFill>
                <a:schemeClr val="tx1"/>
              </a:solidFill>
            </a:endParaRPr>
          </a:p>
          <a:p>
            <a:pPr marL="457200" lvl="0" indent="-342900" algn="l" rtl="0">
              <a:spcBef>
                <a:spcPts val="0"/>
              </a:spcBef>
              <a:spcAft>
                <a:spcPts val="0"/>
              </a:spcAft>
              <a:buClrTx/>
              <a:buSzPts val="1800"/>
              <a:buChar char="●"/>
            </a:pPr>
            <a:r>
              <a:rPr lang="en-US" dirty="0">
                <a:solidFill>
                  <a:schemeClr val="tx1"/>
                </a:solidFill>
              </a:rPr>
              <a:t>Only need to stall when when host-DRAM latency &gt;  desired target latency</a:t>
            </a:r>
            <a:br>
              <a:rPr lang="en-US" dirty="0">
                <a:solidFill>
                  <a:schemeClr val="tx1"/>
                </a:solidFill>
              </a:rPr>
            </a:br>
            <a:endParaRPr dirty="0">
              <a:solidFill>
                <a:schemeClr val="tx1"/>
              </a:solidFill>
            </a:endParaRPr>
          </a:p>
          <a:p>
            <a:pPr marL="0" lvl="0" indent="0" algn="l" rtl="0">
              <a:spcBef>
                <a:spcPts val="1600"/>
              </a:spcBef>
              <a:spcAft>
                <a:spcPts val="1600"/>
              </a:spcAft>
              <a:buClrTx/>
              <a:buNone/>
            </a:pPr>
            <a:endParaRPr dirty="0">
              <a:solidFill>
                <a:schemeClr val="tx1"/>
              </a:solidFill>
            </a:endParaRPr>
          </a:p>
        </p:txBody>
      </p:sp>
      <p:pic>
        <p:nvPicPr>
          <p:cNvPr id="444" name="Google Shape;444;p66"/>
          <p:cNvPicPr preferRelativeResize="0"/>
          <p:nvPr/>
        </p:nvPicPr>
        <p:blipFill>
          <a:blip r:embed="rId3">
            <a:alphaModFix/>
          </a:blip>
          <a:stretch>
            <a:fillRect/>
          </a:stretch>
        </p:blipFill>
        <p:spPr>
          <a:xfrm>
            <a:off x="196025" y="2975000"/>
            <a:ext cx="4014624" cy="996225"/>
          </a:xfrm>
          <a:prstGeom prst="rect">
            <a:avLst/>
          </a:prstGeom>
          <a:noFill/>
          <a:ln>
            <a:noFill/>
          </a:ln>
        </p:spPr>
      </p:pic>
      <p:grpSp>
        <p:nvGrpSpPr>
          <p:cNvPr id="445" name="Google Shape;445;p66"/>
          <p:cNvGrpSpPr/>
          <p:nvPr/>
        </p:nvGrpSpPr>
        <p:grpSpPr>
          <a:xfrm>
            <a:off x="4440600" y="2594375"/>
            <a:ext cx="4233353" cy="1869675"/>
            <a:chOff x="4426500" y="2680450"/>
            <a:chExt cx="4233353" cy="1869675"/>
          </a:xfrm>
        </p:grpSpPr>
        <p:pic>
          <p:nvPicPr>
            <p:cNvPr id="446" name="Google Shape;446;p66"/>
            <p:cNvPicPr preferRelativeResize="0"/>
            <p:nvPr/>
          </p:nvPicPr>
          <p:blipFill rotWithShape="1">
            <a:blip r:embed="rId4">
              <a:alphaModFix/>
            </a:blip>
            <a:srcRect l="34076" r="57722" b="35471"/>
            <a:stretch/>
          </p:blipFill>
          <p:spPr>
            <a:xfrm>
              <a:off x="6344900" y="2680450"/>
              <a:ext cx="1084254" cy="1869675"/>
            </a:xfrm>
            <a:prstGeom prst="rect">
              <a:avLst/>
            </a:prstGeom>
            <a:noFill/>
            <a:ln>
              <a:noFill/>
            </a:ln>
          </p:spPr>
        </p:pic>
        <p:pic>
          <p:nvPicPr>
            <p:cNvPr id="447" name="Google Shape;447;p66"/>
            <p:cNvPicPr preferRelativeResize="0"/>
            <p:nvPr/>
          </p:nvPicPr>
          <p:blipFill rotWithShape="1">
            <a:blip r:embed="rId4">
              <a:alphaModFix/>
            </a:blip>
            <a:srcRect r="85015" b="35471"/>
            <a:stretch/>
          </p:blipFill>
          <p:spPr>
            <a:xfrm>
              <a:off x="4426500" y="2680450"/>
              <a:ext cx="1981073" cy="1869675"/>
            </a:xfrm>
            <a:prstGeom prst="rect">
              <a:avLst/>
            </a:prstGeom>
            <a:noFill/>
            <a:ln>
              <a:noFill/>
            </a:ln>
          </p:spPr>
        </p:pic>
        <p:pic>
          <p:nvPicPr>
            <p:cNvPr id="448" name="Google Shape;448;p66"/>
            <p:cNvPicPr preferRelativeResize="0"/>
            <p:nvPr/>
          </p:nvPicPr>
          <p:blipFill rotWithShape="1">
            <a:blip r:embed="rId4">
              <a:alphaModFix/>
            </a:blip>
            <a:srcRect l="90403" b="35471"/>
            <a:stretch/>
          </p:blipFill>
          <p:spPr>
            <a:xfrm>
              <a:off x="7391050" y="2680450"/>
              <a:ext cx="1268803" cy="1869675"/>
            </a:xfrm>
            <a:prstGeom prst="rect">
              <a:avLst/>
            </a:prstGeom>
            <a:noFill/>
            <a:ln>
              <a:noFill/>
            </a:ln>
          </p:spPr>
        </p:pic>
      </p:grpSp>
      <p:sp>
        <p:nvSpPr>
          <p:cNvPr id="449" name="Google Shape;449;p66"/>
          <p:cNvSpPr txBox="1"/>
          <p:nvPr/>
        </p:nvSpPr>
        <p:spPr>
          <a:xfrm>
            <a:off x="171288" y="3936175"/>
            <a:ext cx="4064100" cy="47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Proxima Nova"/>
                <a:ea typeface="Proxima Nova"/>
                <a:cs typeface="Proxima Nova"/>
                <a:sym typeface="Proxima Nova"/>
              </a:rPr>
              <a:t>From SPEC2017 intspeed w/ reference inputs, Rocket, RV64GC, 16 KiB L1 I &amp; D$</a:t>
            </a:r>
            <a:endParaRPr sz="1600">
              <a:latin typeface="Proxima Nova"/>
              <a:ea typeface="Proxima Nova"/>
              <a:cs typeface="Proxima Nova"/>
              <a:sym typeface="Proxima Nova"/>
            </a:endParaRPr>
          </a:p>
        </p:txBody>
      </p:sp>
      <p:sp>
        <p:nvSpPr>
          <p:cNvPr id="450" name="Google Shape;450;p66"/>
          <p:cNvSpPr/>
          <p:nvPr/>
        </p:nvSpPr>
        <p:spPr>
          <a:xfrm>
            <a:off x="4868450" y="3794950"/>
            <a:ext cx="3805500" cy="354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6"/>
          <p:cNvSpPr/>
          <p:nvPr/>
        </p:nvSpPr>
        <p:spPr>
          <a:xfrm>
            <a:off x="4868450" y="4067325"/>
            <a:ext cx="3805500" cy="354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6"/>
          <p:cNvSpPr/>
          <p:nvPr/>
        </p:nvSpPr>
        <p:spPr>
          <a:xfrm>
            <a:off x="4911125" y="3471425"/>
            <a:ext cx="3805500" cy="354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6"/>
          <p:cNvSpPr txBox="1"/>
          <p:nvPr/>
        </p:nvSpPr>
        <p:spPr>
          <a:xfrm>
            <a:off x="4440588" y="4464050"/>
            <a:ext cx="4064100" cy="47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Proxima Nova"/>
                <a:ea typeface="Proxima Nova"/>
                <a:cs typeface="Proxima Nova"/>
                <a:sym typeface="Proxima Nova"/>
              </a:rPr>
              <a:t>V9UP, 160 MHz host frequency</a:t>
            </a:r>
            <a:endParaRPr sz="1600">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
                                            <p:txEl>
                                              <p:pRg st="0" end="0"/>
                                            </p:txEl>
                                          </p:spTgt>
                                        </p:tgtEl>
                                        <p:attrNameLst>
                                          <p:attrName>style.visibility</p:attrName>
                                        </p:attrNameLst>
                                      </p:cBhvr>
                                      <p:to>
                                        <p:strVal val="visible"/>
                                      </p:to>
                                    </p:set>
                                    <p:animEffect transition="in" filter="fade">
                                      <p:cBhvr>
                                        <p:cTn id="7" dur="1"/>
                                        <p:tgtEl>
                                          <p:spTgt spid="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3">
                                            <p:txEl>
                                              <p:pRg st="1" end="1"/>
                                            </p:txEl>
                                          </p:spTgt>
                                        </p:tgtEl>
                                        <p:attrNameLst>
                                          <p:attrName>style.visibility</p:attrName>
                                        </p:attrNameLst>
                                      </p:cBhvr>
                                      <p:to>
                                        <p:strVal val="visible"/>
                                      </p:to>
                                    </p:set>
                                    <p:animEffect transition="in" filter="fade">
                                      <p:cBhvr>
                                        <p:cTn id="12" dur="1"/>
                                        <p:tgtEl>
                                          <p:spTgt spid="4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3">
                                            <p:txEl>
                                              <p:pRg st="2" end="2"/>
                                            </p:txEl>
                                          </p:spTgt>
                                        </p:tgtEl>
                                        <p:attrNameLst>
                                          <p:attrName>style.visibility</p:attrName>
                                        </p:attrNameLst>
                                      </p:cBhvr>
                                      <p:to>
                                        <p:strVal val="visible"/>
                                      </p:to>
                                    </p:set>
                                    <p:animEffect transition="in" filter="fade">
                                      <p:cBhvr>
                                        <p:cTn id="17" dur="1"/>
                                        <p:tgtEl>
                                          <p:spTgt spid="4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44"/>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449"/>
                                        </p:tgtEl>
                                        <p:attrNameLst>
                                          <p:attrName>style.visibility</p:attrName>
                                        </p:attrNameLst>
                                      </p:cBhvr>
                                      <p:to>
                                        <p:strVal val="visible"/>
                                      </p:to>
                                    </p:set>
                                    <p:animEffect transition="in" filter="fade">
                                      <p:cBhvr>
                                        <p:cTn id="24" dur="1"/>
                                        <p:tgtEl>
                                          <p:spTgt spid="44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45"/>
                                        </p:tgtEl>
                                        <p:attrNameLst>
                                          <p:attrName>style.visibility</p:attrName>
                                        </p:attrNameLst>
                                      </p:cBhvr>
                                      <p:to>
                                        <p:strVal val="visible"/>
                                      </p:to>
                                    </p:set>
                                    <p:animEffect transition="in" filter="fade">
                                      <p:cBhvr>
                                        <p:cTn id="29" dur="1"/>
                                        <p:tgtEl>
                                          <p:spTgt spid="445"/>
                                        </p:tgtEl>
                                      </p:cBhvr>
                                    </p:animEffect>
                                  </p:childTnLst>
                                </p:cTn>
                              </p:par>
                              <p:par>
                                <p:cTn id="30" presetID="10" presetClass="entr" presetSubtype="0" fill="hold" nodeType="withEffect">
                                  <p:stCondLst>
                                    <p:cond delay="0"/>
                                  </p:stCondLst>
                                  <p:childTnLst>
                                    <p:set>
                                      <p:cBhvr>
                                        <p:cTn id="31" dur="1" fill="hold">
                                          <p:stCondLst>
                                            <p:cond delay="0"/>
                                          </p:stCondLst>
                                        </p:cTn>
                                        <p:tgtEl>
                                          <p:spTgt spid="453"/>
                                        </p:tgtEl>
                                        <p:attrNameLst>
                                          <p:attrName>style.visibility</p:attrName>
                                        </p:attrNameLst>
                                      </p:cBhvr>
                                      <p:to>
                                        <p:strVal val="visible"/>
                                      </p:to>
                                    </p:set>
                                    <p:animEffect transition="in" filter="fade">
                                      <p:cBhvr>
                                        <p:cTn id="32" dur="1"/>
                                        <p:tgtEl>
                                          <p:spTgt spid="45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45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45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4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Non-Invasive Instrumentation</a:t>
            </a:r>
            <a:endParaRPr/>
          </a:p>
        </p:txBody>
      </p:sp>
      <p:sp>
        <p:nvSpPr>
          <p:cNvPr id="460" name="Google Shape;460;p67"/>
          <p:cNvSpPr txBox="1">
            <a:spLocks noGrp="1"/>
          </p:cNvSpPr>
          <p:nvPr>
            <p:ph type="body" idx="1"/>
          </p:nvPr>
        </p:nvSpPr>
        <p:spPr>
          <a:xfrm>
            <a:off x="234100" y="4414825"/>
            <a:ext cx="8520600" cy="477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1600" dirty="0">
                <a:solidFill>
                  <a:schemeClr val="tx1"/>
                </a:solidFill>
              </a:rPr>
              <a:t> SPEC2017 </a:t>
            </a:r>
            <a:r>
              <a:rPr lang="en-US" sz="1600" dirty="0" err="1">
                <a:solidFill>
                  <a:schemeClr val="tx1"/>
                </a:solidFill>
              </a:rPr>
              <a:t>Intspeed</a:t>
            </a:r>
            <a:r>
              <a:rPr lang="en-US" sz="1600" dirty="0">
                <a:solidFill>
                  <a:schemeClr val="tx1"/>
                </a:solidFill>
              </a:rPr>
              <a:t> - Leela. Single-core Rocket. FASED: DDR3-2133 QR, FCFS + 256 KiB LLC </a:t>
            </a:r>
            <a:endParaRPr sz="1600" dirty="0">
              <a:solidFill>
                <a:schemeClr val="tx1"/>
              </a:solidFill>
            </a:endParaRPr>
          </a:p>
        </p:txBody>
      </p:sp>
      <p:sp>
        <p:nvSpPr>
          <p:cNvPr id="461" name="Google Shape;461;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29</a:t>
            </a:fld>
            <a:endParaRPr/>
          </a:p>
        </p:txBody>
      </p:sp>
      <p:pic>
        <p:nvPicPr>
          <p:cNvPr id="462" name="Google Shape;462;p67"/>
          <p:cNvPicPr preferRelativeResize="0"/>
          <p:nvPr/>
        </p:nvPicPr>
        <p:blipFill>
          <a:blip r:embed="rId3">
            <a:alphaModFix/>
          </a:blip>
          <a:stretch>
            <a:fillRect/>
          </a:stretch>
        </p:blipFill>
        <p:spPr>
          <a:xfrm>
            <a:off x="0" y="2523589"/>
            <a:ext cx="9143999" cy="1990371"/>
          </a:xfrm>
          <a:prstGeom prst="rect">
            <a:avLst/>
          </a:prstGeom>
          <a:noFill/>
          <a:ln>
            <a:noFill/>
          </a:ln>
        </p:spPr>
      </p:pic>
      <p:sp>
        <p:nvSpPr>
          <p:cNvPr id="463" name="Google Shape;463;p67"/>
          <p:cNvSpPr txBox="1">
            <a:spLocks noGrp="1"/>
          </p:cNvSpPr>
          <p:nvPr>
            <p:ph type="body" idx="1"/>
          </p:nvPr>
        </p:nvSpPr>
        <p:spPr>
          <a:xfrm>
            <a:off x="234100" y="1135325"/>
            <a:ext cx="8520600" cy="47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Tx/>
              <a:buNone/>
            </a:pPr>
            <a:r>
              <a:rPr lang="en-US" sz="1600" dirty="0">
                <a:solidFill>
                  <a:schemeClr val="tx1"/>
                </a:solidFill>
              </a:rPr>
              <a:t>Timing models expose rich instrumentation ports</a:t>
            </a:r>
            <a:endParaRPr sz="1600" dirty="0">
              <a:solidFill>
                <a:schemeClr val="tx1"/>
              </a:solidFill>
            </a:endParaRPr>
          </a:p>
          <a:p>
            <a:pPr marL="457200" lvl="0" indent="-330200" algn="l" rtl="0">
              <a:spcBef>
                <a:spcPts val="1600"/>
              </a:spcBef>
              <a:spcAft>
                <a:spcPts val="0"/>
              </a:spcAft>
              <a:buClrTx/>
              <a:buSzPts val="1600"/>
              <a:buChar char="●"/>
            </a:pPr>
            <a:r>
              <a:rPr lang="en-US" sz="1600" dirty="0">
                <a:solidFill>
                  <a:schemeClr val="tx1"/>
                </a:solidFill>
              </a:rPr>
              <a:t>Automatically bound to memory map</a:t>
            </a:r>
            <a:endParaRPr sz="1600" dirty="0">
              <a:solidFill>
                <a:schemeClr val="tx1"/>
              </a:solidFill>
            </a:endParaRPr>
          </a:p>
          <a:p>
            <a:pPr marL="457200" lvl="0" indent="-330200" algn="l" rtl="0">
              <a:spcBef>
                <a:spcPts val="0"/>
              </a:spcBef>
              <a:spcAft>
                <a:spcPts val="0"/>
              </a:spcAft>
              <a:buClrTx/>
              <a:buSzPts val="1600"/>
              <a:buChar char="●"/>
            </a:pPr>
            <a:r>
              <a:rPr lang="en-US" sz="1600" dirty="0">
                <a:solidFill>
                  <a:schemeClr val="tx1"/>
                </a:solidFill>
              </a:rPr>
              <a:t>Can be polled without perturbing simulation behavior</a:t>
            </a:r>
            <a:endParaRPr sz="1600" dirty="0">
              <a:solidFill>
                <a:schemeClr val="tx1"/>
              </a:solidFill>
            </a:endParaRPr>
          </a:p>
          <a:p>
            <a:pPr marL="0" lvl="0" indent="0" algn="l" rtl="0">
              <a:spcBef>
                <a:spcPts val="1600"/>
              </a:spcBef>
              <a:spcAft>
                <a:spcPts val="1600"/>
              </a:spcAft>
              <a:buClrTx/>
              <a:buNone/>
            </a:pPr>
            <a:endParaRPr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5"/>
          <p:cNvSpPr txBox="1">
            <a:spLocks noGrp="1"/>
          </p:cNvSpPr>
          <p:nvPr>
            <p:ph type="title"/>
          </p:nvPr>
        </p:nvSpPr>
        <p:spPr>
          <a:xfrm>
            <a:off x="311700" y="2795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Moore’s Law ($) Has Ended but the NRE Remains  </a:t>
            </a:r>
            <a:endParaRPr/>
          </a:p>
        </p:txBody>
      </p:sp>
      <p:sp>
        <p:nvSpPr>
          <p:cNvPr id="205" name="Google Shape;205;p45"/>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a:solidFill>
                <a:srgbClr val="595959"/>
              </a:solidFill>
            </a:endParaRPr>
          </a:p>
          <a:p>
            <a:pPr marL="0" lvl="0" indent="0" algn="l" rtl="0">
              <a:spcBef>
                <a:spcPts val="1600"/>
              </a:spcBef>
              <a:spcAft>
                <a:spcPts val="1600"/>
              </a:spcAft>
              <a:buClr>
                <a:srgbClr val="000000"/>
              </a:buClr>
              <a:buSzPts val="1100"/>
              <a:buFont typeface="Arial"/>
              <a:buNone/>
            </a:pPr>
            <a:endParaRPr>
              <a:solidFill>
                <a:srgbClr val="595959"/>
              </a:solidFill>
            </a:endParaRPr>
          </a:p>
        </p:txBody>
      </p:sp>
      <p:sp>
        <p:nvSpPr>
          <p:cNvPr id="206" name="Google Shape;206;p45"/>
          <p:cNvSpPr txBox="1">
            <a:spLocks noGrp="1"/>
          </p:cNvSpPr>
          <p:nvPr>
            <p:ph type="body" idx="1"/>
          </p:nvPr>
        </p:nvSpPr>
        <p:spPr>
          <a:xfrm>
            <a:off x="5215800" y="1105400"/>
            <a:ext cx="3808200" cy="346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Our group wants to make building custom silicon more accessible:</a:t>
            </a:r>
            <a:endParaRPr/>
          </a:p>
          <a:p>
            <a:pPr marL="457200" lvl="0" indent="-342900" algn="l" rtl="0">
              <a:spcBef>
                <a:spcPts val="1600"/>
              </a:spcBef>
              <a:spcAft>
                <a:spcPts val="0"/>
              </a:spcAft>
              <a:buSzPts val="1800"/>
              <a:buChar char="●"/>
            </a:pPr>
            <a:r>
              <a:rPr lang="en-US"/>
              <a:t>Chisel &amp; FIRRTL to make HW design more productive</a:t>
            </a:r>
            <a:endParaRPr/>
          </a:p>
          <a:p>
            <a:pPr marL="457200" lvl="0" indent="-342900" algn="l" rtl="0">
              <a:spcBef>
                <a:spcPts val="0"/>
              </a:spcBef>
              <a:spcAft>
                <a:spcPts val="0"/>
              </a:spcAft>
              <a:buSzPts val="1800"/>
              <a:buChar char="●"/>
            </a:pPr>
            <a:r>
              <a:rPr lang="en-US"/>
              <a:t>RISC-V to make it easier to architect much of the SoC </a:t>
            </a:r>
            <a:endParaRPr/>
          </a:p>
          <a:p>
            <a:pPr marL="0" lvl="0" indent="0" algn="l" rtl="0">
              <a:spcBef>
                <a:spcPts val="1600"/>
              </a:spcBef>
              <a:spcAft>
                <a:spcPts val="0"/>
              </a:spcAft>
              <a:buNone/>
            </a:pPr>
            <a:r>
              <a:rPr lang="en-US"/>
              <a:t>How about validation, verification and software?</a:t>
            </a:r>
            <a:endParaRPr/>
          </a:p>
          <a:p>
            <a:pPr marL="0" lvl="0" indent="0" algn="l" rtl="0">
              <a:spcBef>
                <a:spcPts val="1600"/>
              </a:spcBef>
              <a:spcAft>
                <a:spcPts val="1600"/>
              </a:spcAft>
              <a:buNone/>
            </a:pPr>
            <a:endParaRPr b="1"/>
          </a:p>
        </p:txBody>
      </p:sp>
      <p:pic>
        <p:nvPicPr>
          <p:cNvPr id="207" name="Google Shape;207;p45"/>
          <p:cNvPicPr preferRelativeResize="0"/>
          <p:nvPr/>
        </p:nvPicPr>
        <p:blipFill rotWithShape="1">
          <a:blip r:embed="rId3">
            <a:alphaModFix/>
          </a:blip>
          <a:srcRect t="259"/>
          <a:stretch/>
        </p:blipFill>
        <p:spPr>
          <a:xfrm>
            <a:off x="155875" y="1017725"/>
            <a:ext cx="5037576" cy="3851674"/>
          </a:xfrm>
          <a:prstGeom prst="rect">
            <a:avLst/>
          </a:prstGeom>
          <a:noFill/>
          <a:ln>
            <a:noFill/>
          </a:ln>
        </p:spPr>
      </p:pic>
      <p:sp>
        <p:nvSpPr>
          <p:cNvPr id="208" name="Google Shape;208;p45"/>
          <p:cNvSpPr txBox="1"/>
          <p:nvPr/>
        </p:nvSpPr>
        <p:spPr>
          <a:xfrm>
            <a:off x="4542975" y="4614200"/>
            <a:ext cx="2640600" cy="3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595959"/>
                </a:solidFill>
                <a:latin typeface="Proxima Nova"/>
                <a:ea typeface="Proxima Nova"/>
                <a:cs typeface="Proxima Nova"/>
                <a:sym typeface="Proxima Nova"/>
              </a:rPr>
              <a:t>Source: IBS</a:t>
            </a:r>
            <a:endParaRPr>
              <a:solidFill>
                <a:srgbClr val="595959"/>
              </a:solidFill>
              <a:latin typeface="Proxima Nova"/>
              <a:ea typeface="Proxima Nova"/>
              <a:cs typeface="Proxima Nova"/>
              <a:sym typeface="Proxima Nova"/>
            </a:endParaRPr>
          </a:p>
        </p:txBody>
      </p:sp>
      <p:sp>
        <p:nvSpPr>
          <p:cNvPr id="209" name="Google Shape;209;p45"/>
          <p:cNvSpPr/>
          <p:nvPr/>
        </p:nvSpPr>
        <p:spPr>
          <a:xfrm>
            <a:off x="4152150" y="1355325"/>
            <a:ext cx="498000" cy="1853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5"/>
          <p:cNvSpPr/>
          <p:nvPr/>
        </p:nvSpPr>
        <p:spPr>
          <a:xfrm>
            <a:off x="4152100" y="3405050"/>
            <a:ext cx="498000" cy="641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xEl>
                                              <p:pRg st="0" end="0"/>
                                            </p:txEl>
                                          </p:spTgt>
                                        </p:tgtEl>
                                        <p:attrNameLst>
                                          <p:attrName>style.visibility</p:attrName>
                                        </p:attrNameLst>
                                      </p:cBhvr>
                                      <p:to>
                                        <p:strVal val="visible"/>
                                      </p:to>
                                    </p:set>
                                    <p:animEffect transition="in" filter="fade">
                                      <p:cBhvr>
                                        <p:cTn id="7" dur="1"/>
                                        <p:tgtEl>
                                          <p:spTgt spid="2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
                                            <p:txEl>
                                              <p:pRg st="1" end="1"/>
                                            </p:txEl>
                                          </p:spTgt>
                                        </p:tgtEl>
                                        <p:attrNameLst>
                                          <p:attrName>style.visibility</p:attrName>
                                        </p:attrNameLst>
                                      </p:cBhvr>
                                      <p:to>
                                        <p:strVal val="visible"/>
                                      </p:to>
                                    </p:set>
                                    <p:animEffect transition="in" filter="fade">
                                      <p:cBhvr>
                                        <p:cTn id="12" dur="1"/>
                                        <p:tgtEl>
                                          <p:spTgt spid="2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
                                            <p:txEl>
                                              <p:pRg st="2" end="2"/>
                                            </p:txEl>
                                          </p:spTgt>
                                        </p:tgtEl>
                                        <p:attrNameLst>
                                          <p:attrName>style.visibility</p:attrName>
                                        </p:attrNameLst>
                                      </p:cBhvr>
                                      <p:to>
                                        <p:strVal val="visible"/>
                                      </p:to>
                                    </p:set>
                                    <p:animEffect transition="in" filter="fade">
                                      <p:cBhvr>
                                        <p:cTn id="17" dur="1"/>
                                        <p:tgtEl>
                                          <p:spTgt spid="2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6">
                                            <p:txEl>
                                              <p:pRg st="3" end="3"/>
                                            </p:txEl>
                                          </p:spTgt>
                                        </p:tgtEl>
                                        <p:attrNameLst>
                                          <p:attrName>style.visibility</p:attrName>
                                        </p:attrNameLst>
                                      </p:cBhvr>
                                      <p:to>
                                        <p:strVal val="visible"/>
                                      </p:to>
                                    </p:set>
                                    <p:animEffect transition="in" filter="fade">
                                      <p:cBhvr>
                                        <p:cTn id="22" dur="1"/>
                                        <p:tgtEl>
                                          <p:spTgt spid="20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6">
                                            <p:txEl>
                                              <p:pRg st="4" end="4"/>
                                            </p:txEl>
                                          </p:spTgt>
                                        </p:tgtEl>
                                        <p:attrNameLst>
                                          <p:attrName>style.visibility</p:attrName>
                                        </p:attrNameLst>
                                      </p:cBhvr>
                                      <p:to>
                                        <p:strVal val="visible"/>
                                      </p:to>
                                    </p:set>
                                    <p:animEffect transition="in" filter="fade">
                                      <p:cBhvr>
                                        <p:cTn id="27" dur="1"/>
                                        <p:tgtEl>
                                          <p:spTgt spid="206">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10"/>
                                        </p:tgtEl>
                                        <p:attrNameLst>
                                          <p:attrName>style.visibility</p:attrName>
                                        </p:attrNameLst>
                                      </p:cBhvr>
                                      <p:to>
                                        <p:strVal val="visible"/>
                                      </p:to>
                                    </p:set>
                                    <p:animEffect transition="in" filter="fade">
                                      <p:cBhvr>
                                        <p:cTn id="30" dur="1"/>
                                        <p:tgtEl>
                                          <p:spTgt spid="210"/>
                                        </p:tgtEl>
                                      </p:cBhvr>
                                    </p:animEffect>
                                  </p:childTnLst>
                                </p:cTn>
                              </p:par>
                            </p:childTnLst>
                          </p:cTn>
                        </p:par>
                        <p:par>
                          <p:cTn id="31" fill="hold">
                            <p:stCondLst>
                              <p:cond delay="0"/>
                            </p:stCondLst>
                            <p:childTnLst>
                              <p:par>
                                <p:cTn id="32" presetID="10" presetClass="entr" presetSubtype="0" fill="hold" nodeType="afterEffect">
                                  <p:stCondLst>
                                    <p:cond delay="0"/>
                                  </p:stCondLst>
                                  <p:childTnLst>
                                    <p:set>
                                      <p:cBhvr>
                                        <p:cTn id="33" dur="1" fill="hold">
                                          <p:stCondLst>
                                            <p:cond delay="0"/>
                                          </p:stCondLst>
                                        </p:cTn>
                                        <p:tgtEl>
                                          <p:spTgt spid="209"/>
                                        </p:tgtEl>
                                        <p:attrNameLst>
                                          <p:attrName>style.visibility</p:attrName>
                                        </p:attrNameLst>
                                      </p:cBhvr>
                                      <p:to>
                                        <p:strVal val="visible"/>
                                      </p:to>
                                    </p:set>
                                    <p:animEffect transition="in" filter="fade">
                                      <p:cBhvr>
                                        <p:cTn id="34" dur="1"/>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Conclusion</a:t>
            </a:r>
            <a:endParaRPr/>
          </a:p>
        </p:txBody>
      </p:sp>
      <p:sp>
        <p:nvSpPr>
          <p:cNvPr id="470" name="Google Shape;470;p68"/>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560"/>
              </a:spcBef>
              <a:spcAft>
                <a:spcPts val="0"/>
              </a:spcAft>
              <a:buClrTx/>
              <a:buNone/>
            </a:pPr>
            <a:r>
              <a:rPr lang="en-US" dirty="0">
                <a:solidFill>
                  <a:schemeClr val="tx1"/>
                </a:solidFill>
              </a:rPr>
              <a:t>FASED fills an important hole in how we model memory systems in FPGA-accelerated simulators. </a:t>
            </a:r>
            <a:endParaRPr dirty="0">
              <a:solidFill>
                <a:schemeClr val="tx1"/>
              </a:solidFill>
            </a:endParaRPr>
          </a:p>
          <a:p>
            <a:pPr marL="457200" lvl="0" indent="-342900" algn="l" rtl="0">
              <a:spcBef>
                <a:spcPts val="1600"/>
              </a:spcBef>
              <a:spcAft>
                <a:spcPts val="0"/>
              </a:spcAft>
              <a:buClrTx/>
              <a:buSzPts val="1800"/>
              <a:buChar char="●"/>
            </a:pPr>
            <a:r>
              <a:rPr lang="en-US" dirty="0">
                <a:solidFill>
                  <a:schemeClr val="tx1"/>
                </a:solidFill>
              </a:rPr>
              <a:t>Instances are fast (&gt;100 MHz)</a:t>
            </a:r>
            <a:endParaRPr dirty="0">
              <a:solidFill>
                <a:schemeClr val="tx1"/>
              </a:solidFill>
            </a:endParaRPr>
          </a:p>
          <a:p>
            <a:pPr marL="457200" lvl="0" indent="-342900" algn="l" rtl="0">
              <a:spcBef>
                <a:spcPts val="0"/>
              </a:spcBef>
              <a:spcAft>
                <a:spcPts val="0"/>
              </a:spcAft>
              <a:buClrTx/>
              <a:buSzPts val="1800"/>
              <a:buChar char="●"/>
            </a:pPr>
            <a:r>
              <a:rPr lang="en-US" dirty="0">
                <a:solidFill>
                  <a:schemeClr val="tx1"/>
                </a:solidFill>
              </a:rPr>
              <a:t>Detailed, comparable to DRAMSim2</a:t>
            </a:r>
            <a:endParaRPr dirty="0">
              <a:solidFill>
                <a:schemeClr val="tx1"/>
              </a:solidFill>
            </a:endParaRPr>
          </a:p>
          <a:p>
            <a:pPr marL="457200" lvl="0" indent="-342900" algn="l" rtl="0">
              <a:spcBef>
                <a:spcPts val="0"/>
              </a:spcBef>
              <a:spcAft>
                <a:spcPts val="0"/>
              </a:spcAft>
              <a:buClrTx/>
              <a:buSzPts val="1800"/>
              <a:buChar char="●"/>
            </a:pPr>
            <a:r>
              <a:rPr lang="en-US" dirty="0">
                <a:solidFill>
                  <a:schemeClr val="tx1"/>
                </a:solidFill>
              </a:rPr>
              <a:t>Highly reconfigurable </a:t>
            </a:r>
            <a:endParaRPr b="1" dirty="0">
              <a:solidFill>
                <a:schemeClr val="tx1"/>
              </a:solidFill>
            </a:endParaRPr>
          </a:p>
          <a:p>
            <a:pPr marL="0" lvl="0" indent="0" algn="l" rtl="0">
              <a:spcBef>
                <a:spcPts val="1600"/>
              </a:spcBef>
              <a:spcAft>
                <a:spcPts val="0"/>
              </a:spcAft>
              <a:buClrTx/>
              <a:buNone/>
            </a:pPr>
            <a:r>
              <a:rPr lang="en-US" dirty="0">
                <a:solidFill>
                  <a:schemeClr val="tx1"/>
                </a:solidFill>
              </a:rPr>
              <a:t>Check out </a:t>
            </a:r>
            <a:r>
              <a:rPr lang="en-US" dirty="0" err="1">
                <a:solidFill>
                  <a:schemeClr val="tx1"/>
                </a:solidFill>
              </a:rPr>
              <a:t>FireSim</a:t>
            </a:r>
            <a:r>
              <a:rPr lang="en-US" dirty="0">
                <a:solidFill>
                  <a:schemeClr val="tx1"/>
                </a:solidFill>
              </a:rPr>
              <a:t> as a platform for evaluating your next custom-hardware / accelerator project. </a:t>
            </a:r>
            <a:endParaRPr dirty="0">
              <a:solidFill>
                <a:schemeClr val="tx1"/>
              </a:solidFill>
            </a:endParaRPr>
          </a:p>
        </p:txBody>
      </p:sp>
      <p:sp>
        <p:nvSpPr>
          <p:cNvPr id="471" name="Google Shape;471;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30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0">
                                            <p:txEl>
                                              <p:pRg st="0" end="0"/>
                                            </p:txEl>
                                          </p:spTgt>
                                        </p:tgtEl>
                                        <p:attrNameLst>
                                          <p:attrName>style.visibility</p:attrName>
                                        </p:attrNameLst>
                                      </p:cBhvr>
                                      <p:to>
                                        <p:strVal val="visible"/>
                                      </p:to>
                                    </p:set>
                                    <p:animEffect transition="in" filter="fade">
                                      <p:cBhvr>
                                        <p:cTn id="7" dur="1"/>
                                        <p:tgtEl>
                                          <p:spTgt spid="4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0">
                                            <p:txEl>
                                              <p:pRg st="1" end="1"/>
                                            </p:txEl>
                                          </p:spTgt>
                                        </p:tgtEl>
                                        <p:attrNameLst>
                                          <p:attrName>style.visibility</p:attrName>
                                        </p:attrNameLst>
                                      </p:cBhvr>
                                      <p:to>
                                        <p:strVal val="visible"/>
                                      </p:to>
                                    </p:set>
                                    <p:animEffect transition="in" filter="fade">
                                      <p:cBhvr>
                                        <p:cTn id="12" dur="1"/>
                                        <p:tgtEl>
                                          <p:spTgt spid="4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0">
                                            <p:txEl>
                                              <p:pRg st="2" end="2"/>
                                            </p:txEl>
                                          </p:spTgt>
                                        </p:tgtEl>
                                        <p:attrNameLst>
                                          <p:attrName>style.visibility</p:attrName>
                                        </p:attrNameLst>
                                      </p:cBhvr>
                                      <p:to>
                                        <p:strVal val="visible"/>
                                      </p:to>
                                    </p:set>
                                    <p:animEffect transition="in" filter="fade">
                                      <p:cBhvr>
                                        <p:cTn id="17" dur="1"/>
                                        <p:tgtEl>
                                          <p:spTgt spid="4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0">
                                            <p:txEl>
                                              <p:pRg st="3" end="3"/>
                                            </p:txEl>
                                          </p:spTgt>
                                        </p:tgtEl>
                                        <p:attrNameLst>
                                          <p:attrName>style.visibility</p:attrName>
                                        </p:attrNameLst>
                                      </p:cBhvr>
                                      <p:to>
                                        <p:strVal val="visible"/>
                                      </p:to>
                                    </p:set>
                                    <p:animEffect transition="in" filter="fade">
                                      <p:cBhvr>
                                        <p:cTn id="22" dur="1"/>
                                        <p:tgtEl>
                                          <p:spTgt spid="4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0">
                                            <p:txEl>
                                              <p:pRg st="4" end="4"/>
                                            </p:txEl>
                                          </p:spTgt>
                                        </p:tgtEl>
                                        <p:attrNameLst>
                                          <p:attrName>style.visibility</p:attrName>
                                        </p:attrNameLst>
                                      </p:cBhvr>
                                      <p:to>
                                        <p:strVal val="visible"/>
                                      </p:to>
                                    </p:set>
                                    <p:animEffect transition="in" filter="fade">
                                      <p:cBhvr>
                                        <p:cTn id="27" dur="1"/>
                                        <p:tgtEl>
                                          <p:spTgt spid="47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tx1"/>
                </a:solidFill>
              </a:rPr>
              <a:t>Questions?</a:t>
            </a:r>
            <a:endParaRPr>
              <a:solidFill>
                <a:schemeClr val="tx1"/>
              </a:solidFill>
            </a:endParaRPr>
          </a:p>
        </p:txBody>
      </p:sp>
      <p:sp>
        <p:nvSpPr>
          <p:cNvPr id="478" name="Google Shape;478;p69"/>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solidFill>
                  <a:schemeClr val="tx1"/>
                </a:solidFill>
              </a:rPr>
              <a:t>FireSim’s</a:t>
            </a:r>
            <a:r>
              <a:rPr lang="en-US" dirty="0">
                <a:solidFill>
                  <a:schemeClr val="tx1"/>
                </a:solidFill>
              </a:rPr>
              <a:t> GitHub: 		</a:t>
            </a:r>
            <a:r>
              <a:rPr lang="en-US" u="sng" dirty="0">
                <a:solidFill>
                  <a:schemeClr val="tx1"/>
                </a:solidFill>
                <a:hlinkClick r:id="rId3">
                  <a:extLst>
                    <a:ext uri="{A12FA001-AC4F-418D-AE19-62706E023703}">
                      <ahyp:hlinkClr xmlns:ahyp="http://schemas.microsoft.com/office/drawing/2018/hyperlinkcolor" xmlns="" val="tx"/>
                    </a:ext>
                  </a:extLst>
                </a:hlinkClick>
              </a:rPr>
              <a:t>https://github.com/firesim/firesim</a:t>
            </a:r>
            <a:r>
              <a:rPr lang="en-US" dirty="0">
                <a:solidFill>
                  <a:schemeClr val="tx1"/>
                </a:solidFill>
              </a:rPr>
              <a:t/>
            </a:r>
            <a:br>
              <a:rPr lang="en-US" dirty="0">
                <a:solidFill>
                  <a:schemeClr val="tx1"/>
                </a:solidFill>
              </a:rPr>
            </a:br>
            <a:r>
              <a:rPr lang="en-US" dirty="0" err="1">
                <a:solidFill>
                  <a:schemeClr val="tx1"/>
                </a:solidFill>
              </a:rPr>
              <a:t>FireSim’s</a:t>
            </a:r>
            <a:r>
              <a:rPr lang="en-US" dirty="0">
                <a:solidFill>
                  <a:schemeClr val="tx1"/>
                </a:solidFill>
              </a:rPr>
              <a:t> Webpage: 	</a:t>
            </a:r>
            <a:r>
              <a:rPr lang="en-US" u="sng" dirty="0">
                <a:solidFill>
                  <a:schemeClr val="tx1"/>
                </a:solidFill>
                <a:hlinkClick r:id="rId4">
                  <a:extLst>
                    <a:ext uri="{A12FA001-AC4F-418D-AE19-62706E023703}">
                      <ahyp:hlinkClr xmlns:ahyp="http://schemas.microsoft.com/office/drawing/2018/hyperlinkcolor" xmlns="" val="tx"/>
                    </a:ext>
                  </a:extLst>
                </a:hlinkClick>
              </a:rPr>
              <a:t>https://fires.im/</a:t>
            </a:r>
            <a:r>
              <a:rPr lang="en-US" dirty="0">
                <a:solidFill>
                  <a:schemeClr val="tx1"/>
                </a:solidFill>
              </a:rPr>
              <a:t/>
            </a:r>
            <a:br>
              <a:rPr lang="en-US" dirty="0">
                <a:solidFill>
                  <a:schemeClr val="tx1"/>
                </a:solidFill>
              </a:rPr>
            </a:br>
            <a:r>
              <a:rPr lang="en-US" dirty="0" err="1">
                <a:solidFill>
                  <a:schemeClr val="tx1"/>
                </a:solidFill>
              </a:rPr>
              <a:t>FireSim’s</a:t>
            </a:r>
            <a:r>
              <a:rPr lang="en-US" dirty="0">
                <a:solidFill>
                  <a:schemeClr val="tx1"/>
                </a:solidFill>
              </a:rPr>
              <a:t> Doc: 		</a:t>
            </a:r>
            <a:r>
              <a:rPr lang="en-US" u="sng" dirty="0">
                <a:solidFill>
                  <a:schemeClr val="tx1"/>
                </a:solidFill>
                <a:hlinkClick r:id="rId4">
                  <a:extLst>
                    <a:ext uri="{A12FA001-AC4F-418D-AE19-62706E023703}">
                      <ahyp:hlinkClr xmlns:ahyp="http://schemas.microsoft.com/office/drawing/2018/hyperlinkcolor" xmlns="" val="tx"/>
                    </a:ext>
                  </a:extLst>
                </a:hlinkClick>
              </a:rPr>
              <a:t>https://docs.fires.im/</a:t>
            </a:r>
            <a:r>
              <a:rPr lang="en-US" dirty="0">
                <a:solidFill>
                  <a:schemeClr val="tx1"/>
                </a:solidFill>
              </a:rPr>
              <a:t/>
            </a:r>
            <a:br>
              <a:rPr lang="en-US" dirty="0">
                <a:solidFill>
                  <a:schemeClr val="tx1"/>
                </a:solidFill>
              </a:rPr>
            </a:br>
            <a:endParaRPr dirty="0">
              <a:solidFill>
                <a:schemeClr val="tx1"/>
              </a:solidFill>
            </a:endParaRPr>
          </a:p>
          <a:p>
            <a:pPr marL="0" lvl="0" indent="0" algn="l" rtl="0">
              <a:spcBef>
                <a:spcPts val="1600"/>
              </a:spcBef>
              <a:spcAft>
                <a:spcPts val="0"/>
              </a:spcAft>
              <a:buNone/>
            </a:pPr>
            <a:r>
              <a:rPr lang="en-US" dirty="0">
                <a:solidFill>
                  <a:schemeClr val="tx1"/>
                </a:solidFill>
              </a:rPr>
              <a:t>Acknowledgements: </a:t>
            </a:r>
            <a:endParaRPr dirty="0">
              <a:solidFill>
                <a:schemeClr val="tx1"/>
              </a:solidFill>
            </a:endParaRPr>
          </a:p>
          <a:p>
            <a:pPr marL="0" lvl="0" indent="0" algn="l" rtl="0">
              <a:spcBef>
                <a:spcPts val="1600"/>
              </a:spcBef>
              <a:spcAft>
                <a:spcPts val="1600"/>
              </a:spcAft>
              <a:buNone/>
            </a:pPr>
            <a:r>
              <a:rPr lang="en-US" sz="1400" i="1" dirty="0">
                <a:solidFill>
                  <a:schemeClr val="tx1"/>
                </a:solidFill>
              </a:rPr>
              <a:t>The information, data, or work presented herein was funded in part by the Advanced Research Projects Agency-Energy (ARPA-E), U.S. Department of Energy, under Award Number DE-AR0000849. Research was partially funded by ADEPT Lab industrial sponsor Intel, and ADEPT Lab affiliates Google, Huawei, Siemens, SK Hynix, and Seagate. The views and opinions of authors expressed herein do not necessarily state or reflect those of the United States Government or any agency thereof.</a:t>
            </a:r>
            <a:endParaRPr dirty="0">
              <a:solidFill>
                <a:schemeClr val="tx1"/>
              </a:solidFill>
            </a:endParaRPr>
          </a:p>
        </p:txBody>
      </p:sp>
      <p:sp>
        <p:nvSpPr>
          <p:cNvPr id="479" name="Google Shape;479;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solidFill>
                  <a:schemeClr val="tx1"/>
                </a:solidFill>
              </a:rPr>
              <a:t>31</a:t>
            </a:fld>
            <a:endParaRPr>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1"/>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Old/Backup Slides</a:t>
            </a:r>
            <a:endParaRPr/>
          </a:p>
        </p:txBody>
      </p:sp>
      <p:sp>
        <p:nvSpPr>
          <p:cNvPr id="494" name="Google Shape;494;p71"/>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5" name="Google Shape;495;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Sweeping Model Fidelity under SPEC2017 intspeed </a:t>
            </a:r>
            <a:endParaRPr/>
          </a:p>
        </p:txBody>
      </p:sp>
      <p:sp>
        <p:nvSpPr>
          <p:cNvPr id="502" name="Google Shape;502;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33</a:t>
            </a:fld>
            <a:endParaRPr/>
          </a:p>
        </p:txBody>
      </p:sp>
      <p:pic>
        <p:nvPicPr>
          <p:cNvPr id="503" name="Google Shape;503;p72"/>
          <p:cNvPicPr preferRelativeResize="0"/>
          <p:nvPr/>
        </p:nvPicPr>
        <p:blipFill>
          <a:blip r:embed="rId3">
            <a:alphaModFix/>
          </a:blip>
          <a:stretch>
            <a:fillRect/>
          </a:stretch>
        </p:blipFill>
        <p:spPr>
          <a:xfrm>
            <a:off x="706475" y="1059300"/>
            <a:ext cx="7368574" cy="3679350"/>
          </a:xfrm>
          <a:prstGeom prst="rect">
            <a:avLst/>
          </a:prstGeom>
          <a:noFill/>
          <a:ln>
            <a:noFill/>
          </a:ln>
        </p:spPr>
      </p:pic>
      <p:sp>
        <p:nvSpPr>
          <p:cNvPr id="504" name="Google Shape;504;p72"/>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Modeling Ideal Memory Systems</a:t>
            </a:r>
            <a:endParaRPr/>
          </a:p>
          <a:p>
            <a:pPr marL="0" lvl="0" indent="0" algn="l" rtl="0">
              <a:spcBef>
                <a:spcPts val="0"/>
              </a:spcBef>
              <a:spcAft>
                <a:spcPts val="0"/>
              </a:spcAft>
              <a:buNone/>
            </a:pPr>
            <a:endParaRPr/>
          </a:p>
        </p:txBody>
      </p:sp>
      <p:grpSp>
        <p:nvGrpSpPr>
          <p:cNvPr id="511" name="Google Shape;511;p73"/>
          <p:cNvGrpSpPr/>
          <p:nvPr/>
        </p:nvGrpSpPr>
        <p:grpSpPr>
          <a:xfrm>
            <a:off x="152400" y="2759372"/>
            <a:ext cx="8891624" cy="1654442"/>
            <a:chOff x="152400" y="2911772"/>
            <a:chExt cx="8891624" cy="1654442"/>
          </a:xfrm>
        </p:grpSpPr>
        <p:pic>
          <p:nvPicPr>
            <p:cNvPr id="512" name="Google Shape;512;p73"/>
            <p:cNvPicPr preferRelativeResize="0"/>
            <p:nvPr/>
          </p:nvPicPr>
          <p:blipFill>
            <a:blip r:embed="rId3">
              <a:alphaModFix/>
            </a:blip>
            <a:stretch>
              <a:fillRect/>
            </a:stretch>
          </p:blipFill>
          <p:spPr>
            <a:xfrm>
              <a:off x="152400" y="2911772"/>
              <a:ext cx="8839198" cy="1337662"/>
            </a:xfrm>
            <a:prstGeom prst="rect">
              <a:avLst/>
            </a:prstGeom>
            <a:noFill/>
            <a:ln>
              <a:noFill/>
            </a:ln>
          </p:spPr>
        </p:pic>
        <p:pic>
          <p:nvPicPr>
            <p:cNvPr id="513" name="Google Shape;513;p73"/>
            <p:cNvPicPr preferRelativeResize="0"/>
            <p:nvPr/>
          </p:nvPicPr>
          <p:blipFill>
            <a:blip r:embed="rId4">
              <a:alphaModFix/>
            </a:blip>
            <a:stretch>
              <a:fillRect/>
            </a:stretch>
          </p:blipFill>
          <p:spPr>
            <a:xfrm>
              <a:off x="523425" y="4240338"/>
              <a:ext cx="8520599" cy="325875"/>
            </a:xfrm>
            <a:prstGeom prst="rect">
              <a:avLst/>
            </a:prstGeom>
            <a:noFill/>
            <a:ln>
              <a:noFill/>
            </a:ln>
          </p:spPr>
        </p:pic>
      </p:grpSp>
      <p:sp>
        <p:nvSpPr>
          <p:cNvPr id="514" name="Google Shape;514;p73"/>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595959"/>
              </a:buClr>
              <a:buSzPts val="1800"/>
              <a:buChar char="●"/>
            </a:pPr>
            <a:r>
              <a:rPr lang="en-US">
                <a:solidFill>
                  <a:srgbClr val="595959"/>
                </a:solidFill>
              </a:rPr>
              <a:t>MIDAS can model single-cycle memory systems</a:t>
            </a:r>
            <a:endParaRPr>
              <a:solidFill>
                <a:srgbClr val="595959"/>
              </a:solidFill>
            </a:endParaRPr>
          </a:p>
          <a:p>
            <a:pPr marL="457200" marR="0" lvl="0" indent="-342900" algn="l" rtl="0">
              <a:lnSpc>
                <a:spcPct val="115000"/>
              </a:lnSpc>
              <a:spcBef>
                <a:spcPts val="0"/>
              </a:spcBef>
              <a:spcAft>
                <a:spcPts val="0"/>
              </a:spcAft>
              <a:buClr>
                <a:srgbClr val="595959"/>
              </a:buClr>
              <a:buSzPts val="1800"/>
              <a:buChar char="●"/>
            </a:pPr>
            <a:r>
              <a:rPr lang="en-US">
                <a:solidFill>
                  <a:srgbClr val="595959"/>
                </a:solidFill>
              </a:rPr>
              <a:t>Target executes fewer cycles</a:t>
            </a:r>
            <a:endParaRPr>
              <a:solidFill>
                <a:srgbClr val="595959"/>
              </a:solidFill>
            </a:endParaRPr>
          </a:p>
          <a:p>
            <a:pPr marL="457200" marR="0" lvl="0" indent="-342900" algn="l" rtl="0">
              <a:lnSpc>
                <a:spcPct val="115000"/>
              </a:lnSpc>
              <a:spcBef>
                <a:spcPts val="0"/>
              </a:spcBef>
              <a:spcAft>
                <a:spcPts val="0"/>
              </a:spcAft>
              <a:buClr>
                <a:srgbClr val="595959"/>
              </a:buClr>
              <a:buSzPts val="1800"/>
              <a:buChar char="●"/>
            </a:pPr>
            <a:r>
              <a:rPr lang="en-US">
                <a:solidFill>
                  <a:srgbClr val="595959"/>
                </a:solidFill>
              </a:rPr>
              <a:t>Every target-memory request stalls target-time</a:t>
            </a:r>
            <a:endParaRPr>
              <a:solidFill>
                <a:srgbClr val="595959"/>
              </a:solidFill>
            </a:endParaRPr>
          </a:p>
          <a:p>
            <a:pPr marL="0" lvl="0" indent="0" algn="l" rtl="0">
              <a:spcBef>
                <a:spcPts val="1600"/>
              </a:spcBef>
              <a:spcAft>
                <a:spcPts val="1600"/>
              </a:spcAft>
              <a:buNone/>
            </a:pPr>
            <a:endParaRPr>
              <a:solidFill>
                <a:srgbClr val="595959"/>
              </a:solidFill>
            </a:endParaRPr>
          </a:p>
        </p:txBody>
      </p:sp>
      <p:sp>
        <p:nvSpPr>
          <p:cNvPr id="515" name="Google Shape;515;p73"/>
          <p:cNvSpPr txBox="1"/>
          <p:nvPr/>
        </p:nvSpPr>
        <p:spPr>
          <a:xfrm>
            <a:off x="67050" y="4407675"/>
            <a:ext cx="9123300" cy="32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595959"/>
                </a:solidFill>
                <a:latin typeface="Proxima Nova"/>
                <a:ea typeface="Proxima Nova"/>
                <a:cs typeface="Proxima Nova"/>
                <a:sym typeface="Proxima Nova"/>
              </a:rPr>
              <a:t>Rocket RV64GC, 16 KiB L1 I$ &amp; D$, 4-way, 64B-line. No L2. </a:t>
            </a:r>
            <a:endParaRPr sz="1200">
              <a:solidFill>
                <a:srgbClr val="595959"/>
              </a:solidFill>
              <a:latin typeface="Proxima Nova"/>
              <a:ea typeface="Proxima Nova"/>
              <a:cs typeface="Proxima Nova"/>
              <a:sym typeface="Proxima Nova"/>
            </a:endParaRPr>
          </a:p>
          <a:p>
            <a:pPr marL="0" lvl="0" indent="0" algn="l" rtl="0">
              <a:spcBef>
                <a:spcPts val="0"/>
              </a:spcBef>
              <a:spcAft>
                <a:spcPts val="0"/>
              </a:spcAft>
              <a:buNone/>
            </a:pPr>
            <a:r>
              <a:rPr lang="en-US" sz="1200">
                <a:solidFill>
                  <a:srgbClr val="595959"/>
                </a:solidFill>
                <a:latin typeface="Proxima Nova"/>
                <a:ea typeface="Proxima Nova"/>
                <a:cs typeface="Proxima Nova"/>
                <a:sym typeface="Proxima Nova"/>
              </a:rPr>
              <a:t> </a:t>
            </a:r>
            <a:endParaRPr sz="1200">
              <a:solidFill>
                <a:srgbClr val="595959"/>
              </a:solidFill>
              <a:latin typeface="Proxima Nova"/>
              <a:ea typeface="Proxima Nova"/>
              <a:cs typeface="Proxima Nova"/>
              <a:sym typeface="Proxima Nova"/>
            </a:endParaRPr>
          </a:p>
        </p:txBody>
      </p:sp>
      <p:sp>
        <p:nvSpPr>
          <p:cNvPr id="516" name="Google Shape;516;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 Just How Fast Is It vs Software?</a:t>
            </a:r>
            <a:endParaRPr/>
          </a:p>
          <a:p>
            <a:pPr marL="0" lvl="0" indent="0" algn="l" rtl="0">
              <a:spcBef>
                <a:spcPts val="0"/>
              </a:spcBef>
              <a:spcAft>
                <a:spcPts val="0"/>
              </a:spcAft>
              <a:buNone/>
            </a:pPr>
            <a:endParaRPr/>
          </a:p>
        </p:txBody>
      </p:sp>
      <p:graphicFrame>
        <p:nvGraphicFramePr>
          <p:cNvPr id="523" name="Google Shape;523;p74"/>
          <p:cNvGraphicFramePr/>
          <p:nvPr/>
        </p:nvGraphicFramePr>
        <p:xfrm>
          <a:off x="1701725" y="1587100"/>
          <a:ext cx="5740550" cy="1609800"/>
        </p:xfrm>
        <a:graphic>
          <a:graphicData uri="http://schemas.openxmlformats.org/drawingml/2006/table">
            <a:tbl>
              <a:tblPr>
                <a:noFill/>
                <a:tableStyleId>{B649958A-D401-428E-88DF-6DA6CC058C4B}</a:tableStyleId>
              </a:tblPr>
              <a:tblGrid>
                <a:gridCol w="1809750">
                  <a:extLst>
                    <a:ext uri="{9D8B030D-6E8A-4147-A177-3AD203B41FA5}">
                      <a16:colId xmlns:a16="http://schemas.microsoft.com/office/drawing/2014/main" xmlns="" val="20000"/>
                    </a:ext>
                  </a:extLst>
                </a:gridCol>
                <a:gridCol w="1915125">
                  <a:extLst>
                    <a:ext uri="{9D8B030D-6E8A-4147-A177-3AD203B41FA5}">
                      <a16:colId xmlns:a16="http://schemas.microsoft.com/office/drawing/2014/main" xmlns="" val="20001"/>
                    </a:ext>
                  </a:extLst>
                </a:gridCol>
                <a:gridCol w="2015675">
                  <a:extLst>
                    <a:ext uri="{9D8B030D-6E8A-4147-A177-3AD203B41FA5}">
                      <a16:colId xmlns:a16="http://schemas.microsoft.com/office/drawing/2014/main" xmlns="" val="20002"/>
                    </a:ext>
                  </a:extLst>
                </a:gridCol>
              </a:tblGrid>
              <a:tr h="402450">
                <a:tc>
                  <a:txBody>
                    <a:bodyPr/>
                    <a:lstStyle/>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Simulator</a:t>
                      </a:r>
                      <a:endParaRPr>
                        <a:solidFill>
                          <a:srgbClr val="595959"/>
                        </a:solidFill>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Random - Rate (MHz)</a:t>
                      </a:r>
                      <a:endParaRPr>
                        <a:solidFill>
                          <a:srgbClr val="595959"/>
                        </a:solidFill>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Strided - Rate (MHz) </a:t>
                      </a:r>
                      <a:endParaRPr>
                        <a:solidFill>
                          <a:srgbClr val="595959"/>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xmlns="" val="10000"/>
                  </a:ext>
                </a:extLst>
              </a:tr>
              <a:tr h="402450">
                <a:tc>
                  <a:txBody>
                    <a:bodyPr/>
                    <a:lstStyle/>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Ramulator</a:t>
                      </a:r>
                      <a:endParaRPr>
                        <a:solidFill>
                          <a:srgbClr val="595959"/>
                        </a:solidFill>
                        <a:latin typeface="Proxima Nova"/>
                        <a:ea typeface="Proxima Nova"/>
                        <a:cs typeface="Proxima Nova"/>
                        <a:sym typeface="Proxima Nova"/>
                      </a:endParaRPr>
                    </a:p>
                  </a:txBody>
                  <a:tcPr marL="91425" marR="91425" marT="91425" marB="91425"/>
                </a:tc>
                <a:tc>
                  <a:txBody>
                    <a:bodyPr/>
                    <a:lstStyle/>
                    <a:p>
                      <a:pPr marL="0" lvl="0" indent="0" algn="ctr" rtl="0">
                        <a:lnSpc>
                          <a:spcPct val="115000"/>
                        </a:lnSpc>
                        <a:spcBef>
                          <a:spcPts val="0"/>
                        </a:spcBef>
                        <a:spcAft>
                          <a:spcPts val="0"/>
                        </a:spcAft>
                        <a:buNone/>
                      </a:pPr>
                      <a:r>
                        <a:rPr lang="en-US">
                          <a:solidFill>
                            <a:srgbClr val="595959"/>
                          </a:solidFill>
                          <a:latin typeface="Proxima Nova"/>
                          <a:ea typeface="Proxima Nova"/>
                          <a:cs typeface="Proxima Nova"/>
                          <a:sym typeface="Proxima Nova"/>
                        </a:rPr>
                        <a:t>0.87</a:t>
                      </a:r>
                      <a:endParaRPr>
                        <a:solidFill>
                          <a:srgbClr val="595959"/>
                        </a:solidFill>
                        <a:latin typeface="Proxima Nova"/>
                        <a:ea typeface="Proxima Nova"/>
                        <a:cs typeface="Proxima Nova"/>
                        <a:sym typeface="Proxima Nova"/>
                      </a:endParaRPr>
                    </a:p>
                  </a:txBody>
                  <a:tcPr marL="28575" marR="28575" marT="19050" marB="19050" anchor="b"/>
                </a:tc>
                <a:tc>
                  <a:txBody>
                    <a:bodyPr/>
                    <a:lstStyle/>
                    <a:p>
                      <a:pPr marL="0" lvl="0" indent="0" algn="ctr" rtl="0">
                        <a:lnSpc>
                          <a:spcPct val="115000"/>
                        </a:lnSpc>
                        <a:spcBef>
                          <a:spcPts val="0"/>
                        </a:spcBef>
                        <a:spcAft>
                          <a:spcPts val="0"/>
                        </a:spcAft>
                        <a:buNone/>
                      </a:pPr>
                      <a:r>
                        <a:rPr lang="en-US">
                          <a:solidFill>
                            <a:srgbClr val="595959"/>
                          </a:solidFill>
                          <a:latin typeface="Proxima Nova"/>
                          <a:ea typeface="Proxima Nova"/>
                          <a:cs typeface="Proxima Nova"/>
                          <a:sym typeface="Proxima Nova"/>
                        </a:rPr>
                        <a:t>1.65</a:t>
                      </a:r>
                      <a:endParaRPr>
                        <a:solidFill>
                          <a:srgbClr val="595959"/>
                        </a:solidFill>
                        <a:latin typeface="Proxima Nova"/>
                        <a:ea typeface="Proxima Nova"/>
                        <a:cs typeface="Proxima Nova"/>
                        <a:sym typeface="Proxima Nova"/>
                      </a:endParaRPr>
                    </a:p>
                  </a:txBody>
                  <a:tcPr marL="28575" marR="28575" marT="19050" marB="19050" anchor="b"/>
                </a:tc>
                <a:extLst>
                  <a:ext uri="{0D108BD9-81ED-4DB2-BD59-A6C34878D82A}">
                    <a16:rowId xmlns:a16="http://schemas.microsoft.com/office/drawing/2014/main" xmlns="" val="10001"/>
                  </a:ext>
                </a:extLst>
              </a:tr>
              <a:tr h="402450">
                <a:tc>
                  <a:txBody>
                    <a:bodyPr/>
                    <a:lstStyle/>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DRAMsim2</a:t>
                      </a:r>
                      <a:endParaRPr>
                        <a:solidFill>
                          <a:srgbClr val="595959"/>
                        </a:solidFill>
                        <a:latin typeface="Proxima Nova"/>
                        <a:ea typeface="Proxima Nova"/>
                        <a:cs typeface="Proxima Nova"/>
                        <a:sym typeface="Proxima Nova"/>
                      </a:endParaRPr>
                    </a:p>
                  </a:txBody>
                  <a:tcPr marL="91425" marR="91425" marT="91425" marB="91425"/>
                </a:tc>
                <a:tc>
                  <a:txBody>
                    <a:bodyPr/>
                    <a:lstStyle/>
                    <a:p>
                      <a:pPr marL="0" lvl="0" indent="0" algn="ctr" rtl="0">
                        <a:lnSpc>
                          <a:spcPct val="115000"/>
                        </a:lnSpc>
                        <a:spcBef>
                          <a:spcPts val="0"/>
                        </a:spcBef>
                        <a:spcAft>
                          <a:spcPts val="0"/>
                        </a:spcAft>
                        <a:buNone/>
                      </a:pPr>
                      <a:r>
                        <a:rPr lang="en-US">
                          <a:solidFill>
                            <a:srgbClr val="595959"/>
                          </a:solidFill>
                          <a:latin typeface="Proxima Nova"/>
                          <a:ea typeface="Proxima Nova"/>
                          <a:cs typeface="Proxima Nova"/>
                          <a:sym typeface="Proxima Nova"/>
                        </a:rPr>
                        <a:t>0.32</a:t>
                      </a:r>
                      <a:endParaRPr>
                        <a:solidFill>
                          <a:srgbClr val="595959"/>
                        </a:solidFill>
                        <a:latin typeface="Proxima Nova"/>
                        <a:ea typeface="Proxima Nova"/>
                        <a:cs typeface="Proxima Nova"/>
                        <a:sym typeface="Proxima Nova"/>
                      </a:endParaRPr>
                    </a:p>
                  </a:txBody>
                  <a:tcPr marL="28575" marR="28575" marT="19050" marB="19050" anchor="b"/>
                </a:tc>
                <a:tc>
                  <a:txBody>
                    <a:bodyPr/>
                    <a:lstStyle/>
                    <a:p>
                      <a:pPr marL="0" lvl="0" indent="0" algn="ctr" rtl="0">
                        <a:lnSpc>
                          <a:spcPct val="115000"/>
                        </a:lnSpc>
                        <a:spcBef>
                          <a:spcPts val="0"/>
                        </a:spcBef>
                        <a:spcAft>
                          <a:spcPts val="0"/>
                        </a:spcAft>
                        <a:buNone/>
                      </a:pPr>
                      <a:r>
                        <a:rPr lang="en-US">
                          <a:solidFill>
                            <a:srgbClr val="595959"/>
                          </a:solidFill>
                          <a:latin typeface="Proxima Nova"/>
                          <a:ea typeface="Proxima Nova"/>
                          <a:cs typeface="Proxima Nova"/>
                          <a:sym typeface="Proxima Nova"/>
                        </a:rPr>
                        <a:t>0.47</a:t>
                      </a:r>
                      <a:endParaRPr>
                        <a:solidFill>
                          <a:srgbClr val="595959"/>
                        </a:solidFill>
                        <a:latin typeface="Proxima Nova"/>
                        <a:ea typeface="Proxima Nova"/>
                        <a:cs typeface="Proxima Nova"/>
                        <a:sym typeface="Proxima Nova"/>
                      </a:endParaRPr>
                    </a:p>
                  </a:txBody>
                  <a:tcPr marL="28575" marR="28575" marT="19050" marB="19050" anchor="b"/>
                </a:tc>
                <a:extLst>
                  <a:ext uri="{0D108BD9-81ED-4DB2-BD59-A6C34878D82A}">
                    <a16:rowId xmlns:a16="http://schemas.microsoft.com/office/drawing/2014/main" xmlns="" val="10002"/>
                  </a:ext>
                </a:extLst>
              </a:tr>
              <a:tr h="402450">
                <a:tc>
                  <a:txBody>
                    <a:bodyPr/>
                    <a:lstStyle/>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USIMM</a:t>
                      </a:r>
                      <a:endParaRPr>
                        <a:solidFill>
                          <a:srgbClr val="595959"/>
                        </a:solidFill>
                        <a:latin typeface="Proxima Nova"/>
                        <a:ea typeface="Proxima Nova"/>
                        <a:cs typeface="Proxima Nova"/>
                        <a:sym typeface="Proxima Nova"/>
                      </a:endParaRPr>
                    </a:p>
                  </a:txBody>
                  <a:tcPr marL="91425" marR="91425" marT="91425" marB="91425"/>
                </a:tc>
                <a:tc>
                  <a:txBody>
                    <a:bodyPr/>
                    <a:lstStyle/>
                    <a:p>
                      <a:pPr marL="0" lvl="0" indent="0" algn="ctr" rtl="0">
                        <a:lnSpc>
                          <a:spcPct val="115000"/>
                        </a:lnSpc>
                        <a:spcBef>
                          <a:spcPts val="0"/>
                        </a:spcBef>
                        <a:spcAft>
                          <a:spcPts val="0"/>
                        </a:spcAft>
                        <a:buNone/>
                      </a:pPr>
                      <a:r>
                        <a:rPr lang="en-US">
                          <a:solidFill>
                            <a:srgbClr val="595959"/>
                          </a:solidFill>
                          <a:latin typeface="Proxima Nova"/>
                          <a:ea typeface="Proxima Nova"/>
                          <a:cs typeface="Proxima Nova"/>
                          <a:sym typeface="Proxima Nova"/>
                        </a:rPr>
                        <a:t>0.35</a:t>
                      </a:r>
                      <a:endParaRPr>
                        <a:solidFill>
                          <a:srgbClr val="595959"/>
                        </a:solidFill>
                        <a:latin typeface="Proxima Nova"/>
                        <a:ea typeface="Proxima Nova"/>
                        <a:cs typeface="Proxima Nova"/>
                        <a:sym typeface="Proxima Nova"/>
                      </a:endParaRPr>
                    </a:p>
                  </a:txBody>
                  <a:tcPr marL="28575" marR="28575" marT="19050" marB="19050" anchor="b"/>
                </a:tc>
                <a:tc>
                  <a:txBody>
                    <a:bodyPr/>
                    <a:lstStyle/>
                    <a:p>
                      <a:pPr marL="0" lvl="0" indent="0" algn="ctr" rtl="0">
                        <a:lnSpc>
                          <a:spcPct val="115000"/>
                        </a:lnSpc>
                        <a:spcBef>
                          <a:spcPts val="0"/>
                        </a:spcBef>
                        <a:spcAft>
                          <a:spcPts val="0"/>
                        </a:spcAft>
                        <a:buNone/>
                      </a:pPr>
                      <a:r>
                        <a:rPr lang="en-US">
                          <a:solidFill>
                            <a:srgbClr val="595959"/>
                          </a:solidFill>
                          <a:latin typeface="Proxima Nova"/>
                          <a:ea typeface="Proxima Nova"/>
                          <a:cs typeface="Proxima Nova"/>
                          <a:sym typeface="Proxima Nova"/>
                        </a:rPr>
                        <a:t>0.55</a:t>
                      </a:r>
                      <a:endParaRPr>
                        <a:solidFill>
                          <a:srgbClr val="595959"/>
                        </a:solidFill>
                        <a:latin typeface="Proxima Nova"/>
                        <a:ea typeface="Proxima Nova"/>
                        <a:cs typeface="Proxima Nova"/>
                        <a:sym typeface="Proxima Nova"/>
                      </a:endParaRPr>
                    </a:p>
                  </a:txBody>
                  <a:tcPr marL="28575" marR="28575" marT="19050" marB="19050" anchor="b"/>
                </a:tc>
                <a:extLst>
                  <a:ext uri="{0D108BD9-81ED-4DB2-BD59-A6C34878D82A}">
                    <a16:rowId xmlns:a16="http://schemas.microsoft.com/office/drawing/2014/main" xmlns="" val="10003"/>
                  </a:ext>
                </a:extLst>
              </a:tr>
            </a:tbl>
          </a:graphicData>
        </a:graphic>
      </p:graphicFrame>
      <p:sp>
        <p:nvSpPr>
          <p:cNvPr id="524" name="Google Shape;524;p74"/>
          <p:cNvSpPr txBox="1"/>
          <p:nvPr/>
        </p:nvSpPr>
        <p:spPr>
          <a:xfrm>
            <a:off x="2632350" y="3721125"/>
            <a:ext cx="3879300" cy="32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rgbClr val="595959"/>
                </a:solidFill>
                <a:latin typeface="Proxima Nova"/>
                <a:ea typeface="Proxima Nova"/>
                <a:cs typeface="Proxima Nova"/>
                <a:sym typeface="Proxima Nova"/>
              </a:rPr>
              <a:t>100x faster than DRAMsim2</a:t>
            </a:r>
            <a:endParaRPr sz="1800">
              <a:solidFill>
                <a:srgbClr val="595959"/>
              </a:solidFill>
              <a:latin typeface="Proxima Nova"/>
              <a:ea typeface="Proxima Nova"/>
              <a:cs typeface="Proxima Nova"/>
              <a:sym typeface="Proxima Nova"/>
            </a:endParaRPr>
          </a:p>
        </p:txBody>
      </p:sp>
      <p:sp>
        <p:nvSpPr>
          <p:cNvPr id="525" name="Google Shape;525;p74"/>
          <p:cNvSpPr txBox="1"/>
          <p:nvPr/>
        </p:nvSpPr>
        <p:spPr>
          <a:xfrm>
            <a:off x="-9150" y="4712475"/>
            <a:ext cx="9123300" cy="32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595959"/>
                </a:solidFill>
                <a:latin typeface="Proxima Nova"/>
                <a:ea typeface="Proxima Nova"/>
                <a:cs typeface="Proxima Nova"/>
                <a:sym typeface="Proxima Nova"/>
              </a:rPr>
              <a:t>DDR3-1600, Single Rank, 11-11-11, row-interleaved, FR-FCFS, open-row policy, 100M requests, 9:1 R:W ratio (Source: Ramulator, 2015)</a:t>
            </a:r>
            <a:endParaRPr sz="1200">
              <a:solidFill>
                <a:srgbClr val="595959"/>
              </a:solidFill>
              <a:latin typeface="Proxima Nova"/>
              <a:ea typeface="Proxima Nova"/>
              <a:cs typeface="Proxima Nova"/>
              <a:sym typeface="Proxima Nova"/>
            </a:endParaRPr>
          </a:p>
          <a:p>
            <a:pPr marL="0" lvl="0" indent="0" algn="l" rtl="0">
              <a:spcBef>
                <a:spcPts val="0"/>
              </a:spcBef>
              <a:spcAft>
                <a:spcPts val="0"/>
              </a:spcAft>
              <a:buNone/>
            </a:pPr>
            <a:r>
              <a:rPr lang="en-US" sz="1200">
                <a:solidFill>
                  <a:srgbClr val="595959"/>
                </a:solidFill>
                <a:latin typeface="Proxima Nova"/>
                <a:ea typeface="Proxima Nova"/>
                <a:cs typeface="Proxima Nova"/>
                <a:sym typeface="Proxima Nova"/>
              </a:rPr>
              <a:t> </a:t>
            </a:r>
            <a:endParaRPr sz="1200">
              <a:solidFill>
                <a:srgbClr val="595959"/>
              </a:solidFill>
              <a:latin typeface="Proxima Nova"/>
              <a:ea typeface="Proxima Nova"/>
              <a:cs typeface="Proxima Nova"/>
              <a:sym typeface="Proxima Nova"/>
            </a:endParaRPr>
          </a:p>
        </p:txBody>
      </p:sp>
      <p:sp>
        <p:nvSpPr>
          <p:cNvPr id="526" name="Google Shape;526;p74"/>
          <p:cNvSpPr txBox="1"/>
          <p:nvPr/>
        </p:nvSpPr>
        <p:spPr>
          <a:xfrm>
            <a:off x="7614675" y="2447200"/>
            <a:ext cx="1365000" cy="109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Timing models</a:t>
            </a:r>
            <a:endParaRPr>
              <a:solidFill>
                <a:srgbClr val="595959"/>
              </a:solidFill>
              <a:latin typeface="Proxima Nova"/>
              <a:ea typeface="Proxima Nova"/>
              <a:cs typeface="Proxima Nova"/>
              <a:sym typeface="Proxima Nova"/>
            </a:endParaRPr>
          </a:p>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 only.</a:t>
            </a:r>
            <a:endParaRPr>
              <a:solidFill>
                <a:srgbClr val="595959"/>
              </a:solidFill>
              <a:latin typeface="Proxima Nova"/>
              <a:ea typeface="Proxima Nova"/>
              <a:cs typeface="Proxima Nova"/>
              <a:sym typeface="Proxima Nova"/>
            </a:endParaRPr>
          </a:p>
        </p:txBody>
      </p:sp>
      <p:graphicFrame>
        <p:nvGraphicFramePr>
          <p:cNvPr id="527" name="Google Shape;527;p74"/>
          <p:cNvGraphicFramePr/>
          <p:nvPr/>
        </p:nvGraphicFramePr>
        <p:xfrm>
          <a:off x="1701725" y="1584781"/>
          <a:ext cx="5740550" cy="2012250"/>
        </p:xfrm>
        <a:graphic>
          <a:graphicData uri="http://schemas.openxmlformats.org/drawingml/2006/table">
            <a:tbl>
              <a:tblPr>
                <a:noFill/>
                <a:tableStyleId>{B649958A-D401-428E-88DF-6DA6CC058C4B}</a:tableStyleId>
              </a:tblPr>
              <a:tblGrid>
                <a:gridCol w="1809750">
                  <a:extLst>
                    <a:ext uri="{9D8B030D-6E8A-4147-A177-3AD203B41FA5}">
                      <a16:colId xmlns:a16="http://schemas.microsoft.com/office/drawing/2014/main" xmlns="" val="20000"/>
                    </a:ext>
                  </a:extLst>
                </a:gridCol>
                <a:gridCol w="1915125">
                  <a:extLst>
                    <a:ext uri="{9D8B030D-6E8A-4147-A177-3AD203B41FA5}">
                      <a16:colId xmlns:a16="http://schemas.microsoft.com/office/drawing/2014/main" xmlns="" val="20001"/>
                    </a:ext>
                  </a:extLst>
                </a:gridCol>
                <a:gridCol w="2015675">
                  <a:extLst>
                    <a:ext uri="{9D8B030D-6E8A-4147-A177-3AD203B41FA5}">
                      <a16:colId xmlns:a16="http://schemas.microsoft.com/office/drawing/2014/main" xmlns="" val="20002"/>
                    </a:ext>
                  </a:extLst>
                </a:gridCol>
              </a:tblGrid>
              <a:tr h="402450">
                <a:tc>
                  <a:txBody>
                    <a:bodyPr/>
                    <a:lstStyle/>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Simulator</a:t>
                      </a:r>
                      <a:endParaRPr>
                        <a:solidFill>
                          <a:srgbClr val="595959"/>
                        </a:solidFill>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Random - Rate (MHz)</a:t>
                      </a:r>
                      <a:endParaRPr>
                        <a:solidFill>
                          <a:srgbClr val="595959"/>
                        </a:solidFill>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Strided - Rate (MHz) </a:t>
                      </a:r>
                      <a:endParaRPr>
                        <a:solidFill>
                          <a:srgbClr val="595959"/>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xmlns="" val="10000"/>
                  </a:ext>
                </a:extLst>
              </a:tr>
              <a:tr h="402450">
                <a:tc>
                  <a:txBody>
                    <a:bodyPr/>
                    <a:lstStyle/>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Ramulator</a:t>
                      </a:r>
                      <a:endParaRPr>
                        <a:solidFill>
                          <a:srgbClr val="595959"/>
                        </a:solidFill>
                        <a:latin typeface="Proxima Nova"/>
                        <a:ea typeface="Proxima Nova"/>
                        <a:cs typeface="Proxima Nova"/>
                        <a:sym typeface="Proxima Nova"/>
                      </a:endParaRPr>
                    </a:p>
                  </a:txBody>
                  <a:tcPr marL="91425" marR="91425" marT="91425" marB="91425"/>
                </a:tc>
                <a:tc>
                  <a:txBody>
                    <a:bodyPr/>
                    <a:lstStyle/>
                    <a:p>
                      <a:pPr marL="0" lvl="0" indent="0" algn="ctr" rtl="0">
                        <a:lnSpc>
                          <a:spcPct val="115000"/>
                        </a:lnSpc>
                        <a:spcBef>
                          <a:spcPts val="0"/>
                        </a:spcBef>
                        <a:spcAft>
                          <a:spcPts val="0"/>
                        </a:spcAft>
                        <a:buNone/>
                      </a:pPr>
                      <a:r>
                        <a:rPr lang="en-US">
                          <a:solidFill>
                            <a:srgbClr val="595959"/>
                          </a:solidFill>
                          <a:latin typeface="Proxima Nova"/>
                          <a:ea typeface="Proxima Nova"/>
                          <a:cs typeface="Proxima Nova"/>
                          <a:sym typeface="Proxima Nova"/>
                        </a:rPr>
                        <a:t>0.87</a:t>
                      </a:r>
                      <a:endParaRPr>
                        <a:solidFill>
                          <a:srgbClr val="595959"/>
                        </a:solidFill>
                        <a:latin typeface="Proxima Nova"/>
                        <a:ea typeface="Proxima Nova"/>
                        <a:cs typeface="Proxima Nova"/>
                        <a:sym typeface="Proxima Nova"/>
                      </a:endParaRPr>
                    </a:p>
                  </a:txBody>
                  <a:tcPr marL="28575" marR="28575" marT="19050" marB="19050" anchor="b"/>
                </a:tc>
                <a:tc>
                  <a:txBody>
                    <a:bodyPr/>
                    <a:lstStyle/>
                    <a:p>
                      <a:pPr marL="0" lvl="0" indent="0" algn="ctr" rtl="0">
                        <a:lnSpc>
                          <a:spcPct val="115000"/>
                        </a:lnSpc>
                        <a:spcBef>
                          <a:spcPts val="0"/>
                        </a:spcBef>
                        <a:spcAft>
                          <a:spcPts val="0"/>
                        </a:spcAft>
                        <a:buNone/>
                      </a:pPr>
                      <a:r>
                        <a:rPr lang="en-US">
                          <a:solidFill>
                            <a:srgbClr val="595959"/>
                          </a:solidFill>
                          <a:latin typeface="Proxima Nova"/>
                          <a:ea typeface="Proxima Nova"/>
                          <a:cs typeface="Proxima Nova"/>
                          <a:sym typeface="Proxima Nova"/>
                        </a:rPr>
                        <a:t>1.65</a:t>
                      </a:r>
                      <a:endParaRPr>
                        <a:solidFill>
                          <a:srgbClr val="595959"/>
                        </a:solidFill>
                        <a:latin typeface="Proxima Nova"/>
                        <a:ea typeface="Proxima Nova"/>
                        <a:cs typeface="Proxima Nova"/>
                        <a:sym typeface="Proxima Nova"/>
                      </a:endParaRPr>
                    </a:p>
                  </a:txBody>
                  <a:tcPr marL="28575" marR="28575" marT="19050" marB="19050" anchor="b"/>
                </a:tc>
                <a:extLst>
                  <a:ext uri="{0D108BD9-81ED-4DB2-BD59-A6C34878D82A}">
                    <a16:rowId xmlns:a16="http://schemas.microsoft.com/office/drawing/2014/main" xmlns="" val="10001"/>
                  </a:ext>
                </a:extLst>
              </a:tr>
              <a:tr h="402450">
                <a:tc>
                  <a:txBody>
                    <a:bodyPr/>
                    <a:lstStyle/>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DRAMsim2</a:t>
                      </a:r>
                      <a:endParaRPr>
                        <a:solidFill>
                          <a:srgbClr val="595959"/>
                        </a:solidFill>
                        <a:latin typeface="Proxima Nova"/>
                        <a:ea typeface="Proxima Nova"/>
                        <a:cs typeface="Proxima Nova"/>
                        <a:sym typeface="Proxima Nova"/>
                      </a:endParaRPr>
                    </a:p>
                  </a:txBody>
                  <a:tcPr marL="91425" marR="91425" marT="91425" marB="91425"/>
                </a:tc>
                <a:tc>
                  <a:txBody>
                    <a:bodyPr/>
                    <a:lstStyle/>
                    <a:p>
                      <a:pPr marL="0" lvl="0" indent="0" algn="ctr" rtl="0">
                        <a:lnSpc>
                          <a:spcPct val="115000"/>
                        </a:lnSpc>
                        <a:spcBef>
                          <a:spcPts val="0"/>
                        </a:spcBef>
                        <a:spcAft>
                          <a:spcPts val="0"/>
                        </a:spcAft>
                        <a:buNone/>
                      </a:pPr>
                      <a:r>
                        <a:rPr lang="en-US">
                          <a:solidFill>
                            <a:srgbClr val="595959"/>
                          </a:solidFill>
                          <a:latin typeface="Proxima Nova"/>
                          <a:ea typeface="Proxima Nova"/>
                          <a:cs typeface="Proxima Nova"/>
                          <a:sym typeface="Proxima Nova"/>
                        </a:rPr>
                        <a:t>0.32</a:t>
                      </a:r>
                      <a:endParaRPr>
                        <a:solidFill>
                          <a:srgbClr val="595959"/>
                        </a:solidFill>
                        <a:latin typeface="Proxima Nova"/>
                        <a:ea typeface="Proxima Nova"/>
                        <a:cs typeface="Proxima Nova"/>
                        <a:sym typeface="Proxima Nova"/>
                      </a:endParaRPr>
                    </a:p>
                  </a:txBody>
                  <a:tcPr marL="28575" marR="28575" marT="19050" marB="19050" anchor="b"/>
                </a:tc>
                <a:tc>
                  <a:txBody>
                    <a:bodyPr/>
                    <a:lstStyle/>
                    <a:p>
                      <a:pPr marL="0" lvl="0" indent="0" algn="ctr" rtl="0">
                        <a:lnSpc>
                          <a:spcPct val="115000"/>
                        </a:lnSpc>
                        <a:spcBef>
                          <a:spcPts val="0"/>
                        </a:spcBef>
                        <a:spcAft>
                          <a:spcPts val="0"/>
                        </a:spcAft>
                        <a:buNone/>
                      </a:pPr>
                      <a:r>
                        <a:rPr lang="en-US">
                          <a:solidFill>
                            <a:srgbClr val="595959"/>
                          </a:solidFill>
                          <a:latin typeface="Proxima Nova"/>
                          <a:ea typeface="Proxima Nova"/>
                          <a:cs typeface="Proxima Nova"/>
                          <a:sym typeface="Proxima Nova"/>
                        </a:rPr>
                        <a:t>0.47</a:t>
                      </a:r>
                      <a:endParaRPr>
                        <a:solidFill>
                          <a:srgbClr val="595959"/>
                        </a:solidFill>
                        <a:latin typeface="Proxima Nova"/>
                        <a:ea typeface="Proxima Nova"/>
                        <a:cs typeface="Proxima Nova"/>
                        <a:sym typeface="Proxima Nova"/>
                      </a:endParaRPr>
                    </a:p>
                  </a:txBody>
                  <a:tcPr marL="28575" marR="28575" marT="19050" marB="19050" anchor="b"/>
                </a:tc>
                <a:extLst>
                  <a:ext uri="{0D108BD9-81ED-4DB2-BD59-A6C34878D82A}">
                    <a16:rowId xmlns:a16="http://schemas.microsoft.com/office/drawing/2014/main" xmlns="" val="10002"/>
                  </a:ext>
                </a:extLst>
              </a:tr>
              <a:tr h="402450">
                <a:tc>
                  <a:txBody>
                    <a:bodyPr/>
                    <a:lstStyle/>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USIMM</a:t>
                      </a:r>
                      <a:endParaRPr>
                        <a:solidFill>
                          <a:srgbClr val="595959"/>
                        </a:solidFill>
                        <a:latin typeface="Proxima Nova"/>
                        <a:ea typeface="Proxima Nova"/>
                        <a:cs typeface="Proxima Nova"/>
                        <a:sym typeface="Proxima Nova"/>
                      </a:endParaRPr>
                    </a:p>
                  </a:txBody>
                  <a:tcPr marL="91425" marR="91425" marT="91425" marB="91425"/>
                </a:tc>
                <a:tc>
                  <a:txBody>
                    <a:bodyPr/>
                    <a:lstStyle/>
                    <a:p>
                      <a:pPr marL="0" lvl="0" indent="0" algn="ctr" rtl="0">
                        <a:lnSpc>
                          <a:spcPct val="115000"/>
                        </a:lnSpc>
                        <a:spcBef>
                          <a:spcPts val="0"/>
                        </a:spcBef>
                        <a:spcAft>
                          <a:spcPts val="0"/>
                        </a:spcAft>
                        <a:buNone/>
                      </a:pPr>
                      <a:r>
                        <a:rPr lang="en-US">
                          <a:solidFill>
                            <a:srgbClr val="595959"/>
                          </a:solidFill>
                          <a:latin typeface="Proxima Nova"/>
                          <a:ea typeface="Proxima Nova"/>
                          <a:cs typeface="Proxima Nova"/>
                          <a:sym typeface="Proxima Nova"/>
                        </a:rPr>
                        <a:t>0.35</a:t>
                      </a:r>
                      <a:endParaRPr>
                        <a:solidFill>
                          <a:srgbClr val="595959"/>
                        </a:solidFill>
                        <a:latin typeface="Proxima Nova"/>
                        <a:ea typeface="Proxima Nova"/>
                        <a:cs typeface="Proxima Nova"/>
                        <a:sym typeface="Proxima Nova"/>
                      </a:endParaRPr>
                    </a:p>
                  </a:txBody>
                  <a:tcPr marL="28575" marR="28575" marT="19050" marB="19050" anchor="b"/>
                </a:tc>
                <a:tc>
                  <a:txBody>
                    <a:bodyPr/>
                    <a:lstStyle/>
                    <a:p>
                      <a:pPr marL="0" lvl="0" indent="0" algn="ctr" rtl="0">
                        <a:lnSpc>
                          <a:spcPct val="115000"/>
                        </a:lnSpc>
                        <a:spcBef>
                          <a:spcPts val="0"/>
                        </a:spcBef>
                        <a:spcAft>
                          <a:spcPts val="0"/>
                        </a:spcAft>
                        <a:buNone/>
                      </a:pPr>
                      <a:r>
                        <a:rPr lang="en-US">
                          <a:solidFill>
                            <a:srgbClr val="595959"/>
                          </a:solidFill>
                          <a:latin typeface="Proxima Nova"/>
                          <a:ea typeface="Proxima Nova"/>
                          <a:cs typeface="Proxima Nova"/>
                          <a:sym typeface="Proxima Nova"/>
                        </a:rPr>
                        <a:t>0.55</a:t>
                      </a:r>
                      <a:endParaRPr>
                        <a:solidFill>
                          <a:srgbClr val="595959"/>
                        </a:solidFill>
                        <a:latin typeface="Proxima Nova"/>
                        <a:ea typeface="Proxima Nova"/>
                        <a:cs typeface="Proxima Nova"/>
                        <a:sym typeface="Proxima Nova"/>
                      </a:endParaRPr>
                    </a:p>
                  </a:txBody>
                  <a:tcPr marL="28575" marR="28575" marT="19050" marB="19050" anchor="b"/>
                </a:tc>
                <a:extLst>
                  <a:ext uri="{0D108BD9-81ED-4DB2-BD59-A6C34878D82A}">
                    <a16:rowId xmlns:a16="http://schemas.microsoft.com/office/drawing/2014/main" xmlns="" val="10003"/>
                  </a:ext>
                </a:extLst>
              </a:tr>
              <a:tr h="402450">
                <a:tc>
                  <a:txBody>
                    <a:bodyPr/>
                    <a:lstStyle/>
                    <a:p>
                      <a:pPr marL="0" lvl="0" indent="0" algn="ctr" rtl="0">
                        <a:spcBef>
                          <a:spcPts val="0"/>
                        </a:spcBef>
                        <a:spcAft>
                          <a:spcPts val="0"/>
                        </a:spcAft>
                        <a:buNone/>
                      </a:pPr>
                      <a:r>
                        <a:rPr lang="en-US" b="1">
                          <a:solidFill>
                            <a:srgbClr val="595959"/>
                          </a:solidFill>
                          <a:latin typeface="Proxima Nova"/>
                          <a:ea typeface="Proxima Nova"/>
                          <a:cs typeface="Proxima Nova"/>
                          <a:sym typeface="Proxima Nova"/>
                        </a:rPr>
                        <a:t>This Work</a:t>
                      </a:r>
                      <a:endParaRPr b="1">
                        <a:solidFill>
                          <a:srgbClr val="595959"/>
                        </a:solidFill>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US" b="1">
                          <a:solidFill>
                            <a:srgbClr val="595959"/>
                          </a:solidFill>
                          <a:latin typeface="Proxima Nova"/>
                          <a:ea typeface="Proxima Nova"/>
                          <a:cs typeface="Proxima Nova"/>
                          <a:sym typeface="Proxima Nova"/>
                        </a:rPr>
                        <a:t>150 MHz</a:t>
                      </a:r>
                      <a:endParaRPr b="1">
                        <a:solidFill>
                          <a:srgbClr val="595959"/>
                        </a:solidFill>
                        <a:latin typeface="Proxima Nova"/>
                        <a:ea typeface="Proxima Nova"/>
                        <a:cs typeface="Proxima Nova"/>
                        <a:sym typeface="Proxima Nova"/>
                      </a:endParaRPr>
                    </a:p>
                  </a:txBody>
                  <a:tcPr marL="91425" marR="91425" marT="91425" marB="91425"/>
                </a:tc>
                <a:tc>
                  <a:txBody>
                    <a:bodyPr/>
                    <a:lstStyle/>
                    <a:p>
                      <a:pPr marL="0" lvl="0" indent="0" algn="ctr" rtl="0">
                        <a:spcBef>
                          <a:spcPts val="0"/>
                        </a:spcBef>
                        <a:spcAft>
                          <a:spcPts val="0"/>
                        </a:spcAft>
                        <a:buNone/>
                      </a:pPr>
                      <a:r>
                        <a:rPr lang="en-US" b="1">
                          <a:solidFill>
                            <a:srgbClr val="595959"/>
                          </a:solidFill>
                          <a:latin typeface="Proxima Nova"/>
                          <a:ea typeface="Proxima Nova"/>
                          <a:cs typeface="Proxima Nova"/>
                          <a:sym typeface="Proxima Nova"/>
                        </a:rPr>
                        <a:t>150 MHz</a:t>
                      </a:r>
                      <a:endParaRPr b="1">
                        <a:solidFill>
                          <a:srgbClr val="595959"/>
                        </a:solidFill>
                        <a:latin typeface="Proxima Nova"/>
                        <a:ea typeface="Proxima Nova"/>
                        <a:cs typeface="Proxima Nova"/>
                        <a:sym typeface="Proxima Nova"/>
                      </a:endParaRPr>
                    </a:p>
                  </a:txBody>
                  <a:tcPr marL="91425" marR="91425" marT="91425" marB="91425"/>
                </a:tc>
                <a:extLst>
                  <a:ext uri="{0D108BD9-81ED-4DB2-BD59-A6C34878D82A}">
                    <a16:rowId xmlns:a16="http://schemas.microsoft.com/office/drawing/2014/main" xmlns="" val="10004"/>
                  </a:ext>
                </a:extLst>
              </a:tr>
            </a:tbl>
          </a:graphicData>
        </a:graphic>
      </p:graphicFrame>
      <p:sp>
        <p:nvSpPr>
          <p:cNvPr id="528" name="Google Shape;528;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35</a:t>
            </a:fld>
            <a:endParaRPr/>
          </a:p>
        </p:txBody>
      </p:sp>
      <p:sp>
        <p:nvSpPr>
          <p:cNvPr id="529" name="Google Shape;529;p74"/>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7"/>
                                        </p:tgtEl>
                                        <p:attrNameLst>
                                          <p:attrName>style.visibility</p:attrName>
                                        </p:attrNameLst>
                                      </p:cBhvr>
                                      <p:to>
                                        <p:strVal val="visible"/>
                                      </p:to>
                                    </p:set>
                                    <p:animEffect transition="in" filter="fade">
                                      <p:cBhvr>
                                        <p:cTn id="11" dur="1"/>
                                        <p:tgtEl>
                                          <p:spTgt spid="5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24"/>
                                        </p:tgtEl>
                                        <p:attrNameLst>
                                          <p:attrName>style.visibility</p:attrName>
                                        </p:attrNameLst>
                                      </p:cBhvr>
                                      <p:to>
                                        <p:strVal val="visible"/>
                                      </p:to>
                                    </p:set>
                                    <p:animEffect transition="in" filter="fade">
                                      <p:cBhvr>
                                        <p:cTn id="16" dur="1"/>
                                        <p:tgtEl>
                                          <p:spTgt spid="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Simulator vs FASED Instance Resource Utilization </a:t>
            </a:r>
            <a:endParaRPr/>
          </a:p>
        </p:txBody>
      </p:sp>
      <p:sp>
        <p:nvSpPr>
          <p:cNvPr id="536" name="Google Shape;536;p75"/>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537" name="Google Shape;537;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36</a:t>
            </a:fld>
            <a:endParaRPr/>
          </a:p>
        </p:txBody>
      </p:sp>
      <p:pic>
        <p:nvPicPr>
          <p:cNvPr id="538" name="Google Shape;538;p75"/>
          <p:cNvPicPr preferRelativeResize="0"/>
          <p:nvPr/>
        </p:nvPicPr>
        <p:blipFill>
          <a:blip r:embed="rId3">
            <a:alphaModFix/>
          </a:blip>
          <a:stretch>
            <a:fillRect/>
          </a:stretch>
        </p:blipFill>
        <p:spPr>
          <a:xfrm>
            <a:off x="0" y="1790662"/>
            <a:ext cx="9143995" cy="15621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6"/>
          <p:cNvSpPr txBox="1">
            <a:spLocks noGrp="1"/>
          </p:cNvSpPr>
          <p:nvPr>
            <p:ph type="title"/>
          </p:nvPr>
        </p:nvSpPr>
        <p:spPr>
          <a:xfrm>
            <a:off x="311700" y="4732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Resource Utilization &amp; Fmax by Timing Model Class</a:t>
            </a:r>
            <a:endParaRPr/>
          </a:p>
        </p:txBody>
      </p:sp>
      <p:sp>
        <p:nvSpPr>
          <p:cNvPr id="545" name="Google Shape;545;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37</a:t>
            </a:fld>
            <a:endParaRPr/>
          </a:p>
        </p:txBody>
      </p:sp>
      <p:pic>
        <p:nvPicPr>
          <p:cNvPr id="546" name="Google Shape;546;p76"/>
          <p:cNvPicPr preferRelativeResize="0"/>
          <p:nvPr/>
        </p:nvPicPr>
        <p:blipFill>
          <a:blip r:embed="rId3">
            <a:alphaModFix/>
          </a:blip>
          <a:stretch>
            <a:fillRect/>
          </a:stretch>
        </p:blipFill>
        <p:spPr>
          <a:xfrm>
            <a:off x="1543638" y="1242301"/>
            <a:ext cx="6056724" cy="1254425"/>
          </a:xfrm>
          <a:prstGeom prst="rect">
            <a:avLst/>
          </a:prstGeom>
          <a:noFill/>
          <a:ln>
            <a:noFill/>
          </a:ln>
        </p:spPr>
      </p:pic>
      <p:sp>
        <p:nvSpPr>
          <p:cNvPr id="547" name="Google Shape;547;p76"/>
          <p:cNvSpPr txBox="1"/>
          <p:nvPr/>
        </p:nvSpPr>
        <p:spPr>
          <a:xfrm>
            <a:off x="2935038" y="2540675"/>
            <a:ext cx="32739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accent2"/>
                </a:solidFill>
                <a:latin typeface="Proxima Nova"/>
                <a:ea typeface="Proxima Nova"/>
                <a:cs typeface="Proxima Nova"/>
                <a:sym typeface="Proxima Nova"/>
              </a:rPr>
              <a:t>Latency Bandwidth Pipes</a:t>
            </a:r>
            <a:endParaRPr>
              <a:solidFill>
                <a:schemeClr val="accent2"/>
              </a:solidFill>
              <a:latin typeface="Proxima Nova"/>
              <a:ea typeface="Proxima Nova"/>
              <a:cs typeface="Proxima Nova"/>
              <a:sym typeface="Proxima Nova"/>
            </a:endParaRPr>
          </a:p>
        </p:txBody>
      </p:sp>
      <p:sp>
        <p:nvSpPr>
          <p:cNvPr id="548" name="Google Shape;548;p76"/>
          <p:cNvSpPr txBox="1"/>
          <p:nvPr/>
        </p:nvSpPr>
        <p:spPr>
          <a:xfrm>
            <a:off x="2935038" y="4599275"/>
            <a:ext cx="32739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accent2"/>
                </a:solidFill>
                <a:latin typeface="Proxima Nova"/>
                <a:ea typeface="Proxima Nova"/>
                <a:cs typeface="Proxima Nova"/>
                <a:sym typeface="Proxima Nova"/>
              </a:rPr>
              <a:t>LLC + LBP Instances</a:t>
            </a:r>
            <a:endParaRPr>
              <a:solidFill>
                <a:schemeClr val="accent2"/>
              </a:solidFill>
              <a:latin typeface="Proxima Nova"/>
              <a:ea typeface="Proxima Nova"/>
              <a:cs typeface="Proxima Nova"/>
              <a:sym typeface="Proxima Nova"/>
            </a:endParaRPr>
          </a:p>
        </p:txBody>
      </p:sp>
      <p:pic>
        <p:nvPicPr>
          <p:cNvPr id="549" name="Google Shape;549;p76"/>
          <p:cNvPicPr preferRelativeResize="0"/>
          <p:nvPr/>
        </p:nvPicPr>
        <p:blipFill rotWithShape="1">
          <a:blip r:embed="rId4">
            <a:alphaModFix/>
          </a:blip>
          <a:srcRect b="3278"/>
          <a:stretch/>
        </p:blipFill>
        <p:spPr>
          <a:xfrm>
            <a:off x="1543650" y="2978225"/>
            <a:ext cx="6056701" cy="15103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DRAM Model Utilizations </a:t>
            </a:r>
            <a:endParaRPr/>
          </a:p>
        </p:txBody>
      </p:sp>
      <p:sp>
        <p:nvSpPr>
          <p:cNvPr id="556" name="Google Shape;556;p77"/>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557" name="Google Shape;557;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38</a:t>
            </a:fld>
            <a:endParaRPr/>
          </a:p>
        </p:txBody>
      </p:sp>
      <p:pic>
        <p:nvPicPr>
          <p:cNvPr id="558" name="Google Shape;558;p77"/>
          <p:cNvPicPr preferRelativeResize="0"/>
          <p:nvPr/>
        </p:nvPicPr>
        <p:blipFill>
          <a:blip r:embed="rId3">
            <a:alphaModFix/>
          </a:blip>
          <a:stretch>
            <a:fillRect/>
          </a:stretch>
        </p:blipFill>
        <p:spPr>
          <a:xfrm>
            <a:off x="1080275" y="1867804"/>
            <a:ext cx="6421073" cy="1784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Generic Timing Model Classes</a:t>
            </a:r>
            <a:endParaRPr/>
          </a:p>
          <a:p>
            <a:pPr marL="0" lvl="0" indent="0" algn="l" rtl="0">
              <a:spcBef>
                <a:spcPts val="0"/>
              </a:spcBef>
              <a:spcAft>
                <a:spcPts val="0"/>
              </a:spcAft>
              <a:buNone/>
            </a:pPr>
            <a:endParaRPr/>
          </a:p>
        </p:txBody>
      </p:sp>
      <p:sp>
        <p:nvSpPr>
          <p:cNvPr id="565" name="Google Shape;565;p78"/>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a:solidFill>
                  <a:srgbClr val="595959"/>
                </a:solidFill>
              </a:rPr>
              <a:t>Don’t model DRAM specifically. </a:t>
            </a:r>
            <a:endParaRPr>
              <a:solidFill>
                <a:srgbClr val="595959"/>
              </a:solidFill>
            </a:endParaRPr>
          </a:p>
          <a:p>
            <a:pPr marL="457200" marR="0" lvl="0" indent="-342900" algn="l" rtl="0">
              <a:lnSpc>
                <a:spcPct val="115000"/>
              </a:lnSpc>
              <a:spcBef>
                <a:spcPts val="1600"/>
              </a:spcBef>
              <a:spcAft>
                <a:spcPts val="0"/>
              </a:spcAft>
              <a:buClr>
                <a:srgbClr val="595959"/>
              </a:buClr>
              <a:buSzPts val="1800"/>
              <a:buAutoNum type="arabicParenR"/>
            </a:pPr>
            <a:r>
              <a:rPr lang="en-US">
                <a:solidFill>
                  <a:srgbClr val="595959"/>
                </a:solidFill>
              </a:rPr>
              <a:t>Latency-bandwidth pipe</a:t>
            </a:r>
            <a:endParaRPr>
              <a:solidFill>
                <a:srgbClr val="595959"/>
              </a:solidFill>
            </a:endParaRPr>
          </a:p>
          <a:p>
            <a:pPr marL="914400" marR="0" lvl="1" indent="-317500" algn="l" rtl="0">
              <a:lnSpc>
                <a:spcPct val="115000"/>
              </a:lnSpc>
              <a:spcBef>
                <a:spcPts val="0"/>
              </a:spcBef>
              <a:spcAft>
                <a:spcPts val="0"/>
              </a:spcAft>
              <a:buClr>
                <a:srgbClr val="595959"/>
              </a:buClr>
              <a:buSzPts val="1400"/>
              <a:buChar char="○"/>
            </a:pPr>
            <a:r>
              <a:rPr lang="en-US">
                <a:solidFill>
                  <a:srgbClr val="595959"/>
                </a:solidFill>
              </a:rPr>
              <a:t>programmable read, write latencies</a:t>
            </a:r>
            <a:endParaRPr>
              <a:solidFill>
                <a:srgbClr val="595959"/>
              </a:solidFill>
            </a:endParaRPr>
          </a:p>
          <a:p>
            <a:pPr marL="914400" marR="0" lvl="1" indent="-317500" algn="l" rtl="0">
              <a:lnSpc>
                <a:spcPct val="115000"/>
              </a:lnSpc>
              <a:spcBef>
                <a:spcPts val="0"/>
              </a:spcBef>
              <a:spcAft>
                <a:spcPts val="0"/>
              </a:spcAft>
              <a:buClr>
                <a:srgbClr val="595959"/>
              </a:buClr>
              <a:buSzPts val="1400"/>
              <a:buChar char="○"/>
            </a:pPr>
            <a:r>
              <a:rPr lang="en-US">
                <a:solidFill>
                  <a:srgbClr val="595959"/>
                </a:solidFill>
              </a:rPr>
              <a:t>programmable number of outstanding read and write requests</a:t>
            </a:r>
            <a:endParaRPr>
              <a:solidFill>
                <a:srgbClr val="595959"/>
              </a:solidFill>
            </a:endParaRPr>
          </a:p>
          <a:p>
            <a:pPr marL="914400" marR="0" lvl="1" indent="-317500" algn="l" rtl="0">
              <a:lnSpc>
                <a:spcPct val="115000"/>
              </a:lnSpc>
              <a:spcBef>
                <a:spcPts val="0"/>
              </a:spcBef>
              <a:spcAft>
                <a:spcPts val="0"/>
              </a:spcAft>
              <a:buClr>
                <a:srgbClr val="595959"/>
              </a:buClr>
              <a:buSzPts val="1400"/>
              <a:buChar char="○"/>
            </a:pPr>
            <a:r>
              <a:rPr lang="en-US">
                <a:solidFill>
                  <a:srgbClr val="595959"/>
                </a:solidFill>
              </a:rPr>
              <a:t>bandwidth bound via Little’s Law</a:t>
            </a:r>
            <a:endParaRPr>
              <a:solidFill>
                <a:srgbClr val="595959"/>
              </a:solidFill>
            </a:endParaRPr>
          </a:p>
          <a:p>
            <a:pPr marL="457200" marR="0" lvl="0" indent="-342900" algn="l" rtl="0">
              <a:lnSpc>
                <a:spcPct val="115000"/>
              </a:lnSpc>
              <a:spcBef>
                <a:spcPts val="0"/>
              </a:spcBef>
              <a:spcAft>
                <a:spcPts val="0"/>
              </a:spcAft>
              <a:buClr>
                <a:srgbClr val="595959"/>
              </a:buClr>
              <a:buSzPts val="1800"/>
              <a:buAutoNum type="arabicParenR"/>
            </a:pPr>
            <a:r>
              <a:rPr lang="en-US">
                <a:solidFill>
                  <a:srgbClr val="595959"/>
                </a:solidFill>
              </a:rPr>
              <a:t>Bank-conflict model</a:t>
            </a:r>
            <a:endParaRPr>
              <a:solidFill>
                <a:srgbClr val="595959"/>
              </a:solidFill>
            </a:endParaRPr>
          </a:p>
          <a:p>
            <a:pPr marL="914400" marR="0" lvl="1" indent="-317500" algn="l" rtl="0">
              <a:lnSpc>
                <a:spcPct val="115000"/>
              </a:lnSpc>
              <a:spcBef>
                <a:spcPts val="0"/>
              </a:spcBef>
              <a:spcAft>
                <a:spcPts val="0"/>
              </a:spcAft>
              <a:buClr>
                <a:srgbClr val="595959"/>
              </a:buClr>
              <a:buSzPts val="1400"/>
              <a:buChar char="○"/>
            </a:pPr>
            <a:r>
              <a:rPr lang="en-US">
                <a:solidFill>
                  <a:srgbClr val="595959"/>
                </a:solidFill>
              </a:rPr>
              <a:t> latency = base + </a:t>
            </a:r>
            <a:r>
              <a:rPr lang="en-US" i="1">
                <a:solidFill>
                  <a:srgbClr val="595959"/>
                </a:solidFill>
              </a:rPr>
              <a:t>max(0, tCP − t∆)</a:t>
            </a:r>
            <a:r>
              <a:rPr lang="en-US">
                <a:solidFill>
                  <a:srgbClr val="595959"/>
                </a:solidFill>
              </a:rPr>
              <a:t>,</a:t>
            </a:r>
            <a:br>
              <a:rPr lang="en-US">
                <a:solidFill>
                  <a:srgbClr val="595959"/>
                </a:solidFill>
              </a:rPr>
            </a:br>
            <a:r>
              <a:rPr lang="en-US">
                <a:solidFill>
                  <a:srgbClr val="595959"/>
                </a:solidFill>
              </a:rPr>
              <a:t>       where, tCP = conflict penalty, </a:t>
            </a:r>
            <a:r>
              <a:rPr lang="en-US" i="1">
                <a:solidFill>
                  <a:srgbClr val="595959"/>
                </a:solidFill>
              </a:rPr>
              <a:t>t∆  = </a:t>
            </a:r>
            <a:r>
              <a:rPr lang="en-US">
                <a:solidFill>
                  <a:srgbClr val="595959"/>
                </a:solidFill>
              </a:rPr>
              <a:t>time since last bank request</a:t>
            </a:r>
            <a:endParaRPr>
              <a:solidFill>
                <a:srgbClr val="595959"/>
              </a:solidFill>
            </a:endParaRPr>
          </a:p>
          <a:p>
            <a:pPr marL="914400" marR="0" lvl="1" indent="-317500" algn="l" rtl="0">
              <a:lnSpc>
                <a:spcPct val="115000"/>
              </a:lnSpc>
              <a:spcBef>
                <a:spcPts val="0"/>
              </a:spcBef>
              <a:spcAft>
                <a:spcPts val="0"/>
              </a:spcAft>
              <a:buClr>
                <a:srgbClr val="595959"/>
              </a:buClr>
              <a:buSzPts val="1400"/>
              <a:buChar char="○"/>
            </a:pPr>
            <a:r>
              <a:rPr lang="en-US">
                <a:solidFill>
                  <a:srgbClr val="595959"/>
                </a:solidFill>
              </a:rPr>
              <a:t> programmable bank address assignment</a:t>
            </a:r>
            <a:endParaRPr>
              <a:solidFill>
                <a:srgbClr val="595959"/>
              </a:solidFill>
            </a:endParaRPr>
          </a:p>
          <a:p>
            <a:pPr marL="0" lvl="0" indent="0" algn="l" rtl="0">
              <a:spcBef>
                <a:spcPts val="1600"/>
              </a:spcBef>
              <a:spcAft>
                <a:spcPts val="1600"/>
              </a:spcAft>
              <a:buNone/>
            </a:pPr>
            <a:endParaRPr>
              <a:solidFill>
                <a:srgbClr val="595959"/>
              </a:solidFill>
            </a:endParaRPr>
          </a:p>
        </p:txBody>
      </p:sp>
      <p:sp>
        <p:nvSpPr>
          <p:cNvPr id="566" name="Google Shape;566;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46" descr="1-fixed.jpg"/>
          <p:cNvPicPr preferRelativeResize="0"/>
          <p:nvPr/>
        </p:nvPicPr>
        <p:blipFill>
          <a:blip r:embed="rId3">
            <a:alphaModFix/>
          </a:blip>
          <a:stretch>
            <a:fillRect/>
          </a:stretch>
        </p:blipFill>
        <p:spPr>
          <a:xfrm>
            <a:off x="0" y="11430"/>
            <a:ext cx="9144000" cy="5120640"/>
          </a:xfrm>
          <a:prstGeom prst="rect">
            <a:avLst/>
          </a:prstGeom>
          <a:noFill/>
          <a:ln>
            <a:noFill/>
          </a:ln>
        </p:spPr>
      </p:pic>
      <p:pic>
        <p:nvPicPr>
          <p:cNvPr id="218" name="Google Shape;218;p46" descr="2.jpg"/>
          <p:cNvPicPr preferRelativeResize="0"/>
          <p:nvPr/>
        </p:nvPicPr>
        <p:blipFill>
          <a:blip r:embed="rId4">
            <a:alphaModFix/>
          </a:blip>
          <a:stretch>
            <a:fillRect/>
          </a:stretch>
        </p:blipFill>
        <p:spPr>
          <a:xfrm>
            <a:off x="0" y="11430"/>
            <a:ext cx="9144000" cy="5120640"/>
          </a:xfrm>
          <a:prstGeom prst="rect">
            <a:avLst/>
          </a:prstGeom>
          <a:noFill/>
          <a:ln>
            <a:noFill/>
          </a:ln>
        </p:spPr>
      </p:pic>
      <p:pic>
        <p:nvPicPr>
          <p:cNvPr id="219" name="Google Shape;219;p46" descr="HW-techniques-3.jpg"/>
          <p:cNvPicPr preferRelativeResize="0"/>
          <p:nvPr/>
        </p:nvPicPr>
        <p:blipFill>
          <a:blip r:embed="rId5">
            <a:alphaModFix/>
          </a:blip>
          <a:stretch>
            <a:fillRect/>
          </a:stretch>
        </p:blipFill>
        <p:spPr>
          <a:xfrm>
            <a:off x="0" y="11430"/>
            <a:ext cx="9144000" cy="5120640"/>
          </a:xfrm>
          <a:prstGeom prst="rect">
            <a:avLst/>
          </a:prstGeom>
          <a:noFill/>
          <a:ln>
            <a:noFill/>
          </a:ln>
        </p:spPr>
      </p:pic>
      <p:pic>
        <p:nvPicPr>
          <p:cNvPr id="220" name="Google Shape;220;p46" descr="HW-SL-4.jpg"/>
          <p:cNvPicPr preferRelativeResize="0"/>
          <p:nvPr/>
        </p:nvPicPr>
        <p:blipFill>
          <a:blip r:embed="rId6">
            <a:alphaModFix/>
          </a:blip>
          <a:stretch>
            <a:fillRect/>
          </a:stretch>
        </p:blipFill>
        <p:spPr>
          <a:xfrm>
            <a:off x="0" y="11430"/>
            <a:ext cx="9144000" cy="5120640"/>
          </a:xfrm>
          <a:prstGeom prst="rect">
            <a:avLst/>
          </a:prstGeom>
          <a:noFill/>
          <a:ln>
            <a:noFill/>
          </a:ln>
        </p:spPr>
      </p:pic>
      <p:pic>
        <p:nvPicPr>
          <p:cNvPr id="221" name="Google Shape;221;p46" descr="Aca-regime-5.jpg"/>
          <p:cNvPicPr preferRelativeResize="0"/>
          <p:nvPr/>
        </p:nvPicPr>
        <p:blipFill>
          <a:blip r:embed="rId7">
            <a:alphaModFix/>
          </a:blip>
          <a:stretch>
            <a:fillRect/>
          </a:stretch>
        </p:blipFill>
        <p:spPr>
          <a:xfrm>
            <a:off x="0" y="11430"/>
            <a:ext cx="9144000" cy="5120640"/>
          </a:xfrm>
          <a:prstGeom prst="rect">
            <a:avLst/>
          </a:prstGeom>
          <a:noFill/>
          <a:ln>
            <a:noFill/>
          </a:ln>
        </p:spPr>
      </p:pic>
      <p:pic>
        <p:nvPicPr>
          <p:cNvPr id="222" name="Google Shape;222;p46" descr="FPGA-sim-6.jpg"/>
          <p:cNvPicPr preferRelativeResize="0"/>
          <p:nvPr/>
        </p:nvPicPr>
        <p:blipFill>
          <a:blip r:embed="rId8">
            <a:alphaModFix/>
          </a:blip>
          <a:stretch>
            <a:fillRect/>
          </a:stretch>
        </p:blipFill>
        <p:spPr>
          <a:xfrm>
            <a:off x="0" y="11430"/>
            <a:ext cx="9144000" cy="5120640"/>
          </a:xfrm>
          <a:prstGeom prst="rect">
            <a:avLst/>
          </a:prstGeom>
          <a:noFill/>
          <a:ln>
            <a:noFill/>
          </a:ln>
        </p:spPr>
      </p:pic>
      <p:sp>
        <p:nvSpPr>
          <p:cNvPr id="223" name="Google Shape;223;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4</a:t>
            </a:fld>
            <a:endParaRPr/>
          </a:p>
        </p:txBody>
      </p:sp>
      <p:sp>
        <p:nvSpPr>
          <p:cNvPr id="224" name="Google Shape;224;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46"/>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26" name="Google Shape;226;p46"/>
          <p:cNvSpPr txBox="1"/>
          <p:nvPr/>
        </p:nvSpPr>
        <p:spPr>
          <a:xfrm>
            <a:off x="5064725" y="-131350"/>
            <a:ext cx="4690200" cy="54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roxima Nova"/>
              <a:ea typeface="Proxima Nova"/>
              <a:cs typeface="Proxima Nova"/>
              <a:sym typeface="Proxima Nova"/>
            </a:endParaRPr>
          </a:p>
        </p:txBody>
      </p:sp>
      <p:grpSp>
        <p:nvGrpSpPr>
          <p:cNvPr id="227" name="Google Shape;227;p46"/>
          <p:cNvGrpSpPr/>
          <p:nvPr/>
        </p:nvGrpSpPr>
        <p:grpSpPr>
          <a:xfrm rot="301892">
            <a:off x="2812427" y="981585"/>
            <a:ext cx="3519135" cy="905458"/>
            <a:chOff x="3053525" y="445025"/>
            <a:chExt cx="3519300" cy="905500"/>
          </a:xfrm>
        </p:grpSpPr>
        <p:pic>
          <p:nvPicPr>
            <p:cNvPr id="228" name="Google Shape;228;p46"/>
            <p:cNvPicPr preferRelativeResize="0"/>
            <p:nvPr/>
          </p:nvPicPr>
          <p:blipFill rotWithShape="1">
            <a:blip r:embed="rId9">
              <a:alphaModFix/>
            </a:blip>
            <a:srcRect b="7218"/>
            <a:stretch/>
          </p:blipFill>
          <p:spPr>
            <a:xfrm rot="10">
              <a:off x="3075900" y="445030"/>
              <a:ext cx="3480700" cy="864839"/>
            </a:xfrm>
            <a:prstGeom prst="rect">
              <a:avLst/>
            </a:prstGeom>
            <a:noFill/>
            <a:ln>
              <a:noFill/>
            </a:ln>
          </p:spPr>
        </p:pic>
        <p:sp>
          <p:nvSpPr>
            <p:cNvPr id="229" name="Google Shape;229;p46"/>
            <p:cNvSpPr/>
            <p:nvPr/>
          </p:nvSpPr>
          <p:spPr>
            <a:xfrm>
              <a:off x="3053525" y="448425"/>
              <a:ext cx="3519300" cy="9021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1"/>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1"/>
                                        <p:tgtEl>
                                          <p:spTgt spid="2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0"/>
                                        </p:tgtEl>
                                        <p:attrNameLst>
                                          <p:attrName>style.visibility</p:attrName>
                                        </p:attrNameLst>
                                      </p:cBhvr>
                                      <p:to>
                                        <p:strVal val="visible"/>
                                      </p:to>
                                    </p:set>
                                    <p:animEffect transition="in" filter="fade">
                                      <p:cBhvr>
                                        <p:cTn id="17" dur="1"/>
                                        <p:tgtEl>
                                          <p:spTgt spid="2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1"/>
                                        </p:tgtEl>
                                        <p:attrNameLst>
                                          <p:attrName>style.visibility</p:attrName>
                                        </p:attrNameLst>
                                      </p:cBhvr>
                                      <p:to>
                                        <p:strVal val="visible"/>
                                      </p:to>
                                    </p:set>
                                    <p:animEffect transition="in" filter="fade">
                                      <p:cBhvr>
                                        <p:cTn id="22" dur="1"/>
                                        <p:tgtEl>
                                          <p:spTgt spid="2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2"/>
                                        </p:tgtEl>
                                        <p:attrNameLst>
                                          <p:attrName>style.visibility</p:attrName>
                                        </p:attrNameLst>
                                      </p:cBhvr>
                                      <p:to>
                                        <p:strVal val="visible"/>
                                      </p:to>
                                    </p:set>
                                    <p:animEffect transition="in" filter="fade">
                                      <p:cBhvr>
                                        <p:cTn id="27" dur="1"/>
                                        <p:tgtEl>
                                          <p:spTgt spid="2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7"/>
                                        </p:tgtEl>
                                        <p:attrNameLst>
                                          <p:attrName>style.visibility</p:attrName>
                                        </p:attrNameLst>
                                      </p:cBhvr>
                                      <p:to>
                                        <p:strVal val="visible"/>
                                      </p:to>
                                    </p:set>
                                    <p:animEffect transition="in" filter="fade">
                                      <p:cBhvr>
                                        <p:cTn id="32" dur="1"/>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79"/>
          <p:cNvPicPr preferRelativeResize="0"/>
          <p:nvPr/>
        </p:nvPicPr>
        <p:blipFill>
          <a:blip r:embed="rId3">
            <a:alphaModFix/>
          </a:blip>
          <a:stretch>
            <a:fillRect/>
          </a:stretch>
        </p:blipFill>
        <p:spPr>
          <a:xfrm>
            <a:off x="2523575" y="-12"/>
            <a:ext cx="3944477" cy="5020270"/>
          </a:xfrm>
          <a:prstGeom prst="rect">
            <a:avLst/>
          </a:prstGeom>
          <a:noFill/>
          <a:ln>
            <a:noFill/>
          </a:ln>
        </p:spPr>
      </p:pic>
      <p:sp>
        <p:nvSpPr>
          <p:cNvPr id="573" name="Google Shape;573;p79"/>
          <p:cNvSpPr/>
          <p:nvPr/>
        </p:nvSpPr>
        <p:spPr>
          <a:xfrm>
            <a:off x="2742850" y="1355424"/>
            <a:ext cx="3584100" cy="3561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9"/>
          <p:cNvSpPr txBox="1">
            <a:spLocks noGrp="1"/>
          </p:cNvSpPr>
          <p:nvPr>
            <p:ph type="title"/>
          </p:nvPr>
        </p:nvSpPr>
        <p:spPr>
          <a:xfrm>
            <a:off x="311700" y="4191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MIDAS 1.0 Flow</a:t>
            </a:r>
            <a:endParaRPr/>
          </a:p>
        </p:txBody>
      </p:sp>
      <p:cxnSp>
        <p:nvCxnSpPr>
          <p:cNvPr id="575" name="Google Shape;575;p79"/>
          <p:cNvCxnSpPr/>
          <p:nvPr/>
        </p:nvCxnSpPr>
        <p:spPr>
          <a:xfrm rot="10800000">
            <a:off x="5355825" y="2395575"/>
            <a:ext cx="763500" cy="89700"/>
          </a:xfrm>
          <a:prstGeom prst="straightConnector1">
            <a:avLst/>
          </a:prstGeom>
          <a:noFill/>
          <a:ln w="19050" cap="flat" cmpd="sng">
            <a:solidFill>
              <a:srgbClr val="FF0000"/>
            </a:solidFill>
            <a:prstDash val="solid"/>
            <a:round/>
            <a:headEnd type="none" w="med" len="med"/>
            <a:tailEnd type="triangle" w="med" len="med"/>
          </a:ln>
        </p:spPr>
      </p:cxnSp>
      <p:sp>
        <p:nvSpPr>
          <p:cNvPr id="576" name="Google Shape;576;p79"/>
          <p:cNvSpPr txBox="1"/>
          <p:nvPr/>
        </p:nvSpPr>
        <p:spPr>
          <a:xfrm>
            <a:off x="6455175" y="2279800"/>
            <a:ext cx="2477700" cy="5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Proxima Nova"/>
                <a:ea typeface="Proxima Nova"/>
                <a:cs typeface="Proxima Nova"/>
                <a:sym typeface="Proxima Nova"/>
              </a:rPr>
              <a:t> Convert source RTL into an FPGA-hostable model </a:t>
            </a:r>
            <a:endParaRPr sz="1600">
              <a:latin typeface="Proxima Nova"/>
              <a:ea typeface="Proxima Nova"/>
              <a:cs typeface="Proxima Nova"/>
              <a:sym typeface="Proxima Nova"/>
            </a:endParaRPr>
          </a:p>
        </p:txBody>
      </p:sp>
      <p:cxnSp>
        <p:nvCxnSpPr>
          <p:cNvPr id="577" name="Google Shape;577;p79"/>
          <p:cNvCxnSpPr>
            <a:stCxn id="578" idx="3"/>
          </p:cNvCxnSpPr>
          <p:nvPr/>
        </p:nvCxnSpPr>
        <p:spPr>
          <a:xfrm>
            <a:off x="2724350" y="2155025"/>
            <a:ext cx="1078500" cy="90600"/>
          </a:xfrm>
          <a:prstGeom prst="straightConnector1">
            <a:avLst/>
          </a:prstGeom>
          <a:noFill/>
          <a:ln w="19050" cap="flat" cmpd="sng">
            <a:solidFill>
              <a:srgbClr val="FF0000"/>
            </a:solidFill>
            <a:prstDash val="solid"/>
            <a:round/>
            <a:headEnd type="none" w="med" len="med"/>
            <a:tailEnd type="triangle" w="med" len="med"/>
          </a:ln>
        </p:spPr>
      </p:cxnSp>
      <p:sp>
        <p:nvSpPr>
          <p:cNvPr id="578" name="Google Shape;578;p79"/>
          <p:cNvSpPr txBox="1"/>
          <p:nvPr/>
        </p:nvSpPr>
        <p:spPr>
          <a:xfrm>
            <a:off x="246650" y="1868675"/>
            <a:ext cx="24777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Proxima Nova"/>
                <a:ea typeface="Proxima Nova"/>
                <a:cs typeface="Proxima Nova"/>
                <a:sym typeface="Proxima Nova"/>
              </a:rPr>
              <a:t>Instrument target to improve debuggability</a:t>
            </a:r>
            <a:endParaRPr sz="1600">
              <a:latin typeface="Proxima Nova"/>
              <a:ea typeface="Proxima Nova"/>
              <a:cs typeface="Proxima Nova"/>
              <a:sym typeface="Proxima Nova"/>
            </a:endParaRPr>
          </a:p>
        </p:txBody>
      </p:sp>
      <p:sp>
        <p:nvSpPr>
          <p:cNvPr id="579" name="Google Shape;579;p79"/>
          <p:cNvSpPr txBox="1"/>
          <p:nvPr/>
        </p:nvSpPr>
        <p:spPr>
          <a:xfrm>
            <a:off x="6128025" y="2984725"/>
            <a:ext cx="2704200" cy="91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Proxima Nova"/>
                <a:ea typeface="Proxima Nova"/>
                <a:cs typeface="Proxima Nova"/>
                <a:sym typeface="Proxima Nova"/>
              </a:rPr>
              <a:t>Generate a wrapper module with simulation (token) channels. </a:t>
            </a:r>
            <a:endParaRPr sz="1600">
              <a:latin typeface="Proxima Nova"/>
              <a:ea typeface="Proxima Nova"/>
              <a:cs typeface="Proxima Nova"/>
              <a:sym typeface="Proxima Nova"/>
            </a:endParaRPr>
          </a:p>
        </p:txBody>
      </p:sp>
      <p:cxnSp>
        <p:nvCxnSpPr>
          <p:cNvPr id="580" name="Google Shape;580;p79"/>
          <p:cNvCxnSpPr/>
          <p:nvPr/>
        </p:nvCxnSpPr>
        <p:spPr>
          <a:xfrm rot="10800000">
            <a:off x="5337900" y="2925650"/>
            <a:ext cx="788400" cy="277500"/>
          </a:xfrm>
          <a:prstGeom prst="straightConnector1">
            <a:avLst/>
          </a:prstGeom>
          <a:noFill/>
          <a:ln w="19050" cap="flat" cmpd="sng">
            <a:solidFill>
              <a:srgbClr val="FF0000"/>
            </a:solidFill>
            <a:prstDash val="solid"/>
            <a:round/>
            <a:headEnd type="none" w="med" len="med"/>
            <a:tailEnd type="triangle" w="med" len="med"/>
          </a:ln>
        </p:spPr>
      </p:cxnSp>
      <p:sp>
        <p:nvSpPr>
          <p:cNvPr id="581" name="Google Shape;581;p79"/>
          <p:cNvSpPr txBox="1"/>
          <p:nvPr/>
        </p:nvSpPr>
        <p:spPr>
          <a:xfrm>
            <a:off x="181500" y="2658450"/>
            <a:ext cx="2542800" cy="9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Proxima Nova"/>
                <a:ea typeface="Proxima Nova"/>
                <a:cs typeface="Proxima Nova"/>
                <a:sym typeface="Proxima Nova"/>
              </a:rPr>
              <a:t>Generate abstract RTL models, bind components to FPGA-host resources </a:t>
            </a:r>
            <a:endParaRPr sz="1600">
              <a:latin typeface="Proxima Nova"/>
              <a:ea typeface="Proxima Nova"/>
              <a:cs typeface="Proxima Nova"/>
              <a:sym typeface="Proxima Nova"/>
            </a:endParaRPr>
          </a:p>
        </p:txBody>
      </p:sp>
      <p:cxnSp>
        <p:nvCxnSpPr>
          <p:cNvPr id="582" name="Google Shape;582;p79"/>
          <p:cNvCxnSpPr/>
          <p:nvPr/>
        </p:nvCxnSpPr>
        <p:spPr>
          <a:xfrm rot="10800000" flipH="1">
            <a:off x="2717446" y="3134116"/>
            <a:ext cx="1081800" cy="104100"/>
          </a:xfrm>
          <a:prstGeom prst="straightConnector1">
            <a:avLst/>
          </a:prstGeom>
          <a:noFill/>
          <a:ln w="19050" cap="flat" cmpd="sng">
            <a:solidFill>
              <a:srgbClr val="FF0000"/>
            </a:solidFill>
            <a:prstDash val="solid"/>
            <a:round/>
            <a:headEnd type="none" w="med" len="med"/>
            <a:tailEnd type="triangle" w="med" len="med"/>
          </a:ln>
        </p:spPr>
      </p:cxnSp>
      <p:sp>
        <p:nvSpPr>
          <p:cNvPr id="583" name="Google Shape;583;p79"/>
          <p:cNvSpPr txBox="1"/>
          <p:nvPr/>
        </p:nvSpPr>
        <p:spPr>
          <a:xfrm>
            <a:off x="246650" y="3986450"/>
            <a:ext cx="2268300" cy="9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Proxima Nova"/>
                <a:ea typeface="Proxima Nova"/>
                <a:cs typeface="Proxima Nova"/>
                <a:sym typeface="Proxima Nova"/>
              </a:rPr>
              <a:t>Define a master, link in SW models</a:t>
            </a:r>
            <a:endParaRPr sz="1600">
              <a:latin typeface="Proxima Nova"/>
              <a:ea typeface="Proxima Nova"/>
              <a:cs typeface="Proxima Nova"/>
              <a:sym typeface="Proxima Nova"/>
            </a:endParaRPr>
          </a:p>
        </p:txBody>
      </p:sp>
      <p:cxnSp>
        <p:nvCxnSpPr>
          <p:cNvPr id="584" name="Google Shape;584;p79"/>
          <p:cNvCxnSpPr/>
          <p:nvPr/>
        </p:nvCxnSpPr>
        <p:spPr>
          <a:xfrm rot="10800000" flipH="1">
            <a:off x="2514950" y="4174600"/>
            <a:ext cx="283200" cy="10500"/>
          </a:xfrm>
          <a:prstGeom prst="straightConnector1">
            <a:avLst/>
          </a:prstGeom>
          <a:noFill/>
          <a:ln w="19050" cap="flat" cmpd="sng">
            <a:solidFill>
              <a:srgbClr val="FF0000"/>
            </a:solidFill>
            <a:prstDash val="solid"/>
            <a:round/>
            <a:headEnd type="none" w="med" len="med"/>
            <a:tailEnd type="triangle" w="med" len="med"/>
          </a:ln>
        </p:spPr>
      </p:cxnSp>
      <p:sp>
        <p:nvSpPr>
          <p:cNvPr id="585" name="Google Shape;585;p79"/>
          <p:cNvSpPr txBox="1"/>
          <p:nvPr/>
        </p:nvSpPr>
        <p:spPr>
          <a:xfrm>
            <a:off x="6462225" y="3958375"/>
            <a:ext cx="2331000" cy="52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Proxima Nova"/>
                <a:ea typeface="Proxima Nova"/>
                <a:cs typeface="Proxima Nova"/>
                <a:sym typeface="Proxima Nova"/>
              </a:rPr>
              <a:t>Compile verilog into a static FPGA-host shim</a:t>
            </a:r>
            <a:endParaRPr sz="1600">
              <a:latin typeface="Proxima Nova"/>
              <a:ea typeface="Proxima Nova"/>
              <a:cs typeface="Proxima Nova"/>
              <a:sym typeface="Proxima Nova"/>
            </a:endParaRPr>
          </a:p>
        </p:txBody>
      </p:sp>
      <p:cxnSp>
        <p:nvCxnSpPr>
          <p:cNvPr id="586" name="Google Shape;586;p79"/>
          <p:cNvCxnSpPr/>
          <p:nvPr/>
        </p:nvCxnSpPr>
        <p:spPr>
          <a:xfrm rot="10800000">
            <a:off x="6210825" y="4223267"/>
            <a:ext cx="327600" cy="0"/>
          </a:xfrm>
          <a:prstGeom prst="straightConnector1">
            <a:avLst/>
          </a:prstGeom>
          <a:noFill/>
          <a:ln w="19050" cap="flat" cmpd="sng">
            <a:solidFill>
              <a:srgbClr val="FF0000"/>
            </a:solidFill>
            <a:prstDash val="solid"/>
            <a:round/>
            <a:headEnd type="none" w="med" len="med"/>
            <a:tailEnd type="triangle" w="med" len="med"/>
          </a:ln>
        </p:spPr>
      </p:cxnSp>
      <p:sp>
        <p:nvSpPr>
          <p:cNvPr id="587" name="Google Shape;587;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40</a:t>
            </a:fld>
            <a:endParaRPr/>
          </a:p>
        </p:txBody>
      </p:sp>
      <p:cxnSp>
        <p:nvCxnSpPr>
          <p:cNvPr id="588" name="Google Shape;588;p79"/>
          <p:cNvCxnSpPr>
            <a:stCxn id="578" idx="3"/>
          </p:cNvCxnSpPr>
          <p:nvPr/>
        </p:nvCxnSpPr>
        <p:spPr>
          <a:xfrm>
            <a:off x="2724350" y="2155025"/>
            <a:ext cx="1031700" cy="450000"/>
          </a:xfrm>
          <a:prstGeom prst="straightConnector1">
            <a:avLst/>
          </a:prstGeom>
          <a:noFill/>
          <a:ln w="19050" cap="flat" cmpd="sng">
            <a:solidFill>
              <a:srgbClr val="FF0000"/>
            </a:solidFill>
            <a:prstDash val="solid"/>
            <a:round/>
            <a:headEnd type="none" w="med" len="med"/>
            <a:tailEnd type="triangle" w="med" len="med"/>
          </a:ln>
        </p:spPr>
      </p:cxnSp>
      <p:sp>
        <p:nvSpPr>
          <p:cNvPr id="589" name="Google Shape;589;p79"/>
          <p:cNvSpPr txBox="1"/>
          <p:nvPr/>
        </p:nvSpPr>
        <p:spPr>
          <a:xfrm>
            <a:off x="5673525" y="105575"/>
            <a:ext cx="3491100" cy="5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Proxima Nova"/>
                <a:ea typeface="Proxima Nova"/>
                <a:cs typeface="Proxima Nova"/>
                <a:sym typeface="Proxima Nova"/>
              </a:rPr>
              <a:t>Inputs:</a:t>
            </a:r>
            <a:endParaRPr sz="1600">
              <a:latin typeface="Proxima Nova"/>
              <a:ea typeface="Proxima Nova"/>
              <a:cs typeface="Proxima Nova"/>
              <a:sym typeface="Proxima Nova"/>
            </a:endParaRPr>
          </a:p>
          <a:p>
            <a:pPr marL="457200" lvl="0" indent="-330200" algn="l" rtl="0">
              <a:spcBef>
                <a:spcPts val="0"/>
              </a:spcBef>
              <a:spcAft>
                <a:spcPts val="0"/>
              </a:spcAft>
              <a:buSzPts val="1600"/>
              <a:buFont typeface="Proxima Nova"/>
              <a:buAutoNum type="arabicPeriod"/>
            </a:pPr>
            <a:r>
              <a:rPr lang="en-US" sz="1600">
                <a:latin typeface="Proxima Nova"/>
                <a:ea typeface="Proxima Nova"/>
                <a:cs typeface="Proxima Nova"/>
                <a:sym typeface="Proxima Nova"/>
              </a:rPr>
              <a:t>FIRRTL to be transformed</a:t>
            </a:r>
            <a:endParaRPr sz="1600">
              <a:latin typeface="Proxima Nova"/>
              <a:ea typeface="Proxima Nova"/>
              <a:cs typeface="Proxima Nova"/>
              <a:sym typeface="Proxima Nova"/>
            </a:endParaRPr>
          </a:p>
          <a:p>
            <a:pPr marL="0" lvl="0" indent="0" algn="l" rtl="0">
              <a:spcBef>
                <a:spcPts val="0"/>
              </a:spcBef>
              <a:spcAft>
                <a:spcPts val="0"/>
              </a:spcAft>
              <a:buNone/>
            </a:pPr>
            <a:endParaRPr sz="1600">
              <a:latin typeface="Proxima Nova"/>
              <a:ea typeface="Proxima Nova"/>
              <a:cs typeface="Proxima Nova"/>
              <a:sym typeface="Proxima Nova"/>
            </a:endParaRPr>
          </a:p>
        </p:txBody>
      </p:sp>
      <p:sp>
        <p:nvSpPr>
          <p:cNvPr id="590" name="Google Shape;590;p79"/>
          <p:cNvSpPr/>
          <p:nvPr/>
        </p:nvSpPr>
        <p:spPr>
          <a:xfrm>
            <a:off x="4201200" y="808900"/>
            <a:ext cx="663900" cy="5337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9"/>
          <p:cNvSpPr txBox="1"/>
          <p:nvPr/>
        </p:nvSpPr>
        <p:spPr>
          <a:xfrm>
            <a:off x="6996725" y="1613175"/>
            <a:ext cx="4497900" cy="52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2" name="Google Shape;592;p79"/>
          <p:cNvSpPr/>
          <p:nvPr/>
        </p:nvSpPr>
        <p:spPr>
          <a:xfrm>
            <a:off x="3455817" y="59241"/>
            <a:ext cx="2157059" cy="1296189"/>
          </a:xfrm>
          <a:custGeom>
            <a:avLst/>
            <a:gdLst/>
            <a:ahLst/>
            <a:cxnLst/>
            <a:rect l="l" t="t" r="r" b="b"/>
            <a:pathLst>
              <a:path w="88395" h="54036" extrusionOk="0">
                <a:moveTo>
                  <a:pt x="0" y="53099"/>
                </a:moveTo>
                <a:lnTo>
                  <a:pt x="28736" y="53099"/>
                </a:lnTo>
                <a:lnTo>
                  <a:pt x="28736" y="29985"/>
                </a:lnTo>
                <a:lnTo>
                  <a:pt x="58722" y="29985"/>
                </a:lnTo>
                <a:lnTo>
                  <a:pt x="58722" y="54036"/>
                </a:lnTo>
                <a:lnTo>
                  <a:pt x="88395" y="54036"/>
                </a:lnTo>
                <a:lnTo>
                  <a:pt x="88395" y="0"/>
                </a:lnTo>
                <a:lnTo>
                  <a:pt x="312" y="0"/>
                </a:lnTo>
                <a:close/>
              </a:path>
            </a:pathLst>
          </a:custGeom>
          <a:noFill/>
          <a:ln w="9525" cap="flat" cmpd="sng">
            <a:solidFill>
              <a:srgbClr val="000000"/>
            </a:solidFill>
            <a:prstDash val="dash"/>
            <a:round/>
            <a:headEnd type="none" w="med" len="med"/>
            <a:tailEnd type="none" w="med" len="med"/>
          </a:ln>
        </p:spPr>
      </p:sp>
      <p:sp>
        <p:nvSpPr>
          <p:cNvPr id="593" name="Google Shape;593;p79"/>
          <p:cNvSpPr txBox="1"/>
          <p:nvPr/>
        </p:nvSpPr>
        <p:spPr>
          <a:xfrm>
            <a:off x="5682450" y="342975"/>
            <a:ext cx="3491100" cy="5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a:latin typeface="Proxima Nova"/>
              <a:ea typeface="Proxima Nova"/>
              <a:cs typeface="Proxima Nova"/>
              <a:sym typeface="Proxima Nova"/>
            </a:endParaRPr>
          </a:p>
          <a:p>
            <a:pPr marL="457200" lvl="0" indent="-330200" algn="l" rtl="0">
              <a:spcBef>
                <a:spcPts val="0"/>
              </a:spcBef>
              <a:spcAft>
                <a:spcPts val="0"/>
              </a:spcAft>
              <a:buSzPts val="1600"/>
              <a:buFont typeface="Proxima Nova"/>
              <a:buAutoNum type="arabicPeriod" startAt="2"/>
            </a:pPr>
            <a:r>
              <a:rPr lang="en-US" sz="1600">
                <a:latin typeface="Proxima Nova"/>
                <a:ea typeface="Proxima Nova"/>
                <a:cs typeface="Proxima Nova"/>
                <a:sym typeface="Proxima Nova"/>
              </a:rPr>
              <a:t>MIDAS configuration</a:t>
            </a:r>
            <a:endParaRPr sz="1600">
              <a:latin typeface="Proxima Nova"/>
              <a:ea typeface="Proxima Nova"/>
              <a:cs typeface="Proxima Nova"/>
              <a:sym typeface="Proxima Nova"/>
            </a:endParaRPr>
          </a:p>
          <a:p>
            <a:pPr marL="0" lvl="0" indent="0" algn="l" rtl="0">
              <a:spcBef>
                <a:spcPts val="0"/>
              </a:spcBef>
              <a:spcAft>
                <a:spcPts val="0"/>
              </a:spcAft>
              <a:buNone/>
            </a:pPr>
            <a:endParaRPr sz="1600">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0"/>
                                        </p:tgtEl>
                                        <p:attrNameLst>
                                          <p:attrName>style.visibility</p:attrName>
                                        </p:attrNameLst>
                                      </p:cBhvr>
                                      <p:to>
                                        <p:strVal val="visible"/>
                                      </p:to>
                                    </p:set>
                                    <p:animEffect transition="in" filter="fade">
                                      <p:cBhvr>
                                        <p:cTn id="7" dur="1"/>
                                        <p:tgtEl>
                                          <p:spTgt spid="590"/>
                                        </p:tgtEl>
                                      </p:cBhvr>
                                    </p:animEffect>
                                  </p:childTnLst>
                                </p:cTn>
                              </p:par>
                              <p:par>
                                <p:cTn id="8" presetID="10" presetClass="entr" presetSubtype="0" fill="hold" nodeType="withEffect">
                                  <p:stCondLst>
                                    <p:cond delay="0"/>
                                  </p:stCondLst>
                                  <p:childTnLst>
                                    <p:set>
                                      <p:cBhvr>
                                        <p:cTn id="9" dur="1" fill="hold">
                                          <p:stCondLst>
                                            <p:cond delay="0"/>
                                          </p:stCondLst>
                                        </p:cTn>
                                        <p:tgtEl>
                                          <p:spTgt spid="589"/>
                                        </p:tgtEl>
                                        <p:attrNameLst>
                                          <p:attrName>style.visibility</p:attrName>
                                        </p:attrNameLst>
                                      </p:cBhvr>
                                      <p:to>
                                        <p:strVal val="visible"/>
                                      </p:to>
                                    </p:set>
                                    <p:animEffect transition="in" filter="fade">
                                      <p:cBhvr>
                                        <p:cTn id="10" dur="1"/>
                                        <p:tgtEl>
                                          <p:spTgt spid="58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92"/>
                                        </p:tgtEl>
                                        <p:attrNameLst>
                                          <p:attrName>style.visibility</p:attrName>
                                        </p:attrNameLst>
                                      </p:cBhvr>
                                      <p:to>
                                        <p:strVal val="visible"/>
                                      </p:to>
                                    </p:set>
                                    <p:animEffect transition="in" filter="fade">
                                      <p:cBhvr>
                                        <p:cTn id="15" dur="1"/>
                                        <p:tgtEl>
                                          <p:spTgt spid="592"/>
                                        </p:tgtEl>
                                      </p:cBhvr>
                                    </p:animEffect>
                                  </p:childTnLst>
                                </p:cTn>
                              </p:par>
                              <p:par>
                                <p:cTn id="16" presetID="10" presetClass="entr" presetSubtype="0" fill="hold" nodeType="withEffect">
                                  <p:stCondLst>
                                    <p:cond delay="0"/>
                                  </p:stCondLst>
                                  <p:childTnLst>
                                    <p:set>
                                      <p:cBhvr>
                                        <p:cTn id="17" dur="1" fill="hold">
                                          <p:stCondLst>
                                            <p:cond delay="0"/>
                                          </p:stCondLst>
                                        </p:cTn>
                                        <p:tgtEl>
                                          <p:spTgt spid="593"/>
                                        </p:tgtEl>
                                        <p:attrNameLst>
                                          <p:attrName>style.visibility</p:attrName>
                                        </p:attrNameLst>
                                      </p:cBhvr>
                                      <p:to>
                                        <p:strVal val="visible"/>
                                      </p:to>
                                    </p:set>
                                    <p:animEffect transition="in" filter="fade">
                                      <p:cBhvr>
                                        <p:cTn id="18" dur="1"/>
                                        <p:tgtEl>
                                          <p:spTgt spid="59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
                                        <p:tgtEl>
                                          <p:spTgt spid="573"/>
                                        </p:tgtEl>
                                      </p:cBhvr>
                                    </p:animEffect>
                                    <p:set>
                                      <p:cBhvr>
                                        <p:cTn id="23" dur="1" fill="hold">
                                          <p:stCondLst>
                                            <p:cond delay="0"/>
                                          </p:stCondLst>
                                        </p:cTn>
                                        <p:tgtEl>
                                          <p:spTgt spid="57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76"/>
                                        </p:tgtEl>
                                        <p:attrNameLst>
                                          <p:attrName>style.visibility</p:attrName>
                                        </p:attrNameLst>
                                      </p:cBhvr>
                                      <p:to>
                                        <p:strVal val="visible"/>
                                      </p:to>
                                    </p:set>
                                    <p:animEffect transition="in" filter="fade">
                                      <p:cBhvr>
                                        <p:cTn id="28" dur="1"/>
                                        <p:tgtEl>
                                          <p:spTgt spid="576"/>
                                        </p:tgtEl>
                                      </p:cBhvr>
                                    </p:animEffect>
                                  </p:childTnLst>
                                </p:cTn>
                              </p:par>
                              <p:par>
                                <p:cTn id="29" presetID="10" presetClass="entr" presetSubtype="0" fill="hold" nodeType="withEffect">
                                  <p:stCondLst>
                                    <p:cond delay="0"/>
                                  </p:stCondLst>
                                  <p:childTnLst>
                                    <p:set>
                                      <p:cBhvr>
                                        <p:cTn id="30" dur="1" fill="hold">
                                          <p:stCondLst>
                                            <p:cond delay="0"/>
                                          </p:stCondLst>
                                        </p:cTn>
                                        <p:tgtEl>
                                          <p:spTgt spid="575"/>
                                        </p:tgtEl>
                                        <p:attrNameLst>
                                          <p:attrName>style.visibility</p:attrName>
                                        </p:attrNameLst>
                                      </p:cBhvr>
                                      <p:to>
                                        <p:strVal val="visible"/>
                                      </p:to>
                                    </p:set>
                                    <p:animEffect transition="in" filter="fade">
                                      <p:cBhvr>
                                        <p:cTn id="31" dur="1"/>
                                        <p:tgtEl>
                                          <p:spTgt spid="57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78"/>
                                        </p:tgtEl>
                                        <p:attrNameLst>
                                          <p:attrName>style.visibility</p:attrName>
                                        </p:attrNameLst>
                                      </p:cBhvr>
                                      <p:to>
                                        <p:strVal val="visible"/>
                                      </p:to>
                                    </p:set>
                                    <p:animEffect transition="in" filter="fade">
                                      <p:cBhvr>
                                        <p:cTn id="36" dur="1"/>
                                        <p:tgtEl>
                                          <p:spTgt spid="578"/>
                                        </p:tgtEl>
                                      </p:cBhvr>
                                    </p:animEffect>
                                  </p:childTnLst>
                                </p:cTn>
                              </p:par>
                              <p:par>
                                <p:cTn id="37" presetID="10" presetClass="entr" presetSubtype="0" fill="hold" nodeType="withEffect">
                                  <p:stCondLst>
                                    <p:cond delay="0"/>
                                  </p:stCondLst>
                                  <p:childTnLst>
                                    <p:set>
                                      <p:cBhvr>
                                        <p:cTn id="38" dur="1" fill="hold">
                                          <p:stCondLst>
                                            <p:cond delay="0"/>
                                          </p:stCondLst>
                                        </p:cTn>
                                        <p:tgtEl>
                                          <p:spTgt spid="588"/>
                                        </p:tgtEl>
                                        <p:attrNameLst>
                                          <p:attrName>style.visibility</p:attrName>
                                        </p:attrNameLst>
                                      </p:cBhvr>
                                      <p:to>
                                        <p:strVal val="visible"/>
                                      </p:to>
                                    </p:set>
                                    <p:animEffect transition="in" filter="fade">
                                      <p:cBhvr>
                                        <p:cTn id="39" dur="1"/>
                                        <p:tgtEl>
                                          <p:spTgt spid="588"/>
                                        </p:tgtEl>
                                      </p:cBhvr>
                                    </p:animEffect>
                                  </p:childTnLst>
                                </p:cTn>
                              </p:par>
                              <p:par>
                                <p:cTn id="40" presetID="10" presetClass="entr" presetSubtype="0" fill="hold" nodeType="withEffect">
                                  <p:stCondLst>
                                    <p:cond delay="0"/>
                                  </p:stCondLst>
                                  <p:childTnLst>
                                    <p:set>
                                      <p:cBhvr>
                                        <p:cTn id="41" dur="1" fill="hold">
                                          <p:stCondLst>
                                            <p:cond delay="0"/>
                                          </p:stCondLst>
                                        </p:cTn>
                                        <p:tgtEl>
                                          <p:spTgt spid="577"/>
                                        </p:tgtEl>
                                        <p:attrNameLst>
                                          <p:attrName>style.visibility</p:attrName>
                                        </p:attrNameLst>
                                      </p:cBhvr>
                                      <p:to>
                                        <p:strVal val="visible"/>
                                      </p:to>
                                    </p:set>
                                    <p:animEffect transition="in" filter="fade">
                                      <p:cBhvr>
                                        <p:cTn id="42" dur="1"/>
                                        <p:tgtEl>
                                          <p:spTgt spid="57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80"/>
                                        </p:tgtEl>
                                        <p:attrNameLst>
                                          <p:attrName>style.visibility</p:attrName>
                                        </p:attrNameLst>
                                      </p:cBhvr>
                                      <p:to>
                                        <p:strVal val="visible"/>
                                      </p:to>
                                    </p:set>
                                    <p:animEffect transition="in" filter="fade">
                                      <p:cBhvr>
                                        <p:cTn id="47" dur="1"/>
                                        <p:tgtEl>
                                          <p:spTgt spid="580"/>
                                        </p:tgtEl>
                                      </p:cBhvr>
                                    </p:animEffect>
                                  </p:childTnLst>
                                </p:cTn>
                              </p:par>
                              <p:par>
                                <p:cTn id="48" presetID="10" presetClass="entr" presetSubtype="0" fill="hold" nodeType="withEffect">
                                  <p:stCondLst>
                                    <p:cond delay="0"/>
                                  </p:stCondLst>
                                  <p:childTnLst>
                                    <p:set>
                                      <p:cBhvr>
                                        <p:cTn id="49" dur="1" fill="hold">
                                          <p:stCondLst>
                                            <p:cond delay="0"/>
                                          </p:stCondLst>
                                        </p:cTn>
                                        <p:tgtEl>
                                          <p:spTgt spid="579"/>
                                        </p:tgtEl>
                                        <p:attrNameLst>
                                          <p:attrName>style.visibility</p:attrName>
                                        </p:attrNameLst>
                                      </p:cBhvr>
                                      <p:to>
                                        <p:strVal val="visible"/>
                                      </p:to>
                                    </p:set>
                                    <p:animEffect transition="in" filter="fade">
                                      <p:cBhvr>
                                        <p:cTn id="50" dur="1"/>
                                        <p:tgtEl>
                                          <p:spTgt spid="57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81"/>
                                        </p:tgtEl>
                                        <p:attrNameLst>
                                          <p:attrName>style.visibility</p:attrName>
                                        </p:attrNameLst>
                                      </p:cBhvr>
                                      <p:to>
                                        <p:strVal val="visible"/>
                                      </p:to>
                                    </p:set>
                                    <p:animEffect transition="in" filter="fade">
                                      <p:cBhvr>
                                        <p:cTn id="55" dur="1"/>
                                        <p:tgtEl>
                                          <p:spTgt spid="581"/>
                                        </p:tgtEl>
                                      </p:cBhvr>
                                    </p:animEffect>
                                  </p:childTnLst>
                                </p:cTn>
                              </p:par>
                              <p:par>
                                <p:cTn id="56" presetID="10" presetClass="entr" presetSubtype="0" fill="hold" nodeType="withEffect">
                                  <p:stCondLst>
                                    <p:cond delay="0"/>
                                  </p:stCondLst>
                                  <p:childTnLst>
                                    <p:set>
                                      <p:cBhvr>
                                        <p:cTn id="57" dur="1" fill="hold">
                                          <p:stCondLst>
                                            <p:cond delay="0"/>
                                          </p:stCondLst>
                                        </p:cTn>
                                        <p:tgtEl>
                                          <p:spTgt spid="582"/>
                                        </p:tgtEl>
                                        <p:attrNameLst>
                                          <p:attrName>style.visibility</p:attrName>
                                        </p:attrNameLst>
                                      </p:cBhvr>
                                      <p:to>
                                        <p:strVal val="visible"/>
                                      </p:to>
                                    </p:set>
                                    <p:animEffect transition="in" filter="fade">
                                      <p:cBhvr>
                                        <p:cTn id="58" dur="1"/>
                                        <p:tgtEl>
                                          <p:spTgt spid="58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86"/>
                                        </p:tgtEl>
                                        <p:attrNameLst>
                                          <p:attrName>style.visibility</p:attrName>
                                        </p:attrNameLst>
                                      </p:cBhvr>
                                      <p:to>
                                        <p:strVal val="visible"/>
                                      </p:to>
                                    </p:set>
                                    <p:animEffect transition="in" filter="fade">
                                      <p:cBhvr>
                                        <p:cTn id="63" dur="1"/>
                                        <p:tgtEl>
                                          <p:spTgt spid="586"/>
                                        </p:tgtEl>
                                      </p:cBhvr>
                                    </p:animEffect>
                                  </p:childTnLst>
                                </p:cTn>
                              </p:par>
                              <p:par>
                                <p:cTn id="64" presetID="10" presetClass="entr" presetSubtype="0" fill="hold" nodeType="withEffect">
                                  <p:stCondLst>
                                    <p:cond delay="0"/>
                                  </p:stCondLst>
                                  <p:childTnLst>
                                    <p:set>
                                      <p:cBhvr>
                                        <p:cTn id="65" dur="1" fill="hold">
                                          <p:stCondLst>
                                            <p:cond delay="0"/>
                                          </p:stCondLst>
                                        </p:cTn>
                                        <p:tgtEl>
                                          <p:spTgt spid="585"/>
                                        </p:tgtEl>
                                        <p:attrNameLst>
                                          <p:attrName>style.visibility</p:attrName>
                                        </p:attrNameLst>
                                      </p:cBhvr>
                                      <p:to>
                                        <p:strVal val="visible"/>
                                      </p:to>
                                    </p:set>
                                    <p:animEffect transition="in" filter="fade">
                                      <p:cBhvr>
                                        <p:cTn id="66" dur="1"/>
                                        <p:tgtEl>
                                          <p:spTgt spid="58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83"/>
                                        </p:tgtEl>
                                        <p:attrNameLst>
                                          <p:attrName>style.visibility</p:attrName>
                                        </p:attrNameLst>
                                      </p:cBhvr>
                                      <p:to>
                                        <p:strVal val="visible"/>
                                      </p:to>
                                    </p:set>
                                    <p:animEffect transition="in" filter="fade">
                                      <p:cBhvr>
                                        <p:cTn id="71" dur="1"/>
                                        <p:tgtEl>
                                          <p:spTgt spid="583"/>
                                        </p:tgtEl>
                                      </p:cBhvr>
                                    </p:animEffect>
                                  </p:childTnLst>
                                </p:cTn>
                              </p:par>
                              <p:par>
                                <p:cTn id="72" presetID="10" presetClass="entr" presetSubtype="0" fill="hold" nodeType="withEffect">
                                  <p:stCondLst>
                                    <p:cond delay="0"/>
                                  </p:stCondLst>
                                  <p:childTnLst>
                                    <p:set>
                                      <p:cBhvr>
                                        <p:cTn id="73" dur="1" fill="hold">
                                          <p:stCondLst>
                                            <p:cond delay="0"/>
                                          </p:stCondLst>
                                        </p:cTn>
                                        <p:tgtEl>
                                          <p:spTgt spid="584"/>
                                        </p:tgtEl>
                                        <p:attrNameLst>
                                          <p:attrName>style.visibility</p:attrName>
                                        </p:attrNameLst>
                                      </p:cBhvr>
                                      <p:to>
                                        <p:strVal val="visible"/>
                                      </p:to>
                                    </p:set>
                                    <p:animEffect transition="in" filter="fade">
                                      <p:cBhvr>
                                        <p:cTn id="74" dur="1"/>
                                        <p:tgtEl>
                                          <p:spTgt spid="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 Example Rocket Chip SoC Target</a:t>
            </a:r>
            <a:endParaRPr/>
          </a:p>
        </p:txBody>
      </p:sp>
      <p:pic>
        <p:nvPicPr>
          <p:cNvPr id="600" name="Google Shape;600;p80" descr="example-target.jpg"/>
          <p:cNvPicPr preferRelativeResize="0"/>
          <p:nvPr/>
        </p:nvPicPr>
        <p:blipFill>
          <a:blip r:embed="rId3">
            <a:alphaModFix/>
          </a:blip>
          <a:stretch>
            <a:fillRect/>
          </a:stretch>
        </p:blipFill>
        <p:spPr>
          <a:xfrm>
            <a:off x="1226868" y="1017725"/>
            <a:ext cx="6308057" cy="3943875"/>
          </a:xfrm>
          <a:prstGeom prst="rect">
            <a:avLst/>
          </a:prstGeom>
          <a:noFill/>
          <a:ln>
            <a:noFill/>
          </a:ln>
        </p:spPr>
      </p:pic>
      <p:sp>
        <p:nvSpPr>
          <p:cNvPr id="601" name="Google Shape;601;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41</a:t>
            </a:fld>
            <a:endParaRPr/>
          </a:p>
        </p:txBody>
      </p:sp>
      <p:sp>
        <p:nvSpPr>
          <p:cNvPr id="602" name="Google Shape;602;p80"/>
          <p:cNvSpPr txBox="1"/>
          <p:nvPr/>
        </p:nvSpPr>
        <p:spPr>
          <a:xfrm>
            <a:off x="6264625" y="3478600"/>
            <a:ext cx="1922100" cy="4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595959"/>
                </a:solidFill>
                <a:latin typeface="Proxima Nova"/>
                <a:ea typeface="Proxima Nova"/>
                <a:cs typeface="Proxima Nova"/>
                <a:sym typeface="Proxima Nova"/>
              </a:rPr>
              <a:t>A channel modeling a pipelined wire </a:t>
            </a:r>
            <a:endParaRPr>
              <a:solidFill>
                <a:srgbClr val="595959"/>
              </a:solidFill>
              <a:latin typeface="Proxima Nova"/>
              <a:ea typeface="Proxima Nova"/>
              <a:cs typeface="Proxima Nova"/>
              <a:sym typeface="Proxima Nova"/>
            </a:endParaRPr>
          </a:p>
        </p:txBody>
      </p:sp>
      <p:sp>
        <p:nvSpPr>
          <p:cNvPr id="603" name="Google Shape;603;p80"/>
          <p:cNvSpPr txBox="1"/>
          <p:nvPr/>
        </p:nvSpPr>
        <p:spPr>
          <a:xfrm>
            <a:off x="6736100" y="578400"/>
            <a:ext cx="1922100" cy="4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595959"/>
                </a:solidFill>
                <a:latin typeface="Proxima Nova"/>
                <a:ea typeface="Proxima Nova"/>
                <a:cs typeface="Proxima Nova"/>
                <a:sym typeface="Proxima Nova"/>
              </a:rPr>
              <a:t>A channel modeling latency-insensitive interconnect</a:t>
            </a:r>
            <a:endParaRPr>
              <a:solidFill>
                <a:srgbClr val="595959"/>
              </a:solidFill>
              <a:latin typeface="Proxima Nova"/>
              <a:ea typeface="Proxima Nova"/>
              <a:cs typeface="Proxima Nova"/>
              <a:sym typeface="Proxima Nova"/>
            </a:endParaRPr>
          </a:p>
        </p:txBody>
      </p:sp>
      <p:cxnSp>
        <p:nvCxnSpPr>
          <p:cNvPr id="604" name="Google Shape;604;p80"/>
          <p:cNvCxnSpPr/>
          <p:nvPr/>
        </p:nvCxnSpPr>
        <p:spPr>
          <a:xfrm rot="10800000">
            <a:off x="6007650" y="3058300"/>
            <a:ext cx="327000" cy="428100"/>
          </a:xfrm>
          <a:prstGeom prst="straightConnector1">
            <a:avLst/>
          </a:prstGeom>
          <a:noFill/>
          <a:ln w="19050" cap="flat" cmpd="sng">
            <a:solidFill>
              <a:srgbClr val="FF0000"/>
            </a:solidFill>
            <a:prstDash val="solid"/>
            <a:round/>
            <a:headEnd type="none" w="med" len="med"/>
            <a:tailEnd type="triangle" w="med" len="med"/>
          </a:ln>
        </p:spPr>
      </p:cxnSp>
      <p:cxnSp>
        <p:nvCxnSpPr>
          <p:cNvPr id="605" name="Google Shape;605;p80"/>
          <p:cNvCxnSpPr/>
          <p:nvPr/>
        </p:nvCxnSpPr>
        <p:spPr>
          <a:xfrm flipH="1">
            <a:off x="5696500" y="1011675"/>
            <a:ext cx="1050600" cy="490200"/>
          </a:xfrm>
          <a:prstGeom prst="straightConnector1">
            <a:avLst/>
          </a:prstGeom>
          <a:noFill/>
          <a:ln w="19050" cap="flat" cmpd="sng">
            <a:solidFill>
              <a:srgbClr val="FF0000"/>
            </a:solidFill>
            <a:prstDash val="solid"/>
            <a:round/>
            <a:headEnd type="none" w="med" len="med"/>
            <a:tailEnd type="triangle" w="med" len="med"/>
          </a:ln>
        </p:spPr>
      </p:cxnSp>
      <p:sp>
        <p:nvSpPr>
          <p:cNvPr id="606" name="Google Shape;606;p80"/>
          <p:cNvSpPr txBox="1"/>
          <p:nvPr/>
        </p:nvSpPr>
        <p:spPr>
          <a:xfrm>
            <a:off x="123550" y="1068600"/>
            <a:ext cx="1922100" cy="4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595959"/>
                </a:solidFill>
                <a:latin typeface="Proxima Nova"/>
                <a:ea typeface="Proxima Nova"/>
                <a:cs typeface="Proxima Nova"/>
                <a:sym typeface="Proxima Nova"/>
              </a:rPr>
              <a:t>Assists the core during boot. </a:t>
            </a:r>
            <a:endParaRPr>
              <a:solidFill>
                <a:srgbClr val="595959"/>
              </a:solidFill>
              <a:latin typeface="Proxima Nova"/>
              <a:ea typeface="Proxima Nova"/>
              <a:cs typeface="Proxima Nova"/>
              <a:sym typeface="Proxima Nova"/>
            </a:endParaRPr>
          </a:p>
        </p:txBody>
      </p:sp>
      <p:cxnSp>
        <p:nvCxnSpPr>
          <p:cNvPr id="607" name="Google Shape;607;p80"/>
          <p:cNvCxnSpPr/>
          <p:nvPr/>
        </p:nvCxnSpPr>
        <p:spPr>
          <a:xfrm>
            <a:off x="1245150" y="1486375"/>
            <a:ext cx="327000" cy="108900"/>
          </a:xfrm>
          <a:prstGeom prst="straightConnector1">
            <a:avLst/>
          </a:prstGeom>
          <a:noFill/>
          <a:ln w="19050" cap="flat" cmpd="sng">
            <a:solidFill>
              <a:srgbClr val="FF0000"/>
            </a:solidFill>
            <a:prstDash val="solid"/>
            <a:round/>
            <a:headEnd type="none" w="med" len="med"/>
            <a:tailEnd type="triangle" w="med" len="med"/>
          </a:ln>
        </p:spPr>
      </p:cxnSp>
      <p:sp>
        <p:nvSpPr>
          <p:cNvPr id="608" name="Google Shape;608;p80"/>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6"/>
                                        </p:tgtEl>
                                        <p:attrNameLst>
                                          <p:attrName>style.visibility</p:attrName>
                                        </p:attrNameLst>
                                      </p:cBhvr>
                                      <p:to>
                                        <p:strVal val="visible"/>
                                      </p:to>
                                    </p:set>
                                    <p:animEffect transition="in" filter="fade">
                                      <p:cBhvr>
                                        <p:cTn id="7" dur="1"/>
                                        <p:tgtEl>
                                          <p:spTgt spid="606"/>
                                        </p:tgtEl>
                                      </p:cBhvr>
                                    </p:animEffect>
                                  </p:childTnLst>
                                </p:cTn>
                              </p:par>
                              <p:par>
                                <p:cTn id="8" presetID="10" presetClass="entr" presetSubtype="0" fill="hold" nodeType="withEffect">
                                  <p:stCondLst>
                                    <p:cond delay="0"/>
                                  </p:stCondLst>
                                  <p:childTnLst>
                                    <p:set>
                                      <p:cBhvr>
                                        <p:cTn id="9" dur="1" fill="hold">
                                          <p:stCondLst>
                                            <p:cond delay="0"/>
                                          </p:stCondLst>
                                        </p:cTn>
                                        <p:tgtEl>
                                          <p:spTgt spid="607"/>
                                        </p:tgtEl>
                                        <p:attrNameLst>
                                          <p:attrName>style.visibility</p:attrName>
                                        </p:attrNameLst>
                                      </p:cBhvr>
                                      <p:to>
                                        <p:strVal val="visible"/>
                                      </p:to>
                                    </p:set>
                                    <p:animEffect transition="in" filter="fade">
                                      <p:cBhvr>
                                        <p:cTn id="10" dur="1"/>
                                        <p:tgtEl>
                                          <p:spTgt spid="60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04"/>
                                        </p:tgtEl>
                                        <p:attrNameLst>
                                          <p:attrName>style.visibility</p:attrName>
                                        </p:attrNameLst>
                                      </p:cBhvr>
                                      <p:to>
                                        <p:strVal val="visible"/>
                                      </p:to>
                                    </p:set>
                                    <p:animEffect transition="in" filter="fade">
                                      <p:cBhvr>
                                        <p:cTn id="15" dur="1"/>
                                        <p:tgtEl>
                                          <p:spTgt spid="604"/>
                                        </p:tgtEl>
                                      </p:cBhvr>
                                    </p:animEffect>
                                  </p:childTnLst>
                                </p:cTn>
                              </p:par>
                              <p:par>
                                <p:cTn id="16" presetID="10" presetClass="entr" presetSubtype="0" fill="hold" nodeType="withEffect">
                                  <p:stCondLst>
                                    <p:cond delay="0"/>
                                  </p:stCondLst>
                                  <p:childTnLst>
                                    <p:set>
                                      <p:cBhvr>
                                        <p:cTn id="17" dur="1" fill="hold">
                                          <p:stCondLst>
                                            <p:cond delay="0"/>
                                          </p:stCondLst>
                                        </p:cTn>
                                        <p:tgtEl>
                                          <p:spTgt spid="602"/>
                                        </p:tgtEl>
                                        <p:attrNameLst>
                                          <p:attrName>style.visibility</p:attrName>
                                        </p:attrNameLst>
                                      </p:cBhvr>
                                      <p:to>
                                        <p:strVal val="visible"/>
                                      </p:to>
                                    </p:set>
                                    <p:animEffect transition="in" filter="fade">
                                      <p:cBhvr>
                                        <p:cTn id="18" dur="1"/>
                                        <p:tgtEl>
                                          <p:spTgt spid="60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03"/>
                                        </p:tgtEl>
                                        <p:attrNameLst>
                                          <p:attrName>style.visibility</p:attrName>
                                        </p:attrNameLst>
                                      </p:cBhvr>
                                      <p:to>
                                        <p:strVal val="visible"/>
                                      </p:to>
                                    </p:set>
                                    <p:animEffect transition="in" filter="fade">
                                      <p:cBhvr>
                                        <p:cTn id="23" dur="1"/>
                                        <p:tgtEl>
                                          <p:spTgt spid="603"/>
                                        </p:tgtEl>
                                      </p:cBhvr>
                                    </p:animEffect>
                                  </p:childTnLst>
                                </p:cTn>
                              </p:par>
                              <p:par>
                                <p:cTn id="24" presetID="10" presetClass="entr" presetSubtype="0" fill="hold" nodeType="withEffect">
                                  <p:stCondLst>
                                    <p:cond delay="0"/>
                                  </p:stCondLst>
                                  <p:childTnLst>
                                    <p:set>
                                      <p:cBhvr>
                                        <p:cTn id="25" dur="1" fill="hold">
                                          <p:stCondLst>
                                            <p:cond delay="0"/>
                                          </p:stCondLst>
                                        </p:cTn>
                                        <p:tgtEl>
                                          <p:spTgt spid="605"/>
                                        </p:tgtEl>
                                        <p:attrNameLst>
                                          <p:attrName>style.visibility</p:attrName>
                                        </p:attrNameLst>
                                      </p:cBhvr>
                                      <p:to>
                                        <p:strVal val="visible"/>
                                      </p:to>
                                    </p:set>
                                    <p:animEffect transition="in" filter="fade">
                                      <p:cBhvr>
                                        <p:cTn id="26" dur="1"/>
                                        <p:tgtEl>
                                          <p:spTgt spid="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81" descr="toolchain-sw.jpg"/>
          <p:cNvPicPr preferRelativeResize="0"/>
          <p:nvPr/>
        </p:nvPicPr>
        <p:blipFill>
          <a:blip r:embed="rId3">
            <a:alphaModFix/>
          </a:blip>
          <a:stretch>
            <a:fillRect/>
          </a:stretch>
        </p:blipFill>
        <p:spPr>
          <a:xfrm>
            <a:off x="2566887" y="70075"/>
            <a:ext cx="3778874" cy="4809498"/>
          </a:xfrm>
          <a:prstGeom prst="rect">
            <a:avLst/>
          </a:prstGeom>
          <a:noFill/>
          <a:ln>
            <a:noFill/>
          </a:ln>
        </p:spPr>
      </p:pic>
      <p:sp>
        <p:nvSpPr>
          <p:cNvPr id="615" name="Google Shape;615;p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MIDAS Flow</a:t>
            </a:r>
            <a:endParaRPr/>
          </a:p>
        </p:txBody>
      </p:sp>
      <p:cxnSp>
        <p:nvCxnSpPr>
          <p:cNvPr id="616" name="Google Shape;616;p81"/>
          <p:cNvCxnSpPr/>
          <p:nvPr/>
        </p:nvCxnSpPr>
        <p:spPr>
          <a:xfrm flipH="1">
            <a:off x="5344275" y="1835250"/>
            <a:ext cx="982200" cy="310200"/>
          </a:xfrm>
          <a:prstGeom prst="straightConnector1">
            <a:avLst/>
          </a:prstGeom>
          <a:noFill/>
          <a:ln w="19050" cap="flat" cmpd="sng">
            <a:solidFill>
              <a:srgbClr val="FF0000"/>
            </a:solidFill>
            <a:prstDash val="solid"/>
            <a:round/>
            <a:headEnd type="none" w="med" len="med"/>
            <a:tailEnd type="triangle" w="med" len="med"/>
          </a:ln>
        </p:spPr>
      </p:cxnSp>
      <p:sp>
        <p:nvSpPr>
          <p:cNvPr id="617" name="Google Shape;617;p81"/>
          <p:cNvSpPr txBox="1"/>
          <p:nvPr/>
        </p:nvSpPr>
        <p:spPr>
          <a:xfrm>
            <a:off x="6326475" y="1434600"/>
            <a:ext cx="2268300" cy="5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595959"/>
                </a:solidFill>
                <a:latin typeface="Proxima Nova"/>
                <a:ea typeface="Proxima Nova"/>
                <a:cs typeface="Proxima Nova"/>
                <a:sym typeface="Proxima Nova"/>
              </a:rPr>
              <a:t> Convert source RTL into an FPGA-hostable model </a:t>
            </a:r>
            <a:endParaRPr>
              <a:solidFill>
                <a:srgbClr val="595959"/>
              </a:solidFill>
              <a:latin typeface="Proxima Nova"/>
              <a:ea typeface="Proxima Nova"/>
              <a:cs typeface="Proxima Nova"/>
              <a:sym typeface="Proxima Nova"/>
            </a:endParaRPr>
          </a:p>
        </p:txBody>
      </p:sp>
      <p:cxnSp>
        <p:nvCxnSpPr>
          <p:cNvPr id="618" name="Google Shape;618;p81"/>
          <p:cNvCxnSpPr>
            <a:stCxn id="619" idx="3"/>
          </p:cNvCxnSpPr>
          <p:nvPr/>
        </p:nvCxnSpPr>
        <p:spPr>
          <a:xfrm>
            <a:off x="2724425" y="2115725"/>
            <a:ext cx="1036500" cy="249300"/>
          </a:xfrm>
          <a:prstGeom prst="straightConnector1">
            <a:avLst/>
          </a:prstGeom>
          <a:noFill/>
          <a:ln w="19050" cap="flat" cmpd="sng">
            <a:solidFill>
              <a:srgbClr val="FF0000"/>
            </a:solidFill>
            <a:prstDash val="solid"/>
            <a:round/>
            <a:headEnd type="none" w="med" len="med"/>
            <a:tailEnd type="triangle" w="med" len="med"/>
          </a:ln>
        </p:spPr>
      </p:cxnSp>
      <p:sp>
        <p:nvSpPr>
          <p:cNvPr id="619" name="Google Shape;619;p81"/>
          <p:cNvSpPr txBox="1"/>
          <p:nvPr/>
        </p:nvSpPr>
        <p:spPr>
          <a:xfrm>
            <a:off x="456125" y="1640075"/>
            <a:ext cx="2268300" cy="9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Instrument models to improve debuggability and support Strober energy modeling</a:t>
            </a:r>
            <a:endParaRPr>
              <a:solidFill>
                <a:srgbClr val="595959"/>
              </a:solidFill>
              <a:latin typeface="Proxima Nova"/>
              <a:ea typeface="Proxima Nova"/>
              <a:cs typeface="Proxima Nova"/>
              <a:sym typeface="Proxima Nova"/>
            </a:endParaRPr>
          </a:p>
        </p:txBody>
      </p:sp>
      <p:sp>
        <p:nvSpPr>
          <p:cNvPr id="620" name="Google Shape;620;p81"/>
          <p:cNvSpPr txBox="1"/>
          <p:nvPr/>
        </p:nvSpPr>
        <p:spPr>
          <a:xfrm>
            <a:off x="6167100" y="2306850"/>
            <a:ext cx="2665200" cy="91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Stitch together FPGA-hosted models, implement channels, generate simulation interconnect</a:t>
            </a:r>
            <a:endParaRPr>
              <a:solidFill>
                <a:srgbClr val="595959"/>
              </a:solidFill>
              <a:latin typeface="Proxima Nova"/>
              <a:ea typeface="Proxima Nova"/>
              <a:cs typeface="Proxima Nova"/>
              <a:sym typeface="Proxima Nova"/>
            </a:endParaRPr>
          </a:p>
        </p:txBody>
      </p:sp>
      <p:cxnSp>
        <p:nvCxnSpPr>
          <p:cNvPr id="621" name="Google Shape;621;p81"/>
          <p:cNvCxnSpPr>
            <a:stCxn id="620" idx="1"/>
          </p:cNvCxnSpPr>
          <p:nvPr/>
        </p:nvCxnSpPr>
        <p:spPr>
          <a:xfrm flipH="1">
            <a:off x="5334300" y="2762550"/>
            <a:ext cx="832800" cy="126600"/>
          </a:xfrm>
          <a:prstGeom prst="straightConnector1">
            <a:avLst/>
          </a:prstGeom>
          <a:noFill/>
          <a:ln w="19050" cap="flat" cmpd="sng">
            <a:solidFill>
              <a:srgbClr val="FF0000"/>
            </a:solidFill>
            <a:prstDash val="solid"/>
            <a:round/>
            <a:headEnd type="none" w="med" len="med"/>
            <a:tailEnd type="triangle" w="med" len="med"/>
          </a:ln>
        </p:spPr>
      </p:cxnSp>
      <p:sp>
        <p:nvSpPr>
          <p:cNvPr id="622" name="Google Shape;622;p81"/>
          <p:cNvSpPr txBox="1"/>
          <p:nvPr/>
        </p:nvSpPr>
        <p:spPr>
          <a:xfrm>
            <a:off x="456125" y="2710500"/>
            <a:ext cx="2268300" cy="9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Connect simulation components to FPGA-host resources (DRAM, off-chip communication)</a:t>
            </a:r>
            <a:endParaRPr>
              <a:solidFill>
                <a:srgbClr val="595959"/>
              </a:solidFill>
              <a:latin typeface="Proxima Nova"/>
              <a:ea typeface="Proxima Nova"/>
              <a:cs typeface="Proxima Nova"/>
              <a:sym typeface="Proxima Nova"/>
            </a:endParaRPr>
          </a:p>
        </p:txBody>
      </p:sp>
      <p:cxnSp>
        <p:nvCxnSpPr>
          <p:cNvPr id="623" name="Google Shape;623;p81"/>
          <p:cNvCxnSpPr>
            <a:stCxn id="622" idx="3"/>
          </p:cNvCxnSpPr>
          <p:nvPr/>
        </p:nvCxnSpPr>
        <p:spPr>
          <a:xfrm rot="10800000" flipH="1">
            <a:off x="2724425" y="3082050"/>
            <a:ext cx="1081800" cy="104100"/>
          </a:xfrm>
          <a:prstGeom prst="straightConnector1">
            <a:avLst/>
          </a:prstGeom>
          <a:noFill/>
          <a:ln w="19050" cap="flat" cmpd="sng">
            <a:solidFill>
              <a:srgbClr val="FF0000"/>
            </a:solidFill>
            <a:prstDash val="solid"/>
            <a:round/>
            <a:headEnd type="none" w="med" len="med"/>
            <a:tailEnd type="triangle" w="med" len="med"/>
          </a:ln>
        </p:spPr>
      </p:cxnSp>
      <p:sp>
        <p:nvSpPr>
          <p:cNvPr id="624" name="Google Shape;624;p81"/>
          <p:cNvSpPr txBox="1"/>
          <p:nvPr/>
        </p:nvSpPr>
        <p:spPr>
          <a:xfrm>
            <a:off x="246650" y="3986450"/>
            <a:ext cx="2268300" cy="9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Define a master, link in SW models</a:t>
            </a:r>
            <a:endParaRPr>
              <a:solidFill>
                <a:srgbClr val="595959"/>
              </a:solidFill>
              <a:latin typeface="Proxima Nova"/>
              <a:ea typeface="Proxima Nova"/>
              <a:cs typeface="Proxima Nova"/>
              <a:sym typeface="Proxima Nova"/>
            </a:endParaRPr>
          </a:p>
        </p:txBody>
      </p:sp>
      <p:cxnSp>
        <p:nvCxnSpPr>
          <p:cNvPr id="625" name="Google Shape;625;p81"/>
          <p:cNvCxnSpPr/>
          <p:nvPr/>
        </p:nvCxnSpPr>
        <p:spPr>
          <a:xfrm rot="10800000" flipH="1">
            <a:off x="2514950" y="4174600"/>
            <a:ext cx="283200" cy="10500"/>
          </a:xfrm>
          <a:prstGeom prst="straightConnector1">
            <a:avLst/>
          </a:prstGeom>
          <a:noFill/>
          <a:ln w="19050" cap="flat" cmpd="sng">
            <a:solidFill>
              <a:srgbClr val="FF0000"/>
            </a:solidFill>
            <a:prstDash val="solid"/>
            <a:round/>
            <a:headEnd type="none" w="med" len="med"/>
            <a:tailEnd type="triangle" w="med" len="med"/>
          </a:ln>
        </p:spPr>
      </p:cxnSp>
      <p:sp>
        <p:nvSpPr>
          <p:cNvPr id="626" name="Google Shape;626;p81"/>
          <p:cNvSpPr txBox="1"/>
          <p:nvPr/>
        </p:nvSpPr>
        <p:spPr>
          <a:xfrm>
            <a:off x="6597900" y="3704200"/>
            <a:ext cx="1996800" cy="52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595959"/>
                </a:solidFill>
                <a:latin typeface="Proxima Nova"/>
                <a:ea typeface="Proxima Nova"/>
                <a:cs typeface="Proxima Nova"/>
                <a:sym typeface="Proxima Nova"/>
              </a:rPr>
              <a:t>Compile verilog into a static FPGA-host shim</a:t>
            </a:r>
            <a:endParaRPr>
              <a:solidFill>
                <a:srgbClr val="595959"/>
              </a:solidFill>
              <a:latin typeface="Proxima Nova"/>
              <a:ea typeface="Proxima Nova"/>
              <a:cs typeface="Proxima Nova"/>
              <a:sym typeface="Proxima Nova"/>
            </a:endParaRPr>
          </a:p>
        </p:txBody>
      </p:sp>
      <p:cxnSp>
        <p:nvCxnSpPr>
          <p:cNvPr id="627" name="Google Shape;627;p81"/>
          <p:cNvCxnSpPr>
            <a:stCxn id="626" idx="1"/>
          </p:cNvCxnSpPr>
          <p:nvPr/>
        </p:nvCxnSpPr>
        <p:spPr>
          <a:xfrm flipH="1">
            <a:off x="6132600" y="3969100"/>
            <a:ext cx="465300" cy="18000"/>
          </a:xfrm>
          <a:prstGeom prst="straightConnector1">
            <a:avLst/>
          </a:prstGeom>
          <a:noFill/>
          <a:ln w="19050" cap="flat" cmpd="sng">
            <a:solidFill>
              <a:srgbClr val="FF0000"/>
            </a:solidFill>
            <a:prstDash val="solid"/>
            <a:round/>
            <a:headEnd type="none" w="med" len="med"/>
            <a:tailEnd type="triangle" w="med" len="med"/>
          </a:ln>
        </p:spPr>
      </p:cxnSp>
      <p:sp>
        <p:nvSpPr>
          <p:cNvPr id="628" name="Google Shape;628;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42</a:t>
            </a:fld>
            <a:endParaRPr/>
          </a:p>
        </p:txBody>
      </p:sp>
      <p:sp>
        <p:nvSpPr>
          <p:cNvPr id="629" name="Google Shape;629;p81"/>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7"/>
                                        </p:tgtEl>
                                        <p:attrNameLst>
                                          <p:attrName>style.visibility</p:attrName>
                                        </p:attrNameLst>
                                      </p:cBhvr>
                                      <p:to>
                                        <p:strVal val="visible"/>
                                      </p:to>
                                    </p:set>
                                    <p:animEffect transition="in" filter="fade">
                                      <p:cBhvr>
                                        <p:cTn id="7" dur="1"/>
                                        <p:tgtEl>
                                          <p:spTgt spid="617"/>
                                        </p:tgtEl>
                                      </p:cBhvr>
                                    </p:animEffect>
                                  </p:childTnLst>
                                </p:cTn>
                              </p:par>
                              <p:par>
                                <p:cTn id="8" presetID="10" presetClass="entr" presetSubtype="0" fill="hold" nodeType="withEffect">
                                  <p:stCondLst>
                                    <p:cond delay="0"/>
                                  </p:stCondLst>
                                  <p:childTnLst>
                                    <p:set>
                                      <p:cBhvr>
                                        <p:cTn id="9" dur="1" fill="hold">
                                          <p:stCondLst>
                                            <p:cond delay="0"/>
                                          </p:stCondLst>
                                        </p:cTn>
                                        <p:tgtEl>
                                          <p:spTgt spid="616"/>
                                        </p:tgtEl>
                                        <p:attrNameLst>
                                          <p:attrName>style.visibility</p:attrName>
                                        </p:attrNameLst>
                                      </p:cBhvr>
                                      <p:to>
                                        <p:strVal val="visible"/>
                                      </p:to>
                                    </p:set>
                                    <p:animEffect transition="in" filter="fade">
                                      <p:cBhvr>
                                        <p:cTn id="10" dur="1"/>
                                        <p:tgtEl>
                                          <p:spTgt spid="6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19"/>
                                        </p:tgtEl>
                                        <p:attrNameLst>
                                          <p:attrName>style.visibility</p:attrName>
                                        </p:attrNameLst>
                                      </p:cBhvr>
                                      <p:to>
                                        <p:strVal val="visible"/>
                                      </p:to>
                                    </p:set>
                                    <p:animEffect transition="in" filter="fade">
                                      <p:cBhvr>
                                        <p:cTn id="15" dur="1"/>
                                        <p:tgtEl>
                                          <p:spTgt spid="619"/>
                                        </p:tgtEl>
                                      </p:cBhvr>
                                    </p:animEffect>
                                  </p:childTnLst>
                                </p:cTn>
                              </p:par>
                              <p:par>
                                <p:cTn id="16" presetID="10" presetClass="entr" presetSubtype="0" fill="hold" nodeType="withEffect">
                                  <p:stCondLst>
                                    <p:cond delay="0"/>
                                  </p:stCondLst>
                                  <p:childTnLst>
                                    <p:set>
                                      <p:cBhvr>
                                        <p:cTn id="17" dur="1" fill="hold">
                                          <p:stCondLst>
                                            <p:cond delay="0"/>
                                          </p:stCondLst>
                                        </p:cTn>
                                        <p:tgtEl>
                                          <p:spTgt spid="618"/>
                                        </p:tgtEl>
                                        <p:attrNameLst>
                                          <p:attrName>style.visibility</p:attrName>
                                        </p:attrNameLst>
                                      </p:cBhvr>
                                      <p:to>
                                        <p:strVal val="visible"/>
                                      </p:to>
                                    </p:set>
                                    <p:animEffect transition="in" filter="fade">
                                      <p:cBhvr>
                                        <p:cTn id="18" dur="1"/>
                                        <p:tgtEl>
                                          <p:spTgt spid="6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21"/>
                                        </p:tgtEl>
                                        <p:attrNameLst>
                                          <p:attrName>style.visibility</p:attrName>
                                        </p:attrNameLst>
                                      </p:cBhvr>
                                      <p:to>
                                        <p:strVal val="visible"/>
                                      </p:to>
                                    </p:set>
                                    <p:animEffect transition="in" filter="fade">
                                      <p:cBhvr>
                                        <p:cTn id="23" dur="1"/>
                                        <p:tgtEl>
                                          <p:spTgt spid="621"/>
                                        </p:tgtEl>
                                      </p:cBhvr>
                                    </p:animEffect>
                                  </p:childTnLst>
                                </p:cTn>
                              </p:par>
                              <p:par>
                                <p:cTn id="24" presetID="10" presetClass="entr" presetSubtype="0" fill="hold" nodeType="withEffect">
                                  <p:stCondLst>
                                    <p:cond delay="0"/>
                                  </p:stCondLst>
                                  <p:childTnLst>
                                    <p:set>
                                      <p:cBhvr>
                                        <p:cTn id="25" dur="1" fill="hold">
                                          <p:stCondLst>
                                            <p:cond delay="0"/>
                                          </p:stCondLst>
                                        </p:cTn>
                                        <p:tgtEl>
                                          <p:spTgt spid="620"/>
                                        </p:tgtEl>
                                        <p:attrNameLst>
                                          <p:attrName>style.visibility</p:attrName>
                                        </p:attrNameLst>
                                      </p:cBhvr>
                                      <p:to>
                                        <p:strVal val="visible"/>
                                      </p:to>
                                    </p:set>
                                    <p:animEffect transition="in" filter="fade">
                                      <p:cBhvr>
                                        <p:cTn id="26" dur="1"/>
                                        <p:tgtEl>
                                          <p:spTgt spid="6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22"/>
                                        </p:tgtEl>
                                        <p:attrNameLst>
                                          <p:attrName>style.visibility</p:attrName>
                                        </p:attrNameLst>
                                      </p:cBhvr>
                                      <p:to>
                                        <p:strVal val="visible"/>
                                      </p:to>
                                    </p:set>
                                    <p:animEffect transition="in" filter="fade">
                                      <p:cBhvr>
                                        <p:cTn id="31" dur="1"/>
                                        <p:tgtEl>
                                          <p:spTgt spid="622"/>
                                        </p:tgtEl>
                                      </p:cBhvr>
                                    </p:animEffect>
                                  </p:childTnLst>
                                </p:cTn>
                              </p:par>
                              <p:par>
                                <p:cTn id="32" presetID="10" presetClass="entr" presetSubtype="0" fill="hold" nodeType="withEffect">
                                  <p:stCondLst>
                                    <p:cond delay="0"/>
                                  </p:stCondLst>
                                  <p:childTnLst>
                                    <p:set>
                                      <p:cBhvr>
                                        <p:cTn id="33" dur="1" fill="hold">
                                          <p:stCondLst>
                                            <p:cond delay="0"/>
                                          </p:stCondLst>
                                        </p:cTn>
                                        <p:tgtEl>
                                          <p:spTgt spid="623"/>
                                        </p:tgtEl>
                                        <p:attrNameLst>
                                          <p:attrName>style.visibility</p:attrName>
                                        </p:attrNameLst>
                                      </p:cBhvr>
                                      <p:to>
                                        <p:strVal val="visible"/>
                                      </p:to>
                                    </p:set>
                                    <p:animEffect transition="in" filter="fade">
                                      <p:cBhvr>
                                        <p:cTn id="34" dur="1"/>
                                        <p:tgtEl>
                                          <p:spTgt spid="6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27"/>
                                        </p:tgtEl>
                                        <p:attrNameLst>
                                          <p:attrName>style.visibility</p:attrName>
                                        </p:attrNameLst>
                                      </p:cBhvr>
                                      <p:to>
                                        <p:strVal val="visible"/>
                                      </p:to>
                                    </p:set>
                                    <p:animEffect transition="in" filter="fade">
                                      <p:cBhvr>
                                        <p:cTn id="39" dur="1"/>
                                        <p:tgtEl>
                                          <p:spTgt spid="627"/>
                                        </p:tgtEl>
                                      </p:cBhvr>
                                    </p:animEffect>
                                  </p:childTnLst>
                                </p:cTn>
                              </p:par>
                              <p:par>
                                <p:cTn id="40" presetID="10" presetClass="entr" presetSubtype="0" fill="hold" nodeType="withEffect">
                                  <p:stCondLst>
                                    <p:cond delay="0"/>
                                  </p:stCondLst>
                                  <p:childTnLst>
                                    <p:set>
                                      <p:cBhvr>
                                        <p:cTn id="41" dur="1" fill="hold">
                                          <p:stCondLst>
                                            <p:cond delay="0"/>
                                          </p:stCondLst>
                                        </p:cTn>
                                        <p:tgtEl>
                                          <p:spTgt spid="626"/>
                                        </p:tgtEl>
                                        <p:attrNameLst>
                                          <p:attrName>style.visibility</p:attrName>
                                        </p:attrNameLst>
                                      </p:cBhvr>
                                      <p:to>
                                        <p:strVal val="visible"/>
                                      </p:to>
                                    </p:set>
                                    <p:animEffect transition="in" filter="fade">
                                      <p:cBhvr>
                                        <p:cTn id="42" dur="1"/>
                                        <p:tgtEl>
                                          <p:spTgt spid="6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24"/>
                                        </p:tgtEl>
                                        <p:attrNameLst>
                                          <p:attrName>style.visibility</p:attrName>
                                        </p:attrNameLst>
                                      </p:cBhvr>
                                      <p:to>
                                        <p:strVal val="visible"/>
                                      </p:to>
                                    </p:set>
                                    <p:animEffect transition="in" filter="fade">
                                      <p:cBhvr>
                                        <p:cTn id="47" dur="1"/>
                                        <p:tgtEl>
                                          <p:spTgt spid="624"/>
                                        </p:tgtEl>
                                      </p:cBhvr>
                                    </p:animEffect>
                                  </p:childTnLst>
                                </p:cTn>
                              </p:par>
                              <p:par>
                                <p:cTn id="48" presetID="10" presetClass="entr" presetSubtype="0" fill="hold" nodeType="withEffect">
                                  <p:stCondLst>
                                    <p:cond delay="0"/>
                                  </p:stCondLst>
                                  <p:childTnLst>
                                    <p:set>
                                      <p:cBhvr>
                                        <p:cTn id="49" dur="1" fill="hold">
                                          <p:stCondLst>
                                            <p:cond delay="0"/>
                                          </p:stCondLst>
                                        </p:cTn>
                                        <p:tgtEl>
                                          <p:spTgt spid="625"/>
                                        </p:tgtEl>
                                        <p:attrNameLst>
                                          <p:attrName>style.visibility</p:attrName>
                                        </p:attrNameLst>
                                      </p:cBhvr>
                                      <p:to>
                                        <p:strVal val="visible"/>
                                      </p:to>
                                    </p:set>
                                    <p:animEffect transition="in" filter="fade">
                                      <p:cBhvr>
                                        <p:cTn id="50" dur="1"/>
                                        <p:tgtEl>
                                          <p:spTgt spid="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Non-invasive collection of memory system statistics</a:t>
            </a:r>
            <a:endParaRPr/>
          </a:p>
          <a:p>
            <a:pPr marL="0" lvl="0" indent="0" algn="l" rtl="0">
              <a:spcBef>
                <a:spcPts val="0"/>
              </a:spcBef>
              <a:spcAft>
                <a:spcPts val="0"/>
              </a:spcAft>
              <a:buNone/>
            </a:pPr>
            <a:endParaRPr/>
          </a:p>
        </p:txBody>
      </p:sp>
      <p:sp>
        <p:nvSpPr>
          <p:cNvPr id="644" name="Google Shape;644;p83"/>
          <p:cNvSpPr txBox="1"/>
          <p:nvPr/>
        </p:nvSpPr>
        <p:spPr>
          <a:xfrm>
            <a:off x="3569825" y="4404750"/>
            <a:ext cx="3037200" cy="8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0000"/>
                </a:solidFill>
                <a:latin typeface="Proxima Nova"/>
                <a:ea typeface="Proxima Nova"/>
                <a:cs typeface="Proxima Nova"/>
                <a:sym typeface="Proxima Nova"/>
              </a:rPr>
              <a:t>Garbage Collection Events</a:t>
            </a:r>
            <a:endParaRPr>
              <a:solidFill>
                <a:srgbClr val="FF0000"/>
              </a:solidFill>
              <a:latin typeface="Proxima Nova"/>
              <a:ea typeface="Proxima Nova"/>
              <a:cs typeface="Proxima Nova"/>
              <a:sym typeface="Proxima Nova"/>
            </a:endParaRPr>
          </a:p>
        </p:txBody>
      </p:sp>
      <p:sp>
        <p:nvSpPr>
          <p:cNvPr id="645" name="Google Shape;645;p83"/>
          <p:cNvSpPr txBox="1"/>
          <p:nvPr/>
        </p:nvSpPr>
        <p:spPr>
          <a:xfrm>
            <a:off x="1658350" y="1108800"/>
            <a:ext cx="3722100" cy="43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Proxima Nova"/>
                <a:ea typeface="Proxima Nova"/>
                <a:cs typeface="Proxima Nova"/>
                <a:sym typeface="Proxima Nova"/>
              </a:rPr>
              <a:t>Dacapo - pmd</a:t>
            </a:r>
            <a:endParaRPr>
              <a:latin typeface="Proxima Nova"/>
              <a:ea typeface="Proxima Nova"/>
              <a:cs typeface="Proxima Nova"/>
              <a:sym typeface="Proxima Nova"/>
            </a:endParaRPr>
          </a:p>
        </p:txBody>
      </p:sp>
      <p:sp>
        <p:nvSpPr>
          <p:cNvPr id="646" name="Google Shape;646;p83"/>
          <p:cNvSpPr txBox="1"/>
          <p:nvPr/>
        </p:nvSpPr>
        <p:spPr>
          <a:xfrm>
            <a:off x="5861350" y="1108800"/>
            <a:ext cx="3722100" cy="43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Proxima Nova"/>
                <a:ea typeface="Proxima Nova"/>
                <a:cs typeface="Proxima Nova"/>
                <a:sym typeface="Proxima Nova"/>
              </a:rPr>
              <a:t>Dacapo - avrora</a:t>
            </a:r>
            <a:endParaRPr>
              <a:latin typeface="Proxima Nova"/>
              <a:ea typeface="Proxima Nova"/>
              <a:cs typeface="Proxima Nova"/>
              <a:sym typeface="Proxima Nova"/>
            </a:endParaRPr>
          </a:p>
        </p:txBody>
      </p:sp>
      <p:grpSp>
        <p:nvGrpSpPr>
          <p:cNvPr id="647" name="Google Shape;647;p83"/>
          <p:cNvGrpSpPr/>
          <p:nvPr/>
        </p:nvGrpSpPr>
        <p:grpSpPr>
          <a:xfrm>
            <a:off x="451127" y="1503713"/>
            <a:ext cx="7979698" cy="2774293"/>
            <a:chOff x="451127" y="1503713"/>
            <a:chExt cx="7979698" cy="2774293"/>
          </a:xfrm>
        </p:grpSpPr>
        <p:pic>
          <p:nvPicPr>
            <p:cNvPr id="648" name="Google Shape;648;p83" descr="rowmisses_pmd.png"/>
            <p:cNvPicPr preferRelativeResize="0"/>
            <p:nvPr/>
          </p:nvPicPr>
          <p:blipFill>
            <a:blip r:embed="rId3">
              <a:alphaModFix/>
            </a:blip>
            <a:stretch>
              <a:fillRect/>
            </a:stretch>
          </p:blipFill>
          <p:spPr>
            <a:xfrm>
              <a:off x="451127" y="1503713"/>
              <a:ext cx="3760574" cy="2774272"/>
            </a:xfrm>
            <a:prstGeom prst="rect">
              <a:avLst/>
            </a:prstGeom>
            <a:noFill/>
            <a:ln>
              <a:noFill/>
            </a:ln>
          </p:spPr>
        </p:pic>
        <p:pic>
          <p:nvPicPr>
            <p:cNvPr id="649" name="Google Shape;649;p83" descr="rowmisses_avrora.png"/>
            <p:cNvPicPr preferRelativeResize="0"/>
            <p:nvPr/>
          </p:nvPicPr>
          <p:blipFill>
            <a:blip r:embed="rId4">
              <a:alphaModFix/>
            </a:blip>
            <a:stretch>
              <a:fillRect/>
            </a:stretch>
          </p:blipFill>
          <p:spPr>
            <a:xfrm>
              <a:off x="4670250" y="1503725"/>
              <a:ext cx="3760574" cy="2774280"/>
            </a:xfrm>
            <a:prstGeom prst="rect">
              <a:avLst/>
            </a:prstGeom>
            <a:noFill/>
            <a:ln>
              <a:noFill/>
            </a:ln>
          </p:spPr>
        </p:pic>
      </p:grpSp>
      <p:cxnSp>
        <p:nvCxnSpPr>
          <p:cNvPr id="650" name="Google Shape;650;p83"/>
          <p:cNvCxnSpPr/>
          <p:nvPr/>
        </p:nvCxnSpPr>
        <p:spPr>
          <a:xfrm rot="10800000" flipH="1">
            <a:off x="5544550" y="4013100"/>
            <a:ext cx="316800" cy="445800"/>
          </a:xfrm>
          <a:prstGeom prst="straightConnector1">
            <a:avLst/>
          </a:prstGeom>
          <a:noFill/>
          <a:ln w="19050" cap="flat" cmpd="sng">
            <a:solidFill>
              <a:srgbClr val="FF0000"/>
            </a:solidFill>
            <a:prstDash val="solid"/>
            <a:round/>
            <a:headEnd type="none" w="med" len="med"/>
            <a:tailEnd type="triangle" w="med" len="med"/>
          </a:ln>
        </p:spPr>
      </p:cxnSp>
      <p:cxnSp>
        <p:nvCxnSpPr>
          <p:cNvPr id="651" name="Google Shape;651;p83"/>
          <p:cNvCxnSpPr/>
          <p:nvPr/>
        </p:nvCxnSpPr>
        <p:spPr>
          <a:xfrm rot="10800000" flipH="1">
            <a:off x="4930650" y="4023300"/>
            <a:ext cx="223800" cy="435600"/>
          </a:xfrm>
          <a:prstGeom prst="straightConnector1">
            <a:avLst/>
          </a:prstGeom>
          <a:noFill/>
          <a:ln w="19050" cap="flat" cmpd="sng">
            <a:solidFill>
              <a:srgbClr val="FF0000"/>
            </a:solidFill>
            <a:prstDash val="solid"/>
            <a:round/>
            <a:headEnd type="none" w="med" len="med"/>
            <a:tailEnd type="triangle" w="med" len="med"/>
          </a:ln>
        </p:spPr>
      </p:cxnSp>
      <p:cxnSp>
        <p:nvCxnSpPr>
          <p:cNvPr id="652" name="Google Shape;652;p83"/>
          <p:cNvCxnSpPr/>
          <p:nvPr/>
        </p:nvCxnSpPr>
        <p:spPr>
          <a:xfrm rot="10800000">
            <a:off x="3425050" y="4013125"/>
            <a:ext cx="529800" cy="458700"/>
          </a:xfrm>
          <a:prstGeom prst="straightConnector1">
            <a:avLst/>
          </a:prstGeom>
          <a:noFill/>
          <a:ln w="19050" cap="flat" cmpd="sng">
            <a:solidFill>
              <a:srgbClr val="FF0000"/>
            </a:solidFill>
            <a:prstDash val="solid"/>
            <a:round/>
            <a:headEnd type="none" w="med" len="med"/>
            <a:tailEnd type="triangle" w="med" len="med"/>
          </a:ln>
        </p:spPr>
      </p:cxnSp>
      <p:cxnSp>
        <p:nvCxnSpPr>
          <p:cNvPr id="653" name="Google Shape;653;p83"/>
          <p:cNvCxnSpPr/>
          <p:nvPr/>
        </p:nvCxnSpPr>
        <p:spPr>
          <a:xfrm rot="10800000">
            <a:off x="4084025" y="4013125"/>
            <a:ext cx="271500" cy="458700"/>
          </a:xfrm>
          <a:prstGeom prst="straightConnector1">
            <a:avLst/>
          </a:prstGeom>
          <a:noFill/>
          <a:ln w="19050" cap="flat" cmpd="sng">
            <a:solidFill>
              <a:srgbClr val="FF0000"/>
            </a:solidFill>
            <a:prstDash val="solid"/>
            <a:round/>
            <a:headEnd type="none" w="med" len="med"/>
            <a:tailEnd type="triangle" w="med" len="med"/>
          </a:ln>
        </p:spPr>
      </p:cxnSp>
      <p:sp>
        <p:nvSpPr>
          <p:cNvPr id="654" name="Google Shape;654;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43</a:t>
            </a:fld>
            <a:endParaRPr/>
          </a:p>
        </p:txBody>
      </p:sp>
      <p:sp>
        <p:nvSpPr>
          <p:cNvPr id="655" name="Google Shape;655;p83"/>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0"/>
                                        </p:tgtEl>
                                        <p:attrNameLst>
                                          <p:attrName>style.visibility</p:attrName>
                                        </p:attrNameLst>
                                      </p:cBhvr>
                                      <p:to>
                                        <p:strVal val="visible"/>
                                      </p:to>
                                    </p:set>
                                    <p:animEffect transition="in" filter="fade">
                                      <p:cBhvr>
                                        <p:cTn id="7" dur="1000"/>
                                        <p:tgtEl>
                                          <p:spTgt spid="650"/>
                                        </p:tgtEl>
                                      </p:cBhvr>
                                    </p:animEffect>
                                  </p:childTnLst>
                                </p:cTn>
                              </p:par>
                              <p:par>
                                <p:cTn id="8" presetID="10" presetClass="entr" presetSubtype="0" fill="hold" nodeType="withEffect">
                                  <p:stCondLst>
                                    <p:cond delay="0"/>
                                  </p:stCondLst>
                                  <p:childTnLst>
                                    <p:set>
                                      <p:cBhvr>
                                        <p:cTn id="9" dur="1" fill="hold">
                                          <p:stCondLst>
                                            <p:cond delay="0"/>
                                          </p:stCondLst>
                                        </p:cTn>
                                        <p:tgtEl>
                                          <p:spTgt spid="651"/>
                                        </p:tgtEl>
                                        <p:attrNameLst>
                                          <p:attrName>style.visibility</p:attrName>
                                        </p:attrNameLst>
                                      </p:cBhvr>
                                      <p:to>
                                        <p:strVal val="visible"/>
                                      </p:to>
                                    </p:set>
                                    <p:animEffect transition="in" filter="fade">
                                      <p:cBhvr>
                                        <p:cTn id="10" dur="1000"/>
                                        <p:tgtEl>
                                          <p:spTgt spid="651"/>
                                        </p:tgtEl>
                                      </p:cBhvr>
                                    </p:animEffect>
                                  </p:childTnLst>
                                </p:cTn>
                              </p:par>
                              <p:par>
                                <p:cTn id="11" presetID="10" presetClass="entr" presetSubtype="0" fill="hold" nodeType="withEffect">
                                  <p:stCondLst>
                                    <p:cond delay="0"/>
                                  </p:stCondLst>
                                  <p:childTnLst>
                                    <p:set>
                                      <p:cBhvr>
                                        <p:cTn id="12" dur="1" fill="hold">
                                          <p:stCondLst>
                                            <p:cond delay="0"/>
                                          </p:stCondLst>
                                        </p:cTn>
                                        <p:tgtEl>
                                          <p:spTgt spid="652"/>
                                        </p:tgtEl>
                                        <p:attrNameLst>
                                          <p:attrName>style.visibility</p:attrName>
                                        </p:attrNameLst>
                                      </p:cBhvr>
                                      <p:to>
                                        <p:strVal val="visible"/>
                                      </p:to>
                                    </p:set>
                                    <p:animEffect transition="in" filter="fade">
                                      <p:cBhvr>
                                        <p:cTn id="13" dur="1000"/>
                                        <p:tgtEl>
                                          <p:spTgt spid="652"/>
                                        </p:tgtEl>
                                      </p:cBhvr>
                                    </p:animEffect>
                                  </p:childTnLst>
                                </p:cTn>
                              </p:par>
                              <p:par>
                                <p:cTn id="14" presetID="10" presetClass="entr" presetSubtype="0" fill="hold" nodeType="withEffect">
                                  <p:stCondLst>
                                    <p:cond delay="0"/>
                                  </p:stCondLst>
                                  <p:childTnLst>
                                    <p:set>
                                      <p:cBhvr>
                                        <p:cTn id="15" dur="1" fill="hold">
                                          <p:stCondLst>
                                            <p:cond delay="0"/>
                                          </p:stCondLst>
                                        </p:cTn>
                                        <p:tgtEl>
                                          <p:spTgt spid="644"/>
                                        </p:tgtEl>
                                        <p:attrNameLst>
                                          <p:attrName>style.visibility</p:attrName>
                                        </p:attrNameLst>
                                      </p:cBhvr>
                                      <p:to>
                                        <p:strVal val="visible"/>
                                      </p:to>
                                    </p:set>
                                    <p:animEffect transition="in" filter="fade">
                                      <p:cBhvr>
                                        <p:cTn id="16" dur="1000"/>
                                        <p:tgtEl>
                                          <p:spTgt spid="644"/>
                                        </p:tgtEl>
                                      </p:cBhvr>
                                    </p:animEffect>
                                  </p:childTnLst>
                                </p:cTn>
                              </p:par>
                              <p:par>
                                <p:cTn id="17" presetID="10" presetClass="entr" presetSubtype="0" fill="hold" nodeType="withEffect">
                                  <p:stCondLst>
                                    <p:cond delay="0"/>
                                  </p:stCondLst>
                                  <p:childTnLst>
                                    <p:set>
                                      <p:cBhvr>
                                        <p:cTn id="18" dur="1" fill="hold">
                                          <p:stCondLst>
                                            <p:cond delay="0"/>
                                          </p:stCondLst>
                                        </p:cTn>
                                        <p:tgtEl>
                                          <p:spTgt spid="653"/>
                                        </p:tgtEl>
                                        <p:attrNameLst>
                                          <p:attrName>style.visibility</p:attrName>
                                        </p:attrNameLst>
                                      </p:cBhvr>
                                      <p:to>
                                        <p:strVal val="visible"/>
                                      </p:to>
                                    </p:set>
                                    <p:animEffect transition="in" filter="fade">
                                      <p:cBhvr>
                                        <p:cTn id="19" dur="1000"/>
                                        <p:tgtEl>
                                          <p:spTgt spid="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MIDAS Target-level Abstractions</a:t>
            </a:r>
            <a:endParaRPr/>
          </a:p>
        </p:txBody>
      </p:sp>
      <p:sp>
        <p:nvSpPr>
          <p:cNvPr id="662" name="Google Shape;662;p84"/>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560"/>
              </a:spcBef>
              <a:spcAft>
                <a:spcPts val="0"/>
              </a:spcAft>
              <a:buNone/>
            </a:pPr>
            <a:r>
              <a:rPr lang="en-US">
                <a:solidFill>
                  <a:srgbClr val="595959"/>
                </a:solidFill>
              </a:rPr>
              <a:t>Specify the target and its environment as a synchronous dataflow network:</a:t>
            </a:r>
            <a:endParaRPr>
              <a:solidFill>
                <a:srgbClr val="595959"/>
              </a:solidFill>
            </a:endParaRPr>
          </a:p>
          <a:p>
            <a:pPr marL="0" lvl="0" indent="0" algn="l" rtl="0">
              <a:spcBef>
                <a:spcPts val="1600"/>
              </a:spcBef>
              <a:spcAft>
                <a:spcPts val="0"/>
              </a:spcAft>
              <a:buNone/>
            </a:pPr>
            <a:endParaRPr>
              <a:solidFill>
                <a:srgbClr val="595959"/>
              </a:solidFill>
            </a:endParaRPr>
          </a:p>
          <a:p>
            <a:pPr marL="0" lvl="0" indent="0" algn="l" rtl="0">
              <a:spcBef>
                <a:spcPts val="1600"/>
              </a:spcBef>
              <a:spcAft>
                <a:spcPts val="0"/>
              </a:spcAft>
              <a:buNone/>
            </a:pPr>
            <a:endParaRPr>
              <a:solidFill>
                <a:srgbClr val="595959"/>
              </a:solidFill>
            </a:endParaRPr>
          </a:p>
          <a:p>
            <a:pPr marL="0" lvl="0" indent="0" algn="l" rtl="0">
              <a:spcBef>
                <a:spcPts val="1600"/>
              </a:spcBef>
              <a:spcAft>
                <a:spcPts val="0"/>
              </a:spcAft>
              <a:buNone/>
            </a:pPr>
            <a:endParaRPr>
              <a:solidFill>
                <a:srgbClr val="595959"/>
              </a:solidFill>
            </a:endParaRPr>
          </a:p>
          <a:p>
            <a:pPr marL="0" lvl="0" indent="0" algn="l" rtl="0">
              <a:spcBef>
                <a:spcPts val="1600"/>
              </a:spcBef>
              <a:spcAft>
                <a:spcPts val="0"/>
              </a:spcAft>
              <a:buNone/>
            </a:pPr>
            <a:endParaRPr>
              <a:solidFill>
                <a:srgbClr val="595959"/>
              </a:solidFill>
            </a:endParaRPr>
          </a:p>
          <a:p>
            <a:pPr marL="0" lvl="0" indent="0" algn="l" rtl="0">
              <a:spcBef>
                <a:spcPts val="1600"/>
              </a:spcBef>
              <a:spcAft>
                <a:spcPts val="0"/>
              </a:spcAft>
              <a:buNone/>
            </a:pPr>
            <a:endParaRPr>
              <a:solidFill>
                <a:srgbClr val="595959"/>
              </a:solidFill>
            </a:endParaRPr>
          </a:p>
          <a:p>
            <a:pPr marL="0" lvl="0" indent="0" algn="l" rtl="0">
              <a:spcBef>
                <a:spcPts val="1600"/>
              </a:spcBef>
              <a:spcAft>
                <a:spcPts val="0"/>
              </a:spcAft>
              <a:buNone/>
            </a:pPr>
            <a:endParaRPr>
              <a:solidFill>
                <a:srgbClr val="595959"/>
              </a:solidFill>
            </a:endParaRPr>
          </a:p>
          <a:p>
            <a:pPr marL="0" lvl="0" indent="0" algn="l" rtl="0">
              <a:spcBef>
                <a:spcPts val="1600"/>
              </a:spcBef>
              <a:spcAft>
                <a:spcPts val="0"/>
              </a:spcAft>
              <a:buNone/>
            </a:pPr>
            <a:endParaRPr>
              <a:solidFill>
                <a:srgbClr val="595959"/>
              </a:solidFill>
            </a:endParaRPr>
          </a:p>
          <a:p>
            <a:pPr marL="0" lvl="0" indent="0" algn="l" rtl="0">
              <a:spcBef>
                <a:spcPts val="1600"/>
              </a:spcBef>
              <a:spcAft>
                <a:spcPts val="0"/>
              </a:spcAft>
              <a:buNone/>
            </a:pPr>
            <a:endParaRPr>
              <a:solidFill>
                <a:srgbClr val="595959"/>
              </a:solidFill>
            </a:endParaRPr>
          </a:p>
          <a:p>
            <a:pPr marL="0" lvl="0" indent="0" algn="l" rtl="0">
              <a:spcBef>
                <a:spcPts val="1600"/>
              </a:spcBef>
              <a:spcAft>
                <a:spcPts val="0"/>
              </a:spcAft>
              <a:buNone/>
            </a:pPr>
            <a:endParaRPr>
              <a:solidFill>
                <a:srgbClr val="595959"/>
              </a:solidFill>
            </a:endParaRPr>
          </a:p>
          <a:p>
            <a:pPr marL="0" lvl="0" indent="0" algn="l" rtl="0">
              <a:spcBef>
                <a:spcPts val="1600"/>
              </a:spcBef>
              <a:spcAft>
                <a:spcPts val="0"/>
              </a:spcAft>
              <a:buClr>
                <a:srgbClr val="000000"/>
              </a:buClr>
              <a:buSzPts val="1100"/>
              <a:buFont typeface="Arial"/>
              <a:buNone/>
            </a:pPr>
            <a:r>
              <a:rPr lang="en-US">
                <a:solidFill>
                  <a:srgbClr val="595959"/>
                </a:solidFill>
              </a:rPr>
              <a:t> </a:t>
            </a:r>
            <a:endParaRPr>
              <a:solidFill>
                <a:srgbClr val="595959"/>
              </a:solidFill>
            </a:endParaRPr>
          </a:p>
          <a:p>
            <a:pPr marL="0" lvl="0" indent="0" algn="l" rtl="0">
              <a:spcBef>
                <a:spcPts val="1600"/>
              </a:spcBef>
              <a:spcAft>
                <a:spcPts val="1600"/>
              </a:spcAft>
              <a:buClr>
                <a:srgbClr val="000000"/>
              </a:buClr>
              <a:buSzPts val="1100"/>
              <a:buFont typeface="Arial"/>
              <a:buNone/>
            </a:pPr>
            <a:endParaRPr>
              <a:solidFill>
                <a:srgbClr val="595959"/>
              </a:solidFill>
            </a:endParaRPr>
          </a:p>
        </p:txBody>
      </p:sp>
      <p:pic>
        <p:nvPicPr>
          <p:cNvPr id="663" name="Google Shape;663;p84"/>
          <p:cNvPicPr preferRelativeResize="0"/>
          <p:nvPr/>
        </p:nvPicPr>
        <p:blipFill>
          <a:blip r:embed="rId3">
            <a:alphaModFix/>
          </a:blip>
          <a:stretch>
            <a:fillRect/>
          </a:stretch>
        </p:blipFill>
        <p:spPr>
          <a:xfrm>
            <a:off x="1200450" y="1562325"/>
            <a:ext cx="5999826" cy="3272650"/>
          </a:xfrm>
          <a:prstGeom prst="rect">
            <a:avLst/>
          </a:prstGeom>
          <a:noFill/>
          <a:ln>
            <a:noFill/>
          </a:ln>
        </p:spPr>
      </p:pic>
      <p:sp>
        <p:nvSpPr>
          <p:cNvPr id="664" name="Google Shape;664;p84"/>
          <p:cNvSpPr txBox="1"/>
          <p:nvPr/>
        </p:nvSpPr>
        <p:spPr>
          <a:xfrm>
            <a:off x="4064175" y="4216825"/>
            <a:ext cx="4482000" cy="61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60"/>
              </a:spcBef>
              <a:spcAft>
                <a:spcPts val="0"/>
              </a:spcAft>
              <a:buNone/>
            </a:pPr>
            <a:r>
              <a:rPr lang="en-US" sz="1800">
                <a:solidFill>
                  <a:srgbClr val="595959"/>
                </a:solidFill>
                <a:latin typeface="Proxima Nova"/>
                <a:ea typeface="Proxima Nova"/>
                <a:cs typeface="Proxima Nova"/>
                <a:sym typeface="Proxima Nova"/>
              </a:rPr>
              <a:t>Example: 32 bit unsigned adder, latency = 1</a:t>
            </a:r>
            <a:endParaRPr sz="1800">
              <a:solidFill>
                <a:srgbClr val="595959"/>
              </a:solidFill>
              <a:latin typeface="Proxima Nova"/>
              <a:ea typeface="Proxima Nova"/>
              <a:cs typeface="Proxima Nova"/>
              <a:sym typeface="Proxima Nova"/>
            </a:endParaRPr>
          </a:p>
          <a:p>
            <a:pPr marL="0" lvl="0" indent="0" algn="l" rtl="0">
              <a:spcBef>
                <a:spcPts val="1600"/>
              </a:spcBef>
              <a:spcAft>
                <a:spcPts val="0"/>
              </a:spcAft>
              <a:buNone/>
            </a:pPr>
            <a:endParaRPr/>
          </a:p>
        </p:txBody>
      </p:sp>
      <p:sp>
        <p:nvSpPr>
          <p:cNvPr id="665" name="Google Shape;665;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p85"/>
          <p:cNvPicPr preferRelativeResize="0"/>
          <p:nvPr/>
        </p:nvPicPr>
        <p:blipFill>
          <a:blip r:embed="rId3">
            <a:alphaModFix/>
          </a:blip>
          <a:stretch>
            <a:fillRect/>
          </a:stretch>
        </p:blipFill>
        <p:spPr>
          <a:xfrm>
            <a:off x="1200450" y="1562325"/>
            <a:ext cx="5999836" cy="3272650"/>
          </a:xfrm>
          <a:prstGeom prst="rect">
            <a:avLst/>
          </a:prstGeom>
          <a:noFill/>
          <a:ln>
            <a:noFill/>
          </a:ln>
        </p:spPr>
      </p:pic>
      <p:sp>
        <p:nvSpPr>
          <p:cNvPr id="672" name="Google Shape;672;p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MIDAS Target-level Abstractions - Tokens</a:t>
            </a:r>
            <a:endParaRPr/>
          </a:p>
        </p:txBody>
      </p:sp>
      <p:sp>
        <p:nvSpPr>
          <p:cNvPr id="673" name="Google Shape;673;p85"/>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560"/>
              </a:spcBef>
              <a:spcAft>
                <a:spcPts val="0"/>
              </a:spcAft>
              <a:buNone/>
            </a:pPr>
            <a:r>
              <a:rPr lang="en-US">
                <a:solidFill>
                  <a:srgbClr val="595959"/>
                </a:solidFill>
              </a:rPr>
              <a:t>Primitive unit of data: Type = Chisel type of interface. One token = one target cycle </a:t>
            </a:r>
            <a:endParaRPr>
              <a:solidFill>
                <a:srgbClr val="595959"/>
              </a:solidFill>
            </a:endParaRPr>
          </a:p>
          <a:p>
            <a:pPr marL="0" lvl="0" indent="0" algn="l" rtl="0">
              <a:spcBef>
                <a:spcPts val="1600"/>
              </a:spcBef>
              <a:spcAft>
                <a:spcPts val="0"/>
              </a:spcAft>
              <a:buNone/>
            </a:pPr>
            <a:endParaRPr>
              <a:solidFill>
                <a:srgbClr val="595959"/>
              </a:solidFill>
            </a:endParaRPr>
          </a:p>
          <a:p>
            <a:pPr marL="0" lvl="0" indent="0" algn="l" rtl="0">
              <a:spcBef>
                <a:spcPts val="1600"/>
              </a:spcBef>
              <a:spcAft>
                <a:spcPts val="0"/>
              </a:spcAft>
              <a:buNone/>
            </a:pPr>
            <a:endParaRPr>
              <a:solidFill>
                <a:srgbClr val="595959"/>
              </a:solidFill>
            </a:endParaRPr>
          </a:p>
          <a:p>
            <a:pPr marL="0" lvl="0" indent="0" algn="l" rtl="0">
              <a:spcBef>
                <a:spcPts val="1600"/>
              </a:spcBef>
              <a:spcAft>
                <a:spcPts val="0"/>
              </a:spcAft>
              <a:buNone/>
            </a:pPr>
            <a:endParaRPr>
              <a:solidFill>
                <a:srgbClr val="595959"/>
              </a:solidFill>
            </a:endParaRPr>
          </a:p>
          <a:p>
            <a:pPr marL="0" lvl="0" indent="0" algn="l" rtl="0">
              <a:spcBef>
                <a:spcPts val="1600"/>
              </a:spcBef>
              <a:spcAft>
                <a:spcPts val="0"/>
              </a:spcAft>
              <a:buNone/>
            </a:pPr>
            <a:endParaRPr b="1">
              <a:solidFill>
                <a:srgbClr val="595959"/>
              </a:solidFill>
            </a:endParaRPr>
          </a:p>
          <a:p>
            <a:pPr marL="0" lvl="0" indent="0" algn="l" rtl="0">
              <a:spcBef>
                <a:spcPts val="1600"/>
              </a:spcBef>
              <a:spcAft>
                <a:spcPts val="0"/>
              </a:spcAft>
              <a:buNone/>
            </a:pPr>
            <a:endParaRPr>
              <a:solidFill>
                <a:srgbClr val="595959"/>
              </a:solidFill>
            </a:endParaRPr>
          </a:p>
          <a:p>
            <a:pPr marL="0" lvl="0" indent="0" algn="l" rtl="0">
              <a:spcBef>
                <a:spcPts val="1600"/>
              </a:spcBef>
              <a:spcAft>
                <a:spcPts val="0"/>
              </a:spcAft>
              <a:buNone/>
            </a:pPr>
            <a:endParaRPr>
              <a:solidFill>
                <a:srgbClr val="595959"/>
              </a:solidFill>
            </a:endParaRPr>
          </a:p>
          <a:p>
            <a:pPr marL="0" lvl="0" indent="0" algn="l" rtl="0">
              <a:spcBef>
                <a:spcPts val="1600"/>
              </a:spcBef>
              <a:spcAft>
                <a:spcPts val="0"/>
              </a:spcAft>
              <a:buNone/>
            </a:pPr>
            <a:endParaRPr>
              <a:solidFill>
                <a:srgbClr val="595959"/>
              </a:solidFill>
            </a:endParaRPr>
          </a:p>
          <a:p>
            <a:pPr marL="0" lvl="0" indent="0" algn="l" rtl="0">
              <a:spcBef>
                <a:spcPts val="1600"/>
              </a:spcBef>
              <a:spcAft>
                <a:spcPts val="0"/>
              </a:spcAft>
              <a:buNone/>
            </a:pPr>
            <a:endParaRPr>
              <a:solidFill>
                <a:srgbClr val="595959"/>
              </a:solidFill>
            </a:endParaRPr>
          </a:p>
          <a:p>
            <a:pPr marL="0" lvl="0" indent="0" algn="l" rtl="0">
              <a:spcBef>
                <a:spcPts val="1600"/>
              </a:spcBef>
              <a:spcAft>
                <a:spcPts val="0"/>
              </a:spcAft>
              <a:buNone/>
            </a:pPr>
            <a:endParaRPr>
              <a:solidFill>
                <a:srgbClr val="595959"/>
              </a:solidFill>
            </a:endParaRPr>
          </a:p>
          <a:p>
            <a:pPr marL="0" lvl="0" indent="0" algn="l" rtl="0">
              <a:spcBef>
                <a:spcPts val="1600"/>
              </a:spcBef>
              <a:spcAft>
                <a:spcPts val="0"/>
              </a:spcAft>
              <a:buClr>
                <a:srgbClr val="000000"/>
              </a:buClr>
              <a:buSzPts val="1100"/>
              <a:buFont typeface="Arial"/>
              <a:buNone/>
            </a:pPr>
            <a:r>
              <a:rPr lang="en-US">
                <a:solidFill>
                  <a:srgbClr val="595959"/>
                </a:solidFill>
              </a:rPr>
              <a:t> </a:t>
            </a:r>
            <a:endParaRPr>
              <a:solidFill>
                <a:srgbClr val="595959"/>
              </a:solidFill>
            </a:endParaRPr>
          </a:p>
          <a:p>
            <a:pPr marL="0" lvl="0" indent="0" algn="l" rtl="0">
              <a:spcBef>
                <a:spcPts val="1600"/>
              </a:spcBef>
              <a:spcAft>
                <a:spcPts val="1600"/>
              </a:spcAft>
              <a:buClr>
                <a:srgbClr val="000000"/>
              </a:buClr>
              <a:buSzPts val="1100"/>
              <a:buFont typeface="Arial"/>
              <a:buNone/>
            </a:pPr>
            <a:endParaRPr>
              <a:solidFill>
                <a:srgbClr val="595959"/>
              </a:solidFill>
            </a:endParaRPr>
          </a:p>
        </p:txBody>
      </p:sp>
      <p:sp>
        <p:nvSpPr>
          <p:cNvPr id="674" name="Google Shape;674;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Google Shape;680;p86"/>
          <p:cNvPicPr preferRelativeResize="0"/>
          <p:nvPr/>
        </p:nvPicPr>
        <p:blipFill>
          <a:blip r:embed="rId3">
            <a:alphaModFix/>
          </a:blip>
          <a:stretch>
            <a:fillRect/>
          </a:stretch>
        </p:blipFill>
        <p:spPr>
          <a:xfrm>
            <a:off x="1197725" y="1560500"/>
            <a:ext cx="5999851" cy="3273549"/>
          </a:xfrm>
          <a:prstGeom prst="rect">
            <a:avLst/>
          </a:prstGeom>
          <a:noFill/>
          <a:ln>
            <a:noFill/>
          </a:ln>
        </p:spPr>
      </p:pic>
      <p:sp>
        <p:nvSpPr>
          <p:cNvPr id="681" name="Google Shape;681;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MIDAS Target-level Abstractions - Models</a:t>
            </a:r>
            <a:endParaRPr/>
          </a:p>
        </p:txBody>
      </p:sp>
      <p:sp>
        <p:nvSpPr>
          <p:cNvPr id="682" name="Google Shape;682;p86"/>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560"/>
              </a:spcBef>
              <a:spcAft>
                <a:spcPts val="1600"/>
              </a:spcAft>
              <a:buNone/>
            </a:pPr>
            <a:r>
              <a:rPr lang="en-US">
                <a:solidFill>
                  <a:srgbClr val="595959"/>
                </a:solidFill>
              </a:rPr>
              <a:t>Workhorses of the simulation: consume input tokens =&gt; mutate state, create output tokens. </a:t>
            </a:r>
            <a:endParaRPr>
              <a:solidFill>
                <a:srgbClr val="595959"/>
              </a:solidFill>
            </a:endParaRPr>
          </a:p>
        </p:txBody>
      </p:sp>
      <p:sp>
        <p:nvSpPr>
          <p:cNvPr id="683" name="Google Shape;683;p86"/>
          <p:cNvSpPr txBox="1"/>
          <p:nvPr/>
        </p:nvSpPr>
        <p:spPr>
          <a:xfrm>
            <a:off x="4642475" y="3714475"/>
            <a:ext cx="3970200" cy="1120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560"/>
              </a:spcBef>
              <a:spcAft>
                <a:spcPts val="0"/>
              </a:spcAft>
              <a:buNone/>
            </a:pPr>
            <a:r>
              <a:rPr lang="en-US" sz="1800">
                <a:solidFill>
                  <a:srgbClr val="595959"/>
                </a:solidFill>
                <a:latin typeface="Proxima Nova"/>
                <a:ea typeface="Proxima Nova"/>
                <a:cs typeface="Proxima Nova"/>
                <a:sym typeface="Proxima Nova"/>
              </a:rPr>
              <a:t>Notes: </a:t>
            </a:r>
            <a:endParaRPr sz="1800">
              <a:solidFill>
                <a:srgbClr val="595959"/>
              </a:solidFill>
              <a:latin typeface="Proxima Nova"/>
              <a:ea typeface="Proxima Nova"/>
              <a:cs typeface="Proxima Nova"/>
              <a:sym typeface="Proxima Nova"/>
            </a:endParaRPr>
          </a:p>
          <a:p>
            <a:pPr marL="457200" lvl="0" indent="-342900" algn="l" rtl="0">
              <a:lnSpc>
                <a:spcPct val="100000"/>
              </a:lnSpc>
              <a:spcBef>
                <a:spcPts val="560"/>
              </a:spcBef>
              <a:spcAft>
                <a:spcPts val="0"/>
              </a:spcAft>
              <a:buClr>
                <a:srgbClr val="595959"/>
              </a:buClr>
              <a:buSzPts val="1800"/>
              <a:buFont typeface="Proxima Nova"/>
              <a:buChar char="●"/>
            </a:pPr>
            <a:r>
              <a:rPr lang="en-US" sz="1800">
                <a:solidFill>
                  <a:srgbClr val="595959"/>
                </a:solidFill>
                <a:latin typeface="Proxima Nova"/>
                <a:ea typeface="Proxima Nova"/>
                <a:cs typeface="Proxima Nova"/>
                <a:sym typeface="Proxima Nova"/>
              </a:rPr>
              <a:t>Bound to a single clock domain</a:t>
            </a:r>
            <a:endParaRPr sz="1800">
              <a:solidFill>
                <a:srgbClr val="595959"/>
              </a:solidFill>
              <a:latin typeface="Proxima Nova"/>
              <a:ea typeface="Proxima Nova"/>
              <a:cs typeface="Proxima Nova"/>
              <a:sym typeface="Proxima Nova"/>
            </a:endParaRPr>
          </a:p>
          <a:p>
            <a:pPr marL="0" lvl="0" indent="0" algn="l" rtl="0">
              <a:lnSpc>
                <a:spcPct val="100000"/>
              </a:lnSpc>
              <a:spcBef>
                <a:spcPts val="560"/>
              </a:spcBef>
              <a:spcAft>
                <a:spcPts val="0"/>
              </a:spcAft>
              <a:buNone/>
            </a:pPr>
            <a:endParaRPr sz="1800">
              <a:solidFill>
                <a:srgbClr val="595959"/>
              </a:solidFill>
              <a:latin typeface="Proxima Nova"/>
              <a:ea typeface="Proxima Nova"/>
              <a:cs typeface="Proxima Nova"/>
              <a:sym typeface="Proxima Nova"/>
            </a:endParaRPr>
          </a:p>
          <a:p>
            <a:pPr marL="0" lvl="0" indent="0" algn="l" rtl="0">
              <a:spcBef>
                <a:spcPts val="0"/>
              </a:spcBef>
              <a:spcAft>
                <a:spcPts val="0"/>
              </a:spcAft>
              <a:buNone/>
            </a:pPr>
            <a:endParaRPr/>
          </a:p>
        </p:txBody>
      </p:sp>
      <p:sp>
        <p:nvSpPr>
          <p:cNvPr id="684" name="Google Shape;684;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p87"/>
          <p:cNvPicPr preferRelativeResize="0"/>
          <p:nvPr/>
        </p:nvPicPr>
        <p:blipFill>
          <a:blip r:embed="rId3">
            <a:alphaModFix/>
          </a:blip>
          <a:stretch>
            <a:fillRect/>
          </a:stretch>
        </p:blipFill>
        <p:spPr>
          <a:xfrm>
            <a:off x="1197713" y="1560512"/>
            <a:ext cx="5999851" cy="3273594"/>
          </a:xfrm>
          <a:prstGeom prst="rect">
            <a:avLst/>
          </a:prstGeom>
          <a:noFill/>
          <a:ln>
            <a:noFill/>
          </a:ln>
        </p:spPr>
      </p:pic>
      <p:sp>
        <p:nvSpPr>
          <p:cNvPr id="691" name="Google Shape;691;p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MIDAS Target-level Abstractions - Channels</a:t>
            </a:r>
            <a:endParaRPr/>
          </a:p>
        </p:txBody>
      </p:sp>
      <p:sp>
        <p:nvSpPr>
          <p:cNvPr id="692" name="Google Shape;692;p87"/>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560"/>
              </a:spcBef>
              <a:spcAft>
                <a:spcPts val="0"/>
              </a:spcAft>
              <a:buNone/>
            </a:pPr>
            <a:r>
              <a:rPr lang="en-US">
                <a:solidFill>
                  <a:srgbClr val="595959"/>
                </a:solidFill>
              </a:rPr>
              <a:t>Transport tokens between models. Cross clock domains &amp; model target channel timing</a:t>
            </a:r>
            <a:endParaRPr>
              <a:solidFill>
                <a:srgbClr val="595959"/>
              </a:solidFill>
            </a:endParaRPr>
          </a:p>
          <a:p>
            <a:pPr marL="0" lvl="0" indent="0" algn="l" rtl="0">
              <a:spcBef>
                <a:spcPts val="1600"/>
              </a:spcBef>
              <a:spcAft>
                <a:spcPts val="1600"/>
              </a:spcAft>
              <a:buClr>
                <a:srgbClr val="000000"/>
              </a:buClr>
              <a:buSzPts val="1100"/>
              <a:buFont typeface="Arial"/>
              <a:buNone/>
            </a:pPr>
            <a:endParaRPr>
              <a:solidFill>
                <a:srgbClr val="595959"/>
              </a:solidFill>
            </a:endParaRPr>
          </a:p>
        </p:txBody>
      </p:sp>
      <p:sp>
        <p:nvSpPr>
          <p:cNvPr id="693" name="Google Shape;693;p87"/>
          <p:cNvSpPr txBox="1"/>
          <p:nvPr/>
        </p:nvSpPr>
        <p:spPr>
          <a:xfrm>
            <a:off x="4642475" y="3714475"/>
            <a:ext cx="3970200" cy="1120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560"/>
              </a:spcBef>
              <a:spcAft>
                <a:spcPts val="0"/>
              </a:spcAft>
              <a:buNone/>
            </a:pPr>
            <a:r>
              <a:rPr lang="en-US" sz="1800">
                <a:solidFill>
                  <a:srgbClr val="595959"/>
                </a:solidFill>
                <a:latin typeface="Proxima Nova"/>
                <a:ea typeface="Proxima Nova"/>
                <a:cs typeface="Proxima Nova"/>
                <a:sym typeface="Proxima Nova"/>
              </a:rPr>
              <a:t>Notes: </a:t>
            </a:r>
            <a:endParaRPr sz="1800">
              <a:solidFill>
                <a:srgbClr val="595959"/>
              </a:solidFill>
              <a:latin typeface="Proxima Nova"/>
              <a:ea typeface="Proxima Nova"/>
              <a:cs typeface="Proxima Nova"/>
              <a:sym typeface="Proxima Nova"/>
            </a:endParaRPr>
          </a:p>
          <a:p>
            <a:pPr marL="457200" lvl="0" indent="-342900" algn="l" rtl="0">
              <a:lnSpc>
                <a:spcPct val="100000"/>
              </a:lnSpc>
              <a:spcBef>
                <a:spcPts val="560"/>
              </a:spcBef>
              <a:spcAft>
                <a:spcPts val="0"/>
              </a:spcAft>
              <a:buClr>
                <a:srgbClr val="595959"/>
              </a:buClr>
              <a:buSzPts val="1800"/>
              <a:buFont typeface="Proxima Nova"/>
              <a:buChar char="●"/>
            </a:pPr>
            <a:r>
              <a:rPr lang="en-US" sz="1800">
                <a:solidFill>
                  <a:srgbClr val="595959"/>
                </a:solidFill>
                <a:latin typeface="Proxima Nova"/>
                <a:ea typeface="Proxima Nova"/>
                <a:cs typeface="Proxima Nova"/>
                <a:sym typeface="Proxima Nova"/>
              </a:rPr>
              <a:t>Present boundaries along which partition design over host </a:t>
            </a:r>
            <a:endParaRPr sz="1800">
              <a:solidFill>
                <a:srgbClr val="595959"/>
              </a:solidFill>
              <a:latin typeface="Proxima Nova"/>
              <a:ea typeface="Proxima Nova"/>
              <a:cs typeface="Proxima Nova"/>
              <a:sym typeface="Proxima Nova"/>
            </a:endParaRPr>
          </a:p>
          <a:p>
            <a:pPr marL="0" lvl="0" indent="0" algn="l" rtl="0">
              <a:lnSpc>
                <a:spcPct val="100000"/>
              </a:lnSpc>
              <a:spcBef>
                <a:spcPts val="560"/>
              </a:spcBef>
              <a:spcAft>
                <a:spcPts val="0"/>
              </a:spcAft>
              <a:buNone/>
            </a:pPr>
            <a:endParaRPr sz="1800">
              <a:solidFill>
                <a:srgbClr val="595959"/>
              </a:solidFill>
              <a:latin typeface="Proxima Nova"/>
              <a:ea typeface="Proxima Nova"/>
              <a:cs typeface="Proxima Nova"/>
              <a:sym typeface="Proxima Nova"/>
            </a:endParaRPr>
          </a:p>
          <a:p>
            <a:pPr marL="0" lvl="0" indent="0" algn="l" rtl="0">
              <a:spcBef>
                <a:spcPts val="0"/>
              </a:spcBef>
              <a:spcAft>
                <a:spcPts val="0"/>
              </a:spcAft>
              <a:buNone/>
            </a:pPr>
            <a:endParaRPr/>
          </a:p>
        </p:txBody>
      </p:sp>
      <p:sp>
        <p:nvSpPr>
          <p:cNvPr id="694" name="Google Shape;694;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88"/>
          <p:cNvSpPr txBox="1">
            <a:spLocks noGrp="1"/>
          </p:cNvSpPr>
          <p:nvPr>
            <p:ph type="title"/>
          </p:nvPr>
        </p:nvSpPr>
        <p:spPr>
          <a:xfrm>
            <a:off x="1254125" y="57150"/>
            <a:ext cx="6629400" cy="685800"/>
          </a:xfrm>
          <a:prstGeom prst="rect">
            <a:avLst/>
          </a:prstGeom>
          <a:noFill/>
          <a:ln>
            <a:noFill/>
          </a:ln>
        </p:spPr>
        <p:txBody>
          <a:bodyPr spcFirstLastPara="1" wrap="square" lIns="90475" tIns="44450" rIns="90475" bIns="44450" anchor="ctr" anchorCtr="0">
            <a:noAutofit/>
          </a:bodyPr>
          <a:lstStyle/>
          <a:p>
            <a:pPr marL="0" marR="0" lvl="0" indent="0" algn="ctr" rtl="0">
              <a:lnSpc>
                <a:spcPct val="100000"/>
              </a:lnSpc>
              <a:spcBef>
                <a:spcPts val="0"/>
              </a:spcBef>
              <a:spcAft>
                <a:spcPts val="0"/>
              </a:spcAft>
              <a:buClr>
                <a:srgbClr val="000081"/>
              </a:buClr>
              <a:buFont typeface="Calibri"/>
              <a:buNone/>
            </a:pPr>
            <a:r>
              <a:rPr lang="en-US" sz="3200" b="1" i="0" u="none" strike="noStrike" cap="none">
                <a:solidFill>
                  <a:srgbClr val="000081"/>
                </a:solidFill>
                <a:latin typeface="Calibri"/>
                <a:ea typeface="Calibri"/>
                <a:cs typeface="Calibri"/>
                <a:sym typeface="Calibri"/>
              </a:rPr>
              <a:t>RAMP Gold </a:t>
            </a:r>
            <a:r>
              <a:rPr lang="en-US" sz="2800" b="1" i="0" u="none" strike="noStrike" cap="none">
                <a:solidFill>
                  <a:srgbClr val="000081"/>
                </a:solidFill>
                <a:latin typeface="Calibri"/>
                <a:ea typeface="Calibri"/>
                <a:cs typeface="Calibri"/>
                <a:sym typeface="Calibri"/>
              </a:rPr>
              <a:t>(ISCA’10, DAC’10)</a:t>
            </a:r>
            <a:endParaRPr sz="3200" b="1" i="0" u="none" strike="noStrike" cap="none">
              <a:solidFill>
                <a:srgbClr val="000081"/>
              </a:solidFill>
              <a:latin typeface="Calibri"/>
              <a:ea typeface="Calibri"/>
              <a:cs typeface="Calibri"/>
              <a:sym typeface="Calibri"/>
            </a:endParaRPr>
          </a:p>
        </p:txBody>
      </p:sp>
      <p:sp>
        <p:nvSpPr>
          <p:cNvPr id="701" name="Google Shape;701;p88"/>
          <p:cNvSpPr txBox="1">
            <a:spLocks noGrp="1"/>
          </p:cNvSpPr>
          <p:nvPr>
            <p:ph type="body" idx="1"/>
          </p:nvPr>
        </p:nvSpPr>
        <p:spPr>
          <a:xfrm>
            <a:off x="455612" y="742950"/>
            <a:ext cx="8226300" cy="3943200"/>
          </a:xfrm>
          <a:prstGeom prst="rect">
            <a:avLst/>
          </a:prstGeom>
          <a:noFill/>
          <a:ln>
            <a:noFill/>
          </a:ln>
        </p:spPr>
        <p:txBody>
          <a:bodyPr spcFirstLastPara="1" wrap="square" lIns="90475" tIns="44450" rIns="90475" bIns="44450" anchor="t" anchorCtr="0">
            <a:noAutofit/>
          </a:bodyPr>
          <a:lstStyle/>
          <a:p>
            <a:pPr marL="234950" marR="0" lvl="0" indent="-198120" algn="l" rtl="0">
              <a:lnSpc>
                <a:spcPct val="100000"/>
              </a:lnSpc>
              <a:spcBef>
                <a:spcPts val="0"/>
              </a:spcBef>
              <a:spcAft>
                <a:spcPts val="0"/>
              </a:spcAft>
              <a:buClr>
                <a:srgbClr val="595959"/>
              </a:buClr>
              <a:buSzPts val="1800"/>
              <a:buFont typeface="Proxima Nova"/>
              <a:buChar char="▪"/>
            </a:pPr>
            <a:r>
              <a:rPr lang="en-US" sz="1800" b="0" i="0" u="none" strike="noStrike" cap="none">
                <a:solidFill>
                  <a:srgbClr val="595959"/>
                </a:solidFill>
                <a:latin typeface="Proxima Nova"/>
                <a:ea typeface="Proxima Nova"/>
                <a:cs typeface="Proxima Nova"/>
                <a:sym typeface="Proxima Nova"/>
              </a:rPr>
              <a:t>Accelerate multi-core simulation on FPGA</a:t>
            </a:r>
            <a:endParaRPr sz="1800">
              <a:solidFill>
                <a:srgbClr val="595959"/>
              </a:solidFill>
              <a:latin typeface="Proxima Nova"/>
              <a:ea typeface="Proxima Nova"/>
              <a:cs typeface="Proxima Nova"/>
              <a:sym typeface="Proxima Nova"/>
            </a:endParaRPr>
          </a:p>
          <a:p>
            <a:pPr marL="0" marR="0" lvl="0" indent="0" algn="l" rtl="0">
              <a:lnSpc>
                <a:spcPct val="100000"/>
              </a:lnSpc>
              <a:spcBef>
                <a:spcPts val="0"/>
              </a:spcBef>
              <a:spcAft>
                <a:spcPts val="0"/>
              </a:spcAft>
              <a:buNone/>
            </a:pPr>
            <a:endParaRPr sz="1800">
              <a:solidFill>
                <a:srgbClr val="595959"/>
              </a:solidFill>
              <a:latin typeface="Proxima Nova"/>
              <a:ea typeface="Proxima Nova"/>
              <a:cs typeface="Proxima Nova"/>
              <a:sym typeface="Proxima Nova"/>
            </a:endParaRPr>
          </a:p>
          <a:p>
            <a:pPr marL="0" marR="0" lvl="0" indent="0" algn="l" rtl="0">
              <a:lnSpc>
                <a:spcPct val="100000"/>
              </a:lnSpc>
              <a:spcBef>
                <a:spcPts val="0"/>
              </a:spcBef>
              <a:spcAft>
                <a:spcPts val="0"/>
              </a:spcAft>
              <a:buNone/>
            </a:pPr>
            <a:endParaRPr sz="1800">
              <a:solidFill>
                <a:srgbClr val="595959"/>
              </a:solidFill>
              <a:latin typeface="Proxima Nova"/>
              <a:ea typeface="Proxima Nova"/>
              <a:cs typeface="Proxima Nova"/>
              <a:sym typeface="Proxima Nova"/>
            </a:endParaRPr>
          </a:p>
          <a:p>
            <a:pPr marL="690562" marR="0" lvl="1" indent="-246062" algn="l" rtl="0">
              <a:lnSpc>
                <a:spcPct val="100000"/>
              </a:lnSpc>
              <a:spcBef>
                <a:spcPts val="1000"/>
              </a:spcBef>
              <a:spcAft>
                <a:spcPts val="0"/>
              </a:spcAft>
              <a:buClr>
                <a:schemeClr val="dk1"/>
              </a:buClr>
              <a:buFont typeface="Merriweather Sans"/>
              <a:buNone/>
            </a:pPr>
            <a:endParaRPr sz="1800" b="0" i="0" u="none" strike="noStrike" cap="none">
              <a:solidFill>
                <a:srgbClr val="595959"/>
              </a:solidFill>
              <a:latin typeface="Proxima Nova"/>
              <a:ea typeface="Proxima Nova"/>
              <a:cs typeface="Proxima Nova"/>
              <a:sym typeface="Proxima Nova"/>
            </a:endParaRPr>
          </a:p>
          <a:p>
            <a:pPr marL="690562" marR="0" lvl="1" indent="-246062" algn="l" rtl="0">
              <a:lnSpc>
                <a:spcPct val="100000"/>
              </a:lnSpc>
              <a:spcBef>
                <a:spcPts val="1000"/>
              </a:spcBef>
              <a:spcAft>
                <a:spcPts val="0"/>
              </a:spcAft>
              <a:buClr>
                <a:schemeClr val="dk1"/>
              </a:buClr>
              <a:buFont typeface="Merriweather Sans"/>
              <a:buNone/>
            </a:pPr>
            <a:endParaRPr sz="1800" b="0" i="0" u="none" strike="noStrike" cap="none">
              <a:solidFill>
                <a:srgbClr val="595959"/>
              </a:solidFill>
              <a:latin typeface="Proxima Nova"/>
              <a:ea typeface="Proxima Nova"/>
              <a:cs typeface="Proxima Nova"/>
              <a:sym typeface="Proxima Nova"/>
            </a:endParaRPr>
          </a:p>
          <a:p>
            <a:pPr marL="0" marR="0" lvl="2" indent="0" algn="l" rtl="0">
              <a:lnSpc>
                <a:spcPct val="100000"/>
              </a:lnSpc>
              <a:spcBef>
                <a:spcPts val="1000"/>
              </a:spcBef>
              <a:spcAft>
                <a:spcPts val="0"/>
              </a:spcAft>
              <a:buClr>
                <a:schemeClr val="dk1"/>
              </a:buClr>
              <a:buFont typeface="Merriweather Sans"/>
              <a:buNone/>
            </a:pPr>
            <a:endParaRPr sz="1800" b="0" i="0" u="none" strike="noStrike" cap="none">
              <a:solidFill>
                <a:srgbClr val="595959"/>
              </a:solidFill>
              <a:latin typeface="Proxima Nova"/>
              <a:ea typeface="Proxima Nova"/>
              <a:cs typeface="Proxima Nova"/>
              <a:sym typeface="Proxima Nova"/>
            </a:endParaRPr>
          </a:p>
          <a:p>
            <a:pPr marL="234950" marR="0" lvl="0" indent="-198120" algn="l" rtl="0">
              <a:lnSpc>
                <a:spcPct val="100000"/>
              </a:lnSpc>
              <a:spcBef>
                <a:spcPts val="1000"/>
              </a:spcBef>
              <a:spcAft>
                <a:spcPts val="0"/>
              </a:spcAft>
              <a:buClr>
                <a:srgbClr val="595959"/>
              </a:buClr>
              <a:buSzPts val="1800"/>
              <a:buFont typeface="Proxima Nova"/>
              <a:buChar char="▪"/>
            </a:pPr>
            <a:r>
              <a:rPr lang="en-US" sz="1800" b="0" i="0" u="none" strike="noStrike" cap="none">
                <a:solidFill>
                  <a:srgbClr val="595959"/>
                </a:solidFill>
                <a:latin typeface="Proxima Nova"/>
                <a:ea typeface="Proxima Nova"/>
                <a:cs typeface="Proxima Nova"/>
                <a:sym typeface="Proxima Nova"/>
              </a:rPr>
              <a:t>Features</a:t>
            </a:r>
            <a:endParaRPr sz="1800">
              <a:solidFill>
                <a:srgbClr val="595959"/>
              </a:solidFill>
              <a:latin typeface="Proxima Nova"/>
              <a:ea typeface="Proxima Nova"/>
              <a:cs typeface="Proxima Nova"/>
              <a:sym typeface="Proxima Nova"/>
            </a:endParaRPr>
          </a:p>
          <a:p>
            <a:pPr marL="690562" marR="0" lvl="1" indent="-182562" algn="l" rtl="0">
              <a:lnSpc>
                <a:spcPct val="100000"/>
              </a:lnSpc>
              <a:spcBef>
                <a:spcPts val="0"/>
              </a:spcBef>
              <a:spcAft>
                <a:spcPts val="0"/>
              </a:spcAft>
              <a:buClr>
                <a:srgbClr val="595959"/>
              </a:buClr>
              <a:buSzPts val="1400"/>
              <a:buFont typeface="Proxima Nova"/>
              <a:buChar char="-"/>
            </a:pPr>
            <a:r>
              <a:rPr lang="en-US" sz="1400" b="0" i="0" u="none" strike="noStrike" cap="none">
                <a:solidFill>
                  <a:srgbClr val="595959"/>
                </a:solidFill>
                <a:latin typeface="Proxima Nova"/>
                <a:ea typeface="Proxima Nova"/>
                <a:cs typeface="Proxima Nova"/>
                <a:sym typeface="Proxima Nova"/>
              </a:rPr>
              <a:t>Target design: 64-core 32-bit SPARC V8</a:t>
            </a:r>
            <a:endParaRPr sz="1400">
              <a:solidFill>
                <a:srgbClr val="595959"/>
              </a:solidFill>
              <a:latin typeface="Proxima Nova"/>
              <a:ea typeface="Proxima Nova"/>
              <a:cs typeface="Proxima Nova"/>
              <a:sym typeface="Proxima Nova"/>
            </a:endParaRPr>
          </a:p>
          <a:p>
            <a:pPr marL="690562" marR="0" lvl="1" indent="-182562" algn="l" rtl="0">
              <a:lnSpc>
                <a:spcPct val="100000"/>
              </a:lnSpc>
              <a:spcBef>
                <a:spcPts val="0"/>
              </a:spcBef>
              <a:spcAft>
                <a:spcPts val="0"/>
              </a:spcAft>
              <a:buClr>
                <a:srgbClr val="595959"/>
              </a:buClr>
              <a:buSzPts val="1400"/>
              <a:buFont typeface="Proxima Nova"/>
              <a:buChar char="-"/>
            </a:pPr>
            <a:r>
              <a:rPr lang="en-US" sz="1400" b="0" i="0" u="none" strike="noStrike" cap="none">
                <a:solidFill>
                  <a:srgbClr val="595959"/>
                </a:solidFill>
                <a:latin typeface="Proxima Nova"/>
                <a:ea typeface="Proxima Nova"/>
                <a:cs typeface="Proxima Nova"/>
                <a:sym typeface="Proxima Nova"/>
              </a:rPr>
              <a:t>FAME7 simulator: decoupled, abstract, multi-threaded</a:t>
            </a:r>
            <a:endParaRPr sz="1400">
              <a:solidFill>
                <a:srgbClr val="595959"/>
              </a:solidFill>
              <a:latin typeface="Proxima Nova"/>
              <a:ea typeface="Proxima Nova"/>
              <a:cs typeface="Proxima Nova"/>
              <a:sym typeface="Proxima Nova"/>
            </a:endParaRPr>
          </a:p>
          <a:p>
            <a:pPr marL="690562" marR="0" lvl="1" indent="-182562" algn="l" rtl="0">
              <a:lnSpc>
                <a:spcPct val="100000"/>
              </a:lnSpc>
              <a:spcBef>
                <a:spcPts val="0"/>
              </a:spcBef>
              <a:spcAft>
                <a:spcPts val="0"/>
              </a:spcAft>
              <a:buClr>
                <a:srgbClr val="595959"/>
              </a:buClr>
              <a:buSzPts val="1400"/>
              <a:buFont typeface="Proxima Nova"/>
              <a:buChar char="-"/>
            </a:pPr>
            <a:r>
              <a:rPr lang="en-US" sz="1400" b="0" i="0" u="none" strike="noStrike" cap="none">
                <a:solidFill>
                  <a:srgbClr val="595959"/>
                </a:solidFill>
                <a:latin typeface="Proxima Nova"/>
                <a:ea typeface="Proxima Nova"/>
                <a:cs typeface="Proxima Nova"/>
                <a:sym typeface="Proxima Nova"/>
              </a:rPr>
              <a:t>Functional + timing models on FPGA</a:t>
            </a:r>
            <a:endParaRPr sz="1400">
              <a:solidFill>
                <a:srgbClr val="595959"/>
              </a:solidFill>
              <a:latin typeface="Proxima Nova"/>
              <a:ea typeface="Proxima Nova"/>
              <a:cs typeface="Proxima Nova"/>
              <a:sym typeface="Proxima Nova"/>
            </a:endParaRPr>
          </a:p>
          <a:p>
            <a:pPr marL="690562" marR="0" lvl="1" indent="-182562" algn="l" rtl="0">
              <a:lnSpc>
                <a:spcPct val="100000"/>
              </a:lnSpc>
              <a:spcBef>
                <a:spcPts val="0"/>
              </a:spcBef>
              <a:spcAft>
                <a:spcPts val="0"/>
              </a:spcAft>
              <a:buClr>
                <a:srgbClr val="595959"/>
              </a:buClr>
              <a:buSzPts val="1400"/>
              <a:buFont typeface="Proxima Nova"/>
              <a:buChar char="-"/>
            </a:pPr>
            <a:r>
              <a:rPr lang="en-US" sz="1400" b="0" i="0" u="none" strike="noStrike" cap="none">
                <a:solidFill>
                  <a:srgbClr val="595959"/>
                </a:solidFill>
                <a:latin typeface="Proxima Nova"/>
                <a:ea typeface="Proxima Nova"/>
                <a:cs typeface="Proxima Nova"/>
                <a:sym typeface="Proxima Nova"/>
              </a:rPr>
              <a:t>36,000 lines of System Verilog + IPs</a:t>
            </a:r>
            <a:endParaRPr sz="1400">
              <a:solidFill>
                <a:srgbClr val="595959"/>
              </a:solidFill>
              <a:latin typeface="Proxima Nova"/>
              <a:ea typeface="Proxima Nova"/>
              <a:cs typeface="Proxima Nova"/>
              <a:sym typeface="Proxima Nova"/>
            </a:endParaRPr>
          </a:p>
          <a:p>
            <a:pPr marL="690562" marR="0" lvl="1" indent="-182562" algn="l" rtl="0">
              <a:lnSpc>
                <a:spcPct val="100000"/>
              </a:lnSpc>
              <a:spcBef>
                <a:spcPts val="0"/>
              </a:spcBef>
              <a:spcAft>
                <a:spcPts val="0"/>
              </a:spcAft>
              <a:buClr>
                <a:srgbClr val="595959"/>
              </a:buClr>
              <a:buSzPts val="1400"/>
              <a:buFont typeface="Proxima Nova"/>
              <a:buChar char="-"/>
            </a:pPr>
            <a:r>
              <a:rPr lang="en-US" sz="1400" b="0" i="0" u="none" strike="noStrike" cap="none">
                <a:solidFill>
                  <a:srgbClr val="595959"/>
                </a:solidFill>
                <a:latin typeface="Proxima Nova"/>
                <a:ea typeface="Proxima Nova"/>
                <a:cs typeface="Proxima Nova"/>
                <a:sym typeface="Proxima Nova"/>
              </a:rPr>
              <a:t>Peak simulation rate: 100MHz / 64-core</a:t>
            </a:r>
            <a:endParaRPr sz="1400">
              <a:solidFill>
                <a:srgbClr val="595959"/>
              </a:solidFill>
              <a:latin typeface="Proxima Nova"/>
              <a:ea typeface="Proxima Nova"/>
              <a:cs typeface="Proxima Nova"/>
              <a:sym typeface="Proxima Nova"/>
            </a:endParaRPr>
          </a:p>
          <a:p>
            <a:pPr marL="690562" marR="0" lvl="1" indent="-182562" algn="l" rtl="0">
              <a:lnSpc>
                <a:spcPct val="100000"/>
              </a:lnSpc>
              <a:spcBef>
                <a:spcPts val="0"/>
              </a:spcBef>
              <a:spcAft>
                <a:spcPts val="0"/>
              </a:spcAft>
              <a:buClr>
                <a:srgbClr val="595959"/>
              </a:buClr>
              <a:buSzPts val="1400"/>
              <a:buFont typeface="Proxima Nova"/>
              <a:buChar char="-"/>
            </a:pPr>
            <a:r>
              <a:rPr lang="en-US" sz="1400" b="0" i="0" u="none" strike="noStrike" cap="none">
                <a:solidFill>
                  <a:srgbClr val="595959"/>
                </a:solidFill>
                <a:latin typeface="Proxima Nova"/>
                <a:ea typeface="Proxima Nova"/>
                <a:cs typeface="Proxima Nova"/>
                <a:sym typeface="Proxima Nova"/>
              </a:rPr>
              <a:t>Host platform: Xilinx Virtex-5 board($750) </a:t>
            </a:r>
            <a:endParaRPr sz="1400">
              <a:solidFill>
                <a:srgbClr val="595959"/>
              </a:solidFill>
              <a:latin typeface="Proxima Nova"/>
              <a:ea typeface="Proxima Nova"/>
              <a:cs typeface="Proxima Nova"/>
              <a:sym typeface="Proxima Nova"/>
            </a:endParaRPr>
          </a:p>
        </p:txBody>
      </p:sp>
      <p:pic>
        <p:nvPicPr>
          <p:cNvPr id="702" name="Google Shape;702;p88"/>
          <p:cNvPicPr preferRelativeResize="0"/>
          <p:nvPr/>
        </p:nvPicPr>
        <p:blipFill rotWithShape="1">
          <a:blip r:embed="rId3">
            <a:alphaModFix/>
          </a:blip>
          <a:srcRect/>
          <a:stretch/>
        </p:blipFill>
        <p:spPr>
          <a:xfrm>
            <a:off x="1336300" y="1131725"/>
            <a:ext cx="6629400" cy="1761900"/>
          </a:xfrm>
          <a:prstGeom prst="rect">
            <a:avLst/>
          </a:prstGeom>
          <a:noFill/>
          <a:ln>
            <a:noFill/>
          </a:ln>
        </p:spPr>
      </p:pic>
      <p:sp>
        <p:nvSpPr>
          <p:cNvPr id="703" name="Google Shape;703;p88"/>
          <p:cNvSpPr txBox="1">
            <a:spLocks noGrp="1"/>
          </p:cNvSpPr>
          <p:nvPr>
            <p:ph type="sldNum" idx="12"/>
          </p:nvPr>
        </p:nvSpPr>
        <p:spPr>
          <a:xfrm>
            <a:off x="7010400" y="4964906"/>
            <a:ext cx="2133600" cy="178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Arial Black"/>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89"/>
          <p:cNvSpPr txBox="1">
            <a:spLocks noGrp="1"/>
          </p:cNvSpPr>
          <p:nvPr>
            <p:ph type="body" idx="1"/>
          </p:nvPr>
        </p:nvSpPr>
        <p:spPr>
          <a:xfrm>
            <a:off x="228600" y="832306"/>
            <a:ext cx="6477000" cy="4197000"/>
          </a:xfrm>
          <a:prstGeom prst="rect">
            <a:avLst/>
          </a:prstGeom>
          <a:noFill/>
          <a:ln>
            <a:noFill/>
          </a:ln>
        </p:spPr>
        <p:txBody>
          <a:bodyPr spcFirstLastPara="1" wrap="square" lIns="90475" tIns="44450" rIns="90475" bIns="44450" anchor="t" anchorCtr="0">
            <a:noAutofit/>
          </a:bodyPr>
          <a:lstStyle/>
          <a:p>
            <a:pPr marL="234950" marR="0" lvl="0" indent="-219709" algn="l" rtl="0">
              <a:lnSpc>
                <a:spcPct val="100000"/>
              </a:lnSpc>
              <a:spcBef>
                <a:spcPts val="0"/>
              </a:spcBef>
              <a:spcAft>
                <a:spcPts val="0"/>
              </a:spcAft>
              <a:buClr>
                <a:srgbClr val="000080"/>
              </a:buClr>
              <a:buSzPts val="1800"/>
              <a:buFont typeface="Noto Sans Symbols"/>
              <a:buChar char="▪"/>
            </a:pPr>
            <a:r>
              <a:rPr lang="en-US" sz="1800" b="0" i="0" u="none" strike="noStrike" cap="none">
                <a:solidFill>
                  <a:schemeClr val="dk1"/>
                </a:solidFill>
                <a:latin typeface="Calibri"/>
                <a:ea typeface="Calibri"/>
                <a:cs typeface="Calibri"/>
                <a:sym typeface="Calibri"/>
              </a:rPr>
              <a:t>Build a “wind tunnel” for datacenter designs using FPGAs</a:t>
            </a:r>
            <a:endParaRPr sz="1800"/>
          </a:p>
          <a:p>
            <a:pPr marL="234950" marR="0" lvl="0" indent="-219709" algn="l" rtl="0">
              <a:lnSpc>
                <a:spcPct val="100000"/>
              </a:lnSpc>
              <a:spcBef>
                <a:spcPts val="0"/>
              </a:spcBef>
              <a:spcAft>
                <a:spcPts val="0"/>
              </a:spcAft>
              <a:buClr>
                <a:srgbClr val="000080"/>
              </a:buClr>
              <a:buSzPts val="1800"/>
              <a:buFont typeface="Noto Sans Symbols"/>
              <a:buChar char="▪"/>
            </a:pPr>
            <a:r>
              <a:rPr lang="en-US" sz="1800" b="0" i="0" u="none" strike="noStrike" cap="none">
                <a:solidFill>
                  <a:srgbClr val="FF0000"/>
                </a:solidFill>
                <a:latin typeface="Calibri"/>
                <a:ea typeface="Calibri"/>
                <a:cs typeface="Calibri"/>
                <a:sym typeface="Calibri"/>
              </a:rPr>
              <a:t>1000x faster than software simulator</a:t>
            </a:r>
            <a:endParaRPr sz="1800"/>
          </a:p>
          <a:p>
            <a:pPr marL="690562" marR="0" lvl="1" indent="-233362" algn="l" rtl="0">
              <a:lnSpc>
                <a:spcPct val="100000"/>
              </a:lnSpc>
              <a:spcBef>
                <a:spcPts val="0"/>
              </a:spcBef>
              <a:spcAft>
                <a:spcPts val="0"/>
              </a:spcAft>
              <a:buClr>
                <a:srgbClr val="FF0000"/>
              </a:buClr>
              <a:buSzPts val="1800"/>
              <a:buFont typeface="Merriweather Sans"/>
              <a:buChar char="-"/>
            </a:pPr>
            <a:r>
              <a:rPr lang="en-US" sz="1800" b="0" i="0" u="none" strike="noStrike" cap="none">
                <a:solidFill>
                  <a:srgbClr val="FF0000"/>
                </a:solidFill>
                <a:latin typeface="Calibri"/>
                <a:ea typeface="Calibri"/>
                <a:cs typeface="Calibri"/>
                <a:sym typeface="Calibri"/>
              </a:rPr>
              <a:t>Run in parallel at 1/1000</a:t>
            </a:r>
            <a:r>
              <a:rPr lang="en-US" sz="1800" b="0" i="0" u="none" strike="noStrike" cap="none" baseline="30000">
                <a:solidFill>
                  <a:srgbClr val="FF0000"/>
                </a:solidFill>
                <a:latin typeface="Calibri"/>
                <a:ea typeface="Calibri"/>
                <a:cs typeface="Calibri"/>
                <a:sym typeface="Calibri"/>
              </a:rPr>
              <a:t>th</a:t>
            </a:r>
            <a:r>
              <a:rPr lang="en-US" sz="1800" b="0" i="0" u="none" strike="noStrike" cap="none">
                <a:solidFill>
                  <a:srgbClr val="FF0000"/>
                </a:solidFill>
                <a:latin typeface="Calibri"/>
                <a:ea typeface="Calibri"/>
                <a:cs typeface="Calibri"/>
                <a:sym typeface="Calibri"/>
              </a:rPr>
              <a:t> real time vs. 1/1,000,000</a:t>
            </a:r>
            <a:r>
              <a:rPr lang="en-US" sz="1800" b="0" i="0" u="none" strike="noStrike" cap="none" baseline="30000">
                <a:solidFill>
                  <a:srgbClr val="FF0000"/>
                </a:solidFill>
                <a:latin typeface="Calibri"/>
                <a:ea typeface="Calibri"/>
                <a:cs typeface="Calibri"/>
                <a:sym typeface="Calibri"/>
              </a:rPr>
              <a:t>th</a:t>
            </a:r>
            <a:r>
              <a:rPr lang="en-US" sz="1800" b="0" i="0" u="none" strike="noStrike" cap="none">
                <a:solidFill>
                  <a:srgbClr val="FF0000"/>
                </a:solidFill>
                <a:latin typeface="Calibri"/>
                <a:ea typeface="Calibri"/>
                <a:cs typeface="Calibri"/>
                <a:sym typeface="Calibri"/>
              </a:rPr>
              <a:t> real time</a:t>
            </a:r>
            <a:endParaRPr sz="1800"/>
          </a:p>
          <a:p>
            <a:pPr marL="234950" marR="0" lvl="0" indent="-219709" algn="l" rtl="0">
              <a:lnSpc>
                <a:spcPct val="100000"/>
              </a:lnSpc>
              <a:spcBef>
                <a:spcPts val="0"/>
              </a:spcBef>
              <a:spcAft>
                <a:spcPts val="0"/>
              </a:spcAft>
              <a:buClr>
                <a:srgbClr val="000080"/>
              </a:buClr>
              <a:buSzPts val="1800"/>
              <a:buFont typeface="Noto Sans Symbols"/>
              <a:buChar char="▪"/>
            </a:pPr>
            <a:r>
              <a:rPr lang="en-US" sz="1800" b="0" i="0" u="none" strike="noStrike" cap="none">
                <a:solidFill>
                  <a:schemeClr val="dk1"/>
                </a:solidFill>
                <a:latin typeface="Calibri"/>
                <a:ea typeface="Calibri"/>
                <a:cs typeface="Calibri"/>
                <a:sym typeface="Calibri"/>
              </a:rPr>
              <a:t>6 BEE3 boards total 24 Xilinx Virtex5 FPGAs</a:t>
            </a:r>
            <a:endParaRPr sz="1800"/>
          </a:p>
          <a:p>
            <a:pPr marL="690562" marR="0" lvl="1" indent="-233362" algn="l" rtl="0">
              <a:lnSpc>
                <a:spcPct val="100000"/>
              </a:lnSpc>
              <a:spcBef>
                <a:spcPts val="0"/>
              </a:spcBef>
              <a:spcAft>
                <a:spcPts val="0"/>
              </a:spcAft>
              <a:buClr>
                <a:schemeClr val="dk1"/>
              </a:buClr>
              <a:buSzPts val="1800"/>
              <a:buFont typeface="Merriweather Sans"/>
              <a:buChar char="-"/>
            </a:pPr>
            <a:r>
              <a:rPr lang="en-US" sz="1800" b="0" i="0" u="none" strike="noStrike" cap="none">
                <a:solidFill>
                  <a:schemeClr val="dk1"/>
                </a:solidFill>
                <a:latin typeface="Calibri"/>
                <a:ea typeface="Calibri"/>
                <a:cs typeface="Calibri"/>
                <a:sym typeface="Calibri"/>
              </a:rPr>
              <a:t>Full-custom FPGA implementation with many reliability features</a:t>
            </a:r>
            <a:endParaRPr sz="1800"/>
          </a:p>
          <a:p>
            <a:pPr marL="690562" marR="0" lvl="1" indent="-233362" algn="l" rtl="0">
              <a:lnSpc>
                <a:spcPct val="100000"/>
              </a:lnSpc>
              <a:spcBef>
                <a:spcPts val="0"/>
              </a:spcBef>
              <a:spcAft>
                <a:spcPts val="0"/>
              </a:spcAft>
              <a:buClr>
                <a:schemeClr val="dk1"/>
              </a:buClr>
              <a:buSzPts val="1800"/>
              <a:buFont typeface="Merriweather Sans"/>
              <a:buChar char="-"/>
            </a:pPr>
            <a:r>
              <a:rPr lang="en-US" sz="1800" b="0" i="0" u="none" strike="noStrike" cap="none">
                <a:solidFill>
                  <a:schemeClr val="dk1"/>
                </a:solidFill>
                <a:latin typeface="Calibri"/>
                <a:ea typeface="Calibri"/>
                <a:cs typeface="Calibri"/>
                <a:sym typeface="Calibri"/>
              </a:rPr>
              <a:t>Memory: 384 GB (128 MB/node), peak bandwidth 180 GB/s</a:t>
            </a:r>
            <a:endParaRPr sz="1800"/>
          </a:p>
          <a:p>
            <a:pPr marL="690562" marR="0" lvl="1" indent="-233362" algn="l" rtl="0">
              <a:lnSpc>
                <a:spcPct val="100000"/>
              </a:lnSpc>
              <a:spcBef>
                <a:spcPts val="0"/>
              </a:spcBef>
              <a:spcAft>
                <a:spcPts val="0"/>
              </a:spcAft>
              <a:buClr>
                <a:schemeClr val="dk1"/>
              </a:buClr>
              <a:buSzPts val="1800"/>
              <a:buFont typeface="Merriweather Sans"/>
              <a:buChar char="-"/>
            </a:pPr>
            <a:r>
              <a:rPr lang="en-US" sz="1800" b="0" i="0" u="none" strike="noStrike" cap="none">
                <a:solidFill>
                  <a:schemeClr val="dk1"/>
                </a:solidFill>
                <a:latin typeface="Calibri"/>
                <a:ea typeface="Calibri"/>
                <a:cs typeface="Calibri"/>
                <a:sym typeface="Calibri"/>
              </a:rPr>
              <a:t>Connected with SERDES @ 2.5 Gbps </a:t>
            </a:r>
            <a:endParaRPr sz="1800"/>
          </a:p>
          <a:p>
            <a:pPr marL="690562" marR="0" lvl="1" indent="-233362" algn="l" rtl="0">
              <a:lnSpc>
                <a:spcPct val="100000"/>
              </a:lnSpc>
              <a:spcBef>
                <a:spcPts val="0"/>
              </a:spcBef>
              <a:spcAft>
                <a:spcPts val="0"/>
              </a:spcAft>
              <a:buClr>
                <a:schemeClr val="dk1"/>
              </a:buClr>
              <a:buSzPts val="1800"/>
              <a:buFont typeface="Merriweather Sans"/>
              <a:buChar char="-"/>
            </a:pPr>
            <a:r>
              <a:rPr lang="en-US" sz="1800" b="0" i="0" u="none" strike="noStrike" cap="none">
                <a:solidFill>
                  <a:schemeClr val="dk1"/>
                </a:solidFill>
                <a:latin typeface="Calibri"/>
                <a:ea typeface="Calibri"/>
                <a:cs typeface="Calibri"/>
                <a:sym typeface="Calibri"/>
              </a:rPr>
              <a:t>Active power: ~1.2 kWatt</a:t>
            </a:r>
            <a:endParaRPr sz="1800" b="0" i="0" u="none" strike="noStrike" cap="none">
              <a:solidFill>
                <a:schemeClr val="dk1"/>
              </a:solidFill>
              <a:latin typeface="Calibri"/>
              <a:ea typeface="Calibri"/>
              <a:cs typeface="Calibri"/>
              <a:sym typeface="Calibri"/>
            </a:endParaRPr>
          </a:p>
          <a:p>
            <a:pPr marL="234950" marR="0" lvl="0" indent="-198120" algn="l" rtl="0">
              <a:lnSpc>
                <a:spcPct val="100000"/>
              </a:lnSpc>
              <a:spcBef>
                <a:spcPts val="0"/>
              </a:spcBef>
              <a:spcAft>
                <a:spcPts val="0"/>
              </a:spcAft>
              <a:buClr>
                <a:srgbClr val="000080"/>
              </a:buClr>
              <a:buSzPts val="1800"/>
              <a:buFont typeface="Noto Sans Symbols"/>
              <a:buChar char="▪"/>
            </a:pPr>
            <a:r>
              <a:rPr lang="en-US" sz="1800" b="0" i="0" u="none" strike="noStrike" cap="none">
                <a:solidFill>
                  <a:schemeClr val="dk1"/>
                </a:solidFill>
                <a:latin typeface="Calibri"/>
                <a:ea typeface="Calibri"/>
                <a:cs typeface="Calibri"/>
                <a:sym typeface="Calibri"/>
              </a:rPr>
              <a:t>Simulation capacity</a:t>
            </a:r>
            <a:endParaRPr sz="1800"/>
          </a:p>
          <a:p>
            <a:pPr marL="690562" marR="0" lvl="1" indent="-207962" algn="l" rtl="0">
              <a:lnSpc>
                <a:spcPct val="100000"/>
              </a:lnSpc>
              <a:spcBef>
                <a:spcPts val="0"/>
              </a:spcBef>
              <a:spcAft>
                <a:spcPts val="0"/>
              </a:spcAft>
              <a:buClr>
                <a:srgbClr val="FF0000"/>
              </a:buClr>
              <a:buSzPts val="1800"/>
              <a:buFont typeface="Merriweather Sans"/>
              <a:buChar char="-"/>
            </a:pPr>
            <a:r>
              <a:rPr lang="en-US" sz="1800" b="0" i="0" u="none" strike="noStrike" cap="none">
                <a:solidFill>
                  <a:srgbClr val="FF0000"/>
                </a:solidFill>
                <a:latin typeface="Calibri"/>
                <a:ea typeface="Calibri"/>
                <a:cs typeface="Calibri"/>
                <a:sym typeface="Calibri"/>
              </a:rPr>
              <a:t>3,072</a:t>
            </a:r>
            <a:r>
              <a:rPr lang="en-US" sz="1800" b="0" i="0" u="none" strike="noStrike" cap="none">
                <a:solidFill>
                  <a:schemeClr val="dk1"/>
                </a:solidFill>
                <a:latin typeface="Calibri"/>
                <a:ea typeface="Calibri"/>
                <a:cs typeface="Calibri"/>
                <a:sym typeface="Calibri"/>
              </a:rPr>
              <a:t> simulated servers in </a:t>
            </a:r>
            <a:r>
              <a:rPr lang="en-US" sz="1800" b="0" i="0" u="none" strike="noStrike" cap="none">
                <a:solidFill>
                  <a:srgbClr val="FF0000"/>
                </a:solidFill>
                <a:latin typeface="Calibri"/>
                <a:ea typeface="Calibri"/>
                <a:cs typeface="Calibri"/>
                <a:sym typeface="Calibri"/>
              </a:rPr>
              <a:t>96</a:t>
            </a:r>
            <a:r>
              <a:rPr lang="en-US" sz="1800" b="0" i="0" u="none" strike="noStrike" cap="none">
                <a:solidFill>
                  <a:schemeClr val="dk1"/>
                </a:solidFill>
                <a:latin typeface="Calibri"/>
                <a:ea typeface="Calibri"/>
                <a:cs typeface="Calibri"/>
                <a:sym typeface="Calibri"/>
              </a:rPr>
              <a:t> simulated racks, </a:t>
            </a:r>
            <a:r>
              <a:rPr lang="en-US" sz="1800" b="0" i="0" u="none" strike="noStrike" cap="none">
                <a:solidFill>
                  <a:srgbClr val="FF0000"/>
                </a:solidFill>
                <a:latin typeface="Calibri"/>
                <a:ea typeface="Calibri"/>
                <a:cs typeface="Calibri"/>
                <a:sym typeface="Calibri"/>
              </a:rPr>
              <a:t>96</a:t>
            </a:r>
            <a:r>
              <a:rPr lang="en-US" sz="1800" b="0" i="0" u="none" strike="noStrike" cap="none">
                <a:solidFill>
                  <a:schemeClr val="dk1"/>
                </a:solidFill>
                <a:latin typeface="Calibri"/>
                <a:ea typeface="Calibri"/>
                <a:cs typeface="Calibri"/>
                <a:sym typeface="Calibri"/>
              </a:rPr>
              <a:t> simulated switches</a:t>
            </a:r>
            <a:endParaRPr sz="1800"/>
          </a:p>
          <a:p>
            <a:pPr marL="690562" marR="0" lvl="1" indent="-207962" algn="l" rtl="0">
              <a:lnSpc>
                <a:spcPct val="100000"/>
              </a:lnSpc>
              <a:spcBef>
                <a:spcPts val="0"/>
              </a:spcBef>
              <a:spcAft>
                <a:spcPts val="0"/>
              </a:spcAft>
              <a:buClr>
                <a:schemeClr val="dk1"/>
              </a:buClr>
              <a:buSzPts val="1800"/>
              <a:buFont typeface="Merriweather Sans"/>
              <a:buChar char="-"/>
            </a:pPr>
            <a:r>
              <a:rPr lang="en-US" sz="1800" b="0" i="0" u="none" strike="noStrike" cap="none">
                <a:solidFill>
                  <a:schemeClr val="dk1"/>
                </a:solidFill>
                <a:latin typeface="Calibri"/>
                <a:ea typeface="Calibri"/>
                <a:cs typeface="Calibri"/>
                <a:sym typeface="Calibri"/>
              </a:rPr>
              <a:t>8.4 Billion instructions / second</a:t>
            </a:r>
            <a:endParaRPr sz="1800"/>
          </a:p>
          <a:p>
            <a:pPr marL="234950" marR="0" lvl="0" indent="-234950" algn="l" rtl="0">
              <a:lnSpc>
                <a:spcPct val="100000"/>
              </a:lnSpc>
              <a:spcBef>
                <a:spcPts val="0"/>
              </a:spcBef>
              <a:spcAft>
                <a:spcPts val="0"/>
              </a:spcAft>
              <a:buClr>
                <a:srgbClr val="000080"/>
              </a:buClr>
              <a:buFont typeface="Noto Sans Symbols"/>
              <a:buNone/>
            </a:pPr>
            <a:endParaRPr sz="1800" b="0" i="0" u="none" strike="noStrike" cap="none">
              <a:solidFill>
                <a:srgbClr val="FF0000"/>
              </a:solidFill>
              <a:latin typeface="Calibri"/>
              <a:ea typeface="Calibri"/>
              <a:cs typeface="Calibri"/>
              <a:sym typeface="Calibri"/>
            </a:endParaRPr>
          </a:p>
        </p:txBody>
      </p:sp>
      <p:sp>
        <p:nvSpPr>
          <p:cNvPr id="710" name="Google Shape;710;p89"/>
          <p:cNvSpPr txBox="1">
            <a:spLocks noGrp="1"/>
          </p:cNvSpPr>
          <p:nvPr>
            <p:ph type="title"/>
          </p:nvPr>
        </p:nvSpPr>
        <p:spPr>
          <a:xfrm>
            <a:off x="470783" y="4307"/>
            <a:ext cx="8368500" cy="780900"/>
          </a:xfrm>
          <a:prstGeom prst="rect">
            <a:avLst/>
          </a:prstGeom>
          <a:noFill/>
          <a:ln>
            <a:noFill/>
          </a:ln>
        </p:spPr>
        <p:txBody>
          <a:bodyPr spcFirstLastPara="1" wrap="square" lIns="90475" tIns="44450" rIns="90475" bIns="44450" anchor="ctr" anchorCtr="0">
            <a:noAutofit/>
          </a:bodyPr>
          <a:lstStyle/>
          <a:p>
            <a:pPr marL="0" marR="0" lvl="0" indent="0" algn="ctr" rtl="0">
              <a:lnSpc>
                <a:spcPct val="100000"/>
              </a:lnSpc>
              <a:spcBef>
                <a:spcPts val="0"/>
              </a:spcBef>
              <a:spcAft>
                <a:spcPts val="0"/>
              </a:spcAft>
              <a:buClr>
                <a:srgbClr val="000081"/>
              </a:buClr>
              <a:buFont typeface="Calibri"/>
              <a:buNone/>
            </a:pPr>
            <a:r>
              <a:rPr lang="en-US" sz="3200" b="1" i="0" u="none" strike="noStrike" cap="none">
                <a:solidFill>
                  <a:srgbClr val="000081"/>
                </a:solidFill>
                <a:latin typeface="Calibri"/>
                <a:ea typeface="Calibri"/>
                <a:cs typeface="Calibri"/>
                <a:sym typeface="Calibri"/>
              </a:rPr>
              <a:t>DIABLO: </a:t>
            </a:r>
            <a:r>
              <a:rPr lang="en-US" sz="3200" b="1" i="0" u="none" strike="noStrike" cap="none">
                <a:solidFill>
                  <a:srgbClr val="FF0000"/>
                </a:solidFill>
                <a:latin typeface="Calibri"/>
                <a:ea typeface="Calibri"/>
                <a:cs typeface="Calibri"/>
                <a:sym typeface="Calibri"/>
              </a:rPr>
              <a:t>D</a:t>
            </a:r>
            <a:r>
              <a:rPr lang="en-US" sz="3200" b="1" i="0" u="none" strike="noStrike" cap="none">
                <a:solidFill>
                  <a:srgbClr val="000081"/>
                </a:solidFill>
                <a:latin typeface="Calibri"/>
                <a:ea typeface="Calibri"/>
                <a:cs typeface="Calibri"/>
                <a:sym typeface="Calibri"/>
              </a:rPr>
              <a:t>atacenter-</a:t>
            </a:r>
            <a:r>
              <a:rPr lang="en-US" sz="3200" b="1" i="0" u="none" strike="noStrike" cap="none">
                <a:solidFill>
                  <a:srgbClr val="FF0000"/>
                </a:solidFill>
                <a:latin typeface="Calibri"/>
                <a:ea typeface="Calibri"/>
                <a:cs typeface="Calibri"/>
                <a:sym typeface="Calibri"/>
              </a:rPr>
              <a:t>I</a:t>
            </a:r>
            <a:r>
              <a:rPr lang="en-US" sz="3200" b="1" i="0" u="none" strike="noStrike" cap="none">
                <a:solidFill>
                  <a:srgbClr val="000081"/>
                </a:solidFill>
                <a:latin typeface="Calibri"/>
                <a:ea typeface="Calibri"/>
                <a:cs typeface="Calibri"/>
                <a:sym typeface="Calibri"/>
              </a:rPr>
              <a:t>n-</a:t>
            </a:r>
            <a:r>
              <a:rPr lang="en-US" sz="3200" b="1" i="0" u="none" strike="noStrike" cap="none">
                <a:solidFill>
                  <a:srgbClr val="FF0000"/>
                </a:solidFill>
                <a:latin typeface="Calibri"/>
                <a:ea typeface="Calibri"/>
                <a:cs typeface="Calibri"/>
                <a:sym typeface="Calibri"/>
              </a:rPr>
              <a:t>A</a:t>
            </a:r>
            <a:r>
              <a:rPr lang="en-US" sz="3200" b="1" i="0" u="none" strike="noStrike" cap="none">
                <a:solidFill>
                  <a:srgbClr val="000081"/>
                </a:solidFill>
                <a:latin typeface="Calibri"/>
                <a:ea typeface="Calibri"/>
                <a:cs typeface="Calibri"/>
                <a:sym typeface="Calibri"/>
              </a:rPr>
              <a:t>-</a:t>
            </a:r>
            <a:r>
              <a:rPr lang="en-US" sz="3200" b="1" i="0" u="none" strike="noStrike" cap="none">
                <a:solidFill>
                  <a:srgbClr val="FF0000"/>
                </a:solidFill>
                <a:latin typeface="Calibri"/>
                <a:ea typeface="Calibri"/>
                <a:cs typeface="Calibri"/>
                <a:sym typeface="Calibri"/>
              </a:rPr>
              <a:t>B</a:t>
            </a:r>
            <a:r>
              <a:rPr lang="en-US" sz="3200" b="1" i="0" u="none" strike="noStrike" cap="none">
                <a:solidFill>
                  <a:srgbClr val="000081"/>
                </a:solidFill>
                <a:latin typeface="Calibri"/>
                <a:ea typeface="Calibri"/>
                <a:cs typeface="Calibri"/>
                <a:sym typeface="Calibri"/>
              </a:rPr>
              <a:t>ox at </a:t>
            </a:r>
            <a:r>
              <a:rPr lang="en-US" sz="3200" b="1" i="0" u="none" strike="noStrike" cap="none">
                <a:solidFill>
                  <a:srgbClr val="FF0000"/>
                </a:solidFill>
                <a:latin typeface="Calibri"/>
                <a:ea typeface="Calibri"/>
                <a:cs typeface="Calibri"/>
                <a:sym typeface="Calibri"/>
              </a:rPr>
              <a:t>LO</a:t>
            </a:r>
            <a:r>
              <a:rPr lang="en-US" sz="3200" b="1" i="0" u="none" strike="noStrike" cap="none">
                <a:solidFill>
                  <a:srgbClr val="000081"/>
                </a:solidFill>
                <a:latin typeface="Calibri"/>
                <a:ea typeface="Calibri"/>
                <a:cs typeface="Calibri"/>
                <a:sym typeface="Calibri"/>
              </a:rPr>
              <a:t>w-cost</a:t>
            </a:r>
            <a:endParaRPr sz="3200" b="1" i="0" u="none" strike="noStrike" cap="none">
              <a:solidFill>
                <a:srgbClr val="000081"/>
              </a:solidFill>
              <a:latin typeface="Calibri"/>
              <a:ea typeface="Calibri"/>
              <a:cs typeface="Calibri"/>
              <a:sym typeface="Calibri"/>
            </a:endParaRPr>
          </a:p>
          <a:p>
            <a:pPr marL="0" marR="0" lvl="0" indent="0" algn="ctr" rtl="0">
              <a:lnSpc>
                <a:spcPct val="100000"/>
              </a:lnSpc>
              <a:spcBef>
                <a:spcPts val="0"/>
              </a:spcBef>
              <a:spcAft>
                <a:spcPts val="0"/>
              </a:spcAft>
              <a:buClr>
                <a:srgbClr val="000081"/>
              </a:buClr>
              <a:buFont typeface="Calibri"/>
              <a:buNone/>
            </a:pPr>
            <a:r>
              <a:rPr lang="en-US" sz="2400" b="1" i="0" u="none" strike="noStrike" cap="none">
                <a:solidFill>
                  <a:srgbClr val="000081"/>
                </a:solidFill>
                <a:latin typeface="Calibri"/>
                <a:ea typeface="Calibri"/>
                <a:cs typeface="Calibri"/>
                <a:sym typeface="Calibri"/>
              </a:rPr>
              <a:t>(ASPLOS ’15)</a:t>
            </a:r>
            <a:endParaRPr sz="2800" b="1" i="0" u="none" strike="noStrike" cap="none">
              <a:solidFill>
                <a:srgbClr val="000081"/>
              </a:solidFill>
              <a:latin typeface="Calibri"/>
              <a:ea typeface="Calibri"/>
              <a:cs typeface="Calibri"/>
              <a:sym typeface="Calibri"/>
            </a:endParaRPr>
          </a:p>
        </p:txBody>
      </p:sp>
      <p:pic>
        <p:nvPicPr>
          <p:cNvPr id="711" name="Google Shape;711;p89"/>
          <p:cNvPicPr preferRelativeResize="0"/>
          <p:nvPr/>
        </p:nvPicPr>
        <p:blipFill rotWithShape="1">
          <a:blip r:embed="rId3">
            <a:alphaModFix/>
          </a:blip>
          <a:srcRect/>
          <a:stretch/>
        </p:blipFill>
        <p:spPr>
          <a:xfrm>
            <a:off x="6682243" y="1428750"/>
            <a:ext cx="2461800" cy="2444700"/>
          </a:xfrm>
          <a:prstGeom prst="rect">
            <a:avLst/>
          </a:prstGeom>
          <a:noFill/>
          <a:ln>
            <a:noFill/>
          </a:ln>
        </p:spPr>
      </p:pic>
      <p:sp>
        <p:nvSpPr>
          <p:cNvPr id="712" name="Google Shape;712;p89"/>
          <p:cNvSpPr txBox="1">
            <a:spLocks noGrp="1"/>
          </p:cNvSpPr>
          <p:nvPr>
            <p:ph type="sldNum" idx="12"/>
          </p:nvPr>
        </p:nvSpPr>
        <p:spPr>
          <a:xfrm>
            <a:off x="7010400" y="4964906"/>
            <a:ext cx="2133600" cy="178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Arial Black"/>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7"/>
          <p:cNvSpPr txBox="1">
            <a:spLocks noGrp="1"/>
          </p:cNvSpPr>
          <p:nvPr>
            <p:ph type="ctrTitle"/>
          </p:nvPr>
        </p:nvSpPr>
        <p:spPr>
          <a:xfrm>
            <a:off x="510450" y="41775"/>
            <a:ext cx="8123100" cy="302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t>FPGA-Accelerated Simulation</a:t>
            </a:r>
            <a:endParaRPr/>
          </a:p>
          <a:p>
            <a:pPr marL="0" lvl="0" indent="0" algn="ctr" rtl="0">
              <a:spcBef>
                <a:spcPts val="0"/>
              </a:spcBef>
              <a:spcAft>
                <a:spcPts val="0"/>
              </a:spcAft>
              <a:buNone/>
            </a:pPr>
            <a:r>
              <a:rPr lang="en-US"/>
              <a:t>vs. </a:t>
            </a:r>
            <a:endParaRPr/>
          </a:p>
          <a:p>
            <a:pPr marL="0" lvl="0" indent="0" algn="ctr" rtl="0">
              <a:spcBef>
                <a:spcPts val="0"/>
              </a:spcBef>
              <a:spcAft>
                <a:spcPts val="0"/>
              </a:spcAft>
              <a:buNone/>
            </a:pPr>
            <a:r>
              <a:rPr lang="en-US"/>
              <a:t>FPGA Prototyping</a:t>
            </a:r>
            <a:endParaRPr/>
          </a:p>
        </p:txBody>
      </p:sp>
      <p:sp>
        <p:nvSpPr>
          <p:cNvPr id="236" name="Google Shape;236;p47"/>
          <p:cNvSpPr txBox="1">
            <a:spLocks noGrp="1"/>
          </p:cNvSpPr>
          <p:nvPr>
            <p:ph type="subTitle" idx="1"/>
          </p:nvPr>
        </p:nvSpPr>
        <p:spPr>
          <a:xfrm>
            <a:off x="468625" y="3161388"/>
            <a:ext cx="8123100" cy="6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We’re not just synthesizing a design into LUTs.</a:t>
            </a:r>
            <a:endParaRPr/>
          </a:p>
        </p:txBody>
      </p:sp>
      <p:sp>
        <p:nvSpPr>
          <p:cNvPr id="237" name="Google Shape;237;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xEl>
                                              <p:pRg st="0" end="0"/>
                                            </p:txEl>
                                          </p:spTgt>
                                        </p:tgtEl>
                                        <p:attrNameLst>
                                          <p:attrName>style.visibility</p:attrName>
                                        </p:attrNameLst>
                                      </p:cBhvr>
                                      <p:to>
                                        <p:strVal val="visible"/>
                                      </p:to>
                                    </p:set>
                                    <p:animEffect transition="in" filter="fade">
                                      <p:cBhvr>
                                        <p:cTn id="7" dur="1"/>
                                        <p:tgtEl>
                                          <p:spTgt spid="2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90"/>
          <p:cNvSpPr txBox="1">
            <a:spLocks noGrp="1"/>
          </p:cNvSpPr>
          <p:nvPr>
            <p:ph type="title"/>
          </p:nvPr>
        </p:nvSpPr>
        <p:spPr>
          <a:xfrm>
            <a:off x="-3176" y="0"/>
            <a:ext cx="9144000" cy="685800"/>
          </a:xfrm>
          <a:prstGeom prst="rect">
            <a:avLst/>
          </a:prstGeom>
          <a:noFill/>
          <a:ln>
            <a:noFill/>
          </a:ln>
        </p:spPr>
        <p:txBody>
          <a:bodyPr spcFirstLastPara="1" wrap="square" lIns="90475" tIns="44450" rIns="90475" bIns="44450" anchor="ctr" anchorCtr="0">
            <a:noAutofit/>
          </a:bodyPr>
          <a:lstStyle/>
          <a:p>
            <a:pPr marL="0" marR="0" lvl="0" indent="0" algn="ctr" rtl="0">
              <a:lnSpc>
                <a:spcPct val="100000"/>
              </a:lnSpc>
              <a:spcBef>
                <a:spcPts val="0"/>
              </a:spcBef>
              <a:spcAft>
                <a:spcPts val="0"/>
              </a:spcAft>
              <a:buClr>
                <a:srgbClr val="000081"/>
              </a:buClr>
              <a:buFont typeface="Calibri"/>
              <a:buNone/>
            </a:pPr>
            <a:r>
              <a:rPr lang="en-US" sz="3200" b="1" i="0" u="none" strike="noStrike" cap="none">
                <a:solidFill>
                  <a:srgbClr val="000081"/>
                </a:solidFill>
                <a:latin typeface="Calibri"/>
                <a:ea typeface="Calibri"/>
                <a:cs typeface="Calibri"/>
                <a:sym typeface="Calibri"/>
              </a:rPr>
              <a:t>Why not DIABLO-2?</a:t>
            </a:r>
            <a:endParaRPr sz="3200" b="1" i="0" u="none" strike="noStrike" cap="none">
              <a:solidFill>
                <a:srgbClr val="000081"/>
              </a:solidFill>
              <a:latin typeface="Calibri"/>
              <a:ea typeface="Calibri"/>
              <a:cs typeface="Calibri"/>
              <a:sym typeface="Calibri"/>
            </a:endParaRPr>
          </a:p>
        </p:txBody>
      </p:sp>
      <p:sp>
        <p:nvSpPr>
          <p:cNvPr id="718" name="Google Shape;718;p90"/>
          <p:cNvSpPr txBox="1">
            <a:spLocks noGrp="1"/>
          </p:cNvSpPr>
          <p:nvPr>
            <p:ph type="body" idx="1"/>
          </p:nvPr>
        </p:nvSpPr>
        <p:spPr>
          <a:xfrm>
            <a:off x="455612" y="685800"/>
            <a:ext cx="8226300" cy="3908400"/>
          </a:xfrm>
          <a:prstGeom prst="rect">
            <a:avLst/>
          </a:prstGeom>
          <a:noFill/>
          <a:ln>
            <a:noFill/>
          </a:ln>
        </p:spPr>
        <p:txBody>
          <a:bodyPr spcFirstLastPara="1" wrap="square" lIns="90475" tIns="44450" rIns="90475" bIns="44450" anchor="t" anchorCtr="0">
            <a:noAutofit/>
          </a:bodyPr>
          <a:lstStyle/>
          <a:p>
            <a:pPr marL="234950" marR="0" lvl="0" indent="-198120" algn="l" rtl="0">
              <a:lnSpc>
                <a:spcPct val="120000"/>
              </a:lnSpc>
              <a:spcBef>
                <a:spcPts val="0"/>
              </a:spcBef>
              <a:spcAft>
                <a:spcPts val="0"/>
              </a:spcAft>
              <a:buClr>
                <a:srgbClr val="000080"/>
              </a:buClr>
              <a:buSzPts val="1800"/>
              <a:buFont typeface="Noto Sans Symbols"/>
              <a:buChar char="▪"/>
            </a:pPr>
            <a:r>
              <a:rPr lang="en-US" sz="1800" b="0" i="0" u="none" strike="noStrike" cap="none">
                <a:solidFill>
                  <a:schemeClr val="dk1"/>
                </a:solidFill>
                <a:latin typeface="Calibri"/>
                <a:ea typeface="Calibri"/>
                <a:cs typeface="Calibri"/>
                <a:sym typeface="Calibri"/>
              </a:rPr>
              <a:t>Target design</a:t>
            </a:r>
            <a:endParaRPr sz="1800"/>
          </a:p>
          <a:p>
            <a:pPr marL="690562" marR="0" lvl="1" indent="-207962" algn="l" rtl="0">
              <a:lnSpc>
                <a:spcPct val="120000"/>
              </a:lnSpc>
              <a:spcBef>
                <a:spcPts val="0"/>
              </a:spcBef>
              <a:spcAft>
                <a:spcPts val="0"/>
              </a:spcAft>
              <a:buClr>
                <a:schemeClr val="dk1"/>
              </a:buClr>
              <a:buSzPts val="1800"/>
              <a:buFont typeface="Merriweather Sans"/>
              <a:buChar char="-"/>
            </a:pPr>
            <a:r>
              <a:rPr lang="en-US" sz="1800" b="0" i="0" u="none" strike="noStrike" cap="none">
                <a:solidFill>
                  <a:srgbClr val="FF0000"/>
                </a:solidFill>
                <a:latin typeface="Calibri"/>
                <a:ea typeface="Calibri"/>
                <a:cs typeface="Calibri"/>
                <a:sym typeface="Calibri"/>
              </a:rPr>
              <a:t>ISA: SPARC</a:t>
            </a:r>
            <a:endParaRPr sz="1800"/>
          </a:p>
          <a:p>
            <a:pPr marL="690562" marR="0" lvl="1" indent="-207962" algn="l" rtl="0">
              <a:lnSpc>
                <a:spcPct val="120000"/>
              </a:lnSpc>
              <a:spcBef>
                <a:spcPts val="0"/>
              </a:spcBef>
              <a:spcAft>
                <a:spcPts val="0"/>
              </a:spcAft>
              <a:buClr>
                <a:schemeClr val="dk1"/>
              </a:buClr>
              <a:buSzPts val="1800"/>
              <a:buFont typeface="Merriweather Sans"/>
              <a:buChar char="-"/>
            </a:pPr>
            <a:r>
              <a:rPr lang="en-US" sz="1800" b="0" i="0" u="none" strike="noStrike" cap="none">
                <a:solidFill>
                  <a:schemeClr val="dk1"/>
                </a:solidFill>
                <a:latin typeface="Calibri"/>
                <a:ea typeface="Calibri"/>
                <a:cs typeface="Calibri"/>
                <a:sym typeface="Calibri"/>
              </a:rPr>
              <a:t>What about RISC-V implementations(e.g. rocket-chip)?</a:t>
            </a:r>
            <a:endParaRPr sz="1800" b="0" i="0" u="none" strike="noStrike" cap="none">
              <a:solidFill>
                <a:schemeClr val="dk1"/>
              </a:solidFill>
              <a:latin typeface="Calibri"/>
              <a:ea typeface="Calibri"/>
              <a:cs typeface="Calibri"/>
              <a:sym typeface="Calibri"/>
            </a:endParaRPr>
          </a:p>
          <a:p>
            <a:pPr marL="234950" marR="0" lvl="0" indent="-198120" algn="l" rtl="0">
              <a:lnSpc>
                <a:spcPct val="120000"/>
              </a:lnSpc>
              <a:spcBef>
                <a:spcPts val="600"/>
              </a:spcBef>
              <a:spcAft>
                <a:spcPts val="0"/>
              </a:spcAft>
              <a:buClr>
                <a:srgbClr val="000080"/>
              </a:buClr>
              <a:buSzPts val="1800"/>
              <a:buFont typeface="Noto Sans Symbols"/>
              <a:buChar char="▪"/>
            </a:pPr>
            <a:r>
              <a:rPr lang="en-US" sz="1800" b="0" i="0" u="none" strike="noStrike" cap="none">
                <a:solidFill>
                  <a:schemeClr val="dk1"/>
                </a:solidFill>
                <a:latin typeface="Calibri"/>
                <a:ea typeface="Calibri"/>
                <a:cs typeface="Calibri"/>
                <a:sym typeface="Calibri"/>
              </a:rPr>
              <a:t>Huge development effort</a:t>
            </a:r>
            <a:endParaRPr sz="1800" b="0" i="0" u="none" strike="noStrike" cap="none">
              <a:solidFill>
                <a:schemeClr val="dk1"/>
              </a:solidFill>
              <a:latin typeface="Calibri"/>
              <a:ea typeface="Calibri"/>
              <a:cs typeface="Calibri"/>
              <a:sym typeface="Calibri"/>
            </a:endParaRPr>
          </a:p>
          <a:p>
            <a:pPr marL="690562" marR="0" lvl="1" indent="-207962" algn="l" rtl="0">
              <a:lnSpc>
                <a:spcPct val="120000"/>
              </a:lnSpc>
              <a:spcBef>
                <a:spcPts val="0"/>
              </a:spcBef>
              <a:spcAft>
                <a:spcPts val="0"/>
              </a:spcAft>
              <a:buClr>
                <a:schemeClr val="dk1"/>
              </a:buClr>
              <a:buSzPts val="1800"/>
              <a:buFont typeface="Merriweather Sans"/>
              <a:buChar char="-"/>
            </a:pPr>
            <a:r>
              <a:rPr lang="en-US" sz="1800" b="0" i="0" u="none" strike="noStrike" cap="none">
                <a:solidFill>
                  <a:srgbClr val="FF0000"/>
                </a:solidFill>
                <a:latin typeface="Calibri"/>
                <a:ea typeface="Calibri"/>
                <a:cs typeface="Calibri"/>
                <a:sym typeface="Calibri"/>
              </a:rPr>
              <a:t>Manual RTL implemention for core + switch models</a:t>
            </a:r>
            <a:endParaRPr sz="1800"/>
          </a:p>
          <a:p>
            <a:pPr marL="690562" marR="0" lvl="1" indent="-207962" algn="l" rtl="0">
              <a:lnSpc>
                <a:spcPct val="120000"/>
              </a:lnSpc>
              <a:spcBef>
                <a:spcPts val="0"/>
              </a:spcBef>
              <a:spcAft>
                <a:spcPts val="0"/>
              </a:spcAft>
              <a:buClr>
                <a:schemeClr val="dk1"/>
              </a:buClr>
              <a:buSzPts val="1800"/>
              <a:buFont typeface="Merriweather Sans"/>
              <a:buChar char="-"/>
            </a:pPr>
            <a:r>
              <a:rPr lang="en-US" sz="1800" b="0" i="0" u="none" strike="noStrike" cap="none">
                <a:solidFill>
                  <a:schemeClr val="dk1"/>
                </a:solidFill>
                <a:latin typeface="Calibri"/>
                <a:ea typeface="Calibri"/>
                <a:cs typeface="Calibri"/>
                <a:sym typeface="Calibri"/>
              </a:rPr>
              <a:t>Who? Zhangxi graduated long time ago</a:t>
            </a:r>
            <a:endParaRPr sz="1800"/>
          </a:p>
          <a:p>
            <a:pPr marL="234950" marR="0" lvl="0" indent="-198120" algn="l" rtl="0">
              <a:lnSpc>
                <a:spcPct val="120000"/>
              </a:lnSpc>
              <a:spcBef>
                <a:spcPts val="600"/>
              </a:spcBef>
              <a:spcAft>
                <a:spcPts val="0"/>
              </a:spcAft>
              <a:buClr>
                <a:srgbClr val="000080"/>
              </a:buClr>
              <a:buSzPts val="1800"/>
              <a:buFont typeface="Noto Sans Symbols"/>
              <a:buChar char="▪"/>
            </a:pPr>
            <a:r>
              <a:rPr lang="en-US" sz="1800" b="0" i="0" u="none" strike="noStrike" cap="none">
                <a:solidFill>
                  <a:schemeClr val="dk1"/>
                </a:solidFill>
                <a:latin typeface="Calibri"/>
                <a:ea typeface="Calibri"/>
                <a:cs typeface="Calibri"/>
                <a:sym typeface="Calibri"/>
              </a:rPr>
              <a:t>Expensive custom multi-FPGA boards for large designs</a:t>
            </a:r>
            <a:endParaRPr sz="1800"/>
          </a:p>
          <a:p>
            <a:pPr marL="690562" marR="0" lvl="1" indent="-207962" algn="l" rtl="0">
              <a:lnSpc>
                <a:spcPct val="120000"/>
              </a:lnSpc>
              <a:spcBef>
                <a:spcPts val="0"/>
              </a:spcBef>
              <a:spcAft>
                <a:spcPts val="0"/>
              </a:spcAft>
              <a:buClr>
                <a:schemeClr val="dk1"/>
              </a:buClr>
              <a:buSzPts val="1800"/>
              <a:buFont typeface="Merriweather Sans"/>
              <a:buChar char="-"/>
            </a:pPr>
            <a:r>
              <a:rPr lang="en-US" sz="1800" b="0" i="0" u="none" strike="noStrike" cap="none">
                <a:solidFill>
                  <a:srgbClr val="FF0000"/>
                </a:solidFill>
                <a:latin typeface="Calibri"/>
                <a:ea typeface="Calibri"/>
                <a:cs typeface="Calibri"/>
                <a:sym typeface="Calibri"/>
              </a:rPr>
              <a:t>More host memory capacity to model more and larger servers</a:t>
            </a:r>
            <a:endParaRPr sz="1800" b="0" i="0" u="none" strike="noStrike" cap="none">
              <a:solidFill>
                <a:srgbClr val="FF0000"/>
              </a:solidFill>
              <a:latin typeface="Calibri"/>
              <a:ea typeface="Calibri"/>
              <a:cs typeface="Calibri"/>
              <a:sym typeface="Calibri"/>
            </a:endParaRPr>
          </a:p>
          <a:p>
            <a:pPr marL="690562" marR="0" lvl="1" indent="-207962" algn="l" rtl="0">
              <a:lnSpc>
                <a:spcPct val="120000"/>
              </a:lnSpc>
              <a:spcBef>
                <a:spcPts val="0"/>
              </a:spcBef>
              <a:spcAft>
                <a:spcPts val="0"/>
              </a:spcAft>
              <a:buClr>
                <a:schemeClr val="dk1"/>
              </a:buClr>
              <a:buSzPts val="1800"/>
              <a:buFont typeface="Merriweather Sans"/>
              <a:buChar char="-"/>
            </a:pPr>
            <a:r>
              <a:rPr lang="en-US" sz="1800" b="0" i="0" u="none" strike="noStrike" cap="none">
                <a:solidFill>
                  <a:schemeClr val="dk2"/>
                </a:solidFill>
                <a:latin typeface="Calibri"/>
                <a:ea typeface="Calibri"/>
                <a:cs typeface="Calibri"/>
                <a:sym typeface="Calibri"/>
              </a:rPr>
              <a:t>Should we buy expensive boards for large scale simulation?</a:t>
            </a:r>
            <a:endParaRPr sz="1800"/>
          </a:p>
          <a:p>
            <a:pPr marL="690562" marR="0" lvl="1" indent="-93662" algn="l" rtl="0">
              <a:lnSpc>
                <a:spcPct val="120000"/>
              </a:lnSpc>
              <a:spcBef>
                <a:spcPts val="0"/>
              </a:spcBef>
              <a:spcAft>
                <a:spcPts val="0"/>
              </a:spcAft>
              <a:buClr>
                <a:schemeClr val="dk1"/>
              </a:buClr>
              <a:buSzPts val="2400"/>
              <a:buFont typeface="Merriweather Sans"/>
              <a:buNone/>
            </a:pPr>
            <a:endParaRPr sz="1800" b="1" i="0" u="none" strike="noStrike" cap="none">
              <a:solidFill>
                <a:schemeClr val="dk1"/>
              </a:solidFill>
              <a:latin typeface="Calibri"/>
              <a:ea typeface="Calibri"/>
              <a:cs typeface="Calibri"/>
              <a:sym typeface="Calibri"/>
            </a:endParaRPr>
          </a:p>
        </p:txBody>
      </p:sp>
      <p:sp>
        <p:nvSpPr>
          <p:cNvPr id="719" name="Google Shape;719;p90"/>
          <p:cNvSpPr txBox="1">
            <a:spLocks noGrp="1"/>
          </p:cNvSpPr>
          <p:nvPr>
            <p:ph type="sldNum" idx="12"/>
          </p:nvPr>
        </p:nvSpPr>
        <p:spPr>
          <a:xfrm>
            <a:off x="7010400" y="4964906"/>
            <a:ext cx="2133600" cy="178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Arial Black"/>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1"/>
          <p:cNvSpPr txBox="1">
            <a:spLocks noGrp="1"/>
          </p:cNvSpPr>
          <p:nvPr>
            <p:ph type="title"/>
          </p:nvPr>
        </p:nvSpPr>
        <p:spPr>
          <a:xfrm>
            <a:off x="299967" y="57150"/>
            <a:ext cx="8537700" cy="685800"/>
          </a:xfrm>
          <a:prstGeom prst="rect">
            <a:avLst/>
          </a:prstGeom>
          <a:noFill/>
          <a:ln>
            <a:noFill/>
          </a:ln>
        </p:spPr>
        <p:txBody>
          <a:bodyPr spcFirstLastPara="1" wrap="square" lIns="90475" tIns="44450" rIns="90475" bIns="44450" anchor="ctr" anchorCtr="0">
            <a:noAutofit/>
          </a:bodyPr>
          <a:lstStyle/>
          <a:p>
            <a:pPr marL="0" marR="0" lvl="0" indent="0" algn="ctr" rtl="0">
              <a:lnSpc>
                <a:spcPct val="100000"/>
              </a:lnSpc>
              <a:spcBef>
                <a:spcPts val="0"/>
              </a:spcBef>
              <a:spcAft>
                <a:spcPts val="0"/>
              </a:spcAft>
              <a:buClr>
                <a:srgbClr val="000081"/>
              </a:buClr>
              <a:buFont typeface="Calibri"/>
              <a:buNone/>
            </a:pPr>
            <a:r>
              <a:rPr lang="en-US" sz="3200" b="1" i="0" u="none" strike="noStrike" cap="none">
                <a:solidFill>
                  <a:srgbClr val="000081"/>
                </a:solidFill>
                <a:latin typeface="Calibri"/>
                <a:ea typeface="Calibri"/>
                <a:cs typeface="Calibri"/>
                <a:sym typeface="Calibri"/>
              </a:rPr>
              <a:t>FireSim: New Generation Datacenter Simulator</a:t>
            </a:r>
            <a:endParaRPr sz="3200" b="1" i="0" u="none" strike="noStrike" cap="none">
              <a:solidFill>
                <a:srgbClr val="000081"/>
              </a:solidFill>
              <a:latin typeface="Calibri"/>
              <a:ea typeface="Calibri"/>
              <a:cs typeface="Calibri"/>
              <a:sym typeface="Calibri"/>
            </a:endParaRPr>
          </a:p>
        </p:txBody>
      </p:sp>
      <p:sp>
        <p:nvSpPr>
          <p:cNvPr id="726" name="Google Shape;726;p91"/>
          <p:cNvSpPr txBox="1">
            <a:spLocks noGrp="1"/>
          </p:cNvSpPr>
          <p:nvPr>
            <p:ph type="body" idx="1"/>
          </p:nvPr>
        </p:nvSpPr>
        <p:spPr>
          <a:xfrm>
            <a:off x="455612" y="742950"/>
            <a:ext cx="8226300" cy="3943200"/>
          </a:xfrm>
          <a:prstGeom prst="rect">
            <a:avLst/>
          </a:prstGeom>
          <a:noFill/>
          <a:ln>
            <a:noFill/>
          </a:ln>
        </p:spPr>
        <p:txBody>
          <a:bodyPr spcFirstLastPara="1" wrap="square" lIns="90475" tIns="44450" rIns="90475" bIns="44450" anchor="t" anchorCtr="0">
            <a:noAutofit/>
          </a:bodyPr>
          <a:lstStyle/>
          <a:p>
            <a:pPr marL="234950" marR="0" lvl="0" indent="-198120" algn="l" rtl="0">
              <a:lnSpc>
                <a:spcPct val="100000"/>
              </a:lnSpc>
              <a:spcBef>
                <a:spcPts val="0"/>
              </a:spcBef>
              <a:spcAft>
                <a:spcPts val="0"/>
              </a:spcAft>
              <a:buClr>
                <a:srgbClr val="000080"/>
              </a:buClr>
              <a:buSzPts val="1800"/>
              <a:buFont typeface="Noto Sans Symbols"/>
              <a:buChar char="▪"/>
            </a:pPr>
            <a:r>
              <a:rPr lang="en-US" sz="1800" b="0" i="0" u="none" strike="noStrike" cap="none">
                <a:solidFill>
                  <a:schemeClr val="dk1"/>
                </a:solidFill>
                <a:latin typeface="Calibri"/>
                <a:ea typeface="Calibri"/>
                <a:cs typeface="Calibri"/>
                <a:sym typeface="Calibri"/>
              </a:rPr>
              <a:t>Large-scale datacenter simulator with various HW &amp; SW models</a:t>
            </a:r>
            <a:endParaRPr sz="1800"/>
          </a:p>
          <a:p>
            <a:pPr marL="690562" marR="0" lvl="1" indent="-207962" algn="l" rtl="0">
              <a:lnSpc>
                <a:spcPct val="100000"/>
              </a:lnSpc>
              <a:spcBef>
                <a:spcPts val="0"/>
              </a:spcBef>
              <a:spcAft>
                <a:spcPts val="0"/>
              </a:spcAft>
              <a:buClr>
                <a:srgbClr val="000000"/>
              </a:buClr>
              <a:buSzPts val="1800"/>
              <a:buFont typeface="Merriweather Sans"/>
              <a:buChar char="-"/>
            </a:pPr>
            <a:r>
              <a:rPr lang="en-US" sz="1800" b="0" i="0" u="none" strike="noStrike" cap="none">
                <a:solidFill>
                  <a:srgbClr val="000000"/>
                </a:solidFill>
                <a:latin typeface="Calibri"/>
                <a:ea typeface="Calibri"/>
                <a:cs typeface="Calibri"/>
                <a:sym typeface="Calibri"/>
              </a:rPr>
              <a:t>Easy to replace processor, memory, storage, networking models through MIDAS APIs</a:t>
            </a:r>
            <a:endParaRPr sz="1800" b="0" i="0" u="none" strike="noStrike" cap="none">
              <a:solidFill>
                <a:schemeClr val="dk1"/>
              </a:solidFill>
              <a:latin typeface="Calibri"/>
              <a:ea typeface="Calibri"/>
              <a:cs typeface="Calibri"/>
              <a:sym typeface="Calibri"/>
            </a:endParaRPr>
          </a:p>
          <a:p>
            <a:pPr marL="690562" marR="0" lvl="1" indent="-207962" algn="l" rtl="0">
              <a:lnSpc>
                <a:spcPct val="100000"/>
              </a:lnSpc>
              <a:spcBef>
                <a:spcPts val="0"/>
              </a:spcBef>
              <a:spcAft>
                <a:spcPts val="0"/>
              </a:spcAft>
              <a:buClr>
                <a:schemeClr val="dk1"/>
              </a:buClr>
              <a:buSzPts val="1800"/>
              <a:buFont typeface="Merriweather Sans"/>
              <a:buChar char="-"/>
            </a:pPr>
            <a:r>
              <a:rPr lang="en-US" sz="1800" b="0" i="0" u="none" strike="noStrike" cap="none">
                <a:solidFill>
                  <a:schemeClr val="dk1"/>
                </a:solidFill>
                <a:latin typeface="Calibri"/>
                <a:ea typeface="Calibri"/>
                <a:cs typeface="Calibri"/>
                <a:sym typeface="Calibri"/>
              </a:rPr>
              <a:t>Hardware models: </a:t>
            </a:r>
            <a:r>
              <a:rPr lang="en-US" sz="1800" b="0" i="0" u="none" strike="noStrike" cap="none">
                <a:solidFill>
                  <a:srgbClr val="000000"/>
                </a:solidFill>
                <a:latin typeface="Calibri"/>
                <a:ea typeface="Calibri"/>
                <a:cs typeface="Calibri"/>
                <a:sym typeface="Calibri"/>
              </a:rPr>
              <a:t>Automatically transformed via FIRRTL passes</a:t>
            </a:r>
            <a:endParaRPr sz="1800" b="0" i="0" u="none" strike="noStrike" cap="none">
              <a:solidFill>
                <a:schemeClr val="dk1"/>
              </a:solidFill>
              <a:latin typeface="Calibri"/>
              <a:ea typeface="Calibri"/>
              <a:cs typeface="Calibri"/>
              <a:sym typeface="Calibri"/>
            </a:endParaRPr>
          </a:p>
          <a:p>
            <a:pPr marL="690562" marR="0" lvl="1" indent="-207962" algn="l" rtl="0">
              <a:lnSpc>
                <a:spcPct val="100000"/>
              </a:lnSpc>
              <a:spcBef>
                <a:spcPts val="0"/>
              </a:spcBef>
              <a:spcAft>
                <a:spcPts val="0"/>
              </a:spcAft>
              <a:buClr>
                <a:schemeClr val="dk1"/>
              </a:buClr>
              <a:buSzPts val="1800"/>
              <a:buFont typeface="Merriweather Sans"/>
              <a:buChar char="-"/>
            </a:pPr>
            <a:r>
              <a:rPr lang="en-US" sz="1800" b="0" i="0" u="none" strike="noStrike" cap="none">
                <a:solidFill>
                  <a:schemeClr val="dk1"/>
                </a:solidFill>
                <a:latin typeface="Calibri"/>
                <a:ea typeface="Calibri"/>
                <a:cs typeface="Calibri"/>
                <a:sym typeface="Calibri"/>
              </a:rPr>
              <a:t>Software models: Flexibly </a:t>
            </a:r>
            <a:r>
              <a:rPr lang="en-US" sz="1800" b="0" i="0" u="none" strike="noStrike" cap="none">
                <a:solidFill>
                  <a:srgbClr val="000000"/>
                </a:solidFill>
                <a:latin typeface="Calibri"/>
                <a:ea typeface="Calibri"/>
                <a:cs typeface="Calibri"/>
                <a:sym typeface="Calibri"/>
              </a:rPr>
              <a:t>plugged with handy APIs</a:t>
            </a:r>
            <a:endParaRPr sz="1800" b="0" i="0" u="none" strike="noStrike" cap="none">
              <a:solidFill>
                <a:schemeClr val="dk1"/>
              </a:solidFill>
              <a:latin typeface="Calibri"/>
              <a:ea typeface="Calibri"/>
              <a:cs typeface="Calibri"/>
              <a:sym typeface="Calibri"/>
            </a:endParaRPr>
          </a:p>
          <a:p>
            <a:pPr marL="234950" marR="0" lvl="0" indent="-198120" algn="l" rtl="0">
              <a:lnSpc>
                <a:spcPct val="100000"/>
              </a:lnSpc>
              <a:spcBef>
                <a:spcPts val="0"/>
              </a:spcBef>
              <a:spcAft>
                <a:spcPts val="0"/>
              </a:spcAft>
              <a:buClr>
                <a:srgbClr val="000080"/>
              </a:buClr>
              <a:buSzPts val="1800"/>
              <a:buFont typeface="Noto Sans Symbols"/>
              <a:buChar char="▪"/>
            </a:pPr>
            <a:r>
              <a:rPr lang="en-US" sz="1800" b="0" i="0" u="none" strike="noStrike" cap="none">
                <a:solidFill>
                  <a:schemeClr val="dk1"/>
                </a:solidFill>
                <a:latin typeface="Calibri"/>
                <a:ea typeface="Calibri"/>
                <a:cs typeface="Calibri"/>
                <a:sym typeface="Calibri"/>
              </a:rPr>
              <a:t>Want FireSim to become the standard simulation framework for future datacenters</a:t>
            </a:r>
            <a:endParaRPr sz="1800"/>
          </a:p>
          <a:p>
            <a:pPr marL="690562" marR="0" lvl="1" indent="-207962" algn="l" rtl="0">
              <a:lnSpc>
                <a:spcPct val="100000"/>
              </a:lnSpc>
              <a:spcBef>
                <a:spcPts val="0"/>
              </a:spcBef>
              <a:spcAft>
                <a:spcPts val="0"/>
              </a:spcAft>
              <a:buClr>
                <a:schemeClr val="dk1"/>
              </a:buClr>
              <a:buSzPts val="1800"/>
              <a:buFont typeface="Merriweather Sans"/>
              <a:buChar char="-"/>
            </a:pPr>
            <a:r>
              <a:rPr lang="en-US" sz="1800" b="0" i="0" u="none" strike="noStrike" cap="none">
                <a:solidFill>
                  <a:schemeClr val="dk1"/>
                </a:solidFill>
                <a:latin typeface="Calibri"/>
                <a:ea typeface="Calibri"/>
                <a:cs typeface="Calibri"/>
                <a:sym typeface="Calibri"/>
              </a:rPr>
              <a:t>Catapult at TACC open to industry and academics</a:t>
            </a:r>
            <a:endParaRPr sz="1800"/>
          </a:p>
          <a:p>
            <a:pPr marL="690562" marR="0" lvl="1" indent="-207962" algn="l" rtl="0">
              <a:lnSpc>
                <a:spcPct val="100000"/>
              </a:lnSpc>
              <a:spcBef>
                <a:spcPts val="0"/>
              </a:spcBef>
              <a:spcAft>
                <a:spcPts val="0"/>
              </a:spcAft>
              <a:buClr>
                <a:schemeClr val="dk1"/>
              </a:buClr>
              <a:buSzPts val="1800"/>
              <a:buFont typeface="Merriweather Sans"/>
              <a:buChar char="-"/>
            </a:pPr>
            <a:r>
              <a:rPr lang="en-US" sz="1800" b="0" i="0" u="none" strike="noStrike" cap="none">
                <a:solidFill>
                  <a:schemeClr val="dk1"/>
                </a:solidFill>
                <a:latin typeface="Calibri"/>
                <a:ea typeface="Calibri"/>
                <a:cs typeface="Calibri"/>
                <a:sym typeface="Calibri"/>
              </a:rPr>
              <a:t>Plan to release FireSim VM Images</a:t>
            </a:r>
            <a:endParaRPr sz="1800"/>
          </a:p>
          <a:p>
            <a:pPr marL="234950" marR="0" lvl="0" indent="-198120" algn="l" rtl="0">
              <a:lnSpc>
                <a:spcPct val="100000"/>
              </a:lnSpc>
              <a:spcBef>
                <a:spcPts val="0"/>
              </a:spcBef>
              <a:spcAft>
                <a:spcPts val="0"/>
              </a:spcAft>
              <a:buClr>
                <a:srgbClr val="000080"/>
              </a:buClr>
              <a:buSzPts val="1800"/>
              <a:buFont typeface="Noto Sans Symbols"/>
              <a:buChar char="▪"/>
            </a:pPr>
            <a:r>
              <a:rPr lang="en-US" sz="1800" b="0" i="0" u="none" strike="noStrike" cap="none">
                <a:solidFill>
                  <a:schemeClr val="dk1"/>
                </a:solidFill>
                <a:latin typeface="Calibri"/>
                <a:ea typeface="Calibri"/>
                <a:cs typeface="Calibri"/>
                <a:sym typeface="Calibri"/>
              </a:rPr>
              <a:t>Goal: Starting FireSim Simulation Cluster on Catapult as easy as launching a Spark Cluster on EC2/Azure</a:t>
            </a:r>
            <a:endParaRPr sz="1800"/>
          </a:p>
        </p:txBody>
      </p:sp>
      <p:sp>
        <p:nvSpPr>
          <p:cNvPr id="727" name="Google Shape;727;p91"/>
          <p:cNvSpPr txBox="1">
            <a:spLocks noGrp="1"/>
          </p:cNvSpPr>
          <p:nvPr>
            <p:ph type="sldNum" idx="12"/>
          </p:nvPr>
        </p:nvSpPr>
        <p:spPr>
          <a:xfrm>
            <a:off x="7010400" y="4964906"/>
            <a:ext cx="2133600" cy="178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Arial Black"/>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92"/>
          <p:cNvSpPr txBox="1">
            <a:spLocks noGrp="1"/>
          </p:cNvSpPr>
          <p:nvPr>
            <p:ph type="title"/>
          </p:nvPr>
        </p:nvSpPr>
        <p:spPr>
          <a:xfrm>
            <a:off x="0" y="0"/>
            <a:ext cx="9144000" cy="685800"/>
          </a:xfrm>
          <a:prstGeom prst="rect">
            <a:avLst/>
          </a:prstGeom>
          <a:noFill/>
          <a:ln>
            <a:noFill/>
          </a:ln>
        </p:spPr>
        <p:txBody>
          <a:bodyPr spcFirstLastPara="1" wrap="square" lIns="90475" tIns="44450" rIns="90475" bIns="44450" anchor="ctr" anchorCtr="0">
            <a:noAutofit/>
          </a:bodyPr>
          <a:lstStyle/>
          <a:p>
            <a:pPr marL="0" marR="0" lvl="0" indent="0" algn="ctr" rtl="0">
              <a:lnSpc>
                <a:spcPct val="100000"/>
              </a:lnSpc>
              <a:spcBef>
                <a:spcPts val="0"/>
              </a:spcBef>
              <a:spcAft>
                <a:spcPts val="0"/>
              </a:spcAft>
              <a:buClr>
                <a:srgbClr val="000081"/>
              </a:buClr>
              <a:buFont typeface="Calibri"/>
              <a:buNone/>
            </a:pPr>
            <a:r>
              <a:rPr lang="en-US" sz="3200" b="1" i="0" u="none" strike="noStrike" cap="none">
                <a:solidFill>
                  <a:srgbClr val="000081"/>
                </a:solidFill>
                <a:latin typeface="Calibri"/>
                <a:ea typeface="Calibri"/>
                <a:cs typeface="Calibri"/>
                <a:sym typeface="Calibri"/>
              </a:rPr>
              <a:t>Addressing the Lessons Learned from DIABLO</a:t>
            </a:r>
            <a:endParaRPr/>
          </a:p>
        </p:txBody>
      </p:sp>
      <p:sp>
        <p:nvSpPr>
          <p:cNvPr id="733" name="Google Shape;733;p92"/>
          <p:cNvSpPr txBox="1">
            <a:spLocks noGrp="1"/>
          </p:cNvSpPr>
          <p:nvPr>
            <p:ph type="body" idx="1"/>
          </p:nvPr>
        </p:nvSpPr>
        <p:spPr>
          <a:xfrm>
            <a:off x="455612" y="782706"/>
            <a:ext cx="8226300" cy="4343400"/>
          </a:xfrm>
          <a:prstGeom prst="rect">
            <a:avLst/>
          </a:prstGeom>
          <a:noFill/>
          <a:ln>
            <a:noFill/>
          </a:ln>
        </p:spPr>
        <p:txBody>
          <a:bodyPr spcFirstLastPara="1" wrap="square" lIns="90475" tIns="44450" rIns="90475" bIns="44450" anchor="t" anchorCtr="0">
            <a:noAutofit/>
          </a:bodyPr>
          <a:lstStyle/>
          <a:p>
            <a:pPr marL="234950" marR="0" lvl="0" indent="-198120" algn="l" rtl="0">
              <a:lnSpc>
                <a:spcPct val="100000"/>
              </a:lnSpc>
              <a:spcBef>
                <a:spcPts val="0"/>
              </a:spcBef>
              <a:spcAft>
                <a:spcPts val="0"/>
              </a:spcAft>
              <a:buClr>
                <a:srgbClr val="000080"/>
              </a:buClr>
              <a:buSzPts val="1800"/>
              <a:buFont typeface="Noto Sans Symbols"/>
              <a:buChar char="▪"/>
            </a:pPr>
            <a:r>
              <a:rPr lang="en-US" sz="1800" b="0" i="0" u="none" strike="noStrike" cap="none">
                <a:solidFill>
                  <a:schemeClr val="dk1"/>
                </a:solidFill>
                <a:latin typeface="Calibri"/>
                <a:ea typeface="Calibri"/>
                <a:cs typeface="Calibri"/>
                <a:sym typeface="Calibri"/>
              </a:rPr>
              <a:t>Target design</a:t>
            </a:r>
            <a:endParaRPr sz="1800"/>
          </a:p>
          <a:p>
            <a:pPr marL="690562" marR="0" lvl="1" indent="-207962" algn="l" rtl="0">
              <a:lnSpc>
                <a:spcPct val="100000"/>
              </a:lnSpc>
              <a:spcBef>
                <a:spcPts val="0"/>
              </a:spcBef>
              <a:spcAft>
                <a:spcPts val="0"/>
              </a:spcAft>
              <a:buClr>
                <a:schemeClr val="dk1"/>
              </a:buClr>
              <a:buSzPts val="1800"/>
              <a:buFont typeface="Merriweather Sans"/>
              <a:buChar char="-"/>
            </a:pPr>
            <a:r>
              <a:rPr lang="en-US" sz="1800" b="0" i="0" u="none" strike="noStrike" cap="none">
                <a:solidFill>
                  <a:schemeClr val="dk1"/>
                </a:solidFill>
                <a:latin typeface="Calibri"/>
                <a:ea typeface="Calibri"/>
                <a:cs typeface="Calibri"/>
                <a:sym typeface="Calibri"/>
              </a:rPr>
              <a:t>Rocket-chip + BOOM</a:t>
            </a:r>
            <a:endParaRPr sz="1800" b="0" i="0" u="none" strike="noStrike" cap="none">
              <a:solidFill>
                <a:schemeClr val="dk1"/>
              </a:solidFill>
              <a:latin typeface="Calibri"/>
              <a:ea typeface="Calibri"/>
              <a:cs typeface="Calibri"/>
              <a:sym typeface="Calibri"/>
            </a:endParaRPr>
          </a:p>
          <a:p>
            <a:pPr marL="234950" marR="0" lvl="0" indent="-198120" algn="l" rtl="0">
              <a:lnSpc>
                <a:spcPct val="100000"/>
              </a:lnSpc>
              <a:spcBef>
                <a:spcPts val="1200"/>
              </a:spcBef>
              <a:spcAft>
                <a:spcPts val="0"/>
              </a:spcAft>
              <a:buClr>
                <a:srgbClr val="000080"/>
              </a:buClr>
              <a:buSzPts val="1800"/>
              <a:buFont typeface="Noto Sans Symbols"/>
              <a:buChar char="▪"/>
            </a:pPr>
            <a:r>
              <a:rPr lang="en-US" sz="1800" b="0" i="0" u="none" strike="noStrike" cap="none">
                <a:solidFill>
                  <a:schemeClr val="dk1"/>
                </a:solidFill>
                <a:latin typeface="Calibri"/>
                <a:ea typeface="Calibri"/>
                <a:cs typeface="Calibri"/>
                <a:sym typeface="Calibri"/>
              </a:rPr>
              <a:t>Reduce development effort</a:t>
            </a:r>
            <a:endParaRPr sz="1800"/>
          </a:p>
          <a:p>
            <a:pPr marL="690562" marR="0" lvl="1" indent="-207962" algn="l" rtl="0">
              <a:lnSpc>
                <a:spcPct val="100000"/>
              </a:lnSpc>
              <a:spcBef>
                <a:spcPts val="0"/>
              </a:spcBef>
              <a:spcAft>
                <a:spcPts val="0"/>
              </a:spcAft>
              <a:buClr>
                <a:schemeClr val="dk1"/>
              </a:buClr>
              <a:buSzPts val="1800"/>
              <a:buFont typeface="Merriweather Sans"/>
              <a:buChar char="-"/>
            </a:pPr>
            <a:r>
              <a:rPr lang="en-US" sz="1800" b="1" i="1" u="none" strike="noStrike" cap="none">
                <a:solidFill>
                  <a:schemeClr val="dk1"/>
                </a:solidFill>
                <a:latin typeface="Calibri"/>
                <a:ea typeface="Calibri"/>
                <a:cs typeface="Calibri"/>
                <a:sym typeface="Calibri"/>
              </a:rPr>
              <a:t>Automatically</a:t>
            </a:r>
            <a:r>
              <a:rPr lang="en-US" sz="1800" b="0" i="0" u="none" strike="noStrike" cap="none">
                <a:solidFill>
                  <a:schemeClr val="dk1"/>
                </a:solidFill>
                <a:latin typeface="Calibri"/>
                <a:ea typeface="Calibri"/>
                <a:cs typeface="Calibri"/>
                <a:sym typeface="Calibri"/>
              </a:rPr>
              <a:t> generate FAME5 simulators from target RTL</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 FAME5: Decoupled + Multi-threaded</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 Same RTL for simulation and tapeout</a:t>
            </a:r>
            <a:endParaRPr sz="1800" b="0" i="0" u="none" strike="noStrike" cap="none">
              <a:solidFill>
                <a:schemeClr val="dk1"/>
              </a:solidFill>
              <a:latin typeface="Calibri"/>
              <a:ea typeface="Calibri"/>
              <a:cs typeface="Calibri"/>
              <a:sym typeface="Calibri"/>
            </a:endParaRPr>
          </a:p>
          <a:p>
            <a:pPr marL="690562" marR="0" lvl="1" indent="-207962" algn="l" rtl="0">
              <a:lnSpc>
                <a:spcPct val="100000"/>
              </a:lnSpc>
              <a:spcBef>
                <a:spcPts val="0"/>
              </a:spcBef>
              <a:spcAft>
                <a:spcPts val="0"/>
              </a:spcAft>
              <a:buClr>
                <a:schemeClr val="dk1"/>
              </a:buClr>
              <a:buSzPts val="1800"/>
              <a:buFont typeface="Merriweather Sans"/>
              <a:buChar char="-"/>
            </a:pPr>
            <a:r>
              <a:rPr lang="en-US" sz="1800" b="1" i="1" u="none" strike="noStrike" cap="none">
                <a:solidFill>
                  <a:schemeClr val="dk1"/>
                </a:solidFill>
                <a:latin typeface="Calibri"/>
                <a:ea typeface="Calibri"/>
                <a:cs typeface="Calibri"/>
                <a:sym typeface="Calibri"/>
              </a:rPr>
              <a:t>Automatically</a:t>
            </a:r>
            <a:r>
              <a:rPr lang="en-US" sz="1800" b="0" i="0" u="none" strike="noStrike" cap="none">
                <a:solidFill>
                  <a:schemeClr val="dk1"/>
                </a:solidFill>
                <a:latin typeface="Calibri"/>
                <a:ea typeface="Calibri"/>
                <a:cs typeface="Calibri"/>
                <a:sym typeface="Calibri"/>
              </a:rPr>
              <a:t> instantiate abstract RTL models with Chisel</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e.g. DRAM timing models</a:t>
            </a:r>
            <a:endParaRPr sz="1800"/>
          </a:p>
          <a:p>
            <a:pPr marL="690562" marR="0" lvl="1" indent="-207962" algn="l" rtl="0">
              <a:lnSpc>
                <a:spcPct val="100000"/>
              </a:lnSpc>
              <a:spcBef>
                <a:spcPts val="0"/>
              </a:spcBef>
              <a:spcAft>
                <a:spcPts val="0"/>
              </a:spcAft>
              <a:buClr>
                <a:schemeClr val="dk1"/>
              </a:buClr>
              <a:buSzPts val="1800"/>
              <a:buFont typeface="Merriweather Sans"/>
              <a:buChar char="-"/>
            </a:pPr>
            <a:r>
              <a:rPr lang="en-US" sz="1800" b="0" i="0" u="none" strike="noStrike" cap="none">
                <a:solidFill>
                  <a:schemeClr val="dk1"/>
                </a:solidFill>
                <a:latin typeface="Calibri"/>
                <a:ea typeface="Calibri"/>
                <a:cs typeface="Calibri"/>
                <a:sym typeface="Calibri"/>
              </a:rPr>
              <a:t>Use </a:t>
            </a:r>
            <a:r>
              <a:rPr lang="en-US" sz="1800" b="1" i="1" u="none" strike="noStrike" cap="none">
                <a:solidFill>
                  <a:schemeClr val="dk1"/>
                </a:solidFill>
                <a:latin typeface="Calibri"/>
                <a:ea typeface="Calibri"/>
                <a:cs typeface="Calibri"/>
                <a:sym typeface="Calibri"/>
              </a:rPr>
              <a:t>software models </a:t>
            </a:r>
            <a:r>
              <a:rPr lang="en-US" sz="1800" b="0" i="0" u="none" strike="noStrike" cap="none">
                <a:solidFill>
                  <a:schemeClr val="dk1"/>
                </a:solidFill>
                <a:latin typeface="Calibri"/>
                <a:ea typeface="Calibri"/>
                <a:cs typeface="Calibri"/>
                <a:sym typeface="Calibri"/>
              </a:rPr>
              <a:t>whenever possible</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e.g. Network switch models</a:t>
            </a:r>
            <a:endParaRPr sz="1800"/>
          </a:p>
          <a:p>
            <a:pPr marL="234950" marR="0" lvl="0" indent="-198120" algn="l" rtl="0">
              <a:lnSpc>
                <a:spcPct val="100000"/>
              </a:lnSpc>
              <a:spcBef>
                <a:spcPts val="1200"/>
              </a:spcBef>
              <a:spcAft>
                <a:spcPts val="0"/>
              </a:spcAft>
              <a:buClr>
                <a:srgbClr val="000080"/>
              </a:buClr>
              <a:buSzPts val="1800"/>
              <a:buFont typeface="Noto Sans Symbols"/>
              <a:buChar char="▪"/>
            </a:pPr>
            <a:r>
              <a:rPr lang="en-US" sz="1800" b="0" i="0" u="none" strike="noStrike" cap="none">
                <a:solidFill>
                  <a:schemeClr val="dk1"/>
                </a:solidFill>
                <a:latin typeface="Calibri"/>
                <a:ea typeface="Calibri"/>
                <a:cs typeface="Calibri"/>
                <a:sym typeface="Calibri"/>
              </a:rPr>
              <a:t>Low-cost host platform</a:t>
            </a:r>
            <a:endParaRPr sz="1800" b="0" i="0" u="none" strike="noStrike" cap="none">
              <a:solidFill>
                <a:schemeClr val="dk1"/>
              </a:solidFill>
              <a:latin typeface="Calibri"/>
              <a:ea typeface="Calibri"/>
              <a:cs typeface="Calibri"/>
              <a:sym typeface="Calibri"/>
            </a:endParaRPr>
          </a:p>
          <a:p>
            <a:pPr marL="690562" marR="0" lvl="1" indent="-207962" algn="l" rtl="0">
              <a:lnSpc>
                <a:spcPct val="100000"/>
              </a:lnSpc>
              <a:spcBef>
                <a:spcPts val="0"/>
              </a:spcBef>
              <a:spcAft>
                <a:spcPts val="0"/>
              </a:spcAft>
              <a:buClr>
                <a:schemeClr val="dk1"/>
              </a:buClr>
              <a:buSzPts val="1800"/>
              <a:buFont typeface="Merriweather Sans"/>
              <a:buChar char="-"/>
            </a:pPr>
            <a:r>
              <a:rPr lang="en-US" sz="1800" b="1" i="0" u="none" strike="noStrike" cap="none">
                <a:solidFill>
                  <a:schemeClr val="dk1"/>
                </a:solidFill>
                <a:latin typeface="Calibri"/>
                <a:ea typeface="Calibri"/>
                <a:cs typeface="Calibri"/>
                <a:sym typeface="Calibri"/>
              </a:rPr>
              <a:t>Rent servers with FPGAs in the cloud</a:t>
            </a:r>
            <a:endParaRPr sz="1800" b="1" i="0" u="none" strike="noStrike" cap="none">
              <a:solidFill>
                <a:schemeClr val="dk1"/>
              </a:solidFill>
              <a:latin typeface="Calibri"/>
              <a:ea typeface="Calibri"/>
              <a:cs typeface="Calibri"/>
              <a:sym typeface="Calibri"/>
            </a:endParaRPr>
          </a:p>
          <a:p>
            <a:pPr marL="690562" marR="0" lvl="1" indent="-207962" algn="l" rtl="0">
              <a:lnSpc>
                <a:spcPct val="100000"/>
              </a:lnSpc>
              <a:spcBef>
                <a:spcPts val="0"/>
              </a:spcBef>
              <a:spcAft>
                <a:spcPts val="0"/>
              </a:spcAft>
              <a:buClr>
                <a:schemeClr val="dk1"/>
              </a:buClr>
              <a:buSzPts val="1800"/>
              <a:buFont typeface="Merriweather Sans"/>
              <a:buChar char="-"/>
            </a:pPr>
            <a:r>
              <a:rPr lang="en-US" sz="1800" b="1" i="0" u="none" strike="noStrike" cap="none">
                <a:solidFill>
                  <a:schemeClr val="dk1"/>
                </a:solidFill>
                <a:latin typeface="Calibri"/>
                <a:ea typeface="Calibri"/>
                <a:cs typeface="Calibri"/>
                <a:sym typeface="Calibri"/>
              </a:rPr>
              <a:t>Chisel -&gt; Altera FPGA flow</a:t>
            </a:r>
            <a:endParaRPr sz="1800" b="1" i="0" u="none" strike="noStrike" cap="none">
              <a:solidFill>
                <a:schemeClr val="dk1"/>
              </a:solidFill>
              <a:latin typeface="Calibri"/>
              <a:ea typeface="Calibri"/>
              <a:cs typeface="Calibri"/>
              <a:sym typeface="Calibri"/>
            </a:endParaRPr>
          </a:p>
        </p:txBody>
      </p:sp>
      <p:sp>
        <p:nvSpPr>
          <p:cNvPr id="734" name="Google Shape;734;p92"/>
          <p:cNvSpPr txBox="1">
            <a:spLocks noGrp="1"/>
          </p:cNvSpPr>
          <p:nvPr>
            <p:ph type="sldNum" idx="12"/>
          </p:nvPr>
        </p:nvSpPr>
        <p:spPr>
          <a:xfrm>
            <a:off x="7010400" y="4964906"/>
            <a:ext cx="2133600" cy="178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Arial Black"/>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93"/>
          <p:cNvSpPr txBox="1">
            <a:spLocks noGrp="1"/>
          </p:cNvSpPr>
          <p:nvPr>
            <p:ph type="body" idx="1"/>
          </p:nvPr>
        </p:nvSpPr>
        <p:spPr>
          <a:xfrm>
            <a:off x="455612" y="742950"/>
            <a:ext cx="4878300" cy="3943200"/>
          </a:xfrm>
          <a:prstGeom prst="rect">
            <a:avLst/>
          </a:prstGeom>
          <a:noFill/>
          <a:ln>
            <a:noFill/>
          </a:ln>
        </p:spPr>
        <p:txBody>
          <a:bodyPr spcFirstLastPara="1" wrap="square" lIns="90475" tIns="44450" rIns="90475" bIns="44450" anchor="t" anchorCtr="0">
            <a:noAutofit/>
          </a:bodyPr>
          <a:lstStyle/>
          <a:p>
            <a:pPr marL="234950" marR="0" lvl="0" indent="-198120" algn="l" rtl="0">
              <a:lnSpc>
                <a:spcPct val="100000"/>
              </a:lnSpc>
              <a:spcBef>
                <a:spcPts val="0"/>
              </a:spcBef>
              <a:spcAft>
                <a:spcPts val="0"/>
              </a:spcAft>
              <a:buClr>
                <a:srgbClr val="000080"/>
              </a:buClr>
              <a:buSzPts val="1800"/>
              <a:buFont typeface="Noto Sans Symbols"/>
              <a:buChar char="▪"/>
            </a:pPr>
            <a:r>
              <a:rPr lang="en-US" sz="1800" b="0" i="0" u="none" strike="noStrike" cap="none">
                <a:solidFill>
                  <a:schemeClr val="dk1"/>
                </a:solidFill>
                <a:latin typeface="Calibri"/>
                <a:ea typeface="Calibri"/>
                <a:cs typeface="Calibri"/>
                <a:sym typeface="Calibri"/>
              </a:rPr>
              <a:t>Updated version of Microsoft Catapult system from ISCA 2014, deployed at TACC</a:t>
            </a:r>
            <a:endParaRPr sz="1800"/>
          </a:p>
          <a:p>
            <a:pPr marL="234950" marR="0" lvl="0" indent="-198120" algn="l" rtl="0">
              <a:lnSpc>
                <a:spcPct val="100000"/>
              </a:lnSpc>
              <a:spcBef>
                <a:spcPts val="0"/>
              </a:spcBef>
              <a:spcAft>
                <a:spcPts val="0"/>
              </a:spcAft>
              <a:buClr>
                <a:srgbClr val="000080"/>
              </a:buClr>
              <a:buSzPts val="1800"/>
              <a:buFont typeface="Noto Sans Symbols"/>
              <a:buChar char="▪"/>
            </a:pPr>
            <a:r>
              <a:rPr lang="en-US" sz="1800" b="0" i="0" u="none" strike="noStrike" cap="none">
                <a:solidFill>
                  <a:schemeClr val="dk1"/>
                </a:solidFill>
                <a:latin typeface="Calibri"/>
                <a:ea typeface="Calibri"/>
                <a:cs typeface="Calibri"/>
                <a:sym typeface="Calibri"/>
              </a:rPr>
              <a:t>Total of 432 Nodes, each with:</a:t>
            </a:r>
            <a:endParaRPr sz="1800"/>
          </a:p>
          <a:p>
            <a:pPr marL="454025" marR="0" lvl="1" indent="-136525" algn="l" rtl="0">
              <a:lnSpc>
                <a:spcPct val="100000"/>
              </a:lnSpc>
              <a:spcBef>
                <a:spcPts val="0"/>
              </a:spcBef>
              <a:spcAft>
                <a:spcPts val="0"/>
              </a:spcAft>
              <a:buClr>
                <a:schemeClr val="dk1"/>
              </a:buClr>
              <a:buSzPts val="1800"/>
              <a:buFont typeface="Merriweather Sans"/>
              <a:buChar char="-"/>
            </a:pPr>
            <a:r>
              <a:rPr lang="en-US" sz="1800" b="0" i="0" u="none" strike="noStrike" cap="none">
                <a:solidFill>
                  <a:schemeClr val="dk1"/>
                </a:solidFill>
                <a:latin typeface="Calibri"/>
                <a:ea typeface="Calibri"/>
                <a:cs typeface="Calibri"/>
                <a:sym typeface="Calibri"/>
              </a:rPr>
              <a:t>2x 8-core Xeon @ 2.1 GHz</a:t>
            </a:r>
            <a:endParaRPr sz="1800"/>
          </a:p>
          <a:p>
            <a:pPr marL="454025" marR="0" lvl="1" indent="-136525" algn="l" rtl="0">
              <a:lnSpc>
                <a:spcPct val="100000"/>
              </a:lnSpc>
              <a:spcBef>
                <a:spcPts val="0"/>
              </a:spcBef>
              <a:spcAft>
                <a:spcPts val="0"/>
              </a:spcAft>
              <a:buClr>
                <a:schemeClr val="dk1"/>
              </a:buClr>
              <a:buSzPts val="1800"/>
              <a:buFont typeface="Merriweather Sans"/>
              <a:buChar char="-"/>
            </a:pPr>
            <a:r>
              <a:rPr lang="en-US" sz="1800" b="0" i="0" u="none" strike="noStrike" cap="none">
                <a:solidFill>
                  <a:schemeClr val="dk1"/>
                </a:solidFill>
                <a:latin typeface="Calibri"/>
                <a:ea typeface="Calibri"/>
                <a:cs typeface="Calibri"/>
                <a:sym typeface="Calibri"/>
              </a:rPr>
              <a:t>64GB DRAM</a:t>
            </a:r>
            <a:endParaRPr sz="1800"/>
          </a:p>
          <a:p>
            <a:pPr marL="454025" marR="0" lvl="1" indent="-136525" algn="l" rtl="0">
              <a:lnSpc>
                <a:spcPct val="100000"/>
              </a:lnSpc>
              <a:spcBef>
                <a:spcPts val="0"/>
              </a:spcBef>
              <a:spcAft>
                <a:spcPts val="0"/>
              </a:spcAft>
              <a:buClr>
                <a:schemeClr val="dk1"/>
              </a:buClr>
              <a:buSzPts val="1800"/>
              <a:buFont typeface="Merriweather Sans"/>
              <a:buChar char="-"/>
            </a:pPr>
            <a:r>
              <a:rPr lang="en-US" sz="1800" b="0" i="0" u="none" strike="noStrike" cap="none">
                <a:solidFill>
                  <a:schemeClr val="dk1"/>
                </a:solidFill>
                <a:latin typeface="Calibri"/>
                <a:ea typeface="Calibri"/>
                <a:cs typeface="Calibri"/>
                <a:sym typeface="Calibri"/>
              </a:rPr>
              <a:t>4x 2TB HDD, 2x 480GB SSDs</a:t>
            </a:r>
            <a:endParaRPr sz="1800"/>
          </a:p>
          <a:p>
            <a:pPr marL="454025" marR="0" lvl="1" indent="-136525" algn="l" rtl="0">
              <a:lnSpc>
                <a:spcPct val="100000"/>
              </a:lnSpc>
              <a:spcBef>
                <a:spcPts val="0"/>
              </a:spcBef>
              <a:spcAft>
                <a:spcPts val="0"/>
              </a:spcAft>
              <a:buClr>
                <a:schemeClr val="dk1"/>
              </a:buClr>
              <a:buSzPts val="1800"/>
              <a:buFont typeface="Merriweather Sans"/>
              <a:buChar char="-"/>
            </a:pPr>
            <a:r>
              <a:rPr lang="en-US" sz="1800" b="0" i="0" u="none" strike="noStrike" cap="none">
                <a:solidFill>
                  <a:schemeClr val="dk1"/>
                </a:solidFill>
                <a:latin typeface="Calibri"/>
                <a:ea typeface="Calibri"/>
                <a:cs typeface="Calibri"/>
                <a:sym typeface="Calibri"/>
              </a:rPr>
              <a:t>Altera Stratix V FPGAs via PCIe Gen3 x8</a:t>
            </a:r>
            <a:endParaRPr sz="1800"/>
          </a:p>
          <a:p>
            <a:pPr marL="454025" marR="0" lvl="1" indent="-136525" algn="l" rtl="0">
              <a:lnSpc>
                <a:spcPct val="100000"/>
              </a:lnSpc>
              <a:spcBef>
                <a:spcPts val="0"/>
              </a:spcBef>
              <a:spcAft>
                <a:spcPts val="0"/>
              </a:spcAft>
              <a:buClr>
                <a:schemeClr val="dk1"/>
              </a:buClr>
              <a:buSzPts val="1800"/>
              <a:buFont typeface="Merriweather Sans"/>
              <a:buChar char="-"/>
            </a:pPr>
            <a:r>
              <a:rPr lang="en-US" sz="1800" b="0" i="0" u="none" strike="noStrike" cap="none">
                <a:solidFill>
                  <a:schemeClr val="dk1"/>
                </a:solidFill>
                <a:latin typeface="Calibri"/>
                <a:ea typeface="Calibri"/>
                <a:cs typeface="Calibri"/>
                <a:sym typeface="Calibri"/>
              </a:rPr>
              <a:t>High-speed FPGA-to-FPGA serial interconnect within pods of 48 nodes</a:t>
            </a:r>
            <a:endParaRPr sz="1800"/>
          </a:p>
          <a:p>
            <a:pPr marL="234950" marR="0" lvl="0" indent="-198120" algn="l" rtl="0">
              <a:lnSpc>
                <a:spcPct val="100000"/>
              </a:lnSpc>
              <a:spcBef>
                <a:spcPts val="0"/>
              </a:spcBef>
              <a:spcAft>
                <a:spcPts val="0"/>
              </a:spcAft>
              <a:buClr>
                <a:srgbClr val="000080"/>
              </a:buClr>
              <a:buSzPts val="1800"/>
              <a:buFont typeface="Noto Sans Symbols"/>
              <a:buChar char="▪"/>
            </a:pPr>
            <a:r>
              <a:rPr lang="en-US" sz="1800" b="0" i="0" u="none" strike="noStrike" cap="none">
                <a:solidFill>
                  <a:schemeClr val="dk1"/>
                </a:solidFill>
                <a:latin typeface="Calibri"/>
                <a:ea typeface="Calibri"/>
                <a:cs typeface="Calibri"/>
                <a:sym typeface="Calibri"/>
              </a:rPr>
              <a:t>We have access to at least 96 Nodes</a:t>
            </a:r>
            <a:endParaRPr sz="1800"/>
          </a:p>
        </p:txBody>
      </p:sp>
      <p:pic>
        <p:nvPicPr>
          <p:cNvPr id="740" name="Google Shape;740;p93" descr="catapult.jpg"/>
          <p:cNvPicPr preferRelativeResize="0"/>
          <p:nvPr/>
        </p:nvPicPr>
        <p:blipFill rotWithShape="1">
          <a:blip r:embed="rId3">
            <a:alphaModFix/>
          </a:blip>
          <a:srcRect/>
          <a:stretch/>
        </p:blipFill>
        <p:spPr>
          <a:xfrm>
            <a:off x="5486400" y="1257300"/>
            <a:ext cx="3657600" cy="2667000"/>
          </a:xfrm>
          <a:prstGeom prst="rect">
            <a:avLst/>
          </a:prstGeom>
          <a:noFill/>
          <a:ln>
            <a:noFill/>
          </a:ln>
        </p:spPr>
      </p:pic>
      <p:sp>
        <p:nvSpPr>
          <p:cNvPr id="741" name="Google Shape;741;p93"/>
          <p:cNvSpPr txBox="1"/>
          <p:nvPr/>
        </p:nvSpPr>
        <p:spPr>
          <a:xfrm>
            <a:off x="5486400" y="4000500"/>
            <a:ext cx="3657600" cy="48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Font typeface="Calibri"/>
              <a:buNone/>
            </a:pPr>
            <a:r>
              <a:rPr lang="en-US" sz="1800" b="0" i="0" u="none" strike="noStrike" cap="none">
                <a:solidFill>
                  <a:schemeClr val="dk1"/>
                </a:solidFill>
                <a:latin typeface="Calibri"/>
                <a:ea typeface="Calibri"/>
                <a:cs typeface="Calibri"/>
                <a:sym typeface="Calibri"/>
              </a:rPr>
              <a:t>Catapult @ TACC</a:t>
            </a:r>
            <a:endParaRPr/>
          </a:p>
          <a:p>
            <a:pPr marL="0" marR="0" lvl="0" indent="0" algn="r" rtl="0">
              <a:lnSpc>
                <a:spcPct val="100000"/>
              </a:lnSpc>
              <a:spcBef>
                <a:spcPts val="0"/>
              </a:spcBef>
              <a:spcAft>
                <a:spcPts val="0"/>
              </a:spcAft>
              <a:buClr>
                <a:schemeClr val="dk1"/>
              </a:buClr>
              <a:buFont typeface="Calibri"/>
              <a:buNone/>
            </a:pPr>
            <a:r>
              <a:rPr lang="en-US" sz="1800" b="0" i="0" u="none" strike="noStrike" cap="none">
                <a:solidFill>
                  <a:schemeClr val="dk1"/>
                </a:solidFill>
                <a:latin typeface="Calibri"/>
                <a:ea typeface="Calibri"/>
                <a:cs typeface="Calibri"/>
                <a:sym typeface="Calibri"/>
              </a:rPr>
              <a:t>tacc.utexas.edu/systems/catapult</a:t>
            </a:r>
            <a:endParaRPr/>
          </a:p>
        </p:txBody>
      </p:sp>
      <p:sp>
        <p:nvSpPr>
          <p:cNvPr id="742" name="Google Shape;742;p93"/>
          <p:cNvSpPr txBox="1">
            <a:spLocks noGrp="1"/>
          </p:cNvSpPr>
          <p:nvPr>
            <p:ph type="title"/>
          </p:nvPr>
        </p:nvSpPr>
        <p:spPr>
          <a:xfrm>
            <a:off x="1295400" y="0"/>
            <a:ext cx="6629400" cy="68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81"/>
              </a:buClr>
              <a:buFont typeface="Calibri"/>
              <a:buNone/>
            </a:pPr>
            <a:r>
              <a:rPr lang="en-US" sz="3200" b="1" i="0" u="none" strike="noStrike" cap="none">
                <a:solidFill>
                  <a:srgbClr val="000081"/>
                </a:solidFill>
                <a:latin typeface="Calibri"/>
                <a:ea typeface="Calibri"/>
                <a:cs typeface="Calibri"/>
                <a:sym typeface="Calibri"/>
              </a:rPr>
              <a:t>FireSim Host Platform: Catapult</a:t>
            </a:r>
            <a:endParaRPr sz="3200" b="1" i="0" u="none" strike="noStrike" cap="none">
              <a:solidFill>
                <a:srgbClr val="000081"/>
              </a:solidFill>
              <a:latin typeface="Calibri"/>
              <a:ea typeface="Calibri"/>
              <a:cs typeface="Calibri"/>
              <a:sym typeface="Calibri"/>
            </a:endParaRPr>
          </a:p>
        </p:txBody>
      </p:sp>
      <p:sp>
        <p:nvSpPr>
          <p:cNvPr id="743" name="Google Shape;743;p93"/>
          <p:cNvSpPr txBox="1">
            <a:spLocks noGrp="1"/>
          </p:cNvSpPr>
          <p:nvPr>
            <p:ph type="sldNum" idx="12"/>
          </p:nvPr>
        </p:nvSpPr>
        <p:spPr>
          <a:xfrm>
            <a:off x="7010400" y="4964906"/>
            <a:ext cx="2133600" cy="178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Arial Black"/>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4"/>
          <p:cNvSpPr txBox="1">
            <a:spLocks noGrp="1"/>
          </p:cNvSpPr>
          <p:nvPr>
            <p:ph type="title"/>
          </p:nvPr>
        </p:nvSpPr>
        <p:spPr>
          <a:xfrm>
            <a:off x="1295400" y="0"/>
            <a:ext cx="6629400" cy="685800"/>
          </a:xfrm>
          <a:prstGeom prst="rect">
            <a:avLst/>
          </a:prstGeom>
          <a:noFill/>
          <a:ln>
            <a:noFill/>
          </a:ln>
        </p:spPr>
        <p:txBody>
          <a:bodyPr spcFirstLastPara="1" wrap="square" lIns="90475" tIns="44450" rIns="90475" bIns="44450" anchor="ctr" anchorCtr="0">
            <a:noAutofit/>
          </a:bodyPr>
          <a:lstStyle/>
          <a:p>
            <a:pPr marL="0" marR="0" lvl="0" indent="0" algn="ctr" rtl="0">
              <a:lnSpc>
                <a:spcPct val="100000"/>
              </a:lnSpc>
              <a:spcBef>
                <a:spcPts val="0"/>
              </a:spcBef>
              <a:spcAft>
                <a:spcPts val="0"/>
              </a:spcAft>
              <a:buClr>
                <a:srgbClr val="000081"/>
              </a:buClr>
              <a:buFont typeface="Calibri"/>
              <a:buNone/>
            </a:pPr>
            <a:r>
              <a:rPr lang="en-US" sz="3200" b="1" i="0" u="none" strike="noStrike" cap="none">
                <a:solidFill>
                  <a:srgbClr val="000081"/>
                </a:solidFill>
                <a:latin typeface="Calibri"/>
                <a:ea typeface="Calibri"/>
                <a:cs typeface="Calibri"/>
                <a:sym typeface="Calibri"/>
              </a:rPr>
              <a:t>FireSim: Mapping FireBox to Catapult</a:t>
            </a:r>
            <a:endParaRPr/>
          </a:p>
        </p:txBody>
      </p:sp>
      <p:pic>
        <p:nvPicPr>
          <p:cNvPr id="750" name="Google Shape;750;p94" descr="firesim-diagram.pdf"/>
          <p:cNvPicPr preferRelativeResize="0"/>
          <p:nvPr/>
        </p:nvPicPr>
        <p:blipFill rotWithShape="1">
          <a:blip r:embed="rId3">
            <a:alphaModFix/>
          </a:blip>
          <a:srcRect l="10748" r="17454"/>
          <a:stretch/>
        </p:blipFill>
        <p:spPr>
          <a:xfrm>
            <a:off x="990600" y="810815"/>
            <a:ext cx="7276500" cy="4275300"/>
          </a:xfrm>
          <a:prstGeom prst="rect">
            <a:avLst/>
          </a:prstGeom>
          <a:noFill/>
          <a:ln>
            <a:noFill/>
          </a:ln>
        </p:spPr>
      </p:pic>
      <p:sp>
        <p:nvSpPr>
          <p:cNvPr id="751" name="Google Shape;751;p94"/>
          <p:cNvSpPr txBox="1">
            <a:spLocks noGrp="1"/>
          </p:cNvSpPr>
          <p:nvPr>
            <p:ph type="sldNum" idx="12"/>
          </p:nvPr>
        </p:nvSpPr>
        <p:spPr>
          <a:xfrm>
            <a:off x="7010400" y="4964906"/>
            <a:ext cx="2133600" cy="178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Arial Black"/>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95"/>
          <p:cNvSpPr txBox="1">
            <a:spLocks noGrp="1"/>
          </p:cNvSpPr>
          <p:nvPr>
            <p:ph type="title"/>
          </p:nvPr>
        </p:nvSpPr>
        <p:spPr>
          <a:xfrm>
            <a:off x="1295400" y="0"/>
            <a:ext cx="6629400" cy="685800"/>
          </a:xfrm>
          <a:prstGeom prst="rect">
            <a:avLst/>
          </a:prstGeom>
          <a:noFill/>
          <a:ln>
            <a:noFill/>
          </a:ln>
        </p:spPr>
        <p:txBody>
          <a:bodyPr spcFirstLastPara="1" wrap="square" lIns="90475" tIns="44450" rIns="90475" bIns="44450" anchor="ctr" anchorCtr="0">
            <a:noAutofit/>
          </a:bodyPr>
          <a:lstStyle/>
          <a:p>
            <a:pPr marL="0" marR="0" lvl="0" indent="0" algn="ctr" rtl="0">
              <a:lnSpc>
                <a:spcPct val="100000"/>
              </a:lnSpc>
              <a:spcBef>
                <a:spcPts val="0"/>
              </a:spcBef>
              <a:spcAft>
                <a:spcPts val="0"/>
              </a:spcAft>
              <a:buClr>
                <a:srgbClr val="000081"/>
              </a:buClr>
              <a:buFont typeface="Calibri"/>
              <a:buNone/>
            </a:pPr>
            <a:r>
              <a:rPr lang="en-US" sz="3200" b="1" i="0" u="none" strike="noStrike" cap="none">
                <a:solidFill>
                  <a:srgbClr val="000081"/>
                </a:solidFill>
                <a:latin typeface="Calibri"/>
                <a:ea typeface="Calibri"/>
                <a:cs typeface="Calibri"/>
                <a:sym typeface="Calibri"/>
              </a:rPr>
              <a:t>FireSim Simulation Scale</a:t>
            </a:r>
            <a:endParaRPr/>
          </a:p>
        </p:txBody>
      </p:sp>
      <p:graphicFrame>
        <p:nvGraphicFramePr>
          <p:cNvPr id="758" name="Google Shape;758;p95"/>
          <p:cNvGraphicFramePr/>
          <p:nvPr/>
        </p:nvGraphicFramePr>
        <p:xfrm>
          <a:off x="685800" y="1714500"/>
          <a:ext cx="7848600" cy="1646000"/>
        </p:xfrm>
        <a:graphic>
          <a:graphicData uri="http://schemas.openxmlformats.org/drawingml/2006/table">
            <a:tbl>
              <a:tblPr firstRow="1" bandRow="1">
                <a:noFill/>
                <a:tableStyleId>{FEF61A5F-738D-4FC9-AA49-ECCE0729C9B7}</a:tableStyleId>
              </a:tblPr>
              <a:tblGrid>
                <a:gridCol w="2061250">
                  <a:extLst>
                    <a:ext uri="{9D8B030D-6E8A-4147-A177-3AD203B41FA5}">
                      <a16:colId xmlns:a16="http://schemas.microsoft.com/office/drawing/2014/main" xmlns="" val="20000"/>
                    </a:ext>
                  </a:extLst>
                </a:gridCol>
                <a:gridCol w="2893675">
                  <a:extLst>
                    <a:ext uri="{9D8B030D-6E8A-4147-A177-3AD203B41FA5}">
                      <a16:colId xmlns:a16="http://schemas.microsoft.com/office/drawing/2014/main" xmlns="" val="20001"/>
                    </a:ext>
                  </a:extLst>
                </a:gridCol>
                <a:gridCol w="2893675">
                  <a:extLst>
                    <a:ext uri="{9D8B030D-6E8A-4147-A177-3AD203B41FA5}">
                      <a16:colId xmlns:a16="http://schemas.microsoft.com/office/drawing/2014/main" xmlns="" val="20002"/>
                    </a:ext>
                  </a:extLst>
                </a:gridCol>
              </a:tblGrid>
              <a:tr h="278150">
                <a:tc>
                  <a:txBody>
                    <a:bodyPr/>
                    <a:lstStyle/>
                    <a:p>
                      <a:pPr marL="0" marR="0" lvl="0" indent="0" algn="ctr" rtl="0">
                        <a:lnSpc>
                          <a:spcPct val="100000"/>
                        </a:lnSpc>
                        <a:spcBef>
                          <a:spcPts val="0"/>
                        </a:spcBef>
                        <a:spcAft>
                          <a:spcPts val="0"/>
                        </a:spcAft>
                        <a:buClr>
                          <a:srgbClr val="000000"/>
                        </a:buClr>
                        <a:buFont typeface="Arial"/>
                        <a:buNone/>
                      </a:pPr>
                      <a:r>
                        <a:rPr lang="en-US" sz="1800" u="none" strike="noStrike" cap="none"/>
                        <a:t>Simulated Components</a:t>
                      </a:r>
                      <a:endParaRPr sz="1100"/>
                    </a:p>
                  </a:txBody>
                  <a:tcPr marL="91450" marR="91450" marT="34300" marB="34300">
                    <a:solidFill>
                      <a:srgbClr val="BADDE1"/>
                    </a:solidFill>
                  </a:tcPr>
                </a:tc>
                <a:tc>
                  <a:txBody>
                    <a:bodyPr/>
                    <a:lstStyle/>
                    <a:p>
                      <a:pPr marL="0" marR="0" lvl="0" indent="0" algn="ctr" rtl="0">
                        <a:lnSpc>
                          <a:spcPct val="100000"/>
                        </a:lnSpc>
                        <a:spcBef>
                          <a:spcPts val="0"/>
                        </a:spcBef>
                        <a:spcAft>
                          <a:spcPts val="0"/>
                        </a:spcAft>
                        <a:buClr>
                          <a:srgbClr val="000000"/>
                        </a:buClr>
                        <a:buFont typeface="Arial"/>
                        <a:buNone/>
                      </a:pPr>
                      <a:r>
                        <a:rPr lang="en-US" sz="1800" u="none" strike="noStrike" cap="none"/>
                        <a:t>96 Catapult Nodes</a:t>
                      </a:r>
                      <a:endParaRPr sz="1100"/>
                    </a:p>
                  </a:txBody>
                  <a:tcPr marL="91450" marR="91450" marT="34300" marB="34300">
                    <a:solidFill>
                      <a:srgbClr val="BADDE1"/>
                    </a:solidFill>
                  </a:tcPr>
                </a:tc>
                <a:tc>
                  <a:txBody>
                    <a:bodyPr/>
                    <a:lstStyle/>
                    <a:p>
                      <a:pPr marL="0" marR="0" lvl="0" indent="0" algn="ctr" rtl="0">
                        <a:lnSpc>
                          <a:spcPct val="100000"/>
                        </a:lnSpc>
                        <a:spcBef>
                          <a:spcPts val="0"/>
                        </a:spcBef>
                        <a:spcAft>
                          <a:spcPts val="0"/>
                        </a:spcAft>
                        <a:buClr>
                          <a:srgbClr val="000000"/>
                        </a:buClr>
                        <a:buFont typeface="Arial"/>
                        <a:buNone/>
                      </a:pPr>
                      <a:r>
                        <a:rPr lang="en-US" sz="1800" u="none" strike="noStrike" cap="none"/>
                        <a:t>432 Catapult Nodes</a:t>
                      </a:r>
                      <a:endParaRPr sz="1100"/>
                    </a:p>
                  </a:txBody>
                  <a:tcPr marL="91450" marR="91450" marT="34300" marB="34300">
                    <a:solidFill>
                      <a:srgbClr val="BADDE1"/>
                    </a:solidFill>
                  </a:tcPr>
                </a:tc>
                <a:extLst>
                  <a:ext uri="{0D108BD9-81ED-4DB2-BD59-A6C34878D82A}">
                    <a16:rowId xmlns:a16="http://schemas.microsoft.com/office/drawing/2014/main" xmlns="" val="10000"/>
                  </a:ext>
                </a:extLst>
              </a:tr>
              <a:tr h="278150">
                <a:tc>
                  <a:txBody>
                    <a:bodyPr/>
                    <a:lstStyle/>
                    <a:p>
                      <a:pPr marL="0" marR="0" lvl="0" indent="0" algn="ctr" rtl="0">
                        <a:lnSpc>
                          <a:spcPct val="100000"/>
                        </a:lnSpc>
                        <a:spcBef>
                          <a:spcPts val="0"/>
                        </a:spcBef>
                        <a:spcAft>
                          <a:spcPts val="0"/>
                        </a:spcAft>
                        <a:buClr>
                          <a:srgbClr val="000000"/>
                        </a:buClr>
                        <a:buFont typeface="Arial"/>
                        <a:buNone/>
                      </a:pPr>
                      <a:r>
                        <a:rPr lang="en-US" sz="1800" u="none" strike="noStrike" cap="none"/>
                        <a:t>CPUs*</a:t>
                      </a:r>
                      <a:endParaRPr sz="1100"/>
                    </a:p>
                  </a:txBody>
                  <a:tcPr marL="91450" marR="91450" marT="34300" marB="34300"/>
                </a:tc>
                <a:tc>
                  <a:txBody>
                    <a:bodyPr/>
                    <a:lstStyle/>
                    <a:p>
                      <a:pPr marL="0" marR="0" lvl="0" indent="0" algn="r" rtl="0">
                        <a:lnSpc>
                          <a:spcPct val="100000"/>
                        </a:lnSpc>
                        <a:spcBef>
                          <a:spcPts val="0"/>
                        </a:spcBef>
                        <a:spcAft>
                          <a:spcPts val="0"/>
                        </a:spcAft>
                        <a:buClr>
                          <a:srgbClr val="000000"/>
                        </a:buClr>
                        <a:buFont typeface="Arial"/>
                        <a:buNone/>
                      </a:pPr>
                      <a:r>
                        <a:rPr lang="en-US" sz="1800" u="none" strike="noStrike" cap="none"/>
                        <a:t>6,144 - 49,152</a:t>
                      </a:r>
                      <a:endParaRPr sz="1100"/>
                    </a:p>
                  </a:txBody>
                  <a:tcPr marL="91450" marR="91450" marT="34300" marB="34300"/>
                </a:tc>
                <a:tc>
                  <a:txBody>
                    <a:bodyPr/>
                    <a:lstStyle/>
                    <a:p>
                      <a:pPr marL="0" marR="0" lvl="0" indent="0" algn="r" rtl="0">
                        <a:lnSpc>
                          <a:spcPct val="100000"/>
                        </a:lnSpc>
                        <a:spcBef>
                          <a:spcPts val="0"/>
                        </a:spcBef>
                        <a:spcAft>
                          <a:spcPts val="0"/>
                        </a:spcAft>
                        <a:buClr>
                          <a:srgbClr val="000000"/>
                        </a:buClr>
                        <a:buFont typeface="Arial"/>
                        <a:buNone/>
                      </a:pPr>
                      <a:r>
                        <a:rPr lang="en-US" sz="1800" u="none" strike="noStrike" cap="none"/>
                        <a:t>27,648 - 221,184</a:t>
                      </a:r>
                      <a:endParaRPr sz="1100"/>
                    </a:p>
                  </a:txBody>
                  <a:tcPr marL="91450" marR="91450" marT="34300" marB="34300"/>
                </a:tc>
                <a:extLst>
                  <a:ext uri="{0D108BD9-81ED-4DB2-BD59-A6C34878D82A}">
                    <a16:rowId xmlns:a16="http://schemas.microsoft.com/office/drawing/2014/main" xmlns="" val="10001"/>
                  </a:ext>
                </a:extLst>
              </a:tr>
              <a:tr h="278150">
                <a:tc>
                  <a:txBody>
                    <a:bodyPr/>
                    <a:lstStyle/>
                    <a:p>
                      <a:pPr marL="0" marR="0" lvl="0" indent="0" algn="ctr" rtl="0">
                        <a:lnSpc>
                          <a:spcPct val="100000"/>
                        </a:lnSpc>
                        <a:spcBef>
                          <a:spcPts val="0"/>
                        </a:spcBef>
                        <a:spcAft>
                          <a:spcPts val="0"/>
                        </a:spcAft>
                        <a:buClr>
                          <a:srgbClr val="000000"/>
                        </a:buClr>
                        <a:buFont typeface="Arial"/>
                        <a:buNone/>
                      </a:pPr>
                      <a:r>
                        <a:rPr lang="en-US" sz="1800" u="none" strike="noStrike" cap="none"/>
                        <a:t>Memory</a:t>
                      </a:r>
                      <a:endParaRPr sz="1100"/>
                    </a:p>
                  </a:txBody>
                  <a:tcPr marL="91450" marR="91450" marT="34300" marB="34300"/>
                </a:tc>
                <a:tc>
                  <a:txBody>
                    <a:bodyPr/>
                    <a:lstStyle/>
                    <a:p>
                      <a:pPr marL="0" marR="0" lvl="0" indent="0" algn="r" rtl="0">
                        <a:lnSpc>
                          <a:spcPct val="100000"/>
                        </a:lnSpc>
                        <a:spcBef>
                          <a:spcPts val="0"/>
                        </a:spcBef>
                        <a:spcAft>
                          <a:spcPts val="0"/>
                        </a:spcAft>
                        <a:buClr>
                          <a:srgbClr val="000000"/>
                        </a:buClr>
                        <a:buFont typeface="Arial"/>
                        <a:buNone/>
                      </a:pPr>
                      <a:r>
                        <a:rPr lang="en-US" sz="1800" u="none" strike="noStrike" cap="none"/>
                        <a:t>92,160 GB</a:t>
                      </a:r>
                      <a:endParaRPr sz="1100"/>
                    </a:p>
                  </a:txBody>
                  <a:tcPr marL="91450" marR="91450" marT="34300" marB="34300"/>
                </a:tc>
                <a:tc>
                  <a:txBody>
                    <a:bodyPr/>
                    <a:lstStyle/>
                    <a:p>
                      <a:pPr marL="0" marR="0" lvl="0" indent="0" algn="r" rtl="0">
                        <a:lnSpc>
                          <a:spcPct val="100000"/>
                        </a:lnSpc>
                        <a:spcBef>
                          <a:spcPts val="0"/>
                        </a:spcBef>
                        <a:spcAft>
                          <a:spcPts val="0"/>
                        </a:spcAft>
                        <a:buClr>
                          <a:srgbClr val="000000"/>
                        </a:buClr>
                        <a:buFont typeface="Arial"/>
                        <a:buNone/>
                      </a:pPr>
                      <a:r>
                        <a:rPr lang="en-US" sz="1800" u="none" strike="noStrike" cap="none"/>
                        <a:t>414,720 GB</a:t>
                      </a:r>
                      <a:endParaRPr sz="1100"/>
                    </a:p>
                  </a:txBody>
                  <a:tcPr marL="91450" marR="91450" marT="34300" marB="34300"/>
                </a:tc>
                <a:extLst>
                  <a:ext uri="{0D108BD9-81ED-4DB2-BD59-A6C34878D82A}">
                    <a16:rowId xmlns:a16="http://schemas.microsoft.com/office/drawing/2014/main" xmlns="" val="10002"/>
                  </a:ext>
                </a:extLst>
              </a:tr>
              <a:tr h="278150">
                <a:tc>
                  <a:txBody>
                    <a:bodyPr/>
                    <a:lstStyle/>
                    <a:p>
                      <a:pPr marL="0" marR="0" lvl="0" indent="0" algn="ctr" rtl="0">
                        <a:lnSpc>
                          <a:spcPct val="100000"/>
                        </a:lnSpc>
                        <a:spcBef>
                          <a:spcPts val="0"/>
                        </a:spcBef>
                        <a:spcAft>
                          <a:spcPts val="0"/>
                        </a:spcAft>
                        <a:buClr>
                          <a:srgbClr val="000000"/>
                        </a:buClr>
                        <a:buFont typeface="Arial"/>
                        <a:buNone/>
                      </a:pPr>
                      <a:r>
                        <a:rPr lang="en-US" sz="1800" u="none" strike="noStrike" cap="none"/>
                        <a:t>Flash</a:t>
                      </a:r>
                      <a:endParaRPr sz="1100"/>
                    </a:p>
                  </a:txBody>
                  <a:tcPr marL="91450" marR="91450" marT="34300" marB="34300"/>
                </a:tc>
                <a:tc>
                  <a:txBody>
                    <a:bodyPr/>
                    <a:lstStyle/>
                    <a:p>
                      <a:pPr marL="0" marR="0" lvl="0" indent="0" algn="r" rtl="0">
                        <a:lnSpc>
                          <a:spcPct val="100000"/>
                        </a:lnSpc>
                        <a:spcBef>
                          <a:spcPts val="0"/>
                        </a:spcBef>
                        <a:spcAft>
                          <a:spcPts val="0"/>
                        </a:spcAft>
                        <a:buClr>
                          <a:srgbClr val="000000"/>
                        </a:buClr>
                        <a:buFont typeface="Arial"/>
                        <a:buNone/>
                      </a:pPr>
                      <a:r>
                        <a:rPr lang="en-US" sz="1800" u="none" strike="noStrike" cap="none"/>
                        <a:t>786,432 GB</a:t>
                      </a:r>
                      <a:endParaRPr sz="1100"/>
                    </a:p>
                  </a:txBody>
                  <a:tcPr marL="91450" marR="91450" marT="34300" marB="34300"/>
                </a:tc>
                <a:tc>
                  <a:txBody>
                    <a:bodyPr/>
                    <a:lstStyle/>
                    <a:p>
                      <a:pPr marL="0" marR="0" lvl="0" indent="0" algn="r" rtl="0">
                        <a:lnSpc>
                          <a:spcPct val="100000"/>
                        </a:lnSpc>
                        <a:spcBef>
                          <a:spcPts val="0"/>
                        </a:spcBef>
                        <a:spcAft>
                          <a:spcPts val="0"/>
                        </a:spcAft>
                        <a:buClr>
                          <a:srgbClr val="000000"/>
                        </a:buClr>
                        <a:buFont typeface="Arial"/>
                        <a:buNone/>
                      </a:pPr>
                      <a:r>
                        <a:rPr lang="en-US" sz="1800" u="none" strike="noStrike" cap="none"/>
                        <a:t>3,538,944 GB</a:t>
                      </a:r>
                      <a:endParaRPr sz="1100"/>
                    </a:p>
                  </a:txBody>
                  <a:tcPr marL="91450" marR="91450" marT="34300" marB="34300"/>
                </a:tc>
                <a:extLst>
                  <a:ext uri="{0D108BD9-81ED-4DB2-BD59-A6C34878D82A}">
                    <a16:rowId xmlns:a16="http://schemas.microsoft.com/office/drawing/2014/main" xmlns="" val="10003"/>
                  </a:ext>
                </a:extLst>
              </a:tr>
            </a:tbl>
          </a:graphicData>
        </a:graphic>
      </p:graphicFrame>
      <p:sp>
        <p:nvSpPr>
          <p:cNvPr id="759" name="Google Shape;759;p95"/>
          <p:cNvSpPr txBox="1"/>
          <p:nvPr/>
        </p:nvSpPr>
        <p:spPr>
          <a:xfrm>
            <a:off x="609600" y="3943350"/>
            <a:ext cx="8001000" cy="3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US" sz="2000" b="0" i="0" u="none" strike="noStrike" cap="none">
                <a:solidFill>
                  <a:schemeClr val="dk1"/>
                </a:solidFill>
                <a:latin typeface="Arial"/>
                <a:ea typeface="Arial"/>
                <a:cs typeface="Arial"/>
                <a:sym typeface="Arial"/>
              </a:rPr>
              <a:t>*CPU count with 64 to 512 BOOM Cores / Catapult Node</a:t>
            </a:r>
            <a:endParaRPr/>
          </a:p>
        </p:txBody>
      </p:sp>
      <p:sp>
        <p:nvSpPr>
          <p:cNvPr id="760" name="Google Shape;760;p95"/>
          <p:cNvSpPr txBox="1">
            <a:spLocks noGrp="1"/>
          </p:cNvSpPr>
          <p:nvPr>
            <p:ph type="sldNum" idx="12"/>
          </p:nvPr>
        </p:nvSpPr>
        <p:spPr>
          <a:xfrm>
            <a:off x="7010400" y="4964906"/>
            <a:ext cx="2133600" cy="178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Arial Black"/>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6"/>
          <p:cNvSpPr txBox="1">
            <a:spLocks noGrp="1"/>
          </p:cNvSpPr>
          <p:nvPr>
            <p:ph type="title"/>
          </p:nvPr>
        </p:nvSpPr>
        <p:spPr>
          <a:xfrm>
            <a:off x="1295400" y="0"/>
            <a:ext cx="6629400" cy="685800"/>
          </a:xfrm>
          <a:prstGeom prst="rect">
            <a:avLst/>
          </a:prstGeom>
          <a:noFill/>
          <a:ln>
            <a:noFill/>
          </a:ln>
        </p:spPr>
        <p:txBody>
          <a:bodyPr spcFirstLastPara="1" wrap="square" lIns="90475" tIns="44450" rIns="90475" bIns="44450" anchor="ctr" anchorCtr="0">
            <a:noAutofit/>
          </a:bodyPr>
          <a:lstStyle/>
          <a:p>
            <a:pPr marL="0" marR="0" lvl="0" indent="0" algn="ctr" rtl="0">
              <a:lnSpc>
                <a:spcPct val="100000"/>
              </a:lnSpc>
              <a:spcBef>
                <a:spcPts val="0"/>
              </a:spcBef>
              <a:spcAft>
                <a:spcPts val="0"/>
              </a:spcAft>
              <a:buClr>
                <a:srgbClr val="000081"/>
              </a:buClr>
              <a:buFont typeface="Calibri"/>
              <a:buNone/>
            </a:pPr>
            <a:r>
              <a:rPr lang="en-US" sz="3200" b="1" i="0" u="none" strike="noStrike" cap="none">
                <a:solidFill>
                  <a:srgbClr val="000081"/>
                </a:solidFill>
                <a:latin typeface="Calibri"/>
                <a:ea typeface="Calibri"/>
                <a:cs typeface="Calibri"/>
                <a:sym typeface="Calibri"/>
              </a:rPr>
              <a:t>FireSim Milestones</a:t>
            </a:r>
            <a:endParaRPr/>
          </a:p>
        </p:txBody>
      </p:sp>
      <p:sp>
        <p:nvSpPr>
          <p:cNvPr id="767" name="Google Shape;767;p96"/>
          <p:cNvSpPr txBox="1">
            <a:spLocks noGrp="1"/>
          </p:cNvSpPr>
          <p:nvPr>
            <p:ph type="body" idx="1"/>
          </p:nvPr>
        </p:nvSpPr>
        <p:spPr>
          <a:xfrm>
            <a:off x="455612" y="742950"/>
            <a:ext cx="8226300" cy="3943200"/>
          </a:xfrm>
          <a:prstGeom prst="rect">
            <a:avLst/>
          </a:prstGeom>
          <a:noFill/>
          <a:ln>
            <a:noFill/>
          </a:ln>
        </p:spPr>
        <p:txBody>
          <a:bodyPr spcFirstLastPara="1" wrap="square" lIns="90475" tIns="44450" rIns="90475" bIns="44450" anchor="t" anchorCtr="0">
            <a:noAutofit/>
          </a:bodyPr>
          <a:lstStyle/>
          <a:p>
            <a:pPr marL="234950" marR="0" lvl="0" indent="-236220" algn="l" rtl="0">
              <a:lnSpc>
                <a:spcPct val="100000"/>
              </a:lnSpc>
              <a:spcBef>
                <a:spcPts val="0"/>
              </a:spcBef>
              <a:spcAft>
                <a:spcPts val="0"/>
              </a:spcAft>
              <a:buClr>
                <a:srgbClr val="000080"/>
              </a:buClr>
              <a:buSzPts val="2400"/>
              <a:buFont typeface="Noto Sans Symbols"/>
              <a:buChar char="▪"/>
            </a:pPr>
            <a:r>
              <a:rPr lang="en-US" sz="2400" b="0" i="0" u="none" strike="noStrike" cap="none">
                <a:solidFill>
                  <a:schemeClr val="dk1"/>
                </a:solidFill>
                <a:latin typeface="Calibri"/>
                <a:ea typeface="Calibri"/>
                <a:cs typeface="Calibri"/>
                <a:sym typeface="Calibri"/>
              </a:rPr>
              <a:t>V0: One target CPU (rocket) per Catapult node, software-simulated network on Xeons using standard interconnect &lt;- WIP</a:t>
            </a:r>
            <a:endParaRPr sz="2400" b="0" i="0" u="none" strike="noStrike" cap="none">
              <a:solidFill>
                <a:schemeClr val="dk1"/>
              </a:solidFill>
              <a:latin typeface="Calibri"/>
              <a:ea typeface="Calibri"/>
              <a:cs typeface="Calibri"/>
              <a:sym typeface="Calibri"/>
            </a:endParaRPr>
          </a:p>
          <a:p>
            <a:pPr marL="234950" marR="0" lvl="0" indent="-236220" algn="l" rtl="0">
              <a:lnSpc>
                <a:spcPct val="100000"/>
              </a:lnSpc>
              <a:spcBef>
                <a:spcPts val="0"/>
              </a:spcBef>
              <a:spcAft>
                <a:spcPts val="0"/>
              </a:spcAft>
              <a:buClr>
                <a:srgbClr val="000080"/>
              </a:buClr>
              <a:buSzPts val="2400"/>
              <a:buFont typeface="Noto Sans Symbols"/>
              <a:buChar char="▪"/>
            </a:pPr>
            <a:r>
              <a:rPr lang="en-US" sz="2400" b="0" i="0" u="none" strike="noStrike" cap="none">
                <a:solidFill>
                  <a:schemeClr val="dk1"/>
                </a:solidFill>
                <a:latin typeface="Calibri"/>
                <a:ea typeface="Calibri"/>
                <a:cs typeface="Calibri"/>
                <a:sym typeface="Calibri"/>
              </a:rPr>
              <a:t>V1: Target CPUs multiplexed on FPGA for large simulated core counts</a:t>
            </a:r>
            <a:endParaRPr sz="2400"/>
          </a:p>
          <a:p>
            <a:pPr marL="234950" marR="0" lvl="0" indent="-236220" algn="l" rtl="0">
              <a:lnSpc>
                <a:spcPct val="100000"/>
              </a:lnSpc>
              <a:spcBef>
                <a:spcPts val="0"/>
              </a:spcBef>
              <a:spcAft>
                <a:spcPts val="0"/>
              </a:spcAft>
              <a:buClr>
                <a:srgbClr val="000080"/>
              </a:buClr>
              <a:buSzPts val="2400"/>
              <a:buFont typeface="Noto Sans Symbols"/>
              <a:buChar char="▪"/>
            </a:pPr>
            <a:r>
              <a:rPr lang="en-US" sz="2400" b="0" i="0" u="none" strike="noStrike" cap="none">
                <a:solidFill>
                  <a:schemeClr val="dk1"/>
                </a:solidFill>
                <a:latin typeface="Calibri"/>
                <a:ea typeface="Calibri"/>
                <a:cs typeface="Calibri"/>
                <a:sym typeface="Calibri"/>
              </a:rPr>
              <a:t>V2: Move parts of network models to FPGA: </a:t>
            </a:r>
            <a:endParaRPr sz="2400"/>
          </a:p>
          <a:p>
            <a:pPr marL="690562" marR="0" lvl="1" indent="-246062" algn="l" rtl="0">
              <a:lnSpc>
                <a:spcPct val="100000"/>
              </a:lnSpc>
              <a:spcBef>
                <a:spcPts val="0"/>
              </a:spcBef>
              <a:spcAft>
                <a:spcPts val="0"/>
              </a:spcAft>
              <a:buClr>
                <a:schemeClr val="dk1"/>
              </a:buClr>
              <a:buSzPts val="2400"/>
              <a:buFont typeface="Merriweather Sans"/>
              <a:buChar char="-"/>
            </a:pPr>
            <a:r>
              <a:rPr lang="en-US" b="0" i="0" u="none" strike="noStrike" cap="none">
                <a:solidFill>
                  <a:schemeClr val="dk1"/>
                </a:solidFill>
                <a:latin typeface="Calibri"/>
                <a:ea typeface="Calibri"/>
                <a:cs typeface="Calibri"/>
                <a:sym typeface="Calibri"/>
              </a:rPr>
              <a:t>Develop photonic-optimized NIC, switch RTL</a:t>
            </a:r>
            <a:endParaRPr/>
          </a:p>
          <a:p>
            <a:pPr marL="234950" marR="0" lvl="0" indent="-236220" algn="l" rtl="0">
              <a:lnSpc>
                <a:spcPct val="100000"/>
              </a:lnSpc>
              <a:spcBef>
                <a:spcPts val="0"/>
              </a:spcBef>
              <a:spcAft>
                <a:spcPts val="0"/>
              </a:spcAft>
              <a:buClr>
                <a:srgbClr val="000080"/>
              </a:buClr>
              <a:buSzPts val="2400"/>
              <a:buFont typeface="Noto Sans Symbols"/>
              <a:buChar char="▪"/>
            </a:pPr>
            <a:r>
              <a:rPr lang="en-US" sz="2400" b="0" i="0" u="none" strike="noStrike" cap="none">
                <a:solidFill>
                  <a:schemeClr val="dk1"/>
                </a:solidFill>
                <a:latin typeface="Calibri"/>
                <a:ea typeface="Calibri"/>
                <a:cs typeface="Calibri"/>
                <a:sym typeface="Calibri"/>
              </a:rPr>
              <a:t>Tapeouts along the way that apply what we’ve learned with FireSim experiments</a:t>
            </a:r>
            <a:endParaRPr sz="2400"/>
          </a:p>
          <a:p>
            <a:pPr marL="690562" marR="0" lvl="1" indent="-246062" algn="l" rtl="0">
              <a:lnSpc>
                <a:spcPct val="100000"/>
              </a:lnSpc>
              <a:spcBef>
                <a:spcPts val="0"/>
              </a:spcBef>
              <a:spcAft>
                <a:spcPts val="0"/>
              </a:spcAft>
              <a:buClr>
                <a:schemeClr val="dk1"/>
              </a:buClr>
              <a:buSzPts val="2400"/>
              <a:buFont typeface="Merriweather Sans"/>
              <a:buChar char="-"/>
            </a:pPr>
            <a:r>
              <a:rPr lang="en-US" b="0" i="0" u="none" strike="noStrike" cap="none">
                <a:solidFill>
                  <a:schemeClr val="dk1"/>
                </a:solidFill>
                <a:latin typeface="Calibri"/>
                <a:ea typeface="Calibri"/>
                <a:cs typeface="Calibri"/>
                <a:sym typeface="Calibri"/>
              </a:rPr>
              <a:t>Using the same RTL that plugs into simulation</a:t>
            </a:r>
            <a:endParaRPr/>
          </a:p>
        </p:txBody>
      </p:sp>
      <p:sp>
        <p:nvSpPr>
          <p:cNvPr id="768" name="Google Shape;768;p96"/>
          <p:cNvSpPr txBox="1">
            <a:spLocks noGrp="1"/>
          </p:cNvSpPr>
          <p:nvPr>
            <p:ph type="sldNum" idx="12"/>
          </p:nvPr>
        </p:nvSpPr>
        <p:spPr>
          <a:xfrm>
            <a:off x="7010400" y="4964906"/>
            <a:ext cx="2133600" cy="178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Arial Black"/>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97"/>
          <p:cNvSpPr txBox="1">
            <a:spLocks noGrp="1"/>
          </p:cNvSpPr>
          <p:nvPr>
            <p:ph type="title"/>
          </p:nvPr>
        </p:nvSpPr>
        <p:spPr>
          <a:xfrm>
            <a:off x="1295400" y="0"/>
            <a:ext cx="6629400" cy="685800"/>
          </a:xfrm>
          <a:prstGeom prst="rect">
            <a:avLst/>
          </a:prstGeom>
          <a:noFill/>
          <a:ln>
            <a:noFill/>
          </a:ln>
        </p:spPr>
        <p:txBody>
          <a:bodyPr spcFirstLastPara="1" wrap="square" lIns="90475" tIns="44450" rIns="90475" bIns="44450" anchor="ctr" anchorCtr="0">
            <a:noAutofit/>
          </a:bodyPr>
          <a:lstStyle/>
          <a:p>
            <a:pPr marL="0" marR="0" lvl="0" indent="0" algn="ctr" rtl="0">
              <a:lnSpc>
                <a:spcPct val="100000"/>
              </a:lnSpc>
              <a:spcBef>
                <a:spcPts val="0"/>
              </a:spcBef>
              <a:spcAft>
                <a:spcPts val="0"/>
              </a:spcAft>
              <a:buClr>
                <a:srgbClr val="000081"/>
              </a:buClr>
              <a:buFont typeface="Calibri"/>
              <a:buNone/>
            </a:pPr>
            <a:r>
              <a:rPr lang="en-US"/>
              <a:t>FireSim Summary</a:t>
            </a:r>
            <a:endParaRPr/>
          </a:p>
        </p:txBody>
      </p:sp>
      <p:sp>
        <p:nvSpPr>
          <p:cNvPr id="774" name="Google Shape;774;p97"/>
          <p:cNvSpPr txBox="1">
            <a:spLocks noGrp="1"/>
          </p:cNvSpPr>
          <p:nvPr>
            <p:ph type="body" idx="1"/>
          </p:nvPr>
        </p:nvSpPr>
        <p:spPr>
          <a:xfrm>
            <a:off x="455612" y="742950"/>
            <a:ext cx="8226300" cy="3943200"/>
          </a:xfrm>
          <a:prstGeom prst="rect">
            <a:avLst/>
          </a:prstGeom>
          <a:noFill/>
          <a:ln>
            <a:noFill/>
          </a:ln>
        </p:spPr>
        <p:txBody>
          <a:bodyPr spcFirstLastPara="1" wrap="square" lIns="90475" tIns="44450" rIns="90475" bIns="44450" anchor="t" anchorCtr="0">
            <a:noAutofit/>
          </a:bodyPr>
          <a:lstStyle/>
          <a:p>
            <a:pPr marL="234950" marR="0" lvl="0" indent="-198120" algn="l" rtl="0">
              <a:lnSpc>
                <a:spcPct val="100000"/>
              </a:lnSpc>
              <a:spcBef>
                <a:spcPts val="0"/>
              </a:spcBef>
              <a:spcAft>
                <a:spcPts val="0"/>
              </a:spcAft>
              <a:buClr>
                <a:srgbClr val="000080"/>
              </a:buClr>
              <a:buSzPts val="1800"/>
              <a:buFont typeface="Noto Sans Symbols"/>
              <a:buChar char="▪"/>
            </a:pPr>
            <a:r>
              <a:rPr lang="en-US" sz="1800" b="0" i="0" u="none" strike="noStrike" cap="none">
                <a:solidFill>
                  <a:schemeClr val="dk1"/>
                </a:solidFill>
                <a:latin typeface="Calibri"/>
                <a:ea typeface="Calibri"/>
                <a:cs typeface="Calibri"/>
                <a:sym typeface="Calibri"/>
              </a:rPr>
              <a:t>MIDAS is a general simulation framework with HW &amp; SW models hosted on various platforms</a:t>
            </a:r>
            <a:endParaRPr sz="1800" b="0" i="0" u="none" strike="noStrike" cap="none">
              <a:solidFill>
                <a:schemeClr val="dk1"/>
              </a:solidFill>
              <a:latin typeface="Calibri"/>
              <a:ea typeface="Calibri"/>
              <a:cs typeface="Calibri"/>
              <a:sym typeface="Calibri"/>
            </a:endParaRPr>
          </a:p>
          <a:p>
            <a:pPr marL="234950" marR="0" lvl="0" indent="-198120" algn="l" rtl="0">
              <a:lnSpc>
                <a:spcPct val="100000"/>
              </a:lnSpc>
              <a:spcBef>
                <a:spcPts val="0"/>
              </a:spcBef>
              <a:spcAft>
                <a:spcPts val="0"/>
              </a:spcAft>
              <a:buClr>
                <a:srgbClr val="000080"/>
              </a:buClr>
              <a:buSzPts val="1800"/>
              <a:buFont typeface="Noto Sans Symbols"/>
              <a:buChar char="▪"/>
            </a:pPr>
            <a:r>
              <a:rPr lang="en-US" sz="1800" b="0" i="0" u="none" strike="noStrike" cap="none">
                <a:solidFill>
                  <a:schemeClr val="dk1"/>
                </a:solidFill>
                <a:latin typeface="Calibri"/>
                <a:ea typeface="Calibri"/>
                <a:cs typeface="Calibri"/>
                <a:sym typeface="Calibri"/>
              </a:rPr>
              <a:t>FireSim is our proposal for simulating FireBox in order to enable datacenter research and prototyping</a:t>
            </a:r>
            <a:endParaRPr sz="1800"/>
          </a:p>
          <a:p>
            <a:pPr marL="234950" marR="0" lvl="0" indent="-234950" algn="l" rtl="0">
              <a:lnSpc>
                <a:spcPct val="100000"/>
              </a:lnSpc>
              <a:spcBef>
                <a:spcPts val="0"/>
              </a:spcBef>
              <a:spcAft>
                <a:spcPts val="0"/>
              </a:spcAft>
              <a:buClr>
                <a:srgbClr val="000080"/>
              </a:buClr>
              <a:buFont typeface="Noto Sans Symbols"/>
              <a:buNone/>
            </a:pPr>
            <a:endParaRPr sz="1800" b="0" i="0" u="none" strike="noStrike" cap="none">
              <a:solidFill>
                <a:schemeClr val="dk1"/>
              </a:solidFill>
              <a:latin typeface="Calibri"/>
              <a:ea typeface="Calibri"/>
              <a:cs typeface="Calibri"/>
              <a:sym typeface="Calibri"/>
            </a:endParaRPr>
          </a:p>
          <a:p>
            <a:pPr marL="234950" marR="0" lvl="0" indent="-234950" algn="l" rtl="0">
              <a:lnSpc>
                <a:spcPct val="100000"/>
              </a:lnSpc>
              <a:spcBef>
                <a:spcPts val="0"/>
              </a:spcBef>
              <a:spcAft>
                <a:spcPts val="0"/>
              </a:spcAft>
              <a:buClr>
                <a:srgbClr val="000080"/>
              </a:buClr>
              <a:buFont typeface="Noto Sans Symbols"/>
              <a:buNone/>
            </a:pPr>
            <a:endParaRPr sz="1800" b="0" i="0" u="none" strike="noStrike" cap="none">
              <a:solidFill>
                <a:schemeClr val="dk1"/>
              </a:solidFill>
              <a:latin typeface="Calibri"/>
              <a:ea typeface="Calibri"/>
              <a:cs typeface="Calibri"/>
              <a:sym typeface="Calibri"/>
            </a:endParaRPr>
          </a:p>
          <a:p>
            <a:pPr marL="234950" marR="0" lvl="0" indent="-234950" algn="l" rtl="0">
              <a:lnSpc>
                <a:spcPct val="100000"/>
              </a:lnSpc>
              <a:spcBef>
                <a:spcPts val="0"/>
              </a:spcBef>
              <a:spcAft>
                <a:spcPts val="0"/>
              </a:spcAft>
              <a:buClr>
                <a:srgbClr val="000080"/>
              </a:buClr>
              <a:buFont typeface="Noto Sans Symbols"/>
              <a:buNone/>
            </a:pPr>
            <a:endParaRPr sz="1800" b="0" i="0" u="none" strike="noStrike" cap="none">
              <a:solidFill>
                <a:schemeClr val="dk1"/>
              </a:solidFill>
              <a:latin typeface="Calibri"/>
              <a:ea typeface="Calibri"/>
              <a:cs typeface="Calibri"/>
              <a:sym typeface="Calibri"/>
            </a:endParaRPr>
          </a:p>
          <a:p>
            <a:pPr marL="234950" marR="0" lvl="0" indent="-234950" algn="l" rtl="0">
              <a:lnSpc>
                <a:spcPct val="100000"/>
              </a:lnSpc>
              <a:spcBef>
                <a:spcPts val="0"/>
              </a:spcBef>
              <a:spcAft>
                <a:spcPts val="0"/>
              </a:spcAft>
              <a:buClr>
                <a:srgbClr val="000080"/>
              </a:buClr>
              <a:buFont typeface="Noto Sans Symbols"/>
              <a:buNone/>
            </a:pPr>
            <a:endParaRPr sz="1800" b="0" i="0" u="none" strike="noStrike" cap="none">
              <a:solidFill>
                <a:schemeClr val="dk1"/>
              </a:solidFill>
              <a:latin typeface="Calibri"/>
              <a:ea typeface="Calibri"/>
              <a:cs typeface="Calibri"/>
              <a:sym typeface="Calibri"/>
            </a:endParaRPr>
          </a:p>
          <a:p>
            <a:pPr marL="234950" marR="0" lvl="0" indent="-234950" algn="l" rtl="0">
              <a:lnSpc>
                <a:spcPct val="100000"/>
              </a:lnSpc>
              <a:spcBef>
                <a:spcPts val="0"/>
              </a:spcBef>
              <a:spcAft>
                <a:spcPts val="0"/>
              </a:spcAft>
              <a:buClr>
                <a:srgbClr val="000080"/>
              </a:buClr>
              <a:buFont typeface="Noto Sans Symbols"/>
              <a:buNone/>
            </a:pPr>
            <a:endParaRPr sz="1800" b="0" i="0" u="none" strike="noStrike" cap="none">
              <a:solidFill>
                <a:schemeClr val="dk1"/>
              </a:solidFill>
              <a:latin typeface="Calibri"/>
              <a:ea typeface="Calibri"/>
              <a:cs typeface="Calibri"/>
              <a:sym typeface="Calibri"/>
            </a:endParaRPr>
          </a:p>
          <a:p>
            <a:pPr marL="234950" marR="0" lvl="0" indent="-234950" algn="l" rtl="0">
              <a:lnSpc>
                <a:spcPct val="100000"/>
              </a:lnSpc>
              <a:spcBef>
                <a:spcPts val="0"/>
              </a:spcBef>
              <a:spcAft>
                <a:spcPts val="0"/>
              </a:spcAft>
              <a:buClr>
                <a:srgbClr val="000080"/>
              </a:buClr>
              <a:buFont typeface="Noto Sans Symbols"/>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80"/>
              </a:buClr>
              <a:buFont typeface="Noto Sans Symbols"/>
              <a:buNone/>
            </a:pPr>
            <a:endParaRPr sz="1800" b="0" i="0" u="none" strike="noStrike" cap="none">
              <a:solidFill>
                <a:schemeClr val="dk1"/>
              </a:solidFill>
              <a:latin typeface="Calibri"/>
              <a:ea typeface="Calibri"/>
              <a:cs typeface="Calibri"/>
              <a:sym typeface="Calibri"/>
            </a:endParaRPr>
          </a:p>
        </p:txBody>
      </p:sp>
      <p:graphicFrame>
        <p:nvGraphicFramePr>
          <p:cNvPr id="775" name="Google Shape;775;p97"/>
          <p:cNvGraphicFramePr/>
          <p:nvPr/>
        </p:nvGraphicFramePr>
        <p:xfrm>
          <a:off x="381000" y="2256183"/>
          <a:ext cx="8338675" cy="2339250"/>
        </p:xfrm>
        <a:graphic>
          <a:graphicData uri="http://schemas.openxmlformats.org/drawingml/2006/table">
            <a:tbl>
              <a:tblPr firstRow="1" bandRow="1">
                <a:noFill/>
                <a:tableStyleId>{FEF61A5F-738D-4FC9-AA49-ECCE0729C9B7}</a:tableStyleId>
              </a:tblPr>
              <a:tblGrid>
                <a:gridCol w="2220075">
                  <a:extLst>
                    <a:ext uri="{9D8B030D-6E8A-4147-A177-3AD203B41FA5}">
                      <a16:colId xmlns:a16="http://schemas.microsoft.com/office/drawing/2014/main" xmlns="" val="20000"/>
                    </a:ext>
                  </a:extLst>
                </a:gridCol>
                <a:gridCol w="1529650">
                  <a:extLst>
                    <a:ext uri="{9D8B030D-6E8A-4147-A177-3AD203B41FA5}">
                      <a16:colId xmlns:a16="http://schemas.microsoft.com/office/drawing/2014/main" xmlns="" val="20001"/>
                    </a:ext>
                  </a:extLst>
                </a:gridCol>
                <a:gridCol w="1529650">
                  <a:extLst>
                    <a:ext uri="{9D8B030D-6E8A-4147-A177-3AD203B41FA5}">
                      <a16:colId xmlns:a16="http://schemas.microsoft.com/office/drawing/2014/main" xmlns="" val="20002"/>
                    </a:ext>
                  </a:extLst>
                </a:gridCol>
                <a:gridCol w="1529650">
                  <a:extLst>
                    <a:ext uri="{9D8B030D-6E8A-4147-A177-3AD203B41FA5}">
                      <a16:colId xmlns:a16="http://schemas.microsoft.com/office/drawing/2014/main" xmlns="" val="20003"/>
                    </a:ext>
                  </a:extLst>
                </a:gridCol>
                <a:gridCol w="1529650">
                  <a:extLst>
                    <a:ext uri="{9D8B030D-6E8A-4147-A177-3AD203B41FA5}">
                      <a16:colId xmlns:a16="http://schemas.microsoft.com/office/drawing/2014/main" xmlns="" val="20004"/>
                    </a:ext>
                  </a:extLst>
                </a:gridCol>
              </a:tblGrid>
              <a:tr h="335300">
                <a:tc>
                  <a:txBody>
                    <a:bodyPr/>
                    <a:lstStyle/>
                    <a:p>
                      <a:pPr marL="0" marR="0" lvl="0" indent="0" algn="ctr" rtl="0">
                        <a:lnSpc>
                          <a:spcPct val="100000"/>
                        </a:lnSpc>
                        <a:spcBef>
                          <a:spcPts val="0"/>
                        </a:spcBef>
                        <a:spcAft>
                          <a:spcPts val="0"/>
                        </a:spcAft>
                        <a:buClr>
                          <a:srgbClr val="000000"/>
                        </a:buClr>
                        <a:buFont typeface="Arial"/>
                        <a:buNone/>
                      </a:pPr>
                      <a:r>
                        <a:rPr lang="en-US" sz="1400" b="1" u="none" strike="noStrike" cap="none"/>
                        <a:t>Implementation</a:t>
                      </a:r>
                      <a:endParaRPr sz="1100"/>
                    </a:p>
                  </a:txBody>
                  <a:tcPr marL="91450" marR="91450" marT="34300" marB="34300" anchor="ctr"/>
                </a:tc>
                <a:tc>
                  <a:txBody>
                    <a:bodyPr/>
                    <a:lstStyle/>
                    <a:p>
                      <a:pPr marL="0" marR="0" lvl="0" indent="0" algn="ctr" rtl="0">
                        <a:lnSpc>
                          <a:spcPct val="100000"/>
                        </a:lnSpc>
                        <a:spcBef>
                          <a:spcPts val="0"/>
                        </a:spcBef>
                        <a:spcAft>
                          <a:spcPts val="0"/>
                        </a:spcAft>
                        <a:buClr>
                          <a:srgbClr val="000000"/>
                        </a:buClr>
                        <a:buFont typeface="Arial"/>
                        <a:buNone/>
                      </a:pPr>
                      <a:r>
                        <a:rPr lang="en-US" sz="1400" b="1" u="none" strike="noStrike" cap="none"/>
                        <a:t>Flexibility</a:t>
                      </a:r>
                      <a:endParaRPr sz="1100"/>
                    </a:p>
                  </a:txBody>
                  <a:tcPr marL="91450" marR="91450" marT="34300" marB="34300" anchor="ctr"/>
                </a:tc>
                <a:tc>
                  <a:txBody>
                    <a:bodyPr/>
                    <a:lstStyle/>
                    <a:p>
                      <a:pPr marL="0" marR="0" lvl="0" indent="0" algn="ctr" rtl="0">
                        <a:lnSpc>
                          <a:spcPct val="100000"/>
                        </a:lnSpc>
                        <a:spcBef>
                          <a:spcPts val="0"/>
                        </a:spcBef>
                        <a:spcAft>
                          <a:spcPts val="0"/>
                        </a:spcAft>
                        <a:buClr>
                          <a:srgbClr val="000000"/>
                        </a:buClr>
                        <a:buFont typeface="Arial"/>
                        <a:buNone/>
                      </a:pPr>
                      <a:r>
                        <a:rPr lang="en-US" sz="1400" b="1" u="none" strike="noStrike" cap="none"/>
                        <a:t>Accuracy</a:t>
                      </a:r>
                      <a:endParaRPr sz="1100"/>
                    </a:p>
                  </a:txBody>
                  <a:tcPr marL="91450" marR="91450" marT="34300" marB="34300" anchor="ctr"/>
                </a:tc>
                <a:tc>
                  <a:txBody>
                    <a:bodyPr/>
                    <a:lstStyle/>
                    <a:p>
                      <a:pPr marL="0" marR="0" lvl="0" indent="0" algn="ctr" rtl="0">
                        <a:lnSpc>
                          <a:spcPct val="100000"/>
                        </a:lnSpc>
                        <a:spcBef>
                          <a:spcPts val="0"/>
                        </a:spcBef>
                        <a:spcAft>
                          <a:spcPts val="0"/>
                        </a:spcAft>
                        <a:buClr>
                          <a:srgbClr val="000000"/>
                        </a:buClr>
                        <a:buFont typeface="Arial"/>
                        <a:buNone/>
                      </a:pPr>
                      <a:r>
                        <a:rPr lang="en-US" sz="1400" b="1" u="none" strike="noStrike" cap="none"/>
                        <a:t>Efficiency</a:t>
                      </a:r>
                      <a:endParaRPr sz="1100"/>
                    </a:p>
                  </a:txBody>
                  <a:tcPr marL="91450" marR="91450" marT="34300" marB="34300" anchor="ctr"/>
                </a:tc>
                <a:tc>
                  <a:txBody>
                    <a:bodyPr/>
                    <a:lstStyle/>
                    <a:p>
                      <a:pPr marL="0" marR="0" lvl="0" indent="0" algn="ctr" rtl="0">
                        <a:lnSpc>
                          <a:spcPct val="100000"/>
                        </a:lnSpc>
                        <a:spcBef>
                          <a:spcPts val="0"/>
                        </a:spcBef>
                        <a:spcAft>
                          <a:spcPts val="0"/>
                        </a:spcAft>
                        <a:buClr>
                          <a:srgbClr val="000000"/>
                        </a:buClr>
                        <a:buFont typeface="Arial"/>
                        <a:buNone/>
                      </a:pPr>
                      <a:r>
                        <a:rPr lang="en-US" sz="1400" b="1" u="none" strike="noStrike" cap="none"/>
                        <a:t>Scalability</a:t>
                      </a:r>
                      <a:endParaRPr sz="1100"/>
                    </a:p>
                  </a:txBody>
                  <a:tcPr marL="91450" marR="91450" marT="34300" marB="34300" anchor="ctr"/>
                </a:tc>
                <a:extLst>
                  <a:ext uri="{0D108BD9-81ED-4DB2-BD59-A6C34878D82A}">
                    <a16:rowId xmlns:a16="http://schemas.microsoft.com/office/drawing/2014/main" xmlns="" val="10000"/>
                  </a:ext>
                </a:extLst>
              </a:tr>
              <a:tr h="473075">
                <a:tc>
                  <a:txBody>
                    <a:bodyPr/>
                    <a:lstStyle/>
                    <a:p>
                      <a:pPr marL="0" marR="0" lvl="0" indent="0" algn="ctr" rtl="0">
                        <a:lnSpc>
                          <a:spcPct val="100000"/>
                        </a:lnSpc>
                        <a:spcBef>
                          <a:spcPts val="0"/>
                        </a:spcBef>
                        <a:spcAft>
                          <a:spcPts val="0"/>
                        </a:spcAft>
                        <a:buClr>
                          <a:srgbClr val="000000"/>
                        </a:buClr>
                        <a:buFont typeface="Arial"/>
                        <a:buNone/>
                      </a:pPr>
                      <a:r>
                        <a:rPr lang="en-US" sz="1400" u="none" strike="noStrike" cap="none"/>
                        <a:t>µarch SW Simulator</a:t>
                      </a:r>
                      <a:endParaRPr sz="1100"/>
                    </a:p>
                  </a:txBody>
                  <a:tcPr marL="91450" marR="91450" marT="34300" marB="34300" anchor="ctr"/>
                </a:tc>
                <a:tc>
                  <a:txBody>
                    <a:bodyPr/>
                    <a:lstStyle/>
                    <a:p>
                      <a:pPr marL="0" marR="0" lvl="0" indent="0" algn="ctr" rtl="0">
                        <a:lnSpc>
                          <a:spcPct val="100000"/>
                        </a:lnSpc>
                        <a:spcBef>
                          <a:spcPts val="0"/>
                        </a:spcBef>
                        <a:spcAft>
                          <a:spcPts val="0"/>
                        </a:spcAft>
                        <a:buClr>
                          <a:schemeClr val="dk1"/>
                        </a:buClr>
                        <a:buFont typeface="Arial"/>
                        <a:buNone/>
                      </a:pPr>
                      <a:r>
                        <a:rPr lang="en-US" sz="1400" u="none" strike="noStrike" cap="none">
                          <a:latin typeface="Arial"/>
                          <a:ea typeface="Arial"/>
                          <a:cs typeface="Arial"/>
                          <a:sym typeface="Arial"/>
                        </a:rPr>
                        <a:t>✔</a:t>
                      </a:r>
                      <a:endParaRPr sz="1100"/>
                    </a:p>
                  </a:txBody>
                  <a:tcPr marL="91450" marR="91450" marT="34300" marB="34300" anchor="ctr"/>
                </a:tc>
                <a:tc>
                  <a:txBody>
                    <a:bodyPr/>
                    <a:lstStyle/>
                    <a:p>
                      <a:pPr marL="0" marR="0" lvl="0" indent="0" algn="ctr" rtl="0">
                        <a:lnSpc>
                          <a:spcPct val="100000"/>
                        </a:lnSpc>
                        <a:spcBef>
                          <a:spcPts val="0"/>
                        </a:spcBef>
                        <a:spcAft>
                          <a:spcPts val="0"/>
                        </a:spcAft>
                        <a:buClr>
                          <a:srgbClr val="000000"/>
                        </a:buClr>
                        <a:buFont typeface="Arial"/>
                        <a:buNone/>
                      </a:pPr>
                      <a:r>
                        <a:rPr lang="en-US" sz="1400" u="none" strike="noStrike" cap="none"/>
                        <a:t>X</a:t>
                      </a:r>
                      <a:endParaRPr sz="1100"/>
                    </a:p>
                  </a:txBody>
                  <a:tcPr marL="91450" marR="91450" marT="34300" marB="34300" anchor="ctr"/>
                </a:tc>
                <a:tc>
                  <a:txBody>
                    <a:bodyPr/>
                    <a:lstStyle/>
                    <a:p>
                      <a:pPr marL="0" marR="0" lvl="0" indent="0" algn="ctr" rtl="0">
                        <a:lnSpc>
                          <a:spcPct val="100000"/>
                        </a:lnSpc>
                        <a:spcBef>
                          <a:spcPts val="0"/>
                        </a:spcBef>
                        <a:spcAft>
                          <a:spcPts val="0"/>
                        </a:spcAft>
                        <a:buClr>
                          <a:srgbClr val="000000"/>
                        </a:buClr>
                        <a:buFont typeface="Arial"/>
                        <a:buNone/>
                      </a:pPr>
                      <a:r>
                        <a:rPr lang="en-US" sz="1400" u="none" strike="noStrike" cap="none"/>
                        <a:t>X</a:t>
                      </a:r>
                      <a:endParaRPr sz="1100"/>
                    </a:p>
                  </a:txBody>
                  <a:tcPr marL="91450" marR="91450" marT="34300" marB="34300" anchor="ctr"/>
                </a:tc>
                <a:tc>
                  <a:txBody>
                    <a:bodyPr/>
                    <a:lstStyle/>
                    <a:p>
                      <a:pPr marL="0" marR="0" lvl="0" indent="0" algn="ctr" rtl="0">
                        <a:lnSpc>
                          <a:spcPct val="100000"/>
                        </a:lnSpc>
                        <a:spcBef>
                          <a:spcPts val="0"/>
                        </a:spcBef>
                        <a:spcAft>
                          <a:spcPts val="0"/>
                        </a:spcAft>
                        <a:buClr>
                          <a:schemeClr val="dk1"/>
                        </a:buClr>
                        <a:buFont typeface="Arial"/>
                        <a:buNone/>
                      </a:pPr>
                      <a:r>
                        <a:rPr lang="en-US" sz="1400" u="none" strike="noStrike" cap="none"/>
                        <a:t>X</a:t>
                      </a:r>
                      <a:endParaRPr sz="1100"/>
                    </a:p>
                  </a:txBody>
                  <a:tcPr marL="91450" marR="91450" marT="34300" marB="34300" anchor="ctr"/>
                </a:tc>
                <a:extLst>
                  <a:ext uri="{0D108BD9-81ED-4DB2-BD59-A6C34878D82A}">
                    <a16:rowId xmlns:a16="http://schemas.microsoft.com/office/drawing/2014/main" xmlns="" val="10001"/>
                  </a:ext>
                </a:extLst>
              </a:tr>
              <a:tr h="473075">
                <a:tc>
                  <a:txBody>
                    <a:bodyPr/>
                    <a:lstStyle/>
                    <a:p>
                      <a:pPr marL="0" marR="0" lvl="0" indent="0" algn="ctr" rtl="0">
                        <a:lnSpc>
                          <a:spcPct val="100000"/>
                        </a:lnSpc>
                        <a:spcBef>
                          <a:spcPts val="0"/>
                        </a:spcBef>
                        <a:spcAft>
                          <a:spcPts val="0"/>
                        </a:spcAft>
                        <a:buClr>
                          <a:srgbClr val="000000"/>
                        </a:buClr>
                        <a:buFont typeface="Arial"/>
                        <a:buNone/>
                      </a:pPr>
                      <a:r>
                        <a:rPr lang="en-US" sz="1400" u="none" strike="noStrike" cap="none"/>
                        <a:t>RTL Simulator</a:t>
                      </a:r>
                      <a:endParaRPr sz="1100"/>
                    </a:p>
                  </a:txBody>
                  <a:tcPr marL="91450" marR="91450" marT="34300" marB="34300" anchor="ctr"/>
                </a:tc>
                <a:tc>
                  <a:txBody>
                    <a:bodyPr/>
                    <a:lstStyle/>
                    <a:p>
                      <a:pPr marL="0" marR="0" lvl="0" indent="0" algn="ctr" rtl="0">
                        <a:lnSpc>
                          <a:spcPct val="100000"/>
                        </a:lnSpc>
                        <a:spcBef>
                          <a:spcPts val="0"/>
                        </a:spcBef>
                        <a:spcAft>
                          <a:spcPts val="0"/>
                        </a:spcAft>
                        <a:buClr>
                          <a:srgbClr val="000000"/>
                        </a:buClr>
                        <a:buFont typeface="Arial"/>
                        <a:buNone/>
                      </a:pPr>
                      <a:r>
                        <a:rPr lang="en-US" sz="1400" u="none" strike="noStrike" cap="none">
                          <a:latin typeface="Arial"/>
                          <a:ea typeface="Arial"/>
                          <a:cs typeface="Arial"/>
                          <a:sym typeface="Arial"/>
                        </a:rPr>
                        <a:t>✔</a:t>
                      </a:r>
                      <a:endParaRPr sz="1100"/>
                    </a:p>
                  </a:txBody>
                  <a:tcPr marL="91450" marR="91450" marT="34300" marB="34300" anchor="ctr"/>
                </a:tc>
                <a:tc>
                  <a:txBody>
                    <a:bodyPr/>
                    <a:lstStyle/>
                    <a:p>
                      <a:pPr marL="0" marR="0" lvl="0" indent="0" algn="ctr" rtl="0">
                        <a:lnSpc>
                          <a:spcPct val="100000"/>
                        </a:lnSpc>
                        <a:spcBef>
                          <a:spcPts val="0"/>
                        </a:spcBef>
                        <a:spcAft>
                          <a:spcPts val="0"/>
                        </a:spcAft>
                        <a:buClr>
                          <a:srgbClr val="000000"/>
                        </a:buClr>
                        <a:buFont typeface="Arial"/>
                        <a:buNone/>
                      </a:pPr>
                      <a:r>
                        <a:rPr lang="en-US" sz="1400" u="none" strike="noStrike" cap="none">
                          <a:latin typeface="Arial"/>
                          <a:ea typeface="Arial"/>
                          <a:cs typeface="Arial"/>
                          <a:sym typeface="Arial"/>
                        </a:rPr>
                        <a:t>✔</a:t>
                      </a:r>
                      <a:endParaRPr sz="1100"/>
                    </a:p>
                  </a:txBody>
                  <a:tcPr marL="91450" marR="91450" marT="34300" marB="34300" anchor="ctr"/>
                </a:tc>
                <a:tc>
                  <a:txBody>
                    <a:bodyPr/>
                    <a:lstStyle/>
                    <a:p>
                      <a:pPr marL="0" marR="0" lvl="0" indent="0" algn="ctr" rtl="0">
                        <a:lnSpc>
                          <a:spcPct val="100000"/>
                        </a:lnSpc>
                        <a:spcBef>
                          <a:spcPts val="0"/>
                        </a:spcBef>
                        <a:spcAft>
                          <a:spcPts val="0"/>
                        </a:spcAft>
                        <a:buClr>
                          <a:srgbClr val="000000"/>
                        </a:buClr>
                        <a:buFont typeface="Arial"/>
                        <a:buNone/>
                      </a:pPr>
                      <a:r>
                        <a:rPr lang="en-US" sz="1400" u="none" strike="noStrike" cap="none"/>
                        <a:t>X</a:t>
                      </a:r>
                      <a:endParaRPr sz="1100"/>
                    </a:p>
                  </a:txBody>
                  <a:tcPr marL="91450" marR="91450" marT="34300" marB="34300" anchor="ctr"/>
                </a:tc>
                <a:tc>
                  <a:txBody>
                    <a:bodyPr/>
                    <a:lstStyle/>
                    <a:p>
                      <a:pPr marL="0" marR="0" lvl="0" indent="0" algn="ctr" rtl="0">
                        <a:lnSpc>
                          <a:spcPct val="100000"/>
                        </a:lnSpc>
                        <a:spcBef>
                          <a:spcPts val="0"/>
                        </a:spcBef>
                        <a:spcAft>
                          <a:spcPts val="0"/>
                        </a:spcAft>
                        <a:buClr>
                          <a:schemeClr val="dk1"/>
                        </a:buClr>
                        <a:buFont typeface="Arial"/>
                        <a:buNone/>
                      </a:pPr>
                      <a:r>
                        <a:rPr lang="en-US" sz="1400" u="none" strike="noStrike" cap="none"/>
                        <a:t>X</a:t>
                      </a:r>
                      <a:endParaRPr sz="1100"/>
                    </a:p>
                  </a:txBody>
                  <a:tcPr marL="91450" marR="91450" marT="34300" marB="34300" anchor="ctr"/>
                </a:tc>
                <a:extLst>
                  <a:ext uri="{0D108BD9-81ED-4DB2-BD59-A6C34878D82A}">
                    <a16:rowId xmlns:a16="http://schemas.microsoft.com/office/drawing/2014/main" xmlns="" val="10002"/>
                  </a:ext>
                </a:extLst>
              </a:tr>
              <a:tr h="473075">
                <a:tc>
                  <a:txBody>
                    <a:bodyPr/>
                    <a:lstStyle/>
                    <a:p>
                      <a:pPr marL="0" marR="0" lvl="0" indent="0" algn="ctr" rtl="0">
                        <a:lnSpc>
                          <a:spcPct val="100000"/>
                        </a:lnSpc>
                        <a:spcBef>
                          <a:spcPts val="0"/>
                        </a:spcBef>
                        <a:spcAft>
                          <a:spcPts val="0"/>
                        </a:spcAft>
                        <a:buClr>
                          <a:srgbClr val="000000"/>
                        </a:buClr>
                        <a:buFont typeface="Arial"/>
                        <a:buNone/>
                      </a:pPr>
                      <a:r>
                        <a:rPr lang="en-US" sz="1400" u="none" strike="noStrike" cap="none"/>
                        <a:t>FAME Simulator</a:t>
                      </a:r>
                      <a:endParaRPr sz="1100"/>
                    </a:p>
                  </a:txBody>
                  <a:tcPr marL="91450" marR="91450" marT="34300" marB="34300" anchor="ctr"/>
                </a:tc>
                <a:tc>
                  <a:txBody>
                    <a:bodyPr/>
                    <a:lstStyle/>
                    <a:p>
                      <a:pPr marL="0" marR="0" lvl="0" indent="0" algn="ctr" rtl="0">
                        <a:lnSpc>
                          <a:spcPct val="100000"/>
                        </a:lnSpc>
                        <a:spcBef>
                          <a:spcPts val="0"/>
                        </a:spcBef>
                        <a:spcAft>
                          <a:spcPts val="0"/>
                        </a:spcAft>
                        <a:buClr>
                          <a:srgbClr val="000000"/>
                        </a:buClr>
                        <a:buFont typeface="Arial"/>
                        <a:buNone/>
                      </a:pPr>
                      <a:r>
                        <a:rPr lang="en-US" sz="1400" u="none" strike="noStrike" cap="none"/>
                        <a:t>X</a:t>
                      </a:r>
                      <a:endParaRPr sz="1100"/>
                    </a:p>
                  </a:txBody>
                  <a:tcPr marL="91450" marR="91450" marT="34300" marB="34300" anchor="ctr"/>
                </a:tc>
                <a:tc>
                  <a:txBody>
                    <a:bodyPr/>
                    <a:lstStyle/>
                    <a:p>
                      <a:pPr marL="0" marR="0" lvl="0" indent="0" algn="ctr" rtl="0">
                        <a:lnSpc>
                          <a:spcPct val="100000"/>
                        </a:lnSpc>
                        <a:spcBef>
                          <a:spcPts val="0"/>
                        </a:spcBef>
                        <a:spcAft>
                          <a:spcPts val="0"/>
                        </a:spcAft>
                        <a:buClr>
                          <a:srgbClr val="000000"/>
                        </a:buClr>
                        <a:buFont typeface="Arial"/>
                        <a:buNone/>
                      </a:pPr>
                      <a:r>
                        <a:rPr lang="en-US" sz="1400" u="none" strike="noStrike" cap="none">
                          <a:latin typeface="Arial"/>
                          <a:ea typeface="Arial"/>
                          <a:cs typeface="Arial"/>
                          <a:sym typeface="Arial"/>
                        </a:rPr>
                        <a:t>✔</a:t>
                      </a:r>
                      <a:endParaRPr sz="1100"/>
                    </a:p>
                  </a:txBody>
                  <a:tcPr marL="91450" marR="91450" marT="34300" marB="34300" anchor="ctr"/>
                </a:tc>
                <a:tc>
                  <a:txBody>
                    <a:bodyPr/>
                    <a:lstStyle/>
                    <a:p>
                      <a:pPr marL="0" marR="0" lvl="0" indent="0" algn="ctr" rtl="0">
                        <a:lnSpc>
                          <a:spcPct val="100000"/>
                        </a:lnSpc>
                        <a:spcBef>
                          <a:spcPts val="0"/>
                        </a:spcBef>
                        <a:spcAft>
                          <a:spcPts val="0"/>
                        </a:spcAft>
                        <a:buClr>
                          <a:srgbClr val="000000"/>
                        </a:buClr>
                        <a:buFont typeface="Arial"/>
                        <a:buNone/>
                      </a:pPr>
                      <a:r>
                        <a:rPr lang="en-US" sz="1400" u="none" strike="noStrike" cap="none">
                          <a:latin typeface="Arial"/>
                          <a:ea typeface="Arial"/>
                          <a:cs typeface="Arial"/>
                          <a:sym typeface="Arial"/>
                        </a:rPr>
                        <a:t>✔</a:t>
                      </a:r>
                      <a:endParaRPr sz="1100"/>
                    </a:p>
                  </a:txBody>
                  <a:tcPr marL="91450" marR="91450" marT="34300" marB="34300" anchor="ctr"/>
                </a:tc>
                <a:tc>
                  <a:txBody>
                    <a:bodyPr/>
                    <a:lstStyle/>
                    <a:p>
                      <a:pPr marL="0" marR="0" lvl="0" indent="0" algn="ctr" rtl="0">
                        <a:lnSpc>
                          <a:spcPct val="100000"/>
                        </a:lnSpc>
                        <a:spcBef>
                          <a:spcPts val="0"/>
                        </a:spcBef>
                        <a:spcAft>
                          <a:spcPts val="0"/>
                        </a:spcAft>
                        <a:buClr>
                          <a:schemeClr val="dk1"/>
                        </a:buClr>
                        <a:buFont typeface="Arial"/>
                        <a:buNone/>
                      </a:pPr>
                      <a:r>
                        <a:rPr lang="en-US" sz="1400" u="none" strike="noStrike" cap="none">
                          <a:solidFill>
                            <a:schemeClr val="dk1"/>
                          </a:solidFill>
                          <a:latin typeface="Arial"/>
                          <a:ea typeface="Arial"/>
                          <a:cs typeface="Arial"/>
                          <a:sym typeface="Arial"/>
                        </a:rPr>
                        <a:t>✔</a:t>
                      </a:r>
                      <a:endParaRPr sz="1100"/>
                    </a:p>
                  </a:txBody>
                  <a:tcPr marL="91450" marR="91450" marT="34300" marB="34300" anchor="ctr"/>
                </a:tc>
                <a:extLst>
                  <a:ext uri="{0D108BD9-81ED-4DB2-BD59-A6C34878D82A}">
                    <a16:rowId xmlns:a16="http://schemas.microsoft.com/office/drawing/2014/main" xmlns="" val="10003"/>
                  </a:ext>
                </a:extLst>
              </a:tr>
              <a:tr h="584725">
                <a:tc>
                  <a:txBody>
                    <a:bodyPr/>
                    <a:lstStyle/>
                    <a:p>
                      <a:pPr marL="0" marR="0" lvl="0" indent="0" algn="ctr" rtl="0">
                        <a:lnSpc>
                          <a:spcPct val="100000"/>
                        </a:lnSpc>
                        <a:spcBef>
                          <a:spcPts val="0"/>
                        </a:spcBef>
                        <a:spcAft>
                          <a:spcPts val="0"/>
                        </a:spcAft>
                        <a:buClr>
                          <a:schemeClr val="dk1"/>
                        </a:buClr>
                        <a:buFont typeface="Arial"/>
                        <a:buNone/>
                      </a:pPr>
                      <a:r>
                        <a:rPr lang="en-US" sz="1400" u="none" strike="noStrike" cap="none">
                          <a:solidFill>
                            <a:schemeClr val="dk1"/>
                          </a:solidFill>
                        </a:rPr>
                        <a:t>MIDAS/ FireSim Goal</a:t>
                      </a:r>
                      <a:endParaRPr sz="1100"/>
                    </a:p>
                  </a:txBody>
                  <a:tcPr marL="91450" marR="91450" marT="34300" marB="34300" anchor="ctr">
                    <a:solidFill>
                      <a:srgbClr val="9DD2D6"/>
                    </a:solidFill>
                  </a:tcPr>
                </a:tc>
                <a:tc>
                  <a:txBody>
                    <a:bodyPr/>
                    <a:lstStyle/>
                    <a:p>
                      <a:pPr marL="0" marR="0" lvl="0" indent="0" algn="ctr" rtl="0">
                        <a:lnSpc>
                          <a:spcPct val="100000"/>
                        </a:lnSpc>
                        <a:spcBef>
                          <a:spcPts val="0"/>
                        </a:spcBef>
                        <a:spcAft>
                          <a:spcPts val="0"/>
                        </a:spcAft>
                        <a:buClr>
                          <a:schemeClr val="dk1"/>
                        </a:buClr>
                        <a:buFont typeface="Arial"/>
                        <a:buNone/>
                      </a:pPr>
                      <a:r>
                        <a:rPr lang="en-US" sz="1400" u="none" strike="noStrike" cap="none">
                          <a:solidFill>
                            <a:schemeClr val="dk1"/>
                          </a:solidFill>
                          <a:latin typeface="Arial"/>
                          <a:ea typeface="Arial"/>
                          <a:cs typeface="Arial"/>
                          <a:sym typeface="Arial"/>
                        </a:rPr>
                        <a:t>✔</a:t>
                      </a:r>
                      <a:endParaRPr sz="1100"/>
                    </a:p>
                  </a:txBody>
                  <a:tcPr marL="91450" marR="91450" marT="34300" marB="34300" anchor="ctr">
                    <a:solidFill>
                      <a:srgbClr val="9DD2D6"/>
                    </a:solidFill>
                  </a:tcPr>
                </a:tc>
                <a:tc>
                  <a:txBody>
                    <a:bodyPr/>
                    <a:lstStyle/>
                    <a:p>
                      <a:pPr marL="0" marR="0" lvl="0" indent="0" algn="ctr" rtl="0">
                        <a:lnSpc>
                          <a:spcPct val="100000"/>
                        </a:lnSpc>
                        <a:spcBef>
                          <a:spcPts val="0"/>
                        </a:spcBef>
                        <a:spcAft>
                          <a:spcPts val="0"/>
                        </a:spcAft>
                        <a:buClr>
                          <a:schemeClr val="dk1"/>
                        </a:buClr>
                        <a:buFont typeface="Arial"/>
                        <a:buNone/>
                      </a:pPr>
                      <a:r>
                        <a:rPr lang="en-US" sz="1400" u="none" strike="noStrike" cap="none">
                          <a:solidFill>
                            <a:schemeClr val="dk1"/>
                          </a:solidFill>
                          <a:latin typeface="Arial"/>
                          <a:ea typeface="Arial"/>
                          <a:cs typeface="Arial"/>
                          <a:sym typeface="Arial"/>
                        </a:rPr>
                        <a:t>✔</a:t>
                      </a:r>
                      <a:endParaRPr sz="1100"/>
                    </a:p>
                  </a:txBody>
                  <a:tcPr marL="91450" marR="91450" marT="34300" marB="34300" anchor="ctr">
                    <a:solidFill>
                      <a:srgbClr val="9DD2D6"/>
                    </a:solidFill>
                  </a:tcPr>
                </a:tc>
                <a:tc>
                  <a:txBody>
                    <a:bodyPr/>
                    <a:lstStyle/>
                    <a:p>
                      <a:pPr marL="0" marR="0" lvl="0" indent="0" algn="ctr" rtl="0">
                        <a:lnSpc>
                          <a:spcPct val="100000"/>
                        </a:lnSpc>
                        <a:spcBef>
                          <a:spcPts val="0"/>
                        </a:spcBef>
                        <a:spcAft>
                          <a:spcPts val="0"/>
                        </a:spcAft>
                        <a:buClr>
                          <a:schemeClr val="dk1"/>
                        </a:buClr>
                        <a:buFont typeface="Arial"/>
                        <a:buNone/>
                      </a:pPr>
                      <a:r>
                        <a:rPr lang="en-US" sz="1400" u="none" strike="noStrike" cap="none">
                          <a:solidFill>
                            <a:schemeClr val="dk1"/>
                          </a:solidFill>
                          <a:latin typeface="Arial"/>
                          <a:ea typeface="Arial"/>
                          <a:cs typeface="Arial"/>
                          <a:sym typeface="Arial"/>
                        </a:rPr>
                        <a:t>✔</a:t>
                      </a:r>
                      <a:endParaRPr sz="1100"/>
                    </a:p>
                  </a:txBody>
                  <a:tcPr marL="91450" marR="91450" marT="34300" marB="34300" anchor="ctr">
                    <a:solidFill>
                      <a:srgbClr val="9DD2D6"/>
                    </a:solidFill>
                  </a:tcPr>
                </a:tc>
                <a:tc>
                  <a:txBody>
                    <a:bodyPr/>
                    <a:lstStyle/>
                    <a:p>
                      <a:pPr marL="0" marR="0" lvl="0" indent="0" algn="ctr" rtl="0">
                        <a:lnSpc>
                          <a:spcPct val="100000"/>
                        </a:lnSpc>
                        <a:spcBef>
                          <a:spcPts val="0"/>
                        </a:spcBef>
                        <a:spcAft>
                          <a:spcPts val="0"/>
                        </a:spcAft>
                        <a:buClr>
                          <a:schemeClr val="dk1"/>
                        </a:buClr>
                        <a:buFont typeface="Arial"/>
                        <a:buNone/>
                      </a:pPr>
                      <a:r>
                        <a:rPr lang="en-US" sz="1400" u="none" strike="noStrike" cap="none">
                          <a:solidFill>
                            <a:schemeClr val="dk1"/>
                          </a:solidFill>
                          <a:latin typeface="Arial"/>
                          <a:ea typeface="Arial"/>
                          <a:cs typeface="Arial"/>
                          <a:sym typeface="Arial"/>
                        </a:rPr>
                        <a:t>✔</a:t>
                      </a:r>
                      <a:endParaRPr sz="1100"/>
                    </a:p>
                  </a:txBody>
                  <a:tcPr marL="91450" marR="91450" marT="34300" marB="34300" anchor="ctr">
                    <a:solidFill>
                      <a:srgbClr val="9DD2D6"/>
                    </a:solidFill>
                  </a:tcPr>
                </a:tc>
                <a:extLst>
                  <a:ext uri="{0D108BD9-81ED-4DB2-BD59-A6C34878D82A}">
                    <a16:rowId xmlns:a16="http://schemas.microsoft.com/office/drawing/2014/main" xmlns="" val="10004"/>
                  </a:ext>
                </a:extLst>
              </a:tr>
            </a:tbl>
          </a:graphicData>
        </a:graphic>
      </p:graphicFrame>
      <p:sp>
        <p:nvSpPr>
          <p:cNvPr id="776" name="Google Shape;776;p97"/>
          <p:cNvSpPr txBox="1">
            <a:spLocks noGrp="1"/>
          </p:cNvSpPr>
          <p:nvPr>
            <p:ph type="sldNum" idx="12"/>
          </p:nvPr>
        </p:nvSpPr>
        <p:spPr>
          <a:xfrm>
            <a:off x="7010400" y="4964906"/>
            <a:ext cx="2133600" cy="178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Arial Black"/>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98"/>
          <p:cNvSpPr/>
          <p:nvPr/>
        </p:nvSpPr>
        <p:spPr>
          <a:xfrm>
            <a:off x="858375" y="1411850"/>
            <a:ext cx="3373800" cy="2865900"/>
          </a:xfrm>
          <a:prstGeom prst="rect">
            <a:avLst/>
          </a:prstGeom>
          <a:solidFill>
            <a:srgbClr val="00FFFF"/>
          </a:solidFill>
          <a:ln w="9525" cap="flat" cmpd="sng">
            <a:solidFill>
              <a:srgbClr val="C9DAF8"/>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US"/>
              <a:t>Catapult Node 0</a:t>
            </a:r>
            <a:endParaRPr/>
          </a:p>
        </p:txBody>
      </p:sp>
      <p:sp>
        <p:nvSpPr>
          <p:cNvPr id="783" name="Google Shape;783;p98"/>
          <p:cNvSpPr/>
          <p:nvPr/>
        </p:nvSpPr>
        <p:spPr>
          <a:xfrm>
            <a:off x="992475" y="1507250"/>
            <a:ext cx="3105600" cy="958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US" b="1"/>
              <a:t>FPGA</a:t>
            </a:r>
            <a:endParaRPr b="1"/>
          </a:p>
        </p:txBody>
      </p:sp>
      <p:sp>
        <p:nvSpPr>
          <p:cNvPr id="784" name="Google Shape;784;p98"/>
          <p:cNvSpPr/>
          <p:nvPr/>
        </p:nvSpPr>
        <p:spPr>
          <a:xfrm>
            <a:off x="1725875" y="942675"/>
            <a:ext cx="1116600" cy="676500"/>
          </a:xfrm>
          <a:prstGeom prst="rect">
            <a:avLst/>
          </a:prstGeom>
          <a:solidFill>
            <a:srgbClr val="00FFFF"/>
          </a:solidFill>
          <a:ln w="952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US"/>
              <a:t>KV Store Server</a:t>
            </a:r>
            <a:endParaRPr/>
          </a:p>
        </p:txBody>
      </p:sp>
      <p:sp>
        <p:nvSpPr>
          <p:cNvPr id="785" name="Google Shape;785;p98"/>
          <p:cNvSpPr txBox="1"/>
          <p:nvPr/>
        </p:nvSpPr>
        <p:spPr>
          <a:xfrm>
            <a:off x="1365900" y="1604525"/>
            <a:ext cx="2396100" cy="67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Rocket-Chip “1 GHz”</a:t>
            </a:r>
            <a:endParaRPr/>
          </a:p>
          <a:p>
            <a:pPr marL="0" lvl="0" indent="0" algn="l" rtl="0">
              <a:spcBef>
                <a:spcPts val="0"/>
              </a:spcBef>
              <a:spcAft>
                <a:spcPts val="0"/>
              </a:spcAft>
              <a:buNone/>
            </a:pPr>
            <a:r>
              <a:rPr lang="en-US"/>
              <a:t>SimpleNIC “64 Gbps”</a:t>
            </a:r>
            <a:endParaRPr/>
          </a:p>
        </p:txBody>
      </p:sp>
      <p:sp>
        <p:nvSpPr>
          <p:cNvPr id="786" name="Google Shape;786;p98"/>
          <p:cNvSpPr/>
          <p:nvPr/>
        </p:nvSpPr>
        <p:spPr>
          <a:xfrm>
            <a:off x="992475" y="2752325"/>
            <a:ext cx="3105600" cy="11316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US" b="1"/>
              <a:t>CPU</a:t>
            </a:r>
            <a:endParaRPr b="1"/>
          </a:p>
        </p:txBody>
      </p:sp>
      <p:sp>
        <p:nvSpPr>
          <p:cNvPr id="787" name="Google Shape;787;p98"/>
          <p:cNvSpPr txBox="1"/>
          <p:nvPr/>
        </p:nvSpPr>
        <p:spPr>
          <a:xfrm>
            <a:off x="1365900" y="2811750"/>
            <a:ext cx="2396100" cy="67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FPGA Driver</a:t>
            </a:r>
            <a:endParaRPr/>
          </a:p>
          <a:p>
            <a:pPr marL="0" lvl="0" indent="0" algn="l" rtl="0">
              <a:spcBef>
                <a:spcPts val="0"/>
              </a:spcBef>
              <a:spcAft>
                <a:spcPts val="0"/>
              </a:spcAft>
              <a:buNone/>
            </a:pPr>
            <a:r>
              <a:rPr lang="en-US"/>
              <a:t>DRAMSim</a:t>
            </a:r>
            <a:endParaRPr/>
          </a:p>
          <a:p>
            <a:pPr marL="0" lvl="0" indent="0" algn="l" rtl="0">
              <a:spcBef>
                <a:spcPts val="0"/>
              </a:spcBef>
              <a:spcAft>
                <a:spcPts val="0"/>
              </a:spcAft>
              <a:buNone/>
            </a:pPr>
            <a:r>
              <a:rPr lang="en-US"/>
              <a:t>SimpleNIC Switch Port 0</a:t>
            </a:r>
            <a:endParaRPr/>
          </a:p>
        </p:txBody>
      </p:sp>
      <p:sp>
        <p:nvSpPr>
          <p:cNvPr id="788" name="Google Shape;788;p98"/>
          <p:cNvSpPr/>
          <p:nvPr/>
        </p:nvSpPr>
        <p:spPr>
          <a:xfrm>
            <a:off x="2425425" y="2466050"/>
            <a:ext cx="239700" cy="286200"/>
          </a:xfrm>
          <a:prstGeom prst="up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98"/>
          <p:cNvSpPr txBox="1"/>
          <p:nvPr/>
        </p:nvSpPr>
        <p:spPr>
          <a:xfrm>
            <a:off x="2842475" y="2428325"/>
            <a:ext cx="919500" cy="2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PCIe</a:t>
            </a:r>
            <a:endParaRPr/>
          </a:p>
        </p:txBody>
      </p:sp>
      <p:sp>
        <p:nvSpPr>
          <p:cNvPr id="790" name="Google Shape;790;p98"/>
          <p:cNvSpPr/>
          <p:nvPr/>
        </p:nvSpPr>
        <p:spPr>
          <a:xfrm>
            <a:off x="4911825" y="1411850"/>
            <a:ext cx="3373800" cy="2865900"/>
          </a:xfrm>
          <a:prstGeom prst="rect">
            <a:avLst/>
          </a:prstGeom>
          <a:solidFill>
            <a:srgbClr val="00FFFF"/>
          </a:solidFill>
          <a:ln w="9525" cap="flat" cmpd="sng">
            <a:solidFill>
              <a:srgbClr val="C9DAF8"/>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US"/>
              <a:t>Catapult Node 1</a:t>
            </a:r>
            <a:endParaRPr/>
          </a:p>
        </p:txBody>
      </p:sp>
      <p:sp>
        <p:nvSpPr>
          <p:cNvPr id="791" name="Google Shape;791;p98"/>
          <p:cNvSpPr/>
          <p:nvPr/>
        </p:nvSpPr>
        <p:spPr>
          <a:xfrm>
            <a:off x="5045925" y="1507250"/>
            <a:ext cx="3105600" cy="958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US" b="1"/>
              <a:t>FPGA</a:t>
            </a:r>
            <a:endParaRPr b="1"/>
          </a:p>
        </p:txBody>
      </p:sp>
      <p:sp>
        <p:nvSpPr>
          <p:cNvPr id="792" name="Google Shape;792;p98"/>
          <p:cNvSpPr txBox="1"/>
          <p:nvPr/>
        </p:nvSpPr>
        <p:spPr>
          <a:xfrm>
            <a:off x="5419350" y="1604525"/>
            <a:ext cx="2396100" cy="67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Rocket-Chip “1 GHz”</a:t>
            </a:r>
            <a:endParaRPr/>
          </a:p>
          <a:p>
            <a:pPr marL="0" lvl="0" indent="0" algn="l" rtl="0">
              <a:spcBef>
                <a:spcPts val="0"/>
              </a:spcBef>
              <a:spcAft>
                <a:spcPts val="0"/>
              </a:spcAft>
              <a:buNone/>
            </a:pPr>
            <a:r>
              <a:rPr lang="en-US"/>
              <a:t>SimpleNIC “64 Gbps”</a:t>
            </a:r>
            <a:endParaRPr/>
          </a:p>
        </p:txBody>
      </p:sp>
      <p:sp>
        <p:nvSpPr>
          <p:cNvPr id="793" name="Google Shape;793;p98"/>
          <p:cNvSpPr/>
          <p:nvPr/>
        </p:nvSpPr>
        <p:spPr>
          <a:xfrm>
            <a:off x="5045925" y="2752325"/>
            <a:ext cx="3105600" cy="11316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US" b="1"/>
              <a:t>CPU</a:t>
            </a:r>
            <a:endParaRPr b="1"/>
          </a:p>
        </p:txBody>
      </p:sp>
      <p:sp>
        <p:nvSpPr>
          <p:cNvPr id="794" name="Google Shape;794;p98"/>
          <p:cNvSpPr txBox="1"/>
          <p:nvPr/>
        </p:nvSpPr>
        <p:spPr>
          <a:xfrm>
            <a:off x="5419350" y="2811750"/>
            <a:ext cx="2396100" cy="67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FPGA Driver</a:t>
            </a:r>
            <a:endParaRPr/>
          </a:p>
          <a:p>
            <a:pPr marL="0" lvl="0" indent="0" algn="l" rtl="0">
              <a:spcBef>
                <a:spcPts val="0"/>
              </a:spcBef>
              <a:spcAft>
                <a:spcPts val="0"/>
              </a:spcAft>
              <a:buNone/>
            </a:pPr>
            <a:r>
              <a:rPr lang="en-US"/>
              <a:t>DRAMSim</a:t>
            </a:r>
            <a:endParaRPr/>
          </a:p>
          <a:p>
            <a:pPr marL="0" lvl="0" indent="0" algn="l" rtl="0">
              <a:spcBef>
                <a:spcPts val="0"/>
              </a:spcBef>
              <a:spcAft>
                <a:spcPts val="0"/>
              </a:spcAft>
              <a:buNone/>
            </a:pPr>
            <a:r>
              <a:rPr lang="en-US"/>
              <a:t>SimpleNIC Switch Port 1</a:t>
            </a:r>
            <a:endParaRPr/>
          </a:p>
        </p:txBody>
      </p:sp>
      <p:sp>
        <p:nvSpPr>
          <p:cNvPr id="795" name="Google Shape;795;p98"/>
          <p:cNvSpPr/>
          <p:nvPr/>
        </p:nvSpPr>
        <p:spPr>
          <a:xfrm>
            <a:off x="6478875" y="2466050"/>
            <a:ext cx="239700" cy="286200"/>
          </a:xfrm>
          <a:prstGeom prst="up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98"/>
          <p:cNvSpPr txBox="1"/>
          <p:nvPr/>
        </p:nvSpPr>
        <p:spPr>
          <a:xfrm>
            <a:off x="6895925" y="2428325"/>
            <a:ext cx="919500" cy="2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PCIe</a:t>
            </a:r>
            <a:endParaRPr/>
          </a:p>
        </p:txBody>
      </p:sp>
      <p:sp>
        <p:nvSpPr>
          <p:cNvPr id="797" name="Google Shape;797;p98"/>
          <p:cNvSpPr/>
          <p:nvPr/>
        </p:nvSpPr>
        <p:spPr>
          <a:xfrm>
            <a:off x="4237050" y="3252150"/>
            <a:ext cx="669900" cy="3357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8"/>
          <p:cNvSpPr txBox="1"/>
          <p:nvPr/>
        </p:nvSpPr>
        <p:spPr>
          <a:xfrm>
            <a:off x="4112250" y="3004350"/>
            <a:ext cx="919500" cy="24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Ethernet</a:t>
            </a:r>
            <a:endParaRPr/>
          </a:p>
        </p:txBody>
      </p:sp>
      <p:sp>
        <p:nvSpPr>
          <p:cNvPr id="799" name="Google Shape;799;p98"/>
          <p:cNvSpPr/>
          <p:nvPr/>
        </p:nvSpPr>
        <p:spPr>
          <a:xfrm>
            <a:off x="5779325" y="942675"/>
            <a:ext cx="1116600" cy="676500"/>
          </a:xfrm>
          <a:prstGeom prst="rect">
            <a:avLst/>
          </a:prstGeom>
          <a:solidFill>
            <a:srgbClr val="00FFFF"/>
          </a:solidFill>
          <a:ln w="952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US"/>
              <a:t>KV Store Client</a:t>
            </a:r>
            <a:endParaRPr/>
          </a:p>
        </p:txBody>
      </p:sp>
      <p:cxnSp>
        <p:nvCxnSpPr>
          <p:cNvPr id="800" name="Google Shape;800;p98"/>
          <p:cNvCxnSpPr>
            <a:stCxn id="799" idx="1"/>
            <a:endCxn id="784" idx="3"/>
          </p:cNvCxnSpPr>
          <p:nvPr/>
        </p:nvCxnSpPr>
        <p:spPr>
          <a:xfrm rot="10800000">
            <a:off x="2842325" y="1280925"/>
            <a:ext cx="2937000" cy="0"/>
          </a:xfrm>
          <a:prstGeom prst="straightConnector1">
            <a:avLst/>
          </a:prstGeom>
          <a:noFill/>
          <a:ln w="9525" cap="flat" cmpd="sng">
            <a:solidFill>
              <a:schemeClr val="dk2"/>
            </a:solidFill>
            <a:prstDash val="solid"/>
            <a:round/>
            <a:headEnd type="none" w="med" len="med"/>
            <a:tailEnd type="triangle" w="med" len="med"/>
          </a:ln>
        </p:spPr>
      </p:cxnSp>
      <p:cxnSp>
        <p:nvCxnSpPr>
          <p:cNvPr id="801" name="Google Shape;801;p98"/>
          <p:cNvCxnSpPr/>
          <p:nvPr/>
        </p:nvCxnSpPr>
        <p:spPr>
          <a:xfrm rot="10800000">
            <a:off x="2842325" y="1097850"/>
            <a:ext cx="2937000" cy="0"/>
          </a:xfrm>
          <a:prstGeom prst="straightConnector1">
            <a:avLst/>
          </a:prstGeom>
          <a:noFill/>
          <a:ln w="9525" cap="flat" cmpd="sng">
            <a:solidFill>
              <a:schemeClr val="dk2"/>
            </a:solidFill>
            <a:prstDash val="solid"/>
            <a:round/>
            <a:headEnd type="triangle" w="med" len="med"/>
            <a:tailEnd type="none" w="med" len="med"/>
          </a:ln>
        </p:spPr>
      </p:cxnSp>
      <p:sp>
        <p:nvSpPr>
          <p:cNvPr id="802" name="Google Shape;802;p98"/>
          <p:cNvSpPr txBox="1"/>
          <p:nvPr/>
        </p:nvSpPr>
        <p:spPr>
          <a:xfrm>
            <a:off x="4164700" y="1172725"/>
            <a:ext cx="1116600" cy="2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Put/Get</a:t>
            </a:r>
            <a:endParaRPr/>
          </a:p>
        </p:txBody>
      </p:sp>
      <p:sp>
        <p:nvSpPr>
          <p:cNvPr id="803" name="Google Shape;803;p98"/>
          <p:cNvSpPr txBox="1"/>
          <p:nvPr/>
        </p:nvSpPr>
        <p:spPr>
          <a:xfrm>
            <a:off x="4164700" y="757588"/>
            <a:ext cx="1116600" cy="2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Ack/Resp</a:t>
            </a:r>
            <a:endParaRPr/>
          </a:p>
        </p:txBody>
      </p:sp>
      <p:sp>
        <p:nvSpPr>
          <p:cNvPr id="804" name="Google Shape;804;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58</a:t>
            </a:fld>
            <a:endParaRPr/>
          </a:p>
        </p:txBody>
      </p:sp>
      <p:sp>
        <p:nvSpPr>
          <p:cNvPr id="805" name="Google Shape;805;p9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6" name="Google Shape;806;p98"/>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99"/>
          <p:cNvSpPr/>
          <p:nvPr/>
        </p:nvSpPr>
        <p:spPr>
          <a:xfrm>
            <a:off x="2495213" y="1240175"/>
            <a:ext cx="1924800" cy="15342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US" b="1"/>
              <a:t>SoC 0</a:t>
            </a:r>
            <a:endParaRPr b="1"/>
          </a:p>
        </p:txBody>
      </p:sp>
      <p:sp>
        <p:nvSpPr>
          <p:cNvPr id="813" name="Google Shape;813;p99"/>
          <p:cNvSpPr/>
          <p:nvPr/>
        </p:nvSpPr>
        <p:spPr>
          <a:xfrm>
            <a:off x="2712238" y="935847"/>
            <a:ext cx="1514700" cy="416700"/>
          </a:xfrm>
          <a:prstGeom prst="rect">
            <a:avLst/>
          </a:prstGeom>
          <a:solidFill>
            <a:srgbClr val="00FFFF"/>
          </a:solidFill>
          <a:ln w="952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US"/>
              <a:t>KV Store Server</a:t>
            </a:r>
            <a:endParaRPr/>
          </a:p>
        </p:txBody>
      </p:sp>
      <p:sp>
        <p:nvSpPr>
          <p:cNvPr id="814" name="Google Shape;814;p99"/>
          <p:cNvSpPr txBox="1"/>
          <p:nvPr/>
        </p:nvSpPr>
        <p:spPr>
          <a:xfrm>
            <a:off x="2495213" y="1546950"/>
            <a:ext cx="1924800" cy="52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1 GHz Rocket-Chip</a:t>
            </a:r>
            <a:endParaRPr/>
          </a:p>
          <a:p>
            <a:pPr marL="0" lvl="0" indent="0" algn="l" rtl="0">
              <a:spcBef>
                <a:spcPts val="0"/>
              </a:spcBef>
              <a:spcAft>
                <a:spcPts val="0"/>
              </a:spcAft>
              <a:buNone/>
            </a:pPr>
            <a:endParaRPr/>
          </a:p>
          <a:p>
            <a:pPr marL="0" lvl="0" indent="0" algn="l" rtl="0">
              <a:spcBef>
                <a:spcPts val="0"/>
              </a:spcBef>
              <a:spcAft>
                <a:spcPts val="0"/>
              </a:spcAft>
              <a:buNone/>
            </a:pPr>
            <a:r>
              <a:rPr lang="en-US"/>
              <a:t>64 Gbps SimpleNIC</a:t>
            </a:r>
            <a:endParaRPr/>
          </a:p>
        </p:txBody>
      </p:sp>
      <p:sp>
        <p:nvSpPr>
          <p:cNvPr id="815" name="Google Shape;815;p99"/>
          <p:cNvSpPr/>
          <p:nvPr/>
        </p:nvSpPr>
        <p:spPr>
          <a:xfrm>
            <a:off x="3510815" y="3581800"/>
            <a:ext cx="2157900" cy="8721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US" b="1"/>
              <a:t>SimpleNIC Switch</a:t>
            </a:r>
            <a:endParaRPr b="1"/>
          </a:p>
        </p:txBody>
      </p:sp>
      <p:sp>
        <p:nvSpPr>
          <p:cNvPr id="816" name="Google Shape;816;p99"/>
          <p:cNvSpPr/>
          <p:nvPr/>
        </p:nvSpPr>
        <p:spPr>
          <a:xfrm>
            <a:off x="4723988" y="1240175"/>
            <a:ext cx="1924800" cy="15342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US" b="1"/>
              <a:t>SoC 1</a:t>
            </a:r>
            <a:endParaRPr b="1"/>
          </a:p>
        </p:txBody>
      </p:sp>
      <p:sp>
        <p:nvSpPr>
          <p:cNvPr id="817" name="Google Shape;817;p99"/>
          <p:cNvSpPr/>
          <p:nvPr/>
        </p:nvSpPr>
        <p:spPr>
          <a:xfrm>
            <a:off x="4941013" y="935847"/>
            <a:ext cx="1514700" cy="416700"/>
          </a:xfrm>
          <a:prstGeom prst="rect">
            <a:avLst/>
          </a:prstGeom>
          <a:solidFill>
            <a:srgbClr val="00FFFF"/>
          </a:solidFill>
          <a:ln w="9525"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US"/>
              <a:t>KV Store Client</a:t>
            </a:r>
            <a:endParaRPr/>
          </a:p>
        </p:txBody>
      </p:sp>
      <p:sp>
        <p:nvSpPr>
          <p:cNvPr id="818" name="Google Shape;818;p99"/>
          <p:cNvSpPr txBox="1"/>
          <p:nvPr/>
        </p:nvSpPr>
        <p:spPr>
          <a:xfrm>
            <a:off x="4723988" y="1546950"/>
            <a:ext cx="1924800" cy="52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1 GHz Rocket-Chip</a:t>
            </a:r>
            <a:endParaRPr/>
          </a:p>
          <a:p>
            <a:pPr marL="0" lvl="0" indent="0" algn="l" rtl="0">
              <a:spcBef>
                <a:spcPts val="0"/>
              </a:spcBef>
              <a:spcAft>
                <a:spcPts val="0"/>
              </a:spcAft>
              <a:buNone/>
            </a:pPr>
            <a:endParaRPr/>
          </a:p>
          <a:p>
            <a:pPr marL="0" lvl="0" indent="0" algn="l" rtl="0">
              <a:spcBef>
                <a:spcPts val="0"/>
              </a:spcBef>
              <a:spcAft>
                <a:spcPts val="0"/>
              </a:spcAft>
              <a:buNone/>
            </a:pPr>
            <a:r>
              <a:rPr lang="en-US"/>
              <a:t>64 Gbps SimpleNIC</a:t>
            </a:r>
            <a:endParaRPr/>
          </a:p>
        </p:txBody>
      </p:sp>
      <p:sp>
        <p:nvSpPr>
          <p:cNvPr id="819" name="Google Shape;819;p99"/>
          <p:cNvSpPr txBox="1"/>
          <p:nvPr/>
        </p:nvSpPr>
        <p:spPr>
          <a:xfrm>
            <a:off x="3546188" y="3625075"/>
            <a:ext cx="2157900" cy="41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Port 0                    Port 1</a:t>
            </a:r>
            <a:endParaRPr/>
          </a:p>
        </p:txBody>
      </p:sp>
      <p:sp>
        <p:nvSpPr>
          <p:cNvPr id="820" name="Google Shape;820;p99"/>
          <p:cNvSpPr/>
          <p:nvPr/>
        </p:nvSpPr>
        <p:spPr>
          <a:xfrm rot="-1476123">
            <a:off x="3443002" y="2746574"/>
            <a:ext cx="332922" cy="866407"/>
          </a:xfrm>
          <a:prstGeom prst="up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99"/>
          <p:cNvSpPr/>
          <p:nvPr/>
        </p:nvSpPr>
        <p:spPr>
          <a:xfrm rot="1476123" flipH="1">
            <a:off x="5372427" y="2746574"/>
            <a:ext cx="332922" cy="866407"/>
          </a:xfrm>
          <a:prstGeom prst="up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99"/>
          <p:cNvSpPr txBox="1"/>
          <p:nvPr/>
        </p:nvSpPr>
        <p:spPr>
          <a:xfrm>
            <a:off x="3662738" y="2993588"/>
            <a:ext cx="1924800" cy="52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SimpleNIC Transport</a:t>
            </a:r>
            <a:endParaRPr/>
          </a:p>
        </p:txBody>
      </p:sp>
      <p:sp>
        <p:nvSpPr>
          <p:cNvPr id="823" name="Google Shape;823;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59</a:t>
            </a:fld>
            <a:endParaRPr/>
          </a:p>
        </p:txBody>
      </p:sp>
      <p:sp>
        <p:nvSpPr>
          <p:cNvPr id="824" name="Google Shape;824;p9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5" name="Google Shape;825;p99"/>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8"/>
          <p:cNvSpPr txBox="1">
            <a:spLocks noGrp="1"/>
          </p:cNvSpPr>
          <p:nvPr>
            <p:ph type="title"/>
          </p:nvPr>
        </p:nvSpPr>
        <p:spPr>
          <a:xfrm>
            <a:off x="311700" y="2795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Some Limitations of Conventional FPGA Prototypes</a:t>
            </a:r>
            <a:endParaRPr/>
          </a:p>
        </p:txBody>
      </p:sp>
      <p:sp>
        <p:nvSpPr>
          <p:cNvPr id="244" name="Google Shape;244;p48"/>
          <p:cNvSpPr txBox="1">
            <a:spLocks noGrp="1"/>
          </p:cNvSpPr>
          <p:nvPr>
            <p:ph type="body" idx="1"/>
          </p:nvPr>
        </p:nvSpPr>
        <p:spPr>
          <a:xfrm>
            <a:off x="196025" y="1115300"/>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arenR"/>
            </a:pPr>
            <a:r>
              <a:rPr lang="en-US" b="1"/>
              <a:t>Non-determinism &amp; I/O modeling challenges: </a:t>
            </a:r>
            <a:r>
              <a:rPr lang="en-US"/>
              <a:t> I/O, DRAM timing models dependent on variable, host-FPGA DRAM &amp; I/O timing</a:t>
            </a:r>
            <a:endParaRPr/>
          </a:p>
          <a:p>
            <a:pPr marL="914400" lvl="0" indent="0" algn="l" rtl="0">
              <a:spcBef>
                <a:spcPts val="1600"/>
              </a:spcBef>
              <a:spcAft>
                <a:spcPts val="0"/>
              </a:spcAft>
              <a:buNone/>
            </a:pPr>
            <a:endParaRPr/>
          </a:p>
          <a:p>
            <a:pPr marL="91440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45" name="Google Shape;245;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6</a:t>
            </a:fld>
            <a:endParaRPr/>
          </a:p>
        </p:txBody>
      </p:sp>
      <p:cxnSp>
        <p:nvCxnSpPr>
          <p:cNvPr id="246" name="Google Shape;246;p48"/>
          <p:cNvCxnSpPr>
            <a:stCxn id="247" idx="0"/>
            <a:endCxn id="247" idx="2"/>
          </p:cNvCxnSpPr>
          <p:nvPr/>
        </p:nvCxnSpPr>
        <p:spPr>
          <a:xfrm>
            <a:off x="4296675" y="1873800"/>
            <a:ext cx="0" cy="1671600"/>
          </a:xfrm>
          <a:prstGeom prst="straightConnector1">
            <a:avLst/>
          </a:prstGeom>
          <a:noFill/>
          <a:ln w="28575" cap="flat" cmpd="sng">
            <a:solidFill>
              <a:srgbClr val="434343"/>
            </a:solidFill>
            <a:prstDash val="solid"/>
            <a:round/>
            <a:headEnd type="none" w="med" len="med"/>
            <a:tailEnd type="none" w="med" len="med"/>
          </a:ln>
        </p:spPr>
      </p:cxnSp>
      <p:sp>
        <p:nvSpPr>
          <p:cNvPr id="248" name="Google Shape;248;p48"/>
          <p:cNvSpPr txBox="1">
            <a:spLocks noGrp="1"/>
          </p:cNvSpPr>
          <p:nvPr>
            <p:ph type="body" idx="1"/>
          </p:nvPr>
        </p:nvSpPr>
        <p:spPr>
          <a:xfrm>
            <a:off x="161025" y="3616175"/>
            <a:ext cx="8520600" cy="3893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arenR" startAt="2"/>
            </a:pPr>
            <a:r>
              <a:rPr lang="en-US" b="1"/>
              <a:t>Resource limited:</a:t>
            </a:r>
            <a:r>
              <a:rPr lang="en-US"/>
              <a:t> Need multiple FPGAs to prototype non-trivial systems</a:t>
            </a:r>
            <a:endParaRPr/>
          </a:p>
          <a:p>
            <a:pPr marL="457200" lvl="0" indent="-342900" algn="l" rtl="0">
              <a:spcBef>
                <a:spcPts val="0"/>
              </a:spcBef>
              <a:spcAft>
                <a:spcPts val="0"/>
              </a:spcAft>
              <a:buSzPts val="1800"/>
              <a:buAutoNum type="arabicParenR" startAt="2"/>
            </a:pPr>
            <a:r>
              <a:rPr lang="en-US" b="1"/>
              <a:t>Usability:</a:t>
            </a:r>
            <a:r>
              <a:rPr lang="en-US"/>
              <a:t> Difficult to build, modify, debug</a:t>
            </a:r>
            <a:endParaRPr/>
          </a:p>
          <a:p>
            <a:pPr marL="0" lvl="0" indent="0" algn="l" rtl="0">
              <a:spcBef>
                <a:spcPts val="1600"/>
              </a:spcBef>
              <a:spcAft>
                <a:spcPts val="1600"/>
              </a:spcAft>
              <a:buNone/>
            </a:pPr>
            <a:endParaRPr/>
          </a:p>
        </p:txBody>
      </p:sp>
      <p:pic>
        <p:nvPicPr>
          <p:cNvPr id="249" name="Google Shape;249;p48"/>
          <p:cNvPicPr preferRelativeResize="0"/>
          <p:nvPr/>
        </p:nvPicPr>
        <p:blipFill>
          <a:blip r:embed="rId3">
            <a:alphaModFix/>
          </a:blip>
          <a:stretch>
            <a:fillRect/>
          </a:stretch>
        </p:blipFill>
        <p:spPr>
          <a:xfrm>
            <a:off x="4563440" y="1873788"/>
            <a:ext cx="1630513" cy="1741325"/>
          </a:xfrm>
          <a:prstGeom prst="rect">
            <a:avLst/>
          </a:prstGeom>
          <a:noFill/>
          <a:ln>
            <a:noFill/>
          </a:ln>
        </p:spPr>
      </p:pic>
      <p:pic>
        <p:nvPicPr>
          <p:cNvPr id="250" name="Google Shape;250;p48"/>
          <p:cNvPicPr preferRelativeResize="0"/>
          <p:nvPr/>
        </p:nvPicPr>
        <p:blipFill>
          <a:blip r:embed="rId4">
            <a:alphaModFix/>
          </a:blip>
          <a:stretch>
            <a:fillRect/>
          </a:stretch>
        </p:blipFill>
        <p:spPr>
          <a:xfrm>
            <a:off x="3297677" y="1873800"/>
            <a:ext cx="641115" cy="1741300"/>
          </a:xfrm>
          <a:prstGeom prst="rect">
            <a:avLst/>
          </a:prstGeom>
          <a:noFill/>
          <a:ln>
            <a:noFill/>
          </a:ln>
        </p:spPr>
      </p:pic>
      <p:pic>
        <p:nvPicPr>
          <p:cNvPr id="251" name="Google Shape;251;p48"/>
          <p:cNvPicPr preferRelativeResize="0"/>
          <p:nvPr/>
        </p:nvPicPr>
        <p:blipFill>
          <a:blip r:embed="rId5">
            <a:alphaModFix/>
          </a:blip>
          <a:stretch>
            <a:fillRect/>
          </a:stretch>
        </p:blipFill>
        <p:spPr>
          <a:xfrm>
            <a:off x="1557898" y="1877913"/>
            <a:ext cx="1630500" cy="1732899"/>
          </a:xfrm>
          <a:prstGeom prst="rect">
            <a:avLst/>
          </a:prstGeom>
          <a:noFill/>
          <a:ln>
            <a:noFill/>
          </a:ln>
        </p:spPr>
      </p:pic>
      <p:pic>
        <p:nvPicPr>
          <p:cNvPr id="252" name="Google Shape;252;p48"/>
          <p:cNvPicPr preferRelativeResize="0"/>
          <p:nvPr/>
        </p:nvPicPr>
        <p:blipFill>
          <a:blip r:embed="rId6">
            <a:alphaModFix/>
          </a:blip>
          <a:stretch>
            <a:fillRect/>
          </a:stretch>
        </p:blipFill>
        <p:spPr>
          <a:xfrm>
            <a:off x="6308323" y="1873700"/>
            <a:ext cx="641125" cy="1741327"/>
          </a:xfrm>
          <a:prstGeom prst="rect">
            <a:avLst/>
          </a:prstGeom>
          <a:noFill/>
          <a:ln>
            <a:noFill/>
          </a:ln>
        </p:spPr>
      </p:pic>
      <p:sp>
        <p:nvSpPr>
          <p:cNvPr id="253" name="Google Shape;253;p48"/>
          <p:cNvSpPr txBox="1"/>
          <p:nvPr/>
        </p:nvSpPr>
        <p:spPr>
          <a:xfrm>
            <a:off x="3265738" y="3127200"/>
            <a:ext cx="7050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solidFill>
                  <a:srgbClr val="FFFFFF"/>
                </a:solidFill>
              </a:rPr>
              <a:t>100 cycles</a:t>
            </a:r>
            <a:endParaRPr sz="1200">
              <a:solidFill>
                <a:srgbClr val="FFFFFF"/>
              </a:solidFill>
            </a:endParaRPr>
          </a:p>
        </p:txBody>
      </p:sp>
      <p:sp>
        <p:nvSpPr>
          <p:cNvPr id="254" name="Google Shape;254;p48"/>
          <p:cNvSpPr txBox="1"/>
          <p:nvPr/>
        </p:nvSpPr>
        <p:spPr>
          <a:xfrm>
            <a:off x="6308325" y="3127200"/>
            <a:ext cx="641100" cy="32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solidFill>
                  <a:srgbClr val="FFFFFF"/>
                </a:solidFill>
              </a:rPr>
              <a:t>10 cycles!</a:t>
            </a:r>
            <a:endParaRPr sz="12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6"/>
                                        </p:tgtEl>
                                        <p:attrNameLst>
                                          <p:attrName>style.visibility</p:attrName>
                                        </p:attrNameLst>
                                      </p:cBhvr>
                                      <p:to>
                                        <p:strVal val="visible"/>
                                      </p:to>
                                    </p:set>
                                    <p:animEffect transition="in" filter="fade">
                                      <p:cBhvr>
                                        <p:cTn id="12" dur="1"/>
                                        <p:tgtEl>
                                          <p:spTgt spid="246"/>
                                        </p:tgtEl>
                                      </p:cBhvr>
                                    </p:animEffect>
                                  </p:childTnLst>
                                </p:cTn>
                              </p:par>
                              <p:par>
                                <p:cTn id="13" presetID="10" presetClass="entr" presetSubtype="0" fill="hold" nodeType="withEffect">
                                  <p:stCondLst>
                                    <p:cond delay="0"/>
                                  </p:stCondLst>
                                  <p:childTnLst>
                                    <p:set>
                                      <p:cBhvr>
                                        <p:cTn id="14" dur="1" fill="hold">
                                          <p:stCondLst>
                                            <p:cond delay="0"/>
                                          </p:stCondLst>
                                        </p:cTn>
                                        <p:tgtEl>
                                          <p:spTgt spid="249"/>
                                        </p:tgtEl>
                                        <p:attrNameLst>
                                          <p:attrName>style.visibility</p:attrName>
                                        </p:attrNameLst>
                                      </p:cBhvr>
                                      <p:to>
                                        <p:strVal val="visible"/>
                                      </p:to>
                                    </p:set>
                                    <p:animEffect transition="in" filter="fade">
                                      <p:cBhvr>
                                        <p:cTn id="15" dur="1"/>
                                        <p:tgtEl>
                                          <p:spTgt spid="24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0"/>
                                        </p:tgtEl>
                                        <p:attrNameLst>
                                          <p:attrName>style.visibility</p:attrName>
                                        </p:attrNameLst>
                                      </p:cBhvr>
                                      <p:to>
                                        <p:strVal val="visible"/>
                                      </p:to>
                                    </p:set>
                                    <p:animEffect transition="in" filter="fade">
                                      <p:cBhvr>
                                        <p:cTn id="20" dur="1"/>
                                        <p:tgtEl>
                                          <p:spTgt spid="2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2"/>
                                        </p:tgtEl>
                                        <p:attrNameLst>
                                          <p:attrName>style.visibility</p:attrName>
                                        </p:attrNameLst>
                                      </p:cBhvr>
                                      <p:to>
                                        <p:strVal val="visible"/>
                                      </p:to>
                                    </p:set>
                                    <p:animEffect transition="in" filter="fade">
                                      <p:cBhvr>
                                        <p:cTn id="25" dur="1"/>
                                        <p:tgtEl>
                                          <p:spTgt spid="2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8">
                                            <p:txEl>
                                              <p:pRg st="0" end="0"/>
                                            </p:txEl>
                                          </p:spTgt>
                                        </p:tgtEl>
                                        <p:attrNameLst>
                                          <p:attrName>style.visibility</p:attrName>
                                        </p:attrNameLst>
                                      </p:cBhvr>
                                      <p:to>
                                        <p:strVal val="visible"/>
                                      </p:to>
                                    </p:set>
                                    <p:animEffect transition="in" filter="fade">
                                      <p:cBhvr>
                                        <p:cTn id="30" dur="1"/>
                                        <p:tgtEl>
                                          <p:spTgt spid="24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8">
                                            <p:txEl>
                                              <p:pRg st="1" end="1"/>
                                            </p:txEl>
                                          </p:spTgt>
                                        </p:tgtEl>
                                        <p:attrNameLst>
                                          <p:attrName>style.visibility</p:attrName>
                                        </p:attrNameLst>
                                      </p:cBhvr>
                                      <p:to>
                                        <p:strVal val="visible"/>
                                      </p:to>
                                    </p:set>
                                    <p:animEffect transition="in" filter="fade">
                                      <p:cBhvr>
                                        <p:cTn id="35" dur="1"/>
                                        <p:tgtEl>
                                          <p:spTgt spid="2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9"/>
          <p:cNvPicPr preferRelativeResize="0"/>
          <p:nvPr/>
        </p:nvPicPr>
        <p:blipFill>
          <a:blip r:embed="rId3">
            <a:alphaModFix/>
          </a:blip>
          <a:stretch>
            <a:fillRect/>
          </a:stretch>
        </p:blipFill>
        <p:spPr>
          <a:xfrm>
            <a:off x="3294851" y="1111775"/>
            <a:ext cx="5820278" cy="3233500"/>
          </a:xfrm>
          <a:prstGeom prst="rect">
            <a:avLst/>
          </a:prstGeom>
          <a:noFill/>
          <a:ln>
            <a:noFill/>
          </a:ln>
        </p:spPr>
      </p:pic>
      <p:sp>
        <p:nvSpPr>
          <p:cNvPr id="261" name="Google Shape;261;p49"/>
          <p:cNvSpPr txBox="1">
            <a:spLocks noGrp="1"/>
          </p:cNvSpPr>
          <p:nvPr>
            <p:ph type="title"/>
          </p:nvPr>
        </p:nvSpPr>
        <p:spPr>
          <a:xfrm>
            <a:off x="311700" y="279575"/>
            <a:ext cx="883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Discrete-Event Simulation using FPGAs (RAMP) </a:t>
            </a:r>
            <a:endParaRPr/>
          </a:p>
        </p:txBody>
      </p:sp>
      <p:sp>
        <p:nvSpPr>
          <p:cNvPr id="262" name="Google Shape;262;p49"/>
          <p:cNvSpPr/>
          <p:nvPr/>
        </p:nvSpPr>
        <p:spPr>
          <a:xfrm>
            <a:off x="3191000" y="924250"/>
            <a:ext cx="5910275" cy="3629025"/>
          </a:xfrm>
          <a:custGeom>
            <a:avLst/>
            <a:gdLst/>
            <a:ahLst/>
            <a:cxnLst/>
            <a:rect l="l" t="t" r="r" b="b"/>
            <a:pathLst>
              <a:path w="236411" h="145161" extrusionOk="0">
                <a:moveTo>
                  <a:pt x="81153" y="24765"/>
                </a:moveTo>
                <a:lnTo>
                  <a:pt x="81153" y="45720"/>
                </a:lnTo>
                <a:lnTo>
                  <a:pt x="96012" y="60579"/>
                </a:lnTo>
                <a:lnTo>
                  <a:pt x="121158" y="60579"/>
                </a:lnTo>
                <a:lnTo>
                  <a:pt x="139065" y="42672"/>
                </a:lnTo>
                <a:lnTo>
                  <a:pt x="139065" y="0"/>
                </a:lnTo>
                <a:lnTo>
                  <a:pt x="224790" y="0"/>
                </a:lnTo>
                <a:lnTo>
                  <a:pt x="224790" y="89154"/>
                </a:lnTo>
                <a:lnTo>
                  <a:pt x="236411" y="100775"/>
                </a:lnTo>
                <a:lnTo>
                  <a:pt x="236411" y="145161"/>
                </a:lnTo>
                <a:lnTo>
                  <a:pt x="0" y="145161"/>
                </a:lnTo>
                <a:lnTo>
                  <a:pt x="0" y="21336"/>
                </a:lnTo>
                <a:lnTo>
                  <a:pt x="33439" y="2030"/>
                </a:lnTo>
                <a:lnTo>
                  <a:pt x="79387" y="14342"/>
                </a:lnTo>
                <a:close/>
              </a:path>
            </a:pathLst>
          </a:custGeom>
          <a:solidFill>
            <a:srgbClr val="FFFFFF">
              <a:alpha val="83830"/>
            </a:srgbClr>
          </a:solidFill>
          <a:ln>
            <a:noFill/>
          </a:ln>
        </p:spPr>
      </p:sp>
      <p:sp>
        <p:nvSpPr>
          <p:cNvPr id="263" name="Google Shape;263;p49"/>
          <p:cNvSpPr txBox="1">
            <a:spLocks noGrp="1"/>
          </p:cNvSpPr>
          <p:nvPr>
            <p:ph type="body" idx="1"/>
          </p:nvPr>
        </p:nvSpPr>
        <p:spPr>
          <a:xfrm>
            <a:off x="196025" y="886700"/>
            <a:ext cx="3327900" cy="2417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a:t>Separate </a:t>
            </a:r>
            <a:r>
              <a:rPr lang="en-US" i="1"/>
              <a:t>target</a:t>
            </a:r>
            <a:r>
              <a:rPr lang="en-US"/>
              <a:t> from </a:t>
            </a:r>
            <a:r>
              <a:rPr lang="en-US" i="1"/>
              <a:t>host</a:t>
            </a:r>
            <a:endParaRPr i="1"/>
          </a:p>
          <a:p>
            <a:pPr marL="457200" lvl="0" indent="-342900" algn="l" rtl="0">
              <a:spcBef>
                <a:spcPts val="0"/>
              </a:spcBef>
              <a:spcAft>
                <a:spcPts val="0"/>
              </a:spcAft>
              <a:buSzPts val="1800"/>
              <a:buChar char="●"/>
            </a:pPr>
            <a:r>
              <a:rPr lang="en-US"/>
              <a:t>Represent target as a dataflow graph. Closed system.</a:t>
            </a:r>
            <a:endParaRPr/>
          </a:p>
          <a:p>
            <a:pPr marL="457200" lvl="0" indent="-342900" algn="l" rtl="0">
              <a:lnSpc>
                <a:spcPct val="100000"/>
              </a:lnSpc>
              <a:spcBef>
                <a:spcPts val="0"/>
              </a:spcBef>
              <a:spcAft>
                <a:spcPts val="0"/>
              </a:spcAft>
              <a:buSzPts val="1800"/>
              <a:buChar char="●"/>
            </a:pPr>
            <a:r>
              <a:rPr lang="en-US"/>
              <a:t>3 constituents:</a:t>
            </a:r>
            <a:endParaRPr/>
          </a:p>
          <a:p>
            <a:pPr marL="914400" lvl="1" indent="-317500" algn="l" rtl="0">
              <a:spcBef>
                <a:spcPts val="0"/>
              </a:spcBef>
              <a:spcAft>
                <a:spcPts val="0"/>
              </a:spcAft>
              <a:buSzPts val="1400"/>
              <a:buAutoNum type="alphaLcParenR"/>
            </a:pPr>
            <a:r>
              <a:rPr lang="en-US"/>
              <a:t>Models</a:t>
            </a:r>
            <a:endParaRPr/>
          </a:p>
          <a:p>
            <a:pPr marL="914400" lvl="1" indent="-317500" algn="l" rtl="0">
              <a:spcBef>
                <a:spcPts val="0"/>
              </a:spcBef>
              <a:spcAft>
                <a:spcPts val="0"/>
              </a:spcAft>
              <a:buSzPts val="1400"/>
              <a:buAutoNum type="alphaLcParenR"/>
            </a:pPr>
            <a:r>
              <a:rPr lang="en-US"/>
              <a:t>Channels</a:t>
            </a:r>
            <a:endParaRPr/>
          </a:p>
          <a:p>
            <a:pPr marL="914400" lvl="1" indent="-317500" algn="l" rtl="0">
              <a:spcBef>
                <a:spcPts val="0"/>
              </a:spcBef>
              <a:spcAft>
                <a:spcPts val="0"/>
              </a:spcAft>
              <a:buSzPts val="1400"/>
              <a:buAutoNum type="alphaLcParenR"/>
            </a:pPr>
            <a:r>
              <a:rPr lang="en-US"/>
              <a:t>Tokens</a:t>
            </a:r>
            <a:endParaRPr/>
          </a:p>
        </p:txBody>
      </p:sp>
      <p:sp>
        <p:nvSpPr>
          <p:cNvPr id="264" name="Google Shape;264;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7</a:t>
            </a:fld>
            <a:endParaRPr/>
          </a:p>
        </p:txBody>
      </p:sp>
      <p:grpSp>
        <p:nvGrpSpPr>
          <p:cNvPr id="265" name="Google Shape;265;p49"/>
          <p:cNvGrpSpPr/>
          <p:nvPr/>
        </p:nvGrpSpPr>
        <p:grpSpPr>
          <a:xfrm>
            <a:off x="4846375" y="1588325"/>
            <a:ext cx="2221275" cy="1221650"/>
            <a:chOff x="4846375" y="1588325"/>
            <a:chExt cx="2221275" cy="1221650"/>
          </a:xfrm>
        </p:grpSpPr>
        <p:sp>
          <p:nvSpPr>
            <p:cNvPr id="266" name="Google Shape;266;p49"/>
            <p:cNvSpPr/>
            <p:nvPr/>
          </p:nvSpPr>
          <p:spPr>
            <a:xfrm>
              <a:off x="4846375" y="1588325"/>
              <a:ext cx="162900" cy="162900"/>
            </a:xfrm>
            <a:prstGeom prst="ellipse">
              <a:avLst/>
            </a:prstGeom>
            <a:solidFill>
              <a:srgbClr val="FFFF00"/>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9"/>
            <p:cNvSpPr/>
            <p:nvPr/>
          </p:nvSpPr>
          <p:spPr>
            <a:xfrm>
              <a:off x="5847475" y="2647075"/>
              <a:ext cx="162900" cy="162900"/>
            </a:xfrm>
            <a:prstGeom prst="ellipse">
              <a:avLst/>
            </a:prstGeom>
            <a:solidFill>
              <a:srgbClr val="FFFF00"/>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9"/>
            <p:cNvSpPr/>
            <p:nvPr/>
          </p:nvSpPr>
          <p:spPr>
            <a:xfrm>
              <a:off x="6904750" y="1751225"/>
              <a:ext cx="162900" cy="162900"/>
            </a:xfrm>
            <a:prstGeom prst="ellipse">
              <a:avLst/>
            </a:prstGeom>
            <a:solidFill>
              <a:srgbClr val="FFFF00"/>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9"/>
            <p:cNvSpPr/>
            <p:nvPr/>
          </p:nvSpPr>
          <p:spPr>
            <a:xfrm>
              <a:off x="5114050" y="2302700"/>
              <a:ext cx="162900" cy="162900"/>
            </a:xfrm>
            <a:prstGeom prst="ellipse">
              <a:avLst/>
            </a:prstGeom>
            <a:solidFill>
              <a:srgbClr val="FFFF00"/>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49"/>
          <p:cNvGrpSpPr/>
          <p:nvPr/>
        </p:nvGrpSpPr>
        <p:grpSpPr>
          <a:xfrm>
            <a:off x="5066425" y="1679300"/>
            <a:ext cx="1753550" cy="854675"/>
            <a:chOff x="5066425" y="1679300"/>
            <a:chExt cx="1753550" cy="854675"/>
          </a:xfrm>
        </p:grpSpPr>
        <p:cxnSp>
          <p:nvCxnSpPr>
            <p:cNvPr id="271" name="Google Shape;271;p49"/>
            <p:cNvCxnSpPr/>
            <p:nvPr/>
          </p:nvCxnSpPr>
          <p:spPr>
            <a:xfrm>
              <a:off x="5066425" y="1679300"/>
              <a:ext cx="353400" cy="0"/>
            </a:xfrm>
            <a:prstGeom prst="straightConnector1">
              <a:avLst/>
            </a:prstGeom>
            <a:noFill/>
            <a:ln w="19050" cap="flat" cmpd="sng">
              <a:solidFill>
                <a:srgbClr val="000000"/>
              </a:solidFill>
              <a:prstDash val="solid"/>
              <a:round/>
              <a:headEnd type="none" w="med" len="med"/>
              <a:tailEnd type="triangle" w="med" len="med"/>
            </a:ln>
          </p:spPr>
        </p:cxnSp>
        <p:cxnSp>
          <p:nvCxnSpPr>
            <p:cNvPr id="272" name="Google Shape;272;p49"/>
            <p:cNvCxnSpPr/>
            <p:nvPr/>
          </p:nvCxnSpPr>
          <p:spPr>
            <a:xfrm rot="10800000" flipH="1">
              <a:off x="5318475" y="2027775"/>
              <a:ext cx="233400" cy="233400"/>
            </a:xfrm>
            <a:prstGeom prst="straightConnector1">
              <a:avLst/>
            </a:prstGeom>
            <a:noFill/>
            <a:ln w="19050" cap="flat" cmpd="sng">
              <a:solidFill>
                <a:srgbClr val="000000"/>
              </a:solidFill>
              <a:prstDash val="solid"/>
              <a:round/>
              <a:headEnd type="none" w="med" len="med"/>
              <a:tailEnd type="triangle" w="med" len="med"/>
            </a:ln>
          </p:spPr>
        </p:cxnSp>
        <p:cxnSp>
          <p:nvCxnSpPr>
            <p:cNvPr id="273" name="Google Shape;273;p49"/>
            <p:cNvCxnSpPr/>
            <p:nvPr/>
          </p:nvCxnSpPr>
          <p:spPr>
            <a:xfrm rot="10800000">
              <a:off x="5928925" y="2218975"/>
              <a:ext cx="0" cy="315000"/>
            </a:xfrm>
            <a:prstGeom prst="straightConnector1">
              <a:avLst/>
            </a:prstGeom>
            <a:noFill/>
            <a:ln w="19050" cap="flat" cmpd="sng">
              <a:solidFill>
                <a:srgbClr val="000000"/>
              </a:solidFill>
              <a:prstDash val="solid"/>
              <a:round/>
              <a:headEnd type="none" w="med" len="med"/>
              <a:tailEnd type="triangle" w="med" len="med"/>
            </a:ln>
          </p:spPr>
        </p:cxnSp>
        <p:cxnSp>
          <p:nvCxnSpPr>
            <p:cNvPr id="274" name="Google Shape;274;p49"/>
            <p:cNvCxnSpPr/>
            <p:nvPr/>
          </p:nvCxnSpPr>
          <p:spPr>
            <a:xfrm rot="10800000">
              <a:off x="6438975" y="1832675"/>
              <a:ext cx="381000" cy="0"/>
            </a:xfrm>
            <a:prstGeom prst="straightConnector1">
              <a:avLst/>
            </a:prstGeom>
            <a:noFill/>
            <a:ln w="19050" cap="flat" cmpd="sng">
              <a:solidFill>
                <a:srgbClr val="000000"/>
              </a:solidFill>
              <a:prstDash val="solid"/>
              <a:round/>
              <a:headEnd type="none" w="med" len="med"/>
              <a:tailEnd type="triangle" w="med" len="med"/>
            </a:ln>
          </p:spPr>
        </p:cxnSp>
      </p:grpSp>
      <p:grpSp>
        <p:nvGrpSpPr>
          <p:cNvPr id="275" name="Google Shape;275;p49"/>
          <p:cNvGrpSpPr/>
          <p:nvPr/>
        </p:nvGrpSpPr>
        <p:grpSpPr>
          <a:xfrm>
            <a:off x="4846375" y="1598825"/>
            <a:ext cx="2221275" cy="962025"/>
            <a:chOff x="4846375" y="1598825"/>
            <a:chExt cx="2221275" cy="962025"/>
          </a:xfrm>
        </p:grpSpPr>
        <p:sp>
          <p:nvSpPr>
            <p:cNvPr id="276" name="Google Shape;276;p49"/>
            <p:cNvSpPr/>
            <p:nvPr/>
          </p:nvSpPr>
          <p:spPr>
            <a:xfrm>
              <a:off x="5190250" y="2397950"/>
              <a:ext cx="162900" cy="162900"/>
            </a:xfrm>
            <a:prstGeom prst="ellipse">
              <a:avLst/>
            </a:prstGeom>
            <a:solidFill>
              <a:srgbClr val="FFFF00"/>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7" name="Google Shape;277;p49"/>
            <p:cNvCxnSpPr/>
            <p:nvPr/>
          </p:nvCxnSpPr>
          <p:spPr>
            <a:xfrm rot="10800000" flipH="1">
              <a:off x="5394675" y="2123025"/>
              <a:ext cx="233400" cy="233400"/>
            </a:xfrm>
            <a:prstGeom prst="straightConnector1">
              <a:avLst/>
            </a:prstGeom>
            <a:noFill/>
            <a:ln w="19050" cap="flat" cmpd="sng">
              <a:solidFill>
                <a:srgbClr val="000000"/>
              </a:solidFill>
              <a:prstDash val="solid"/>
              <a:round/>
              <a:headEnd type="triangle" w="med" len="med"/>
              <a:tailEnd type="none" w="med" len="med"/>
            </a:ln>
          </p:spPr>
        </p:cxnSp>
        <p:sp>
          <p:nvSpPr>
            <p:cNvPr id="278" name="Google Shape;278;p49"/>
            <p:cNvSpPr/>
            <p:nvPr/>
          </p:nvSpPr>
          <p:spPr>
            <a:xfrm>
              <a:off x="4846375" y="1740725"/>
              <a:ext cx="162900" cy="162900"/>
            </a:xfrm>
            <a:prstGeom prst="ellipse">
              <a:avLst/>
            </a:prstGeom>
            <a:solidFill>
              <a:srgbClr val="FFFF00"/>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9" name="Google Shape;279;p49"/>
            <p:cNvCxnSpPr/>
            <p:nvPr/>
          </p:nvCxnSpPr>
          <p:spPr>
            <a:xfrm>
              <a:off x="5066425" y="1831700"/>
              <a:ext cx="353400" cy="0"/>
            </a:xfrm>
            <a:prstGeom prst="straightConnector1">
              <a:avLst/>
            </a:prstGeom>
            <a:noFill/>
            <a:ln w="19050" cap="flat" cmpd="sng">
              <a:solidFill>
                <a:srgbClr val="000000"/>
              </a:solidFill>
              <a:prstDash val="solid"/>
              <a:round/>
              <a:headEnd type="triangle" w="med" len="med"/>
              <a:tailEnd type="none" w="med" len="med"/>
            </a:ln>
          </p:spPr>
        </p:cxnSp>
        <p:sp>
          <p:nvSpPr>
            <p:cNvPr id="280" name="Google Shape;280;p49"/>
            <p:cNvSpPr/>
            <p:nvPr/>
          </p:nvSpPr>
          <p:spPr>
            <a:xfrm>
              <a:off x="6904750" y="1598825"/>
              <a:ext cx="162900" cy="162900"/>
            </a:xfrm>
            <a:prstGeom prst="ellipse">
              <a:avLst/>
            </a:prstGeom>
            <a:solidFill>
              <a:srgbClr val="FFFF00"/>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1" name="Google Shape;281;p49"/>
            <p:cNvCxnSpPr/>
            <p:nvPr/>
          </p:nvCxnSpPr>
          <p:spPr>
            <a:xfrm rot="10800000">
              <a:off x="6438975" y="1680275"/>
              <a:ext cx="381000" cy="0"/>
            </a:xfrm>
            <a:prstGeom prst="straightConnector1">
              <a:avLst/>
            </a:prstGeom>
            <a:noFill/>
            <a:ln w="19050" cap="flat" cmpd="sng">
              <a:solidFill>
                <a:srgbClr val="000000"/>
              </a:solidFill>
              <a:prstDash val="solid"/>
              <a:round/>
              <a:headEnd type="triangle" w="med" len="med"/>
              <a:tailEnd type="none" w="med" len="med"/>
            </a:ln>
          </p:spPr>
        </p:cxnSp>
      </p:grpSp>
      <p:sp>
        <p:nvSpPr>
          <p:cNvPr id="282" name="Google Shape;282;p49"/>
          <p:cNvSpPr txBox="1">
            <a:spLocks noGrp="1"/>
          </p:cNvSpPr>
          <p:nvPr>
            <p:ph type="body" idx="1"/>
          </p:nvPr>
        </p:nvSpPr>
        <p:spPr>
          <a:xfrm>
            <a:off x="196025" y="3189575"/>
            <a:ext cx="3327900" cy="100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a:t>Decoupled RTL models can be abstract, highly optimized for FPGA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3">
                                            <p:txEl>
                                              <p:pRg st="0" end="0"/>
                                            </p:txEl>
                                          </p:spTgt>
                                        </p:tgtEl>
                                        <p:attrNameLst>
                                          <p:attrName>style.visibility</p:attrName>
                                        </p:attrNameLst>
                                      </p:cBhvr>
                                      <p:to>
                                        <p:strVal val="visible"/>
                                      </p:to>
                                    </p:set>
                                    <p:animEffect transition="in" filter="fade">
                                      <p:cBhvr>
                                        <p:cTn id="7" dur="1"/>
                                        <p:tgtEl>
                                          <p:spTgt spid="2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3">
                                            <p:txEl>
                                              <p:pRg st="1" end="1"/>
                                            </p:txEl>
                                          </p:spTgt>
                                        </p:tgtEl>
                                        <p:attrNameLst>
                                          <p:attrName>style.visibility</p:attrName>
                                        </p:attrNameLst>
                                      </p:cBhvr>
                                      <p:to>
                                        <p:strVal val="visible"/>
                                      </p:to>
                                    </p:set>
                                    <p:animEffect transition="in" filter="fade">
                                      <p:cBhvr>
                                        <p:cTn id="12" dur="1"/>
                                        <p:tgtEl>
                                          <p:spTgt spid="2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3">
                                            <p:txEl>
                                              <p:pRg st="2" end="2"/>
                                            </p:txEl>
                                          </p:spTgt>
                                        </p:tgtEl>
                                        <p:attrNameLst>
                                          <p:attrName>style.visibility</p:attrName>
                                        </p:attrNameLst>
                                      </p:cBhvr>
                                      <p:to>
                                        <p:strVal val="visible"/>
                                      </p:to>
                                    </p:set>
                                    <p:animEffect transition="in" filter="fade">
                                      <p:cBhvr>
                                        <p:cTn id="17" dur="1"/>
                                        <p:tgtEl>
                                          <p:spTgt spid="2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3">
                                            <p:txEl>
                                              <p:pRg st="3" end="3"/>
                                            </p:txEl>
                                          </p:spTgt>
                                        </p:tgtEl>
                                        <p:attrNameLst>
                                          <p:attrName>style.visibility</p:attrName>
                                        </p:attrNameLst>
                                      </p:cBhvr>
                                      <p:to>
                                        <p:strVal val="visible"/>
                                      </p:to>
                                    </p:set>
                                    <p:animEffect transition="in" filter="fade">
                                      <p:cBhvr>
                                        <p:cTn id="22" dur="1"/>
                                        <p:tgtEl>
                                          <p:spTgt spid="2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3">
                                            <p:txEl>
                                              <p:pRg st="4" end="4"/>
                                            </p:txEl>
                                          </p:spTgt>
                                        </p:tgtEl>
                                        <p:attrNameLst>
                                          <p:attrName>style.visibility</p:attrName>
                                        </p:attrNameLst>
                                      </p:cBhvr>
                                      <p:to>
                                        <p:strVal val="visible"/>
                                      </p:to>
                                    </p:set>
                                    <p:animEffect transition="in" filter="fade">
                                      <p:cBhvr>
                                        <p:cTn id="27" dur="1"/>
                                        <p:tgtEl>
                                          <p:spTgt spid="2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3">
                                            <p:txEl>
                                              <p:pRg st="5" end="5"/>
                                            </p:txEl>
                                          </p:spTgt>
                                        </p:tgtEl>
                                        <p:attrNameLst>
                                          <p:attrName>style.visibility</p:attrName>
                                        </p:attrNameLst>
                                      </p:cBhvr>
                                      <p:to>
                                        <p:strVal val="visible"/>
                                      </p:to>
                                    </p:set>
                                    <p:animEffect transition="in" filter="fade">
                                      <p:cBhvr>
                                        <p:cTn id="32" dur="1"/>
                                        <p:tgtEl>
                                          <p:spTgt spid="26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2"/>
                                        </p:tgtEl>
                                        <p:attrNameLst>
                                          <p:attrName>style.visibility</p:attrName>
                                        </p:attrNameLst>
                                      </p:cBhvr>
                                      <p:to>
                                        <p:strVal val="visible"/>
                                      </p:to>
                                    </p:set>
                                    <p:animEffect transition="in" filter="fade">
                                      <p:cBhvr>
                                        <p:cTn id="37" dur="1"/>
                                        <p:tgtEl>
                                          <p:spTgt spid="262"/>
                                        </p:tgtEl>
                                      </p:cBhvr>
                                    </p:animEffect>
                                  </p:childTnLst>
                                </p:cTn>
                              </p:par>
                              <p:par>
                                <p:cTn id="38" presetID="1" presetClass="entr" presetSubtype="0" fill="hold" nodeType="withEffect">
                                  <p:stCondLst>
                                    <p:cond delay="0"/>
                                  </p:stCondLst>
                                  <p:childTnLst>
                                    <p:set>
                                      <p:cBhvr>
                                        <p:cTn id="39" dur="1" fill="hold">
                                          <p:stCondLst>
                                            <p:cond delay="0"/>
                                          </p:stCondLst>
                                        </p:cTn>
                                        <p:tgtEl>
                                          <p:spTgt spid="26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70"/>
                                        </p:tgtEl>
                                        <p:attrNameLst>
                                          <p:attrName>style.visibility</p:attrName>
                                        </p:attrNameLst>
                                      </p:cBhvr>
                                      <p:to>
                                        <p:strVal val="visible"/>
                                      </p:to>
                                    </p:set>
                                    <p:animEffect transition="in" filter="fade">
                                      <p:cBhvr>
                                        <p:cTn id="44" dur="1"/>
                                        <p:tgtEl>
                                          <p:spTgt spid="27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75"/>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265"/>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7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82"/>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26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0"/>
          <p:cNvSpPr txBox="1">
            <a:spLocks noGrp="1"/>
          </p:cNvSpPr>
          <p:nvPr>
            <p:ph type="body" idx="1"/>
          </p:nvPr>
        </p:nvSpPr>
        <p:spPr>
          <a:xfrm>
            <a:off x="196025" y="1115300"/>
            <a:ext cx="8520600" cy="3873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dirty="0"/>
              <a:t> 1.    Don’t hand-write abstract FPGA-hosted models. </a:t>
            </a:r>
            <a:endParaRPr dirty="0"/>
          </a:p>
          <a:p>
            <a:pPr marL="457200" lvl="0" indent="-342900" algn="l" rtl="0">
              <a:lnSpc>
                <a:spcPct val="115000"/>
              </a:lnSpc>
              <a:spcBef>
                <a:spcPts val="0"/>
              </a:spcBef>
              <a:spcAft>
                <a:spcPts val="0"/>
              </a:spcAft>
              <a:buSzPts val="1800"/>
              <a:buChar char="●"/>
            </a:pPr>
            <a:r>
              <a:rPr lang="en-US" dirty="0"/>
              <a:t>Generate bit-exact models from RTL that would be taped out</a:t>
            </a:r>
            <a:endParaRPr dirty="0"/>
          </a:p>
          <a:p>
            <a:pPr marL="457200" lvl="0" indent="-342900" algn="l" rtl="0">
              <a:lnSpc>
                <a:spcPct val="115000"/>
              </a:lnSpc>
              <a:spcBef>
                <a:spcPts val="0"/>
              </a:spcBef>
              <a:spcAft>
                <a:spcPts val="0"/>
              </a:spcAft>
              <a:buSzPts val="1800"/>
              <a:buChar char="●"/>
            </a:pPr>
            <a:r>
              <a:rPr lang="en-US" dirty="0"/>
              <a:t>Write target-RTL as </a:t>
            </a:r>
            <a:r>
              <a:rPr lang="en-US" i="1" dirty="0"/>
              <a:t>generators</a:t>
            </a:r>
            <a:r>
              <a:rPr lang="en-US" dirty="0"/>
              <a:t> (in Chisel)</a:t>
            </a:r>
            <a:endParaRPr dirty="0"/>
          </a:p>
          <a:p>
            <a:pPr marL="457200" lvl="0" indent="-342900" algn="l" rtl="0">
              <a:lnSpc>
                <a:spcPct val="115000"/>
              </a:lnSpc>
              <a:spcBef>
                <a:spcPts val="0"/>
              </a:spcBef>
              <a:spcAft>
                <a:spcPts val="0"/>
              </a:spcAft>
              <a:buSzPts val="1800"/>
              <a:buChar char="●"/>
            </a:pPr>
            <a:r>
              <a:rPr lang="en-US" dirty="0"/>
              <a:t>Apply host-decoupling as compiler </a:t>
            </a:r>
            <a:r>
              <a:rPr lang="en-US" i="1" dirty="0"/>
              <a:t>transformation</a:t>
            </a:r>
            <a:endParaRPr sz="1800"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n-US" dirty="0"/>
              <a:t> 2.   Don’t build custom FPGA host-platforms, use someone else’s!</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n-US" dirty="0"/>
              <a:t>Technology Changes:</a:t>
            </a:r>
            <a:endParaRPr b="1" dirty="0"/>
          </a:p>
          <a:p>
            <a:pPr marL="457200" lvl="0" indent="-342900" algn="l" rtl="0">
              <a:spcBef>
                <a:spcPts val="0"/>
              </a:spcBef>
              <a:spcAft>
                <a:spcPts val="0"/>
              </a:spcAft>
              <a:buSzPts val="1800"/>
              <a:buAutoNum type="arabicParenR"/>
            </a:pPr>
            <a:r>
              <a:rPr lang="en-US" dirty="0"/>
              <a:t>Availability of open IP: Rocket-Chip, BOOM, etc...</a:t>
            </a:r>
            <a:endParaRPr dirty="0"/>
          </a:p>
          <a:p>
            <a:pPr marL="457200" lvl="0" indent="-342900" algn="l" rtl="0">
              <a:spcBef>
                <a:spcPts val="0"/>
              </a:spcBef>
              <a:spcAft>
                <a:spcPts val="0"/>
              </a:spcAft>
              <a:buSzPts val="1800"/>
              <a:buAutoNum type="arabicParenR"/>
            </a:pPr>
            <a:r>
              <a:rPr lang="en-US" dirty="0"/>
              <a:t>FPGAs in the cloud (AWS F1, Catapult)</a:t>
            </a:r>
            <a:endParaRPr dirty="0"/>
          </a:p>
          <a:p>
            <a:pPr marL="457200" lvl="0" indent="-342900" algn="l" rtl="0">
              <a:spcBef>
                <a:spcPts val="0"/>
              </a:spcBef>
              <a:spcAft>
                <a:spcPts val="0"/>
              </a:spcAft>
              <a:buSzPts val="1800"/>
              <a:buAutoNum type="arabicParenR"/>
            </a:pPr>
            <a:r>
              <a:rPr lang="en-US" dirty="0"/>
              <a:t>Continued FPGA capacity scaling</a:t>
            </a:r>
            <a:endParaRPr dirty="0"/>
          </a:p>
        </p:txBody>
      </p:sp>
      <p:sp>
        <p:nvSpPr>
          <p:cNvPr id="289" name="Google Shape;289;p50"/>
          <p:cNvSpPr txBox="1">
            <a:spLocks noGrp="1"/>
          </p:cNvSpPr>
          <p:nvPr>
            <p:ph type="title"/>
          </p:nvPr>
        </p:nvSpPr>
        <p:spPr>
          <a:xfrm>
            <a:off x="311700" y="2795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How Is FireSim Different from RAMP?</a:t>
            </a:r>
            <a:endParaRPr/>
          </a:p>
        </p:txBody>
      </p:sp>
      <p:sp>
        <p:nvSpPr>
          <p:cNvPr id="290" name="Google Shape;290;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xEl>
                                              <p:pRg st="0" end="0"/>
                                            </p:txEl>
                                          </p:spTgt>
                                        </p:tgtEl>
                                        <p:attrNameLst>
                                          <p:attrName>style.visibility</p:attrName>
                                        </p:attrNameLst>
                                      </p:cBhvr>
                                      <p:to>
                                        <p:strVal val="visible"/>
                                      </p:to>
                                    </p:set>
                                    <p:animEffect transition="in" filter="fade">
                                      <p:cBhvr>
                                        <p:cTn id="7" dur="1"/>
                                        <p:tgtEl>
                                          <p:spTgt spid="2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8">
                                            <p:txEl>
                                              <p:pRg st="1" end="1"/>
                                            </p:txEl>
                                          </p:spTgt>
                                        </p:tgtEl>
                                        <p:attrNameLst>
                                          <p:attrName>style.visibility</p:attrName>
                                        </p:attrNameLst>
                                      </p:cBhvr>
                                      <p:to>
                                        <p:strVal val="visible"/>
                                      </p:to>
                                    </p:set>
                                    <p:animEffect transition="in" filter="fade">
                                      <p:cBhvr>
                                        <p:cTn id="12" dur="1"/>
                                        <p:tgtEl>
                                          <p:spTgt spid="2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8">
                                            <p:txEl>
                                              <p:pRg st="2" end="2"/>
                                            </p:txEl>
                                          </p:spTgt>
                                        </p:tgtEl>
                                        <p:attrNameLst>
                                          <p:attrName>style.visibility</p:attrName>
                                        </p:attrNameLst>
                                      </p:cBhvr>
                                      <p:to>
                                        <p:strVal val="visible"/>
                                      </p:to>
                                    </p:set>
                                    <p:animEffect transition="in" filter="fade">
                                      <p:cBhvr>
                                        <p:cTn id="17" dur="1"/>
                                        <p:tgtEl>
                                          <p:spTgt spid="2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8">
                                            <p:txEl>
                                              <p:pRg st="3" end="3"/>
                                            </p:txEl>
                                          </p:spTgt>
                                        </p:tgtEl>
                                        <p:attrNameLst>
                                          <p:attrName>style.visibility</p:attrName>
                                        </p:attrNameLst>
                                      </p:cBhvr>
                                      <p:to>
                                        <p:strVal val="visible"/>
                                      </p:to>
                                    </p:set>
                                    <p:animEffect transition="in" filter="fade">
                                      <p:cBhvr>
                                        <p:cTn id="22" dur="1"/>
                                        <p:tgtEl>
                                          <p:spTgt spid="2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8">
                                            <p:txEl>
                                              <p:pRg st="5" end="5"/>
                                            </p:txEl>
                                          </p:spTgt>
                                        </p:tgtEl>
                                        <p:attrNameLst>
                                          <p:attrName>style.visibility</p:attrName>
                                        </p:attrNameLst>
                                      </p:cBhvr>
                                      <p:to>
                                        <p:strVal val="visible"/>
                                      </p:to>
                                    </p:set>
                                    <p:animEffect transition="in" filter="fade">
                                      <p:cBhvr>
                                        <p:cTn id="27" dur="1"/>
                                        <p:tgtEl>
                                          <p:spTgt spid="28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8">
                                            <p:txEl>
                                              <p:pRg st="7" end="7"/>
                                            </p:txEl>
                                          </p:spTgt>
                                        </p:tgtEl>
                                        <p:attrNameLst>
                                          <p:attrName>style.visibility</p:attrName>
                                        </p:attrNameLst>
                                      </p:cBhvr>
                                      <p:to>
                                        <p:strVal val="visible"/>
                                      </p:to>
                                    </p:set>
                                    <p:animEffect transition="in" filter="fade">
                                      <p:cBhvr>
                                        <p:cTn id="32" dur="1"/>
                                        <p:tgtEl>
                                          <p:spTgt spid="288">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8">
                                            <p:txEl>
                                              <p:pRg st="8" end="8"/>
                                            </p:txEl>
                                          </p:spTgt>
                                        </p:tgtEl>
                                        <p:attrNameLst>
                                          <p:attrName>style.visibility</p:attrName>
                                        </p:attrNameLst>
                                      </p:cBhvr>
                                      <p:to>
                                        <p:strVal val="visible"/>
                                      </p:to>
                                    </p:set>
                                    <p:animEffect transition="in" filter="fade">
                                      <p:cBhvr>
                                        <p:cTn id="37" dur="1"/>
                                        <p:tgtEl>
                                          <p:spTgt spid="288">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8">
                                            <p:txEl>
                                              <p:pRg st="9" end="9"/>
                                            </p:txEl>
                                          </p:spTgt>
                                        </p:tgtEl>
                                        <p:attrNameLst>
                                          <p:attrName>style.visibility</p:attrName>
                                        </p:attrNameLst>
                                      </p:cBhvr>
                                      <p:to>
                                        <p:strVal val="visible"/>
                                      </p:to>
                                    </p:set>
                                    <p:animEffect transition="in" filter="fade">
                                      <p:cBhvr>
                                        <p:cTn id="42" dur="1"/>
                                        <p:tgtEl>
                                          <p:spTgt spid="288">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8">
                                            <p:txEl>
                                              <p:pRg st="10" end="10"/>
                                            </p:txEl>
                                          </p:spTgt>
                                        </p:tgtEl>
                                        <p:attrNameLst>
                                          <p:attrName>style.visibility</p:attrName>
                                        </p:attrNameLst>
                                      </p:cBhvr>
                                      <p:to>
                                        <p:strVal val="visible"/>
                                      </p:to>
                                    </p:set>
                                    <p:animEffect transition="in" filter="fade">
                                      <p:cBhvr>
                                        <p:cTn id="47" dur="1"/>
                                        <p:tgtEl>
                                          <p:spTgt spid="28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51"/>
          <p:cNvPicPr preferRelativeResize="0"/>
          <p:nvPr/>
        </p:nvPicPr>
        <p:blipFill>
          <a:blip r:embed="rId3">
            <a:alphaModFix/>
          </a:blip>
          <a:stretch>
            <a:fillRect/>
          </a:stretch>
        </p:blipFill>
        <p:spPr>
          <a:xfrm>
            <a:off x="2866160" y="1319675"/>
            <a:ext cx="3291840" cy="3291840"/>
          </a:xfrm>
          <a:prstGeom prst="rect">
            <a:avLst/>
          </a:prstGeom>
          <a:noFill/>
          <a:ln>
            <a:noFill/>
          </a:ln>
        </p:spPr>
      </p:pic>
      <p:pic>
        <p:nvPicPr>
          <p:cNvPr id="297" name="Google Shape;297;p51"/>
          <p:cNvPicPr preferRelativeResize="0"/>
          <p:nvPr/>
        </p:nvPicPr>
        <p:blipFill>
          <a:blip r:embed="rId4">
            <a:alphaModFix/>
          </a:blip>
          <a:stretch>
            <a:fillRect/>
          </a:stretch>
        </p:blipFill>
        <p:spPr>
          <a:xfrm>
            <a:off x="2866150" y="1318125"/>
            <a:ext cx="3320676" cy="3320676"/>
          </a:xfrm>
          <a:prstGeom prst="rect">
            <a:avLst/>
          </a:prstGeom>
          <a:noFill/>
          <a:ln>
            <a:noFill/>
          </a:ln>
        </p:spPr>
      </p:pic>
      <p:pic>
        <p:nvPicPr>
          <p:cNvPr id="298" name="Google Shape;298;p51"/>
          <p:cNvPicPr preferRelativeResize="0"/>
          <p:nvPr/>
        </p:nvPicPr>
        <p:blipFill>
          <a:blip r:embed="rId5">
            <a:alphaModFix/>
          </a:blip>
          <a:stretch>
            <a:fillRect/>
          </a:stretch>
        </p:blipFill>
        <p:spPr>
          <a:xfrm>
            <a:off x="1898248" y="848750"/>
            <a:ext cx="5347504" cy="4114801"/>
          </a:xfrm>
          <a:prstGeom prst="rect">
            <a:avLst/>
          </a:prstGeom>
          <a:noFill/>
          <a:ln>
            <a:noFill/>
          </a:ln>
        </p:spPr>
      </p:pic>
      <p:pic>
        <p:nvPicPr>
          <p:cNvPr id="299" name="Google Shape;299;p51"/>
          <p:cNvPicPr preferRelativeResize="0"/>
          <p:nvPr/>
        </p:nvPicPr>
        <p:blipFill>
          <a:blip r:embed="rId6">
            <a:alphaModFix/>
          </a:blip>
          <a:stretch>
            <a:fillRect/>
          </a:stretch>
        </p:blipFill>
        <p:spPr>
          <a:xfrm>
            <a:off x="1898248" y="831700"/>
            <a:ext cx="5347504" cy="4148925"/>
          </a:xfrm>
          <a:prstGeom prst="rect">
            <a:avLst/>
          </a:prstGeom>
          <a:noFill/>
          <a:ln>
            <a:noFill/>
          </a:ln>
        </p:spPr>
      </p:pic>
      <p:sp>
        <p:nvSpPr>
          <p:cNvPr id="300" name="Google Shape;300;p51"/>
          <p:cNvSpPr txBox="1">
            <a:spLocks noGrp="1"/>
          </p:cNvSpPr>
          <p:nvPr>
            <p:ph type="title"/>
          </p:nvPr>
        </p:nvSpPr>
        <p:spPr>
          <a:xfrm>
            <a:off x="311700" y="2795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Host-Decoupling (FAME1) Transform on FIRRTL</a:t>
            </a:r>
            <a:endParaRPr/>
          </a:p>
        </p:txBody>
      </p:sp>
      <p:sp>
        <p:nvSpPr>
          <p:cNvPr id="301" name="Google Shape;301;p51"/>
          <p:cNvSpPr txBox="1">
            <a:spLocks noGrp="1"/>
          </p:cNvSpPr>
          <p:nvPr>
            <p:ph type="body" idx="1"/>
          </p:nvPr>
        </p:nvSpPr>
        <p:spPr>
          <a:xfrm>
            <a:off x="4047213" y="4645758"/>
            <a:ext cx="6050983" cy="716757"/>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1400" dirty="0"/>
              <a:t>Luca </a:t>
            </a:r>
            <a:r>
              <a:rPr lang="en-US" sz="1400" dirty="0" err="1"/>
              <a:t>Carloni</a:t>
            </a:r>
            <a:r>
              <a:rPr lang="en-US" sz="1400" dirty="0"/>
              <a:t> et. al, </a:t>
            </a:r>
            <a:r>
              <a:rPr lang="en-US" sz="1400" i="1" dirty="0"/>
              <a:t>Theory of Latency Insensitive Design</a:t>
            </a:r>
            <a:endParaRPr sz="1400" i="1" dirty="0"/>
          </a:p>
        </p:txBody>
      </p:sp>
      <p:sp>
        <p:nvSpPr>
          <p:cNvPr id="302" name="Google Shape;302;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1"/>
                                        <p:tgtEl>
                                          <p:spTgt spid="2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8"/>
                                        </p:tgtEl>
                                        <p:attrNameLst>
                                          <p:attrName>style.visibility</p:attrName>
                                        </p:attrNameLst>
                                      </p:cBhvr>
                                      <p:to>
                                        <p:strVal val="visible"/>
                                      </p:to>
                                    </p:set>
                                    <p:animEffect transition="in" filter="fade">
                                      <p:cBhvr>
                                        <p:cTn id="12" dur="1"/>
                                        <p:tgtEl>
                                          <p:spTgt spid="2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9"/>
                                        </p:tgtEl>
                                        <p:attrNameLst>
                                          <p:attrName>style.visibility</p:attrName>
                                        </p:attrNameLst>
                                      </p:cBhvr>
                                      <p:to>
                                        <p:strVal val="visible"/>
                                      </p:to>
                                    </p:set>
                                    <p:animEffect transition="in" filter="fade">
                                      <p:cBhvr>
                                        <p:cTn id="17" dur="1"/>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2415</Words>
  <Application>Microsoft Office PowerPoint</Application>
  <PresentationFormat>On-screen Show (16:9)</PresentationFormat>
  <Paragraphs>618</Paragraphs>
  <Slides>59</Slides>
  <Notes>58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59</vt:i4>
      </vt:variant>
    </vt:vector>
  </HeadingPairs>
  <TitlesOfParts>
    <vt:vector size="71" baseType="lpstr">
      <vt:lpstr>Wingdings</vt:lpstr>
      <vt:lpstr>Arial</vt:lpstr>
      <vt:lpstr>Noto Sans Symbols</vt:lpstr>
      <vt:lpstr>Merriweather Sans</vt:lpstr>
      <vt:lpstr>Helvetica Neue</vt:lpstr>
      <vt:lpstr>Meiryo</vt:lpstr>
      <vt:lpstr>Arial Black</vt:lpstr>
      <vt:lpstr>Proxima Nova</vt:lpstr>
      <vt:lpstr>Calibri</vt:lpstr>
      <vt:lpstr>Spearmint</vt:lpstr>
      <vt:lpstr>Spearmint</vt:lpstr>
      <vt:lpstr>Spearmint</vt:lpstr>
      <vt:lpstr>FASED: FPGA-Accelerated Simulation and Evaluation of DRAM</vt:lpstr>
      <vt:lpstr>Part 1: On Using FPGAs to Simulate ASICs</vt:lpstr>
      <vt:lpstr>Moore’s Law ($) Has Ended but the NRE Remains  </vt:lpstr>
      <vt:lpstr>PowerPoint Presentation</vt:lpstr>
      <vt:lpstr>FPGA-Accelerated Simulation vs.  FPGA Prototyping</vt:lpstr>
      <vt:lpstr>Some Limitations of Conventional FPGA Prototypes</vt:lpstr>
      <vt:lpstr>Discrete-Event Simulation using FPGAs (RAMP) </vt:lpstr>
      <vt:lpstr>How Is FireSim Different from RAMP?</vt:lpstr>
      <vt:lpstr>Host-Decoupling (FAME1) Transform on FIRRTL</vt:lpstr>
      <vt:lpstr>Part 2: FASED – Modeling Memory Systems in FireSim</vt:lpstr>
      <vt:lpstr>Outer-Memory Systems are Difficult to Model</vt:lpstr>
      <vt:lpstr>PowerPoint Presentation</vt:lpstr>
      <vt:lpstr>Anatomy of a FASED Instance</vt:lpstr>
      <vt:lpstr>Example Execution:  Single-Cycle Memory System</vt:lpstr>
      <vt:lpstr>Example Execution:  Single-Cycle Memory System</vt:lpstr>
      <vt:lpstr>Example Execution:  Single-Cycle Memory System</vt:lpstr>
      <vt:lpstr>Example Execution:  Single-Cycle Memory System</vt:lpstr>
      <vt:lpstr>Target Latency &gt; Host Latency   Few or No Stalls</vt:lpstr>
      <vt:lpstr>Two-Phase Configuration</vt:lpstr>
      <vt:lpstr>Timing Models </vt:lpstr>
      <vt:lpstr>DDR3 Timing Models  </vt:lpstr>
      <vt:lpstr>Composable Last-Level Cache Model</vt:lpstr>
      <vt:lpstr>Validation </vt:lpstr>
      <vt:lpstr>Adding New Timing Models</vt:lpstr>
      <vt:lpstr>Other Compelling Features</vt:lpstr>
      <vt:lpstr>Legalizing Runtime Configurations </vt:lpstr>
      <vt:lpstr>PowerPoint Presentation</vt:lpstr>
      <vt:lpstr>Simulator Performance</vt:lpstr>
      <vt:lpstr>Non-Invasive Instrumentation</vt:lpstr>
      <vt:lpstr>Conclusion</vt:lpstr>
      <vt:lpstr>Questions?</vt:lpstr>
      <vt:lpstr>Old/Backup Slides</vt:lpstr>
      <vt:lpstr>Sweeping Model Fidelity under SPEC2017 intspeed </vt:lpstr>
      <vt:lpstr>Modeling Ideal Memory Systems </vt:lpstr>
      <vt:lpstr>So Just How Fast Is It vs Software? </vt:lpstr>
      <vt:lpstr>Simulator vs FASED Instance Resource Utilization </vt:lpstr>
      <vt:lpstr>Resource Utilization &amp; Fmax by Timing Model Class</vt:lpstr>
      <vt:lpstr>DRAM Model Utilizations </vt:lpstr>
      <vt:lpstr>Generic Timing Model Classes </vt:lpstr>
      <vt:lpstr>MIDAS 1.0 Flow</vt:lpstr>
      <vt:lpstr>An Example Rocket Chip SoC Target</vt:lpstr>
      <vt:lpstr>The MIDAS Flow</vt:lpstr>
      <vt:lpstr>Non-invasive collection of memory system statistics </vt:lpstr>
      <vt:lpstr>MIDAS Target-level Abstractions</vt:lpstr>
      <vt:lpstr>MIDAS Target-level Abstractions - Tokens</vt:lpstr>
      <vt:lpstr>MIDAS Target-level Abstractions - Models</vt:lpstr>
      <vt:lpstr>MIDAS Target-level Abstractions - Channels</vt:lpstr>
      <vt:lpstr>RAMP Gold (ISCA’10, DAC’10)</vt:lpstr>
      <vt:lpstr>DIABLO: Datacenter-In-A-Box at LOw-cost (ASPLOS ’15)</vt:lpstr>
      <vt:lpstr>Why not DIABLO-2?</vt:lpstr>
      <vt:lpstr>FireSim: New Generation Datacenter Simulator</vt:lpstr>
      <vt:lpstr>Addressing the Lessons Learned from DIABLO</vt:lpstr>
      <vt:lpstr>FireSim Host Platform: Catapult</vt:lpstr>
      <vt:lpstr>FireSim: Mapping FireBox to Catapult</vt:lpstr>
      <vt:lpstr>FireSim Simulation Scale</vt:lpstr>
      <vt:lpstr>FireSim Milestones</vt:lpstr>
      <vt:lpstr>FireSim Summary</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FASED: FPGA-Accelerated Simulation and Evaluation of DRAM</dc:title>
  <cp:lastModifiedBy>Lenovo</cp:lastModifiedBy>
  <cp:revision>23</cp:revision>
  <dcterms:modified xsi:type="dcterms:W3CDTF">2019-02-26T20:34:34Z</dcterms:modified>
</cp:coreProperties>
</file>