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handoutMasterIdLst>
    <p:handoutMasterId r:id="rId38"/>
  </p:handoutMasterIdLst>
  <p:sldIdLst>
    <p:sldId id="256" r:id="rId2"/>
    <p:sldId id="315" r:id="rId3"/>
    <p:sldId id="302" r:id="rId4"/>
    <p:sldId id="311" r:id="rId5"/>
    <p:sldId id="273" r:id="rId6"/>
    <p:sldId id="303" r:id="rId7"/>
    <p:sldId id="316" r:id="rId8"/>
    <p:sldId id="260" r:id="rId9"/>
    <p:sldId id="279" r:id="rId10"/>
    <p:sldId id="280" r:id="rId11"/>
    <p:sldId id="312" r:id="rId12"/>
    <p:sldId id="288" r:id="rId13"/>
    <p:sldId id="298" r:id="rId14"/>
    <p:sldId id="271" r:id="rId15"/>
    <p:sldId id="307" r:id="rId16"/>
    <p:sldId id="290" r:id="rId17"/>
    <p:sldId id="308" r:id="rId18"/>
    <p:sldId id="313" r:id="rId19"/>
    <p:sldId id="263" r:id="rId20"/>
    <p:sldId id="301" r:id="rId21"/>
    <p:sldId id="292" r:id="rId22"/>
    <p:sldId id="299" r:id="rId23"/>
    <p:sldId id="293" r:id="rId24"/>
    <p:sldId id="264" r:id="rId25"/>
    <p:sldId id="309" r:id="rId26"/>
    <p:sldId id="296" r:id="rId27"/>
    <p:sldId id="266" r:id="rId28"/>
    <p:sldId id="294" r:id="rId29"/>
    <p:sldId id="297" r:id="rId30"/>
    <p:sldId id="267" r:id="rId31"/>
    <p:sldId id="268" r:id="rId32"/>
    <p:sldId id="314" r:id="rId33"/>
    <p:sldId id="289" r:id="rId34"/>
    <p:sldId id="262"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3840" userDrawn="1">
          <p15:clr>
            <a:srgbClr val="A4A3A4"/>
          </p15:clr>
        </p15:guide>
        <p15:guide id="4" pos="6648" userDrawn="1">
          <p15:clr>
            <a:srgbClr val="A4A3A4"/>
          </p15:clr>
        </p15:guide>
        <p15:guide id="5" pos="7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ughn" initials="V" lastIdx="10" clrIdx="0">
    <p:extLst>
      <p:ext uri="{19B8F6BF-5375-455C-9EA6-DF929625EA0E}">
        <p15:presenceInfo xmlns:p15="http://schemas.microsoft.com/office/powerpoint/2012/main" userId="Vaug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363"/>
    <a:srgbClr val="E68686"/>
    <a:srgbClr val="EA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76772" autoAdjust="0"/>
  </p:normalViewPr>
  <p:slideViewPr>
    <p:cSldViewPr snapToGrid="0">
      <p:cViewPr varScale="1">
        <p:scale>
          <a:sx n="91" d="100"/>
          <a:sy n="91" d="100"/>
        </p:scale>
        <p:origin x="879" y="54"/>
      </p:cViewPr>
      <p:guideLst>
        <p:guide orient="horz" pos="1536"/>
        <p:guide pos="528"/>
        <p:guide pos="3840"/>
        <p:guide pos="6648"/>
        <p:guide pos="712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302"/>
    </p:cViewPr>
  </p:sorterViewPr>
  <p:notesViewPr>
    <p:cSldViewPr snapToGrid="0">
      <p:cViewPr varScale="1">
        <p:scale>
          <a:sx n="85" d="100"/>
          <a:sy n="85" d="100"/>
        </p:scale>
        <p:origin x="396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4697334355798"/>
          <c:y val="3.5103611390664098E-2"/>
          <c:w val="0.73742313945552196"/>
          <c:h val="0.81148105379163316"/>
        </c:manualLayout>
      </c:layout>
      <c:barChart>
        <c:barDir val="col"/>
        <c:grouping val="clustered"/>
        <c:varyColors val="0"/>
        <c:ser>
          <c:idx val="0"/>
          <c:order val="0"/>
          <c:tx>
            <c:strRef>
              <c:f>Sheet1!$B$1</c:f>
              <c:strCache>
                <c:ptCount val="1"/>
                <c:pt idx="0">
                  <c:v>Error (%)</c:v>
                </c:pt>
              </c:strCache>
            </c:strRef>
          </c:tx>
          <c:spPr>
            <a:solidFill>
              <a:schemeClr val="accent1"/>
            </a:solidFill>
            <a:ln>
              <a:solidFill>
                <a:schemeClr val="accent1">
                  <a:lumMod val="50000"/>
                </a:schemeClr>
              </a:solidFill>
            </a:ln>
            <a:effectLst>
              <a:outerShdw blurRad="50800" dist="12700" algn="l" rotWithShape="0">
                <a:prstClr val="black">
                  <a:alpha val="40000"/>
                </a:prstClr>
              </a:outerShdw>
            </a:effectLst>
          </c:spPr>
          <c:invertIfNegative val="0"/>
          <c:cat>
            <c:strRef>
              <c:f>Sheet1!$A$2:$A$5</c:f>
              <c:strCache>
                <c:ptCount val="4"/>
                <c:pt idx="0">
                  <c:v>AlexNet 
(2012)</c:v>
                </c:pt>
                <c:pt idx="1">
                  <c:v>GoogleNet
(2014)</c:v>
                </c:pt>
                <c:pt idx="2">
                  <c:v>ResNet-152
(2015)</c:v>
                </c:pt>
                <c:pt idx="3">
                  <c:v>AmoebaNet-A
(2018)</c:v>
                </c:pt>
              </c:strCache>
            </c:strRef>
          </c:cat>
          <c:val>
            <c:numRef>
              <c:f>Sheet1!$B$2:$B$5</c:f>
              <c:numCache>
                <c:formatCode>General</c:formatCode>
                <c:ptCount val="4"/>
                <c:pt idx="0">
                  <c:v>16.399999999999999</c:v>
                </c:pt>
                <c:pt idx="1">
                  <c:v>6.67</c:v>
                </c:pt>
                <c:pt idx="2">
                  <c:v>4.49</c:v>
                </c:pt>
                <c:pt idx="3">
                  <c:v>3.4</c:v>
                </c:pt>
              </c:numCache>
            </c:numRef>
          </c:val>
          <c:extLst>
            <c:ext xmlns:c16="http://schemas.microsoft.com/office/drawing/2014/chart" uri="{C3380CC4-5D6E-409C-BE32-E72D297353CC}">
              <c16:uniqueId val="{00000000-CD40-4A33-8A92-D51DCE363DA7}"/>
            </c:ext>
          </c:extLst>
        </c:ser>
        <c:dLbls>
          <c:showLegendKey val="0"/>
          <c:showVal val="0"/>
          <c:showCatName val="0"/>
          <c:showSerName val="0"/>
          <c:showPercent val="0"/>
          <c:showBubbleSize val="0"/>
        </c:dLbls>
        <c:gapWidth val="158"/>
        <c:overlap val="-27"/>
        <c:axId val="1575535615"/>
        <c:axId val="355738591"/>
      </c:barChart>
      <c:lineChart>
        <c:grouping val="standard"/>
        <c:varyColors val="0"/>
        <c:ser>
          <c:idx val="1"/>
          <c:order val="1"/>
          <c:tx>
            <c:strRef>
              <c:f>Sheet1!$C$1</c:f>
              <c:strCache>
                <c:ptCount val="1"/>
                <c:pt idx="0">
                  <c:v>Operations</c:v>
                </c:pt>
              </c:strCache>
            </c:strRef>
          </c:tx>
          <c:spPr>
            <a:ln w="28575" cap="rnd">
              <a:solidFill>
                <a:schemeClr val="accent2"/>
              </a:solidFill>
              <a:round/>
            </a:ln>
            <a:effectLst/>
          </c:spPr>
          <c:marker>
            <c:symbol val="none"/>
          </c:marker>
          <c:cat>
            <c:strRef>
              <c:f>Sheet1!$A$2:$A$5</c:f>
              <c:strCache>
                <c:ptCount val="4"/>
                <c:pt idx="0">
                  <c:v>AlexNet 
(2012)</c:v>
                </c:pt>
                <c:pt idx="1">
                  <c:v>GoogleNet
(2014)</c:v>
                </c:pt>
                <c:pt idx="2">
                  <c:v>ResNet-152
(2015)</c:v>
                </c:pt>
                <c:pt idx="3">
                  <c:v>AmoebaNet-A
(2018)</c:v>
                </c:pt>
              </c:strCache>
            </c:strRef>
          </c:cat>
          <c:val>
            <c:numRef>
              <c:f>Sheet1!$C$2:$C$5</c:f>
              <c:numCache>
                <c:formatCode>General</c:formatCode>
                <c:ptCount val="4"/>
                <c:pt idx="0">
                  <c:v>1.1399999999999999</c:v>
                </c:pt>
                <c:pt idx="1">
                  <c:v>1.5</c:v>
                </c:pt>
                <c:pt idx="2">
                  <c:v>11.3</c:v>
                </c:pt>
                <c:pt idx="3">
                  <c:v>104</c:v>
                </c:pt>
              </c:numCache>
            </c:numRef>
          </c:val>
          <c:smooth val="0"/>
          <c:extLst>
            <c:ext xmlns:c16="http://schemas.microsoft.com/office/drawing/2014/chart" uri="{C3380CC4-5D6E-409C-BE32-E72D297353CC}">
              <c16:uniqueId val="{00000001-CD40-4A33-8A92-D51DCE363DA7}"/>
            </c:ext>
          </c:extLst>
        </c:ser>
        <c:dLbls>
          <c:showLegendKey val="0"/>
          <c:showVal val="0"/>
          <c:showCatName val="0"/>
          <c:showSerName val="0"/>
          <c:showPercent val="0"/>
          <c:showBubbleSize val="0"/>
        </c:dLbls>
        <c:marker val="1"/>
        <c:smooth val="0"/>
        <c:axId val="90043263"/>
        <c:axId val="355752735"/>
      </c:lineChart>
      <c:catAx>
        <c:axId val="157553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55738591"/>
        <c:crosses val="autoZero"/>
        <c:auto val="1"/>
        <c:lblAlgn val="ctr"/>
        <c:lblOffset val="100"/>
        <c:noMultiLvlLbl val="0"/>
      </c:catAx>
      <c:valAx>
        <c:axId val="355738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Top-1</a:t>
                </a:r>
                <a:r>
                  <a:rPr lang="en-US" sz="2000" b="1" baseline="0" dirty="0">
                    <a:solidFill>
                      <a:schemeClr val="tx1"/>
                    </a:solidFill>
                  </a:rPr>
                  <a:t> Error (%)</a:t>
                </a:r>
                <a:endParaRPr lang="en-US" sz="2000" b="1" dirty="0">
                  <a:solidFill>
                    <a:schemeClr val="tx1"/>
                  </a:solidFill>
                </a:endParaRPr>
              </a:p>
            </c:rich>
          </c:tx>
          <c:layout>
            <c:manualLayout>
              <c:xMode val="edge"/>
              <c:yMode val="edge"/>
              <c:x val="8.2645746750525419E-3"/>
              <c:y val="0.2851642779122126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575535615"/>
        <c:crosses val="autoZero"/>
        <c:crossBetween val="between"/>
      </c:valAx>
      <c:valAx>
        <c:axId val="355752735"/>
        <c:scaling>
          <c:orientation val="minMax"/>
        </c:scaling>
        <c:delete val="0"/>
        <c:axPos val="r"/>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Giga Operations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0043263"/>
        <c:crosses val="max"/>
        <c:crossBetween val="between"/>
      </c:valAx>
      <c:catAx>
        <c:axId val="90043263"/>
        <c:scaling>
          <c:orientation val="minMax"/>
        </c:scaling>
        <c:delete val="1"/>
        <c:axPos val="b"/>
        <c:numFmt formatCode="General" sourceLinked="1"/>
        <c:majorTickMark val="out"/>
        <c:minorTickMark val="none"/>
        <c:tickLblPos val="nextTo"/>
        <c:crossAx val="355752735"/>
        <c:crosses val="autoZero"/>
        <c:auto val="1"/>
        <c:lblAlgn val="ctr"/>
        <c:lblOffset val="100"/>
        <c:noMultiLvlLbl val="0"/>
      </c:catAx>
      <c:spPr>
        <a:noFill/>
        <a:ln>
          <a:noFill/>
        </a:ln>
        <a:effectLst/>
      </c:spPr>
    </c:plotArea>
    <c:legend>
      <c:legendPos val="t"/>
      <c:layout>
        <c:manualLayout>
          <c:xMode val="edge"/>
          <c:yMode val="edge"/>
          <c:x val="0.31005911969134481"/>
          <c:y val="4.1739738182229931E-2"/>
          <c:w val="0.42448859853117032"/>
          <c:h val="7.480460304181842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1429530742163"/>
          <c:y val="4.4558194857749804E-2"/>
          <c:w val="0.86383139346660998"/>
          <c:h val="0.75395983110806797"/>
        </c:manualLayout>
      </c:layout>
      <c:barChart>
        <c:barDir val="col"/>
        <c:grouping val="clustered"/>
        <c:varyColors val="0"/>
        <c:ser>
          <c:idx val="0"/>
          <c:order val="0"/>
          <c:tx>
            <c:strRef>
              <c:f>Sheet1!$B$1</c:f>
              <c:strCache>
                <c:ptCount val="1"/>
                <c:pt idx="0">
                  <c:v># ALMs Geomean</c:v>
                </c:pt>
              </c:strCache>
            </c:strRef>
          </c:tx>
          <c:spPr>
            <a:solidFill>
              <a:schemeClr val="accent1"/>
            </a:solidFill>
            <a:ln w="9525">
              <a:solidFill>
                <a:schemeClr val="accent1">
                  <a:lumMod val="50000"/>
                </a:schemeClr>
              </a:solidFill>
            </a:ln>
            <a:effectLst>
              <a:outerShdw blurRad="50800" dist="12700" algn="l" rotWithShape="0">
                <a:prstClr val="black">
                  <a:alpha val="40000"/>
                </a:prstClr>
              </a:outerShdw>
            </a:effectLst>
          </c:spPr>
          <c:invertIfNegative val="0"/>
          <c:dPt>
            <c:idx val="0"/>
            <c:invertIfNegative val="0"/>
            <c:bubble3D val="0"/>
            <c:spPr>
              <a:solidFill>
                <a:schemeClr val="tx1">
                  <a:lumMod val="75000"/>
                  <a:lumOff val="25000"/>
                </a:schemeClr>
              </a:solidFill>
              <a:ln w="9525">
                <a:solidFill>
                  <a:schemeClr val="tx1">
                    <a:lumMod val="95000"/>
                    <a:lumOff val="5000"/>
                  </a:schemeClr>
                </a:solidFill>
              </a:ln>
              <a:effectLst>
                <a:outerShdw blurRad="50800" dist="12700" algn="l" rotWithShape="0">
                  <a:prstClr val="black">
                    <a:alpha val="40000"/>
                  </a:prstClr>
                </a:outerShdw>
              </a:effectLst>
            </c:spPr>
            <c:extLst>
              <c:ext xmlns:c16="http://schemas.microsoft.com/office/drawing/2014/chart" uri="{C3380CC4-5D6E-409C-BE32-E72D297353CC}">
                <c16:uniqueId val="{00000001-FBF8-4C7D-BA56-17ACA41D0AAF}"/>
              </c:ext>
            </c:extLst>
          </c:dPt>
          <c:cat>
            <c:strRef>
              <c:f>Sheet1!$A$2:$A$8</c:f>
              <c:strCache>
                <c:ptCount val="7"/>
                <c:pt idx="0">
                  <c:v>Stratix-10
(Baseline)</c:v>
                </c:pt>
                <c:pt idx="1">
                  <c:v>4-bit</c:v>
                </c:pt>
                <c:pt idx="2">
                  <c:v>5-bit</c:v>
                </c:pt>
                <c:pt idx="3">
                  <c:v>6-bit</c:v>
                </c:pt>
                <c:pt idx="4">
                  <c:v>7-bit</c:v>
                </c:pt>
                <c:pt idx="5">
                  <c:v>8-bit</c:v>
                </c:pt>
                <c:pt idx="6">
                  <c:v>9-bit</c:v>
                </c:pt>
              </c:strCache>
            </c:strRef>
          </c:cat>
          <c:val>
            <c:numRef>
              <c:f>Sheet1!$B$2:$B$8</c:f>
              <c:numCache>
                <c:formatCode>General</c:formatCode>
                <c:ptCount val="7"/>
                <c:pt idx="0">
                  <c:v>25</c:v>
                </c:pt>
                <c:pt idx="1">
                  <c:v>10.199999999999999</c:v>
                </c:pt>
                <c:pt idx="2">
                  <c:v>8.3000000000000007</c:v>
                </c:pt>
                <c:pt idx="3">
                  <c:v>6.2</c:v>
                </c:pt>
                <c:pt idx="4">
                  <c:v>5.6</c:v>
                </c:pt>
                <c:pt idx="5">
                  <c:v>4.5</c:v>
                </c:pt>
                <c:pt idx="6">
                  <c:v>5</c:v>
                </c:pt>
              </c:numCache>
            </c:numRef>
          </c:val>
          <c:extLst>
            <c:ext xmlns:c16="http://schemas.microsoft.com/office/drawing/2014/chart" uri="{C3380CC4-5D6E-409C-BE32-E72D297353CC}">
              <c16:uniqueId val="{00000000-FBF8-4C7D-BA56-17ACA41D0AAF}"/>
            </c:ext>
          </c:extLst>
        </c:ser>
        <c:dLbls>
          <c:showLegendKey val="0"/>
          <c:showVal val="0"/>
          <c:showCatName val="0"/>
          <c:showSerName val="0"/>
          <c:showPercent val="0"/>
          <c:showBubbleSize val="0"/>
        </c:dLbls>
        <c:gapWidth val="100"/>
        <c:overlap val="12"/>
        <c:axId val="26427999"/>
        <c:axId val="842686895"/>
      </c:barChart>
      <c:catAx>
        <c:axId val="26427999"/>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b="1" dirty="0">
                    <a:solidFill>
                      <a:schemeClr val="tx1"/>
                    </a:solidFill>
                  </a:rPr>
                  <a:t>Shadow</a:t>
                </a:r>
                <a:r>
                  <a:rPr lang="en-US" sz="2000" b="1" baseline="0" dirty="0">
                    <a:solidFill>
                      <a:schemeClr val="tx1"/>
                    </a:solidFill>
                  </a:rPr>
                  <a:t> Multiplier Size</a:t>
                </a:r>
                <a:endParaRPr lang="en-US" sz="2000" b="1" dirty="0">
                  <a:solidFill>
                    <a:schemeClr val="tx1"/>
                  </a:solidFill>
                </a:endParaRPr>
              </a:p>
            </c:rich>
          </c:tx>
          <c:layout>
            <c:manualLayout>
              <c:xMode val="edge"/>
              <c:yMode val="edge"/>
              <c:x val="0.45579942888068564"/>
              <c:y val="0.9111554525827290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1"/>
          <a:lstStyle/>
          <a:p>
            <a:pPr>
              <a:defRPr sz="1800" b="1" i="0" u="none" strike="noStrike" kern="1200" baseline="0">
                <a:ln>
                  <a:noFill/>
                </a:ln>
                <a:solidFill>
                  <a:schemeClr val="tx1"/>
                </a:solidFill>
                <a:latin typeface="+mn-lt"/>
                <a:ea typeface="+mn-ea"/>
                <a:cs typeface="+mn-cs"/>
              </a:defRPr>
            </a:pPr>
            <a:endParaRPr lang="en-US"/>
          </a:p>
        </c:txPr>
        <c:crossAx val="842686895"/>
        <c:crosses val="autoZero"/>
        <c:auto val="1"/>
        <c:lblAlgn val="ctr"/>
        <c:lblOffset val="100"/>
        <c:noMultiLvlLbl val="0"/>
      </c:catAx>
      <c:valAx>
        <c:axId val="842686895"/>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 ALMs Geomean</a:t>
                </a:r>
                <a:r>
                  <a:rPr lang="en-US" sz="1800" b="1" baseline="0" dirty="0">
                    <a:solidFill>
                      <a:schemeClr val="tx1"/>
                    </a:solidFill>
                  </a:rPr>
                  <a:t> (4-9 bit multiplies)</a:t>
                </a:r>
                <a:endParaRPr lang="en-US" sz="1800" b="1" dirty="0">
                  <a:solidFill>
                    <a:schemeClr val="tx1"/>
                  </a:solidFill>
                </a:endParaRPr>
              </a:p>
            </c:rich>
          </c:tx>
          <c:layout>
            <c:manualLayout>
              <c:xMode val="edge"/>
              <c:yMode val="edge"/>
              <c:x val="5.2804913575662969E-3"/>
              <c:y val="5.1337504500117745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6427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baseline="0" dirty="0">
                <a:solidFill>
                  <a:schemeClr val="tx1"/>
                </a:solidFill>
                <a:effectLst/>
              </a:rPr>
              <a:t>Normalized MACs/Area</a:t>
            </a:r>
            <a:endParaRPr lang="en-US" sz="2000" dirty="0">
              <a:solidFill>
                <a:schemeClr val="tx1"/>
              </a:solidFill>
              <a:effectLst/>
            </a:endParaRPr>
          </a:p>
        </c:rich>
      </c:tx>
      <c:layout>
        <c:manualLayout>
          <c:xMode val="edge"/>
          <c:yMode val="edge"/>
          <c:x val="0.30136272427213623"/>
          <c:y val="3.358739180984368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w="9525">
              <a:solidFill>
                <a:srgbClr val="4472C4">
                  <a:lumMod val="50000"/>
                </a:srgbClr>
              </a:solidFill>
            </a:ln>
            <a:effectLst>
              <a:outerShdw blurRad="50800" dist="12700" algn="l" rotWithShape="0">
                <a:prstClr val="black">
                  <a:alpha val="40000"/>
                </a:prstClr>
              </a:outerShdw>
            </a:effectLst>
          </c:spPr>
          <c:invertIfNegative val="0"/>
          <c:dPt>
            <c:idx val="0"/>
            <c:invertIfNegative val="0"/>
            <c:bubble3D val="0"/>
            <c:spPr>
              <a:solidFill>
                <a:sysClr val="windowText" lastClr="000000">
                  <a:lumMod val="85000"/>
                  <a:lumOff val="15000"/>
                </a:sysClr>
              </a:solidFill>
              <a:ln w="9525">
                <a:solidFill>
                  <a:sysClr val="windowText" lastClr="000000"/>
                </a:solidFill>
              </a:ln>
              <a:effectLst>
                <a:outerShdw blurRad="50800" dist="12700" algn="l" rotWithShape="0">
                  <a:prstClr val="black">
                    <a:alpha val="40000"/>
                  </a:prstClr>
                </a:outerShdw>
              </a:effectLst>
            </c:spPr>
            <c:extLst>
              <c:ext xmlns:c16="http://schemas.microsoft.com/office/drawing/2014/chart" uri="{C3380CC4-5D6E-409C-BE32-E72D297353CC}">
                <c16:uniqueId val="{00000004-F73E-4A4F-BF37-2AE22D15225A}"/>
              </c:ext>
            </c:extLst>
          </c:dPt>
          <c:cat>
            <c:strRef>
              <c:f>Sheet1!$A$2:$A$7</c:f>
              <c:strCache>
                <c:ptCount val="6"/>
                <c:pt idx="0">
                  <c:v>Stratix-10
(baseline)</c:v>
                </c:pt>
                <c:pt idx="1">
                  <c:v>Extra CC</c:v>
                </c:pt>
                <c:pt idx="2">
                  <c:v>4b Adder</c:v>
                </c:pt>
                <c:pt idx="3">
                  <c:v>4-bit SM</c:v>
                </c:pt>
                <c:pt idx="4">
                  <c:v>7-bit SM</c:v>
                </c:pt>
                <c:pt idx="5">
                  <c:v>9-bit SM</c:v>
                </c:pt>
              </c:strCache>
            </c:strRef>
          </c:cat>
          <c:val>
            <c:numRef>
              <c:f>Sheet1!$B$2:$B$7</c:f>
              <c:numCache>
                <c:formatCode>0.0</c:formatCode>
                <c:ptCount val="6"/>
                <c:pt idx="0">
                  <c:v>1</c:v>
                </c:pt>
                <c:pt idx="1">
                  <c:v>1.5</c:v>
                </c:pt>
                <c:pt idx="2">
                  <c:v>1.6</c:v>
                </c:pt>
                <c:pt idx="3">
                  <c:v>2.4</c:v>
                </c:pt>
                <c:pt idx="4">
                  <c:v>3.5</c:v>
                </c:pt>
                <c:pt idx="5">
                  <c:v>4.2</c:v>
                </c:pt>
              </c:numCache>
            </c:numRef>
          </c:val>
          <c:extLst>
            <c:ext xmlns:c16="http://schemas.microsoft.com/office/drawing/2014/chart" uri="{C3380CC4-5D6E-409C-BE32-E72D297353CC}">
              <c16:uniqueId val="{00000000-DCD4-46A9-BEA1-AC3AA39DE468}"/>
            </c:ext>
          </c:extLst>
        </c:ser>
        <c:dLbls>
          <c:showLegendKey val="0"/>
          <c:showVal val="0"/>
          <c:showCatName val="0"/>
          <c:showSerName val="0"/>
          <c:showPercent val="0"/>
          <c:showBubbleSize val="0"/>
        </c:dLbls>
        <c:gapWidth val="125"/>
        <c:overlap val="12"/>
        <c:axId val="26427999"/>
        <c:axId val="842686895"/>
      </c:barChart>
      <c:catAx>
        <c:axId val="2642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endParaRPr lang="en-US"/>
          </a:p>
        </c:txPr>
        <c:crossAx val="842686895"/>
        <c:crosses val="autoZero"/>
        <c:auto val="1"/>
        <c:lblAlgn val="ctr"/>
        <c:lblOffset val="100"/>
        <c:noMultiLvlLbl val="0"/>
      </c:catAx>
      <c:valAx>
        <c:axId val="8426868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0"/>
          <a:lstStyle/>
          <a:p>
            <a:pPr>
              <a:defRPr sz="1800" b="1" i="0" u="none" strike="noStrike" kern="1200" baseline="0">
                <a:solidFill>
                  <a:schemeClr val="tx1"/>
                </a:solidFill>
                <a:latin typeface="+mn-lt"/>
                <a:ea typeface="+mn-ea"/>
                <a:cs typeface="+mn-cs"/>
              </a:defRPr>
            </a:pPr>
            <a:endParaRPr lang="en-US"/>
          </a:p>
        </c:txPr>
        <c:crossAx val="2642799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Normalized MAC Frequency</a:t>
            </a:r>
            <a:endParaRPr lang="en-US" sz="2000" b="1" baseline="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04605723569215"/>
          <c:y val="0.1098342250510789"/>
          <c:w val="0.87492701196307243"/>
          <c:h val="0.7386995512335458"/>
        </c:manualLayout>
      </c:layout>
      <c:barChart>
        <c:barDir val="col"/>
        <c:grouping val="clustered"/>
        <c:varyColors val="0"/>
        <c:ser>
          <c:idx val="0"/>
          <c:order val="0"/>
          <c:tx>
            <c:strRef>
              <c:f>Sheet1!$B$1</c:f>
              <c:strCache>
                <c:ptCount val="1"/>
                <c:pt idx="0">
                  <c:v>Series 1</c:v>
                </c:pt>
              </c:strCache>
            </c:strRef>
          </c:tx>
          <c:spPr>
            <a:solidFill>
              <a:schemeClr val="accent1"/>
            </a:solidFill>
            <a:ln w="9525">
              <a:solidFill>
                <a:srgbClr val="4472C4">
                  <a:lumMod val="50000"/>
                </a:srgbClr>
              </a:solidFill>
            </a:ln>
            <a:effectLst>
              <a:outerShdw blurRad="50800" dist="12700" algn="l" rotWithShape="0">
                <a:prstClr val="black">
                  <a:alpha val="40000"/>
                </a:prstClr>
              </a:outerShdw>
            </a:effectLst>
          </c:spPr>
          <c:invertIfNegative val="0"/>
          <c:dPt>
            <c:idx val="0"/>
            <c:invertIfNegative val="0"/>
            <c:bubble3D val="0"/>
            <c:spPr>
              <a:solidFill>
                <a:sysClr val="windowText" lastClr="000000">
                  <a:lumMod val="85000"/>
                  <a:lumOff val="15000"/>
                </a:sysClr>
              </a:solidFill>
              <a:ln w="9525">
                <a:solidFill>
                  <a:sysClr val="windowText" lastClr="000000"/>
                </a:solidFill>
              </a:ln>
              <a:effectLst>
                <a:outerShdw blurRad="50800" dist="12700" algn="l" rotWithShape="0">
                  <a:prstClr val="black">
                    <a:alpha val="40000"/>
                  </a:prstClr>
                </a:outerShdw>
              </a:effectLst>
            </c:spPr>
            <c:extLst>
              <c:ext xmlns:c16="http://schemas.microsoft.com/office/drawing/2014/chart" uri="{C3380CC4-5D6E-409C-BE32-E72D297353CC}">
                <c16:uniqueId val="{00000006-84D2-4C18-A32E-546B36E7235B}"/>
              </c:ext>
            </c:extLst>
          </c:dPt>
          <c:cat>
            <c:strRef>
              <c:f>Sheet1!$A$2:$A$7</c:f>
              <c:strCache>
                <c:ptCount val="6"/>
                <c:pt idx="0">
                  <c:v>Stratix-10
(baseline)</c:v>
                </c:pt>
                <c:pt idx="1">
                  <c:v>Extra CC</c:v>
                </c:pt>
                <c:pt idx="2">
                  <c:v>4b Adder</c:v>
                </c:pt>
                <c:pt idx="3">
                  <c:v>4-bit SM</c:v>
                </c:pt>
                <c:pt idx="4">
                  <c:v>7-bit SM</c:v>
                </c:pt>
                <c:pt idx="5">
                  <c:v>9-bit SM</c:v>
                </c:pt>
              </c:strCache>
            </c:strRef>
          </c:cat>
          <c:val>
            <c:numRef>
              <c:f>Sheet1!$B$2:$B$7</c:f>
              <c:numCache>
                <c:formatCode>0.0</c:formatCode>
                <c:ptCount val="6"/>
                <c:pt idx="0">
                  <c:v>1</c:v>
                </c:pt>
                <c:pt idx="1">
                  <c:v>1.3</c:v>
                </c:pt>
                <c:pt idx="2">
                  <c:v>1.1000000000000001</c:v>
                </c:pt>
                <c:pt idx="3">
                  <c:v>0.9</c:v>
                </c:pt>
                <c:pt idx="4">
                  <c:v>1.1399999999999999</c:v>
                </c:pt>
                <c:pt idx="5">
                  <c:v>1.4</c:v>
                </c:pt>
              </c:numCache>
            </c:numRef>
          </c:val>
          <c:extLst>
            <c:ext xmlns:c16="http://schemas.microsoft.com/office/drawing/2014/chart" uri="{C3380CC4-5D6E-409C-BE32-E72D297353CC}">
              <c16:uniqueId val="{00000000-DCD4-46A9-BEA1-AC3AA39DE468}"/>
            </c:ext>
          </c:extLst>
        </c:ser>
        <c:dLbls>
          <c:showLegendKey val="0"/>
          <c:showVal val="0"/>
          <c:showCatName val="0"/>
          <c:showSerName val="0"/>
          <c:showPercent val="0"/>
          <c:showBubbleSize val="0"/>
        </c:dLbls>
        <c:gapWidth val="125"/>
        <c:overlap val="12"/>
        <c:axId val="26427999"/>
        <c:axId val="842686895"/>
      </c:barChart>
      <c:catAx>
        <c:axId val="2642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endParaRPr lang="en-US"/>
          </a:p>
        </c:txPr>
        <c:crossAx val="842686895"/>
        <c:crosses val="autoZero"/>
        <c:auto val="1"/>
        <c:lblAlgn val="ctr"/>
        <c:lblOffset val="100"/>
        <c:noMultiLvlLbl val="0"/>
      </c:catAx>
      <c:valAx>
        <c:axId val="8426868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642799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Normalized FPGA Tile Area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rgbClr val="4472C4">
                  <a:lumMod val="50000"/>
                </a:srgbClr>
              </a:solidFill>
            </a:ln>
            <a:effectLst>
              <a:outerShdw blurRad="50800" dist="12700" algn="l" rotWithShape="0">
                <a:prstClr val="black">
                  <a:alpha val="40000"/>
                </a:prstClr>
              </a:outerShdw>
            </a:effectLst>
          </c:spPr>
          <c:invertIfNegative val="0"/>
          <c:cat>
            <c:strRef>
              <c:f>Sheet1!$A$2:$A$6</c:f>
              <c:strCache>
                <c:ptCount val="5"/>
                <c:pt idx="0">
                  <c:v>Extra CC</c:v>
                </c:pt>
                <c:pt idx="1">
                  <c:v>4b Adder</c:v>
                </c:pt>
                <c:pt idx="2">
                  <c:v>4-bit SM</c:v>
                </c:pt>
                <c:pt idx="3">
                  <c:v>7-bit SM</c:v>
                </c:pt>
                <c:pt idx="4">
                  <c:v>9-bit SM</c:v>
                </c:pt>
              </c:strCache>
            </c:strRef>
          </c:cat>
          <c:val>
            <c:numRef>
              <c:f>Sheet1!$B$2:$B$6</c:f>
              <c:numCache>
                <c:formatCode>0.00</c:formatCode>
                <c:ptCount val="5"/>
                <c:pt idx="0">
                  <c:v>1.026</c:v>
                </c:pt>
                <c:pt idx="1">
                  <c:v>1.0289999999999999</c:v>
                </c:pt>
                <c:pt idx="2">
                  <c:v>1.0489999999999999</c:v>
                </c:pt>
                <c:pt idx="3">
                  <c:v>1.0629999999999999</c:v>
                </c:pt>
                <c:pt idx="4">
                  <c:v>1.1479999999999999</c:v>
                </c:pt>
              </c:numCache>
            </c:numRef>
          </c:val>
          <c:extLst>
            <c:ext xmlns:c16="http://schemas.microsoft.com/office/drawing/2014/chart" uri="{C3380CC4-5D6E-409C-BE32-E72D297353CC}">
              <c16:uniqueId val="{00000000-DCD4-46A9-BEA1-AC3AA39DE468}"/>
            </c:ext>
          </c:extLst>
        </c:ser>
        <c:dLbls>
          <c:showLegendKey val="0"/>
          <c:showVal val="0"/>
          <c:showCatName val="0"/>
          <c:showSerName val="0"/>
          <c:showPercent val="0"/>
          <c:showBubbleSize val="0"/>
        </c:dLbls>
        <c:gapWidth val="95"/>
        <c:overlap val="12"/>
        <c:axId val="26427999"/>
        <c:axId val="842686895"/>
      </c:barChart>
      <c:catAx>
        <c:axId val="2642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endParaRPr lang="en-US"/>
          </a:p>
        </c:txPr>
        <c:crossAx val="842686895"/>
        <c:crosses val="autoZero"/>
        <c:auto val="1"/>
        <c:lblAlgn val="ctr"/>
        <c:lblOffset val="100"/>
        <c:noMultiLvlLbl val="0"/>
      </c:catAx>
      <c:valAx>
        <c:axId val="842686895"/>
        <c:scaling>
          <c:orientation val="minMax"/>
          <c:max val="1.1600000000000001"/>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642799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b"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Normalized FPGA Critical Path Delay</a:t>
            </a:r>
          </a:p>
        </c:rich>
      </c:tx>
      <c:layout>
        <c:manualLayout>
          <c:xMode val="edge"/>
          <c:yMode val="edge"/>
          <c:x val="0.1860718199529183"/>
          <c:y val="2.1289537712895375E-2"/>
        </c:manualLayout>
      </c:layout>
      <c:overlay val="0"/>
      <c:spPr>
        <a:noFill/>
        <a:ln>
          <a:noFill/>
        </a:ln>
        <a:effectLst/>
      </c:spPr>
      <c:txPr>
        <a:bodyPr rot="0" spcFirstLastPara="1" vertOverflow="ellipsis" vert="horz" wrap="square" anchor="b"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rgbClr val="4472C4">
                  <a:lumMod val="50000"/>
                </a:srgbClr>
              </a:solidFill>
            </a:ln>
            <a:effectLst>
              <a:outerShdw blurRad="50800" dist="12700" algn="l" rotWithShape="0">
                <a:prstClr val="black">
                  <a:alpha val="40000"/>
                </a:prstClr>
              </a:outerShdw>
            </a:effectLst>
          </c:spPr>
          <c:invertIfNegative val="0"/>
          <c:cat>
            <c:strRef>
              <c:f>Sheet1!$A$2:$A$6</c:f>
              <c:strCache>
                <c:ptCount val="5"/>
                <c:pt idx="0">
                  <c:v>Extra CC</c:v>
                </c:pt>
                <c:pt idx="1">
                  <c:v>4b Adder</c:v>
                </c:pt>
                <c:pt idx="2">
                  <c:v>4-bit SM</c:v>
                </c:pt>
                <c:pt idx="3">
                  <c:v>7-bit SM</c:v>
                </c:pt>
                <c:pt idx="4">
                  <c:v>9-bit SM</c:v>
                </c:pt>
              </c:strCache>
            </c:strRef>
          </c:cat>
          <c:val>
            <c:numRef>
              <c:f>Sheet1!$B$2:$B$6</c:f>
              <c:numCache>
                <c:formatCode>0.00</c:formatCode>
                <c:ptCount val="5"/>
                <c:pt idx="0">
                  <c:v>1.008</c:v>
                </c:pt>
                <c:pt idx="1">
                  <c:v>1.0269999999999999</c:v>
                </c:pt>
                <c:pt idx="2">
                  <c:v>1.016</c:v>
                </c:pt>
                <c:pt idx="3">
                  <c:v>1.0407</c:v>
                </c:pt>
                <c:pt idx="4">
                  <c:v>1.0620000000000001</c:v>
                </c:pt>
              </c:numCache>
            </c:numRef>
          </c:val>
          <c:extLst>
            <c:ext xmlns:c16="http://schemas.microsoft.com/office/drawing/2014/chart" uri="{C3380CC4-5D6E-409C-BE32-E72D297353CC}">
              <c16:uniqueId val="{00000000-DCD4-46A9-BEA1-AC3AA39DE468}"/>
            </c:ext>
          </c:extLst>
        </c:ser>
        <c:dLbls>
          <c:showLegendKey val="0"/>
          <c:showVal val="0"/>
          <c:showCatName val="0"/>
          <c:showSerName val="0"/>
          <c:showPercent val="0"/>
          <c:showBubbleSize val="0"/>
        </c:dLbls>
        <c:gapWidth val="95"/>
        <c:overlap val="12"/>
        <c:axId val="26427999"/>
        <c:axId val="842686895"/>
      </c:barChart>
      <c:catAx>
        <c:axId val="2642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endParaRPr lang="en-US"/>
          </a:p>
        </c:txPr>
        <c:crossAx val="842686895"/>
        <c:crosses val="autoZero"/>
        <c:auto val="1"/>
        <c:lblAlgn val="ctr"/>
        <c:lblOffset val="100"/>
        <c:noMultiLvlLbl val="0"/>
      </c:catAx>
      <c:valAx>
        <c:axId val="842686895"/>
        <c:scaling>
          <c:orientation val="minMax"/>
          <c:max val="1.1600000000000001"/>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6427999"/>
        <c:crosses val="autoZero"/>
        <c:crossBetween val="between"/>
        <c:majorUnit val="2.0000000000000004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Normalized MACs</a:t>
            </a:r>
            <a:r>
              <a:rPr lang="en-US" sz="2000" b="1" baseline="0" dirty="0">
                <a:solidFill>
                  <a:schemeClr val="tx1"/>
                </a:solidFill>
              </a:rPr>
              <a:t> per Unit Area</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398461918221612"/>
          <c:y val="0.13666364548638499"/>
          <c:w val="0.87246669053984682"/>
          <c:h val="0.69216503616594582"/>
        </c:manualLayout>
      </c:layout>
      <c:barChart>
        <c:barDir val="col"/>
        <c:grouping val="clustered"/>
        <c:varyColors val="0"/>
        <c:ser>
          <c:idx val="0"/>
          <c:order val="0"/>
          <c:tx>
            <c:strRef>
              <c:f>Sheet1!$B$1</c:f>
              <c:strCache>
                <c:ptCount val="1"/>
                <c:pt idx="0">
                  <c:v>Series 1</c:v>
                </c:pt>
              </c:strCache>
            </c:strRef>
          </c:tx>
          <c:spPr>
            <a:solidFill>
              <a:schemeClr val="accent1"/>
            </a:solidFill>
            <a:ln>
              <a:solidFill>
                <a:srgbClr val="4472C4">
                  <a:lumMod val="50000"/>
                </a:srgbClr>
              </a:solidFill>
            </a:ln>
            <a:effectLst>
              <a:outerShdw blurRad="50800" dist="12700" algn="l" rotWithShape="0">
                <a:prstClr val="black">
                  <a:alpha val="40000"/>
                </a:prstClr>
              </a:outerShdw>
            </a:effectLst>
          </c:spPr>
          <c:invertIfNegative val="0"/>
          <c:cat>
            <c:strRef>
              <c:f>Sheet1!$A$2:$A$3</c:f>
              <c:strCache>
                <c:ptCount val="2"/>
                <c:pt idx="0">
                  <c:v>7-bit SM</c:v>
                </c:pt>
                <c:pt idx="1">
                  <c:v>7-bit SM +
4b Adder</c:v>
                </c:pt>
              </c:strCache>
            </c:strRef>
          </c:cat>
          <c:val>
            <c:numRef>
              <c:f>Sheet1!$B$2:$B$3</c:f>
              <c:numCache>
                <c:formatCode>General</c:formatCode>
                <c:ptCount val="2"/>
                <c:pt idx="0">
                  <c:v>3.5</c:v>
                </c:pt>
                <c:pt idx="1">
                  <c:v>5.4</c:v>
                </c:pt>
              </c:numCache>
            </c:numRef>
          </c:val>
          <c:extLst>
            <c:ext xmlns:c16="http://schemas.microsoft.com/office/drawing/2014/chart" uri="{C3380CC4-5D6E-409C-BE32-E72D297353CC}">
              <c16:uniqueId val="{00000000-DCD4-46A9-BEA1-AC3AA39DE468}"/>
            </c:ext>
          </c:extLst>
        </c:ser>
        <c:dLbls>
          <c:showLegendKey val="0"/>
          <c:showVal val="0"/>
          <c:showCatName val="0"/>
          <c:showSerName val="0"/>
          <c:showPercent val="0"/>
          <c:showBubbleSize val="0"/>
        </c:dLbls>
        <c:gapWidth val="125"/>
        <c:overlap val="12"/>
        <c:axId val="26427999"/>
        <c:axId val="842686895"/>
      </c:barChart>
      <c:catAx>
        <c:axId val="2642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endParaRPr lang="en-US"/>
          </a:p>
        </c:txPr>
        <c:crossAx val="842686895"/>
        <c:crosses val="autoZero"/>
        <c:auto val="1"/>
        <c:lblAlgn val="ctr"/>
        <c:lblOffset val="100"/>
        <c:noMultiLvlLbl val="0"/>
      </c:catAx>
      <c:valAx>
        <c:axId val="842686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642799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Normalized</a:t>
            </a:r>
            <a:r>
              <a:rPr lang="en-US" sz="2000" b="1" baseline="0" dirty="0">
                <a:solidFill>
                  <a:schemeClr val="tx1"/>
                </a:solidFill>
              </a:rPr>
              <a:t> FPGA Tile Area</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rgbClr val="4472C4">
                  <a:lumMod val="50000"/>
                </a:srgbClr>
              </a:solidFill>
            </a:ln>
            <a:effectLst>
              <a:outerShdw blurRad="50800" dist="12700" algn="l" rotWithShape="0">
                <a:prstClr val="black">
                  <a:alpha val="40000"/>
                </a:prstClr>
              </a:outerShdw>
            </a:effectLst>
          </c:spPr>
          <c:invertIfNegative val="0"/>
          <c:cat>
            <c:strRef>
              <c:f>Sheet1!$A$2:$A$3</c:f>
              <c:strCache>
                <c:ptCount val="2"/>
                <c:pt idx="0">
                  <c:v>7-bit SM</c:v>
                </c:pt>
                <c:pt idx="1">
                  <c:v>7-bit SM +
4b Adder</c:v>
                </c:pt>
              </c:strCache>
            </c:strRef>
          </c:cat>
          <c:val>
            <c:numRef>
              <c:f>Sheet1!$B$2:$B$3</c:f>
              <c:numCache>
                <c:formatCode>0.00</c:formatCode>
                <c:ptCount val="2"/>
                <c:pt idx="0">
                  <c:v>1.0629999999999999</c:v>
                </c:pt>
                <c:pt idx="1">
                  <c:v>1.109</c:v>
                </c:pt>
              </c:numCache>
            </c:numRef>
          </c:val>
          <c:extLst>
            <c:ext xmlns:c16="http://schemas.microsoft.com/office/drawing/2014/chart" uri="{C3380CC4-5D6E-409C-BE32-E72D297353CC}">
              <c16:uniqueId val="{00000000-771D-45D2-992E-4E182A330C98}"/>
            </c:ext>
          </c:extLst>
        </c:ser>
        <c:dLbls>
          <c:showLegendKey val="0"/>
          <c:showVal val="0"/>
          <c:showCatName val="0"/>
          <c:showSerName val="0"/>
          <c:showPercent val="0"/>
          <c:showBubbleSize val="0"/>
        </c:dLbls>
        <c:gapWidth val="125"/>
        <c:overlap val="12"/>
        <c:axId val="26427999"/>
        <c:axId val="842686895"/>
      </c:barChart>
      <c:catAx>
        <c:axId val="2642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endParaRPr lang="en-US"/>
          </a:p>
        </c:txPr>
        <c:crossAx val="842686895"/>
        <c:crosses val="autoZero"/>
        <c:auto val="1"/>
        <c:lblAlgn val="ctr"/>
        <c:lblOffset val="100"/>
        <c:noMultiLvlLbl val="0"/>
      </c:catAx>
      <c:valAx>
        <c:axId val="842686895"/>
        <c:scaling>
          <c:orientation val="minMax"/>
          <c:max val="1.1200000000000001"/>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6427999"/>
        <c:crosses val="autoZero"/>
        <c:crossBetween val="between"/>
        <c:majorUnit val="2.0000000000000004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AAAF56-10EE-490D-85DA-D766BB4FF5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D08E26-15C3-4CCF-9A79-EB74D11CD7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AC972C-46A5-4625-AD7F-88867D94E97A}" type="datetimeFigureOut">
              <a:rPr lang="en-US" smtClean="0"/>
              <a:t>2/24/2019</a:t>
            </a:fld>
            <a:endParaRPr lang="en-US"/>
          </a:p>
        </p:txBody>
      </p:sp>
      <p:sp>
        <p:nvSpPr>
          <p:cNvPr id="4" name="Footer Placeholder 3">
            <a:extLst>
              <a:ext uri="{FF2B5EF4-FFF2-40B4-BE49-F238E27FC236}">
                <a16:creationId xmlns:a16="http://schemas.microsoft.com/office/drawing/2014/main" id="{8760936A-2560-4864-BF15-3447E6A936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1FAD30-5B65-4E45-891E-AA9B9F3DB9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5A53A-D299-4CE4-9F7B-3E27BAAB510F}" type="slidenum">
              <a:rPr lang="en-US" smtClean="0"/>
              <a:t>‹#›</a:t>
            </a:fld>
            <a:endParaRPr lang="en-US"/>
          </a:p>
        </p:txBody>
      </p:sp>
    </p:spTree>
    <p:extLst>
      <p:ext uri="{BB962C8B-B14F-4D97-AF65-F5344CB8AC3E}">
        <p14:creationId xmlns:p14="http://schemas.microsoft.com/office/powerpoint/2010/main" val="123103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6EDD6-8A57-4351-8EF7-098277CA814A}"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C90A4-D50A-4A2A-80DE-FF1C2445C7D2}" type="slidenum">
              <a:rPr lang="en-US" smtClean="0"/>
              <a:t>‹#›</a:t>
            </a:fld>
            <a:endParaRPr lang="en-US"/>
          </a:p>
        </p:txBody>
      </p:sp>
    </p:spTree>
    <p:extLst>
      <p:ext uri="{BB962C8B-B14F-4D97-AF65-F5344CB8AC3E}">
        <p14:creationId xmlns:p14="http://schemas.microsoft.com/office/powerpoint/2010/main" val="175748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Since FPGAs were introduced in 1980s, researchers and FPGA vendors have been trying to answer one question which was the driving force for all FPGA architectural enhancements over the past 35 years.</a:t>
            </a:r>
          </a:p>
        </p:txBody>
      </p:sp>
      <p:sp>
        <p:nvSpPr>
          <p:cNvPr id="4" name="Slide Number Placeholder 3"/>
          <p:cNvSpPr>
            <a:spLocks noGrp="1"/>
          </p:cNvSpPr>
          <p:nvPr>
            <p:ph type="sldNum" sz="quarter" idx="5"/>
          </p:nvPr>
        </p:nvSpPr>
        <p:spPr/>
        <p:txBody>
          <a:bodyPr/>
          <a:lstStyle/>
          <a:p>
            <a:fld id="{AA0C90A4-D50A-4A2A-80DE-FF1C2445C7D2}" type="slidenum">
              <a:rPr lang="en-US" smtClean="0"/>
              <a:t>1</a:t>
            </a:fld>
            <a:endParaRPr lang="en-US"/>
          </a:p>
        </p:txBody>
      </p:sp>
    </p:spTree>
    <p:extLst>
      <p:ext uri="{BB962C8B-B14F-4D97-AF65-F5344CB8AC3E}">
        <p14:creationId xmlns:p14="http://schemas.microsoft.com/office/powerpoint/2010/main" val="222955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animation will show how a 4-bit unsigned multiplier is mapped to the stratix-10 logic block. An unsigned multiplier is chosen for easier illustration. However, for signed multiplier its almost the same mapping. First the partial products are generated using the 4-input LUTs are directly added together using the adder chain in front of the LUTs. Then the outputs are added again together to produce the final product. As shown, 10 ALMs are needed to map this multiplier. Since we are concerned with low-precisions. We studied the mapping of 4-bit to 9-bit multiplications which have a geometric average of 25 ALMs </a:t>
            </a:r>
          </a:p>
        </p:txBody>
      </p:sp>
      <p:sp>
        <p:nvSpPr>
          <p:cNvPr id="4" name="Slide Number Placeholder 3"/>
          <p:cNvSpPr>
            <a:spLocks noGrp="1"/>
          </p:cNvSpPr>
          <p:nvPr>
            <p:ph type="sldNum" sz="quarter" idx="5"/>
          </p:nvPr>
        </p:nvSpPr>
        <p:spPr/>
        <p:txBody>
          <a:bodyPr/>
          <a:lstStyle/>
          <a:p>
            <a:fld id="{AA0C90A4-D50A-4A2A-80DE-FF1C2445C7D2}" type="slidenum">
              <a:rPr lang="en-US" smtClean="0"/>
              <a:t>11</a:t>
            </a:fld>
            <a:endParaRPr lang="en-US"/>
          </a:p>
        </p:txBody>
      </p:sp>
    </p:spTree>
    <p:extLst>
      <p:ext uri="{BB962C8B-B14F-4D97-AF65-F5344CB8AC3E}">
        <p14:creationId xmlns:p14="http://schemas.microsoft.com/office/powerpoint/2010/main" val="50872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can see that in some ALMs the LUTs are being used to pass inputs to the FAs which underutilizes the LUTs.</a:t>
            </a:r>
          </a:p>
          <a:p>
            <a:r>
              <a:rPr lang="en-US" dirty="0"/>
              <a:t>Second, for partial product generation 4-LUTs are underutilized as they are used as 2-LUTs.</a:t>
            </a:r>
          </a:p>
          <a:p>
            <a:r>
              <a:rPr lang="en-US" dirty="0"/>
              <a:t>Third, Some ALMs are only used to generate the </a:t>
            </a:r>
            <a:r>
              <a:rPr lang="en-US" dirty="0" err="1"/>
              <a:t>Cout</a:t>
            </a:r>
            <a:r>
              <a:rPr lang="en-US" dirty="0"/>
              <a:t> signal which wastes the ALM resources. </a:t>
            </a:r>
          </a:p>
          <a:p>
            <a:endParaRPr lang="en-US" dirty="0"/>
          </a:p>
        </p:txBody>
      </p:sp>
      <p:sp>
        <p:nvSpPr>
          <p:cNvPr id="4" name="Slide Number Placeholder 3"/>
          <p:cNvSpPr>
            <a:spLocks noGrp="1"/>
          </p:cNvSpPr>
          <p:nvPr>
            <p:ph type="sldNum" sz="quarter" idx="5"/>
          </p:nvPr>
        </p:nvSpPr>
        <p:spPr/>
        <p:txBody>
          <a:bodyPr/>
          <a:lstStyle/>
          <a:p>
            <a:fld id="{AA0C90A4-D50A-4A2A-80DE-FF1C2445C7D2}" type="slidenum">
              <a:rPr lang="en-US" smtClean="0"/>
              <a:t>12</a:t>
            </a:fld>
            <a:endParaRPr lang="en-US"/>
          </a:p>
        </p:txBody>
      </p:sp>
    </p:spTree>
    <p:extLst>
      <p:ext uri="{BB962C8B-B14F-4D97-AF65-F5344CB8AC3E}">
        <p14:creationId xmlns:p14="http://schemas.microsoft.com/office/powerpoint/2010/main" val="387849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observations we have mentioned in the previous slide. We are going to propose architecture changes that can solve one or more the causes for the under utilization observed.</a:t>
            </a:r>
          </a:p>
        </p:txBody>
      </p:sp>
      <p:sp>
        <p:nvSpPr>
          <p:cNvPr id="4" name="Slide Number Placeholder 3"/>
          <p:cNvSpPr>
            <a:spLocks noGrp="1"/>
          </p:cNvSpPr>
          <p:nvPr>
            <p:ph type="sldNum" sz="quarter" idx="5"/>
          </p:nvPr>
        </p:nvSpPr>
        <p:spPr/>
        <p:txBody>
          <a:bodyPr/>
          <a:lstStyle/>
          <a:p>
            <a:fld id="{AA0C90A4-D50A-4A2A-80DE-FF1C2445C7D2}" type="slidenum">
              <a:rPr lang="en-US" smtClean="0"/>
              <a:t>13</a:t>
            </a:fld>
            <a:endParaRPr lang="en-US"/>
          </a:p>
        </p:txBody>
      </p:sp>
    </p:spTree>
    <p:extLst>
      <p:ext uri="{BB962C8B-B14F-4D97-AF65-F5344CB8AC3E}">
        <p14:creationId xmlns:p14="http://schemas.microsoft.com/office/powerpoint/2010/main" val="71088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new logic block design should be backward compatible meaning it should be able to support all the operations the baseline architecture is capable of implementing</a:t>
            </a:r>
          </a:p>
          <a:p>
            <a:pPr marL="171450" indent="-171450">
              <a:buFontTx/>
              <a:buChar char="-"/>
            </a:pPr>
            <a:r>
              <a:rPr lang="en-US" dirty="0"/>
              <a:t>The new design should have low area and delay overhead for general applications. Meaning these modifications shouldn’t negatively affect the general purpose nature of the FGPA.</a:t>
            </a:r>
          </a:p>
          <a:p>
            <a:pPr marL="171450" indent="-171450">
              <a:buFontTx/>
              <a:buChar char="-"/>
            </a:pPr>
            <a:r>
              <a:rPr lang="en-US" dirty="0"/>
              <a:t>Further, we also added another constraints; which is preserving the current I/O interfaces of the LAB and the ALM. This constraints makes it easy to measure the actual influence of our changes.</a:t>
            </a:r>
          </a:p>
        </p:txBody>
      </p:sp>
      <p:sp>
        <p:nvSpPr>
          <p:cNvPr id="4" name="Slide Number Placeholder 3"/>
          <p:cNvSpPr>
            <a:spLocks noGrp="1"/>
          </p:cNvSpPr>
          <p:nvPr>
            <p:ph type="sldNum" sz="quarter" idx="5"/>
          </p:nvPr>
        </p:nvSpPr>
        <p:spPr/>
        <p:txBody>
          <a:bodyPr/>
          <a:lstStyle/>
          <a:p>
            <a:fld id="{AA0C90A4-D50A-4A2A-80DE-FF1C2445C7D2}" type="slidenum">
              <a:rPr lang="en-US" smtClean="0"/>
              <a:t>14</a:t>
            </a:fld>
            <a:endParaRPr lang="en-US"/>
          </a:p>
        </p:txBody>
      </p:sp>
    </p:spTree>
    <p:extLst>
      <p:ext uri="{BB962C8B-B14F-4D97-AF65-F5344CB8AC3E}">
        <p14:creationId xmlns:p14="http://schemas.microsoft.com/office/powerpoint/2010/main" val="376825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propose the extra carry chain architecture which is trying to tackle the first observation we found when we looked at the under utilization cause by the current architecture. </a:t>
            </a:r>
          </a:p>
        </p:txBody>
      </p:sp>
      <p:sp>
        <p:nvSpPr>
          <p:cNvPr id="4" name="Slide Number Placeholder 3"/>
          <p:cNvSpPr>
            <a:spLocks noGrp="1"/>
          </p:cNvSpPr>
          <p:nvPr>
            <p:ph type="sldNum" sz="quarter" idx="5"/>
          </p:nvPr>
        </p:nvSpPr>
        <p:spPr/>
        <p:txBody>
          <a:bodyPr/>
          <a:lstStyle/>
          <a:p>
            <a:fld id="{AA0C90A4-D50A-4A2A-80DE-FF1C2445C7D2}" type="slidenum">
              <a:rPr lang="en-US" smtClean="0"/>
              <a:t>15</a:t>
            </a:fld>
            <a:endParaRPr lang="en-US"/>
          </a:p>
        </p:txBody>
      </p:sp>
    </p:spTree>
    <p:extLst>
      <p:ext uri="{BB962C8B-B14F-4D97-AF65-F5344CB8AC3E}">
        <p14:creationId xmlns:p14="http://schemas.microsoft.com/office/powerpoint/2010/main" val="206435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result is better </a:t>
            </a:r>
            <a:r>
              <a:rPr lang="en-US" sz="1200" dirty="0" err="1"/>
              <a:t>alm</a:t>
            </a:r>
            <a:r>
              <a:rPr lang="en-US" sz="1200" dirty="0"/>
              <a:t> utilization. Now we generate 8 partial products using the 8 LUTs per ALM instead of 4 and we are able to add those partial products together using the 4 adders we have per ALM</a:t>
            </a:r>
            <a:endParaRPr lang="en-US" dirty="0"/>
          </a:p>
        </p:txBody>
      </p:sp>
      <p:sp>
        <p:nvSpPr>
          <p:cNvPr id="4" name="Slide Number Placeholder 3"/>
          <p:cNvSpPr>
            <a:spLocks noGrp="1"/>
          </p:cNvSpPr>
          <p:nvPr>
            <p:ph type="sldNum" sz="quarter" idx="5"/>
          </p:nvPr>
        </p:nvSpPr>
        <p:spPr/>
        <p:txBody>
          <a:bodyPr/>
          <a:lstStyle/>
          <a:p>
            <a:fld id="{AA0C90A4-D50A-4A2A-80DE-FF1C2445C7D2}" type="slidenum">
              <a:rPr lang="en-US" smtClean="0"/>
              <a:t>17</a:t>
            </a:fld>
            <a:endParaRPr lang="en-US"/>
          </a:p>
        </p:txBody>
      </p:sp>
    </p:spTree>
    <p:extLst>
      <p:ext uri="{BB962C8B-B14F-4D97-AF65-F5344CB8AC3E}">
        <p14:creationId xmlns:p14="http://schemas.microsoft.com/office/powerpoint/2010/main" val="110749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we just lose flexibility by adding a hard multiplier.</a:t>
            </a:r>
          </a:p>
        </p:txBody>
      </p:sp>
      <p:sp>
        <p:nvSpPr>
          <p:cNvPr id="4" name="Slide Number Placeholder 3"/>
          <p:cNvSpPr>
            <a:spLocks noGrp="1"/>
          </p:cNvSpPr>
          <p:nvPr>
            <p:ph type="sldNum" sz="quarter" idx="5"/>
          </p:nvPr>
        </p:nvSpPr>
        <p:spPr/>
        <p:txBody>
          <a:bodyPr/>
          <a:lstStyle/>
          <a:p>
            <a:fld id="{AA0C90A4-D50A-4A2A-80DE-FF1C2445C7D2}" type="slidenum">
              <a:rPr lang="en-US" smtClean="0"/>
              <a:t>19</a:t>
            </a:fld>
            <a:endParaRPr lang="en-US"/>
          </a:p>
        </p:txBody>
      </p:sp>
    </p:spTree>
    <p:extLst>
      <p:ext uri="{BB962C8B-B14F-4D97-AF65-F5344CB8AC3E}">
        <p14:creationId xmlns:p14="http://schemas.microsoft.com/office/powerpoint/2010/main" val="340708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multiplies larger than the hard multiplier size, the rest of the multiplication could be implemented in two ways. Either using soft logic to generate the remaining partial product and then add them with the output of the multiplier. The other option is to other hard multipliers to generate the remaining partial products and add them together. Finally the outputs of both multiplier should be added together to generate the final product as shown in this figure. In our results, we always choose the mapping that results in the smallest number of used ALMs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this architecture to implement multiplier we have three scenarios: 1) multiplier implemented is smaller than or equal to the size of the hard multiplier available; the ALMs used are the ones the hard multiplier is stealing outputs from. 2) multiplier width is a multiple of the actual hard multiplier size; multiple hard multipliers can be combined to implement the multiplication and their outputs should be added using an adder reduction tree. 3) all other cases; part of the multiplication will be carried out by the hard multiplier will the other parts will be carried out using soft logic and the output of both will also be added together using an adder reduction tree.</a:t>
            </a:r>
          </a:p>
          <a:p>
            <a:endParaRPr lang="en-US" dirty="0"/>
          </a:p>
        </p:txBody>
      </p:sp>
      <p:sp>
        <p:nvSpPr>
          <p:cNvPr id="4" name="Slide Number Placeholder 3"/>
          <p:cNvSpPr>
            <a:spLocks noGrp="1"/>
          </p:cNvSpPr>
          <p:nvPr>
            <p:ph type="sldNum" sz="quarter" idx="5"/>
          </p:nvPr>
        </p:nvSpPr>
        <p:spPr/>
        <p:txBody>
          <a:bodyPr/>
          <a:lstStyle/>
          <a:p>
            <a:fld id="{AA0C90A4-D50A-4A2A-80DE-FF1C2445C7D2}" type="slidenum">
              <a:rPr lang="en-US" smtClean="0"/>
              <a:t>20</a:t>
            </a:fld>
            <a:endParaRPr lang="en-US"/>
          </a:p>
        </p:txBody>
      </p:sp>
    </p:spTree>
    <p:extLst>
      <p:ext uri="{BB962C8B-B14F-4D97-AF65-F5344CB8AC3E}">
        <p14:creationId xmlns:p14="http://schemas.microsoft.com/office/powerpoint/2010/main" val="156581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ALM usage of this architecture when implementing multipliers. We need to know first how are the ALMs used when mapping multiplies to this architecture. As we show before the hard multiplier shares LAB output port with other ALMs which means that when this hard multiplier is used those ALMs are unusable. Second some times we need ALMs to add products together and maybe need them to create partial products too.</a:t>
            </a:r>
          </a:p>
        </p:txBody>
      </p:sp>
      <p:sp>
        <p:nvSpPr>
          <p:cNvPr id="4" name="Slide Number Placeholder 3"/>
          <p:cNvSpPr>
            <a:spLocks noGrp="1"/>
          </p:cNvSpPr>
          <p:nvPr>
            <p:ph type="sldNum" sz="quarter" idx="5"/>
          </p:nvPr>
        </p:nvSpPr>
        <p:spPr/>
        <p:txBody>
          <a:bodyPr/>
          <a:lstStyle/>
          <a:p>
            <a:fld id="{AA0C90A4-D50A-4A2A-80DE-FF1C2445C7D2}" type="slidenum">
              <a:rPr lang="en-US" smtClean="0"/>
              <a:t>21</a:t>
            </a:fld>
            <a:endParaRPr lang="en-US"/>
          </a:p>
        </p:txBody>
      </p:sp>
    </p:spTree>
    <p:extLst>
      <p:ext uri="{BB962C8B-B14F-4D97-AF65-F5344CB8AC3E}">
        <p14:creationId xmlns:p14="http://schemas.microsoft.com/office/powerpoint/2010/main" val="2500392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those changes should provide reasonable efficiency gains to be worthwhile. </a:t>
            </a:r>
          </a:p>
          <a:p>
            <a:r>
              <a:rPr lang="en-US" dirty="0"/>
              <a:t>Second, Tile area and representative critical path delay of the FPGA shouldn’t increase significantly.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ensure that applying those changes to the logic block architecture won’t negatively impact the general purpose nature of the FPGAs.</a:t>
            </a:r>
          </a:p>
        </p:txBody>
      </p:sp>
      <p:sp>
        <p:nvSpPr>
          <p:cNvPr id="4" name="Slide Number Placeholder 3"/>
          <p:cNvSpPr>
            <a:spLocks noGrp="1"/>
          </p:cNvSpPr>
          <p:nvPr>
            <p:ph type="sldNum" sz="quarter" idx="5"/>
          </p:nvPr>
        </p:nvSpPr>
        <p:spPr/>
        <p:txBody>
          <a:bodyPr/>
          <a:lstStyle/>
          <a:p>
            <a:fld id="{AA0C90A4-D50A-4A2A-80DE-FF1C2445C7D2}" type="slidenum">
              <a:rPr lang="en-US" smtClean="0"/>
              <a:t>23</a:t>
            </a:fld>
            <a:endParaRPr lang="en-US"/>
          </a:p>
        </p:txBody>
      </p:sp>
    </p:spTree>
    <p:extLst>
      <p:ext uri="{BB962C8B-B14F-4D97-AF65-F5344CB8AC3E}">
        <p14:creationId xmlns:p14="http://schemas.microsoft.com/office/powerpoint/2010/main" val="383842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This question is CAN FPGAS DO BETTER? </a:t>
            </a:r>
          </a:p>
          <a:p>
            <a:r>
              <a:rPr lang="en-US" sz="900" dirty="0"/>
              <a:t>- For every new chip, FPGA architects are coming up with ideas to improve the performance, power efficiency and area efficiency of FPGAs. </a:t>
            </a:r>
          </a:p>
          <a:p>
            <a:r>
              <a:rPr lang="en-US" sz="900" dirty="0"/>
              <a:t>- This has led to introducing memory blocks, DSP blocks, sophisticated routing architectures and most recently Networks on chip!  </a:t>
            </a:r>
          </a:p>
          <a:p>
            <a:r>
              <a:rPr lang="en-US" sz="900" dirty="0"/>
              <a:t>- FPGAs are getting more complex and heterogeneous trying to adapt to wide range of applications while preserving their general purpose nature. </a:t>
            </a:r>
          </a:p>
          <a:p>
            <a:r>
              <a:rPr lang="en-US" sz="900" dirty="0"/>
              <a:t>- In this study we have asked ourselves the same questions. CAN FPGAS DO BETTER? But this time in deep learning.</a:t>
            </a:r>
          </a:p>
        </p:txBody>
      </p:sp>
      <p:sp>
        <p:nvSpPr>
          <p:cNvPr id="4" name="Slide Number Placeholder 3"/>
          <p:cNvSpPr>
            <a:spLocks noGrp="1"/>
          </p:cNvSpPr>
          <p:nvPr>
            <p:ph type="sldNum" sz="quarter" idx="5"/>
          </p:nvPr>
        </p:nvSpPr>
        <p:spPr/>
        <p:txBody>
          <a:bodyPr/>
          <a:lstStyle/>
          <a:p>
            <a:fld id="{AA0C90A4-D50A-4A2A-80DE-FF1C2445C7D2}" type="slidenum">
              <a:rPr lang="en-US" smtClean="0"/>
              <a:t>3</a:t>
            </a:fld>
            <a:endParaRPr lang="en-US"/>
          </a:p>
        </p:txBody>
      </p:sp>
    </p:spTree>
    <p:extLst>
      <p:ext uri="{BB962C8B-B14F-4D97-AF65-F5344CB8AC3E}">
        <p14:creationId xmlns:p14="http://schemas.microsoft.com/office/powerpoint/2010/main" val="3748580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in most of the DNN accelerators we are expecting a deeply pipelined design, we care about the number of PE or MAC that could fit on-chip and not as much about their respective speed. Despite that all our designs show an improvement in the MAC speed vs the baseline except for one design which slightly degraded.</a:t>
            </a:r>
          </a:p>
        </p:txBody>
      </p:sp>
      <p:sp>
        <p:nvSpPr>
          <p:cNvPr id="4" name="Slide Number Placeholder 3"/>
          <p:cNvSpPr>
            <a:spLocks noGrp="1"/>
          </p:cNvSpPr>
          <p:nvPr>
            <p:ph type="sldNum" sz="quarter" idx="5"/>
          </p:nvPr>
        </p:nvSpPr>
        <p:spPr/>
        <p:txBody>
          <a:bodyPr/>
          <a:lstStyle/>
          <a:p>
            <a:fld id="{AA0C90A4-D50A-4A2A-80DE-FF1C2445C7D2}" type="slidenum">
              <a:rPr lang="en-US" smtClean="0"/>
              <a:t>26</a:t>
            </a:fld>
            <a:endParaRPr lang="en-US"/>
          </a:p>
        </p:txBody>
      </p:sp>
    </p:spTree>
    <p:extLst>
      <p:ext uri="{BB962C8B-B14F-4D97-AF65-F5344CB8AC3E}">
        <p14:creationId xmlns:p14="http://schemas.microsoft.com/office/powerpoint/2010/main" val="147198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the extra carry chain and the 4b Adder architecture we have around 3% increase in tile area which is mainly due to the added adders in both architectures. </a:t>
            </a:r>
          </a:p>
          <a:p>
            <a:pPr marL="171450" indent="-171450">
              <a:buFontTx/>
              <a:buChar char="-"/>
            </a:pPr>
            <a:r>
              <a:rPr lang="en-US" dirty="0"/>
              <a:t>However, for the shadow multiplier architectures the increase in tile area is mainly due to the hard multiplier area</a:t>
            </a:r>
          </a:p>
          <a:p>
            <a:pPr marL="171450" indent="-171450">
              <a:buFontTx/>
              <a:buChar char="-"/>
            </a:pPr>
            <a:r>
              <a:rPr lang="en-US" dirty="0"/>
              <a:t>Most architectures experience low delay overhead, however, large shadow multiplier architectures experience more overhead due to the increase in wirelength caused by the respective increase in tile area.</a:t>
            </a:r>
          </a:p>
        </p:txBody>
      </p:sp>
      <p:sp>
        <p:nvSpPr>
          <p:cNvPr id="4" name="Slide Number Placeholder 3"/>
          <p:cNvSpPr>
            <a:spLocks noGrp="1"/>
          </p:cNvSpPr>
          <p:nvPr>
            <p:ph type="sldNum" sz="quarter" idx="5"/>
          </p:nvPr>
        </p:nvSpPr>
        <p:spPr/>
        <p:txBody>
          <a:bodyPr/>
          <a:lstStyle/>
          <a:p>
            <a:fld id="{AA0C90A4-D50A-4A2A-80DE-FF1C2445C7D2}" type="slidenum">
              <a:rPr lang="en-US" smtClean="0"/>
              <a:t>27</a:t>
            </a:fld>
            <a:endParaRPr lang="en-US"/>
          </a:p>
        </p:txBody>
      </p:sp>
    </p:spTree>
    <p:extLst>
      <p:ext uri="{BB962C8B-B14F-4D97-AF65-F5344CB8AC3E}">
        <p14:creationId xmlns:p14="http://schemas.microsoft.com/office/powerpoint/2010/main" val="2880601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shadow multiplier architecture is heavily dependent on adders.</a:t>
            </a:r>
          </a:p>
          <a:p>
            <a:r>
              <a:rPr lang="en-US" dirty="0"/>
              <a:t>Why not combine the 4-bit Adder architecture with the shadow multiplier architecture.</a:t>
            </a:r>
          </a:p>
          <a:p>
            <a:r>
              <a:rPr lang="en-US" dirty="0"/>
              <a:t>We can then get compact multiplier and compact additions in case of implementing multiplies larger than the hard multiplier available </a:t>
            </a:r>
          </a:p>
          <a:p>
            <a:endParaRPr lang="en-US" dirty="0"/>
          </a:p>
        </p:txBody>
      </p:sp>
      <p:sp>
        <p:nvSpPr>
          <p:cNvPr id="4" name="Slide Number Placeholder 3"/>
          <p:cNvSpPr>
            <a:spLocks noGrp="1"/>
          </p:cNvSpPr>
          <p:nvPr>
            <p:ph type="sldNum" sz="quarter" idx="5"/>
          </p:nvPr>
        </p:nvSpPr>
        <p:spPr/>
        <p:txBody>
          <a:bodyPr/>
          <a:lstStyle/>
          <a:p>
            <a:fld id="{AA0C90A4-D50A-4A2A-80DE-FF1C2445C7D2}" type="slidenum">
              <a:rPr lang="en-US" smtClean="0"/>
              <a:t>28</a:t>
            </a:fld>
            <a:endParaRPr lang="en-US"/>
          </a:p>
        </p:txBody>
      </p:sp>
    </p:spTree>
    <p:extLst>
      <p:ext uri="{BB962C8B-B14F-4D97-AF65-F5344CB8AC3E}">
        <p14:creationId xmlns:p14="http://schemas.microsoft.com/office/powerpoint/2010/main" val="137556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C90A4-D50A-4A2A-80DE-FF1C2445C7D2}" type="slidenum">
              <a:rPr lang="en-US" smtClean="0"/>
              <a:t>29</a:t>
            </a:fld>
            <a:endParaRPr lang="en-US"/>
          </a:p>
        </p:txBody>
      </p:sp>
    </p:spTree>
    <p:extLst>
      <p:ext uri="{BB962C8B-B14F-4D97-AF65-F5344CB8AC3E}">
        <p14:creationId xmlns:p14="http://schemas.microsoft.com/office/powerpoint/2010/main" val="2822599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Results show that the extra carry chain architecture could increase the MAC density by 1.5x while having insignificant impact on area and delay. </a:t>
            </a:r>
          </a:p>
          <a:p>
            <a:r>
              <a:rPr lang="en-US" dirty="0"/>
              <a:t>Modified COFFE to support state-of-the-art Stratix 10 LB architecture</a:t>
            </a:r>
          </a:p>
          <a:p>
            <a:r>
              <a:rPr lang="en-US" dirty="0"/>
              <a:t>Proposed three logic block architectures that can increase the MAC density on the FPGA’s soft logic</a:t>
            </a:r>
          </a:p>
          <a:p>
            <a:r>
              <a:rPr lang="en-US" dirty="0"/>
              <a:t>Showed that architecture changes with low costs can lead to significant gains in reducing MAC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A0C90A4-D50A-4A2A-80DE-FF1C2445C7D2}" type="slidenum">
              <a:rPr lang="en-US" smtClean="0"/>
              <a:t>30</a:t>
            </a:fld>
            <a:endParaRPr lang="en-US"/>
          </a:p>
        </p:txBody>
      </p:sp>
    </p:spTree>
    <p:extLst>
      <p:ext uri="{BB962C8B-B14F-4D97-AF65-F5344CB8AC3E}">
        <p14:creationId xmlns:p14="http://schemas.microsoft.com/office/powerpoint/2010/main" val="20514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propose the extra carry chain architecture which is trying to tackle the first observation we found when we looked at the under utilization cause by the current architecture. </a:t>
            </a:r>
          </a:p>
        </p:txBody>
      </p:sp>
      <p:sp>
        <p:nvSpPr>
          <p:cNvPr id="4" name="Slide Number Placeholder 3"/>
          <p:cNvSpPr>
            <a:spLocks noGrp="1"/>
          </p:cNvSpPr>
          <p:nvPr>
            <p:ph type="sldNum" sz="quarter" idx="5"/>
          </p:nvPr>
        </p:nvSpPr>
        <p:spPr/>
        <p:txBody>
          <a:bodyPr/>
          <a:lstStyle/>
          <a:p>
            <a:fld id="{AA0C90A4-D50A-4A2A-80DE-FF1C2445C7D2}" type="slidenum">
              <a:rPr lang="en-US" smtClean="0"/>
              <a:t>33</a:t>
            </a:fld>
            <a:endParaRPr lang="en-US"/>
          </a:p>
        </p:txBody>
      </p:sp>
    </p:spTree>
    <p:extLst>
      <p:ext uri="{BB962C8B-B14F-4D97-AF65-F5344CB8AC3E}">
        <p14:creationId xmlns:p14="http://schemas.microsoft.com/office/powerpoint/2010/main" val="156106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result is better </a:t>
            </a:r>
            <a:r>
              <a:rPr lang="en-US" sz="1200" dirty="0" err="1"/>
              <a:t>alm</a:t>
            </a:r>
            <a:r>
              <a:rPr lang="en-US" sz="1200" dirty="0"/>
              <a:t> utilization. Now we generate 8 partial products using the 8 LUTs per ALM instead of 4 and we are able to add those partial products together using the 4 adders we have per ALM</a:t>
            </a:r>
            <a:endParaRPr lang="en-US" dirty="0"/>
          </a:p>
        </p:txBody>
      </p:sp>
      <p:sp>
        <p:nvSpPr>
          <p:cNvPr id="4" name="Slide Number Placeholder 3"/>
          <p:cNvSpPr>
            <a:spLocks noGrp="1"/>
          </p:cNvSpPr>
          <p:nvPr>
            <p:ph type="sldNum" sz="quarter" idx="5"/>
          </p:nvPr>
        </p:nvSpPr>
        <p:spPr/>
        <p:txBody>
          <a:bodyPr/>
          <a:lstStyle/>
          <a:p>
            <a:fld id="{AA0C90A4-D50A-4A2A-80DE-FF1C2445C7D2}" type="slidenum">
              <a:rPr lang="en-US" smtClean="0"/>
              <a:t>34</a:t>
            </a:fld>
            <a:endParaRPr lang="en-US"/>
          </a:p>
        </p:txBody>
      </p:sp>
    </p:spTree>
    <p:extLst>
      <p:ext uri="{BB962C8B-B14F-4D97-AF65-F5344CB8AC3E}">
        <p14:creationId xmlns:p14="http://schemas.microsoft.com/office/powerpoint/2010/main" val="2731307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dirty="0"/>
              <a:t>The good news is that FPGAs naturally adapt to precision variation. Since, they are reconfigurable and have variable bit-width data paths.</a:t>
            </a:r>
          </a:p>
          <a:p>
            <a:pPr marL="171450" indent="-171450">
              <a:buFontTx/>
              <a:buChar char="-"/>
            </a:pPr>
            <a:r>
              <a:rPr lang="en-US" sz="1000" dirty="0"/>
              <a:t>Multiplies and multiply accumulates are mostly carried out sing DSP blocks. And currently DSP blocks have limited precisions available</a:t>
            </a:r>
          </a:p>
          <a:p>
            <a:pPr marL="171450" indent="-171450">
              <a:buFontTx/>
              <a:buChar char="-"/>
            </a:pPr>
            <a:r>
              <a:rPr lang="en-US" sz="1000" dirty="0"/>
              <a:t>Recent work done in our groups have explored adding 9- &amp; 4- bit precisions achieving reasonable gains at low cost.</a:t>
            </a:r>
          </a:p>
          <a:p>
            <a:pPr marL="171450" indent="-171450">
              <a:buFontTx/>
              <a:buChar char="-"/>
            </a:pPr>
            <a:r>
              <a:rPr lang="en-US" sz="1000" dirty="0"/>
              <a:t>However, what about other precision meaning 5- to 8-bit multipliers. Still only certain precisions can achieve high efficiency this way</a:t>
            </a:r>
          </a:p>
          <a:p>
            <a:pPr marL="171450" indent="-171450">
              <a:buFontTx/>
              <a:buChar char="-"/>
            </a:pPr>
            <a:r>
              <a:rPr lang="en-US" sz="1000" dirty="0"/>
              <a:t>In addition, the number of DSPs per chip is limited as seen in this FPGA layout figure. Where DSPs are the dark blue columns.</a:t>
            </a:r>
          </a:p>
          <a:p>
            <a:pPr marL="171450" indent="-171450">
              <a:buFontTx/>
              <a:buChar char="-"/>
            </a:pPr>
            <a:r>
              <a:rPr lang="en-US" sz="1000" dirty="0"/>
              <a:t>How do we achieve more flexibility and be able to implement more MACs on chip. What about logic blocks?</a:t>
            </a:r>
          </a:p>
        </p:txBody>
      </p:sp>
      <p:sp>
        <p:nvSpPr>
          <p:cNvPr id="4" name="Slide Number Placeholder 3"/>
          <p:cNvSpPr>
            <a:spLocks noGrp="1"/>
          </p:cNvSpPr>
          <p:nvPr>
            <p:ph type="sldNum" sz="quarter" idx="5"/>
          </p:nvPr>
        </p:nvSpPr>
        <p:spPr/>
        <p:txBody>
          <a:bodyPr/>
          <a:lstStyle/>
          <a:p>
            <a:fld id="{AA0C90A4-D50A-4A2A-80DE-FF1C2445C7D2}" type="slidenum">
              <a:rPr lang="en-US" smtClean="0"/>
              <a:t>35</a:t>
            </a:fld>
            <a:endParaRPr lang="en-US"/>
          </a:p>
        </p:txBody>
      </p:sp>
    </p:spTree>
    <p:extLst>
      <p:ext uri="{BB962C8B-B14F-4D97-AF65-F5344CB8AC3E}">
        <p14:creationId xmlns:p14="http://schemas.microsoft.com/office/powerpoint/2010/main" val="243838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Deep learning, have gained a lot of attention in the recent years.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Being able to solve complex problems such as image classification and speech recognition have encourage a huge amount of research both on the algorithm development side and the hardware acceleration side.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A key metric in deep learning is the network’s accuracy. Researchers are always publishing state-of-the-art deep learning models that are able to achieve higher accuracies than their predecessors.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However, accuracy doesn’t come for free. Highly accurate models tend to have high computational cost. Requiring hardware platforms that can that can provide high performance and power efficiency.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And power efficiency is very important, specially, when it comes to devices with tight power budgets like smartphones.</a:t>
            </a:r>
          </a:p>
        </p:txBody>
      </p:sp>
      <p:sp>
        <p:nvSpPr>
          <p:cNvPr id="4" name="Slide Number Placeholder 3"/>
          <p:cNvSpPr>
            <a:spLocks noGrp="1"/>
          </p:cNvSpPr>
          <p:nvPr>
            <p:ph type="sldNum" sz="quarter" idx="5"/>
          </p:nvPr>
        </p:nvSpPr>
        <p:spPr/>
        <p:txBody>
          <a:bodyPr/>
          <a:lstStyle/>
          <a:p>
            <a:fld id="{AA0C90A4-D50A-4A2A-80DE-FF1C2445C7D2}" type="slidenum">
              <a:rPr lang="en-US" smtClean="0"/>
              <a:t>4</a:t>
            </a:fld>
            <a:endParaRPr lang="en-US"/>
          </a:p>
        </p:txBody>
      </p:sp>
    </p:spTree>
    <p:extLst>
      <p:ext uri="{BB962C8B-B14F-4D97-AF65-F5344CB8AC3E}">
        <p14:creationId xmlns:p14="http://schemas.microsoft.com/office/powerpoint/2010/main" val="12287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dirty="0"/>
              <a:t>One way of decreasing the computational complexity of deep neural networks is to reducing the precision of their weights and activations. </a:t>
            </a:r>
          </a:p>
          <a:p>
            <a:pPr marL="171450" indent="-171450">
              <a:buFontTx/>
              <a:buChar char="-"/>
            </a:pPr>
            <a:r>
              <a:rPr lang="en-US" sz="900" dirty="0"/>
              <a:t>So, what are the actual gains of doing so. </a:t>
            </a:r>
          </a:p>
          <a:p>
            <a:pPr marL="171450" indent="-171450">
              <a:buFontTx/>
              <a:buChar char="-"/>
            </a:pPr>
            <a:r>
              <a:rPr lang="en-US" sz="900" dirty="0"/>
              <a:t>First this reduces the memory bandwidth requirements of the hardware, reduce the multiply-accumulate area and the computational energy</a:t>
            </a:r>
          </a:p>
          <a:p>
            <a:pPr marL="171450" indent="-171450">
              <a:buFontTx/>
              <a:buChar char="-"/>
            </a:pPr>
            <a:r>
              <a:rPr lang="en-US" sz="900" dirty="0"/>
              <a:t>However, the main reason for increasing computational complexity is to increase network’s accuracy. So, an important question is: how is accuracy affected by lowering precision?!!!</a:t>
            </a:r>
          </a:p>
        </p:txBody>
      </p:sp>
      <p:sp>
        <p:nvSpPr>
          <p:cNvPr id="4" name="Slide Number Placeholder 3"/>
          <p:cNvSpPr>
            <a:spLocks noGrp="1"/>
          </p:cNvSpPr>
          <p:nvPr>
            <p:ph type="sldNum" sz="quarter" idx="5"/>
          </p:nvPr>
        </p:nvSpPr>
        <p:spPr/>
        <p:txBody>
          <a:bodyPr/>
          <a:lstStyle/>
          <a:p>
            <a:fld id="{AA0C90A4-D50A-4A2A-80DE-FF1C2445C7D2}" type="slidenum">
              <a:rPr lang="en-US" smtClean="0"/>
              <a:t>5</a:t>
            </a:fld>
            <a:endParaRPr lang="en-US"/>
          </a:p>
        </p:txBody>
      </p:sp>
    </p:spTree>
    <p:extLst>
      <p:ext uri="{BB962C8B-B14F-4D97-AF65-F5344CB8AC3E}">
        <p14:creationId xmlns:p14="http://schemas.microsoft.com/office/powerpoint/2010/main" val="163434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dirty="0"/>
              <a:t>Decreasing precision can actually degrade accuracy which is in some applications not tolerable.</a:t>
            </a:r>
          </a:p>
          <a:p>
            <a:pPr marL="171450" indent="-171450">
              <a:buFontTx/>
              <a:buChar char="-"/>
            </a:pPr>
            <a:r>
              <a:rPr lang="en-US" sz="900" dirty="0"/>
              <a:t>Recent work, shows that going from single-precision floating point to 16-bit fixed point can degrade the top-1 accuracy of the network on the image net dataset by 0.5%</a:t>
            </a:r>
          </a:p>
          <a:p>
            <a:pPr marL="171450" indent="-171450">
              <a:buFontTx/>
              <a:buChar char="-"/>
            </a:pPr>
            <a:r>
              <a:rPr lang="en-US" sz="900" dirty="0"/>
              <a:t>However, some techniques could be used to recover this accuracy loss. For instance, increasing layer sizes or using block floating point with small mantissa instead of fixed point</a:t>
            </a:r>
          </a:p>
          <a:p>
            <a:pPr marL="171450" indent="-171450">
              <a:buFontTx/>
              <a:buChar char="-"/>
            </a:pPr>
            <a:r>
              <a:rPr lang="en-US" sz="900" dirty="0"/>
              <a:t>So, what is the most hardware-efficient precision?</a:t>
            </a:r>
          </a:p>
          <a:p>
            <a:pPr marL="171450" indent="-171450">
              <a:buFontTx/>
              <a:buChar char="-"/>
            </a:pPr>
            <a:r>
              <a:rPr lang="en-US" sz="900" dirty="0"/>
              <a:t>Well, there is no single answer, it depends on the accuracy target, application, and model being used.</a:t>
            </a:r>
          </a:p>
          <a:p>
            <a:pPr marL="171450" indent="-171450">
              <a:buFontTx/>
              <a:buChar char="-"/>
            </a:pPr>
            <a:r>
              <a:rPr lang="en-US" sz="900" dirty="0"/>
              <a:t>However, recent work has shown that precisions form 4 – 9 bits is pareto-optimal for many target accuracies</a:t>
            </a:r>
          </a:p>
        </p:txBody>
      </p:sp>
      <p:sp>
        <p:nvSpPr>
          <p:cNvPr id="4" name="Slide Number Placeholder 3"/>
          <p:cNvSpPr>
            <a:spLocks noGrp="1"/>
          </p:cNvSpPr>
          <p:nvPr>
            <p:ph type="sldNum" sz="quarter" idx="5"/>
          </p:nvPr>
        </p:nvSpPr>
        <p:spPr/>
        <p:txBody>
          <a:bodyPr/>
          <a:lstStyle/>
          <a:p>
            <a:fld id="{AA0C90A4-D50A-4A2A-80DE-FF1C2445C7D2}" type="slidenum">
              <a:rPr lang="en-US" smtClean="0"/>
              <a:t>6</a:t>
            </a:fld>
            <a:endParaRPr lang="en-US"/>
          </a:p>
        </p:txBody>
      </p:sp>
    </p:spTree>
    <p:extLst>
      <p:ext uri="{BB962C8B-B14F-4D97-AF65-F5344CB8AC3E}">
        <p14:creationId xmlns:p14="http://schemas.microsoft.com/office/powerpoint/2010/main" val="312731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dirty="0"/>
              <a:t>The good news is that FPGAs naturally adapt to precision variation. Since, they are reconfigurable and have variable bit-width data paths.</a:t>
            </a:r>
          </a:p>
          <a:p>
            <a:pPr marL="171450" indent="-171450">
              <a:buFontTx/>
              <a:buChar char="-"/>
            </a:pPr>
            <a:r>
              <a:rPr lang="en-US" sz="1000" dirty="0"/>
              <a:t>Multiplies and multiply accumulates are mostly carried out using DSP blocks. And currently DSP blocks have limited precisions available</a:t>
            </a:r>
          </a:p>
          <a:p>
            <a:pPr marL="171450" indent="-171450">
              <a:buFontTx/>
              <a:buChar char="-"/>
            </a:pPr>
            <a:r>
              <a:rPr lang="en-US" sz="1000" dirty="0"/>
              <a:t>The smallest precision available in Stratix-10 DSP block is 18x18. At this bit width, multipliers are more efficiently implemented using DSPs. An 18x18 multiplier will need 150 ALMs to be implemented using soft logic. In addition, they will never be as fast as the DSPs at this bit width.</a:t>
            </a:r>
          </a:p>
          <a:p>
            <a:pPr marL="171450" indent="-171450">
              <a:buFontTx/>
              <a:buChar char="-"/>
            </a:pPr>
            <a:r>
              <a:rPr lang="en-US" sz="1000" dirty="0"/>
              <a:t>But are DSPs as good for low-precision multiplies?</a:t>
            </a:r>
          </a:p>
          <a:p>
            <a:pPr marL="171450" indent="-171450">
              <a:buFontTx/>
              <a:buChar char="-"/>
            </a:pPr>
            <a:r>
              <a:rPr lang="en-US" sz="1000" dirty="0"/>
              <a:t>Well at this precision, you can implement 24x more 4-bit multiplies using logic blocks than DSPs. While also at this size there is no difference in speed.</a:t>
            </a:r>
          </a:p>
          <a:p>
            <a:pPr marL="171450" indent="-171450">
              <a:buFontTx/>
              <a:buChar char="-"/>
            </a:pPr>
            <a:r>
              <a:rPr lang="en-US" sz="1000" dirty="0"/>
              <a:t>Results on </a:t>
            </a:r>
            <a:r>
              <a:rPr lang="en-US" sz="1000" dirty="0" err="1"/>
              <a:t>Arria</a:t>
            </a:r>
            <a:r>
              <a:rPr lang="en-US" sz="1000" dirty="0"/>
              <a:t> 10 fastest speed grade:</a:t>
            </a:r>
          </a:p>
          <a:p>
            <a:pPr marL="171450" indent="-171450">
              <a:buFontTx/>
              <a:buChar char="-"/>
            </a:pPr>
            <a:r>
              <a:rPr lang="en-US" sz="1000" dirty="0"/>
              <a:t>18x18 multiplication: 11520x (DSP multipliers @ 548 MHz) vs. 17834x (logic block multipliers @ 257 MHz) LB:DSP </a:t>
            </a:r>
            <a:r>
              <a:rPr lang="en-US" sz="1000" dirty="0">
                <a:sym typeface="Wingdings" panose="05000000000000000000" pitchFamily="2" charset="2"/>
              </a:rPr>
              <a:t> 1.55x</a:t>
            </a:r>
            <a:endParaRPr lang="en-US" sz="1000" dirty="0"/>
          </a:p>
          <a:p>
            <a:pPr marL="171450" indent="-171450">
              <a:buFontTx/>
              <a:buChar char="-"/>
            </a:pPr>
            <a:r>
              <a:rPr lang="en-US" sz="1000" dirty="0"/>
              <a:t>4x4 multiplication: 11520x (DSP multipliers @ 548 MHz) vs. 280000x (logic block multipliers @ 617 MHz) LB: DSP </a:t>
            </a:r>
            <a:r>
              <a:rPr lang="en-US" sz="1000" dirty="0">
                <a:sym typeface="Wingdings" panose="05000000000000000000" pitchFamily="2" charset="2"/>
              </a:rPr>
              <a:t> 24.3x</a:t>
            </a:r>
            <a:endParaRPr lang="en-US" sz="1000" dirty="0"/>
          </a:p>
        </p:txBody>
      </p:sp>
      <p:sp>
        <p:nvSpPr>
          <p:cNvPr id="4" name="Slide Number Placeholder 3"/>
          <p:cNvSpPr>
            <a:spLocks noGrp="1"/>
          </p:cNvSpPr>
          <p:nvPr>
            <p:ph type="sldNum" sz="quarter" idx="5"/>
          </p:nvPr>
        </p:nvSpPr>
        <p:spPr/>
        <p:txBody>
          <a:bodyPr/>
          <a:lstStyle/>
          <a:p>
            <a:fld id="{AA0C90A4-D50A-4A2A-80DE-FF1C2445C7D2}" type="slidenum">
              <a:rPr lang="en-US" smtClean="0"/>
              <a:t>7</a:t>
            </a:fld>
            <a:endParaRPr lang="en-US"/>
          </a:p>
        </p:txBody>
      </p:sp>
    </p:spTree>
    <p:extLst>
      <p:ext uri="{BB962C8B-B14F-4D97-AF65-F5344CB8AC3E}">
        <p14:creationId xmlns:p14="http://schemas.microsoft.com/office/powerpoint/2010/main" val="302057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Logic blocks are highly flexible and are the most ubiquitous recourse on an FPGA. But how efficient are they when it comes to multipliers implementation?</a:t>
            </a:r>
          </a:p>
          <a:p>
            <a:r>
              <a:rPr lang="en-US" sz="1100" dirty="0"/>
              <a:t>First we need to know how are the multiplier currently mapped to the state of the art logic block architectures. </a:t>
            </a:r>
          </a:p>
          <a:p>
            <a:r>
              <a:rPr lang="en-US" sz="1100" dirty="0"/>
              <a:t>Then we can look for potential rooms for improvement.</a:t>
            </a:r>
          </a:p>
        </p:txBody>
      </p:sp>
      <p:sp>
        <p:nvSpPr>
          <p:cNvPr id="4" name="Slide Number Placeholder 3"/>
          <p:cNvSpPr>
            <a:spLocks noGrp="1"/>
          </p:cNvSpPr>
          <p:nvPr>
            <p:ph type="sldNum" sz="quarter" idx="5"/>
          </p:nvPr>
        </p:nvSpPr>
        <p:spPr/>
        <p:txBody>
          <a:bodyPr/>
          <a:lstStyle/>
          <a:p>
            <a:fld id="{AA0C90A4-D50A-4A2A-80DE-FF1C2445C7D2}" type="slidenum">
              <a:rPr lang="en-US" smtClean="0"/>
              <a:t>8</a:t>
            </a:fld>
            <a:endParaRPr lang="en-US"/>
          </a:p>
        </p:txBody>
      </p:sp>
    </p:spTree>
    <p:extLst>
      <p:ext uri="{BB962C8B-B14F-4D97-AF65-F5344CB8AC3E}">
        <p14:creationId xmlns:p14="http://schemas.microsoft.com/office/powerpoint/2010/main" val="154404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baseline state-of-the-art logic block architecture we are using for this study in the startix-10 architecture. Here we are showing a stratix-10like logic block. This logic block has 8 distinct inputs, a 6-input </a:t>
            </a:r>
            <a:r>
              <a:rPr lang="en-US" dirty="0" err="1"/>
              <a:t>fracturable</a:t>
            </a:r>
            <a:r>
              <a:rPr lang="en-US" dirty="0"/>
              <a:t> LUT that can be used a one 6-input LUT or two 5-input LUTs or smaller having a maximum of 8 distinct inputs. In addition, the LUT Is used as 4-input LUTs when in arithmetic mode providing two bits of addition per ALM. Finally, the ALM has for outputs which can be optionally registered. </a:t>
            </a:r>
          </a:p>
        </p:txBody>
      </p:sp>
      <p:sp>
        <p:nvSpPr>
          <p:cNvPr id="4" name="Slide Number Placeholder 3"/>
          <p:cNvSpPr>
            <a:spLocks noGrp="1"/>
          </p:cNvSpPr>
          <p:nvPr>
            <p:ph type="sldNum" sz="quarter" idx="5"/>
          </p:nvPr>
        </p:nvSpPr>
        <p:spPr/>
        <p:txBody>
          <a:bodyPr/>
          <a:lstStyle/>
          <a:p>
            <a:fld id="{AA0C90A4-D50A-4A2A-80DE-FF1C2445C7D2}" type="slidenum">
              <a:rPr lang="en-US" smtClean="0"/>
              <a:t>9</a:t>
            </a:fld>
            <a:endParaRPr lang="en-US"/>
          </a:p>
        </p:txBody>
      </p:sp>
    </p:spTree>
    <p:extLst>
      <p:ext uri="{BB962C8B-B14F-4D97-AF65-F5344CB8AC3E}">
        <p14:creationId xmlns:p14="http://schemas.microsoft.com/office/powerpoint/2010/main" val="391955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look at the steps needed to perform a multiplication operation and see how this going to be mapped to an FPGA. First partial products are generated which is an AND operation between two bits, one from each operand. Then those partial products are added together to generate the final products. This addition is done one 1 or more steps depending on the multiplication size.</a:t>
            </a:r>
          </a:p>
        </p:txBody>
      </p:sp>
      <p:sp>
        <p:nvSpPr>
          <p:cNvPr id="4" name="Slide Number Placeholder 3"/>
          <p:cNvSpPr>
            <a:spLocks noGrp="1"/>
          </p:cNvSpPr>
          <p:nvPr>
            <p:ph type="sldNum" sz="quarter" idx="5"/>
          </p:nvPr>
        </p:nvSpPr>
        <p:spPr/>
        <p:txBody>
          <a:bodyPr/>
          <a:lstStyle/>
          <a:p>
            <a:fld id="{AA0C90A4-D50A-4A2A-80DE-FF1C2445C7D2}" type="slidenum">
              <a:rPr lang="en-US" smtClean="0"/>
              <a:t>10</a:t>
            </a:fld>
            <a:endParaRPr lang="en-US"/>
          </a:p>
        </p:txBody>
      </p:sp>
    </p:spTree>
    <p:extLst>
      <p:ext uri="{BB962C8B-B14F-4D97-AF65-F5344CB8AC3E}">
        <p14:creationId xmlns:p14="http://schemas.microsoft.com/office/powerpoint/2010/main" val="83730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60C5-0355-4A6E-9531-4B6F075ED1FA}"/>
              </a:ext>
            </a:extLst>
          </p:cNvPr>
          <p:cNvSpPr>
            <a:spLocks noGrp="1"/>
          </p:cNvSpPr>
          <p:nvPr>
            <p:ph type="title"/>
          </p:nvPr>
        </p:nvSpPr>
        <p:spPr>
          <a:xfrm>
            <a:off x="2851573" y="2766218"/>
            <a:ext cx="6488854" cy="1325563"/>
          </a:xfrm>
        </p:spPr>
        <p:txBody>
          <a:bodyPr>
            <a:noAutofit/>
          </a:bodyPr>
          <a:lstStyle>
            <a:lvl1pPr algn="ctr">
              <a:defRPr sz="6000"/>
            </a:lvl1pPr>
          </a:lstStyle>
          <a:p>
            <a:r>
              <a:rPr lang="en-US" dirty="0"/>
              <a:t>Click to edit Master title style</a:t>
            </a:r>
          </a:p>
        </p:txBody>
      </p:sp>
      <p:sp>
        <p:nvSpPr>
          <p:cNvPr id="3" name="Slide Number Placeholder 5">
            <a:extLst>
              <a:ext uri="{FF2B5EF4-FFF2-40B4-BE49-F238E27FC236}">
                <a16:creationId xmlns:a16="http://schemas.microsoft.com/office/drawing/2014/main" id="{4A806959-1572-4114-86FD-773960E58F9C}"/>
              </a:ext>
            </a:extLst>
          </p:cNvPr>
          <p:cNvSpPr>
            <a:spLocks noGrp="1"/>
          </p:cNvSpPr>
          <p:nvPr>
            <p:ph type="sldNum" sz="quarter" idx="12"/>
          </p:nvPr>
        </p:nvSpPr>
        <p:spPr>
          <a:xfrm>
            <a:off x="9260591" y="6333490"/>
            <a:ext cx="2743200" cy="365125"/>
          </a:xfrm>
          <a:prstGeom prst="rect">
            <a:avLst/>
          </a:prstGeom>
        </p:spPr>
        <p:txBody>
          <a:bodyPr/>
          <a:lstStyle>
            <a:lvl1pPr algn="r">
              <a:defRPr sz="2000" b="1">
                <a:solidFill>
                  <a:schemeClr val="tx1"/>
                </a:solidFill>
              </a:defRPr>
            </a:lvl1pPr>
          </a:lstStyle>
          <a:p>
            <a:fld id="{7F5AC743-F530-4263-8389-E45A994BFB2A}" type="slidenum">
              <a:rPr lang="en-US" smtClean="0"/>
              <a:pPr/>
              <a:t>‹#›</a:t>
            </a:fld>
            <a:endParaRPr lang="en-US" dirty="0"/>
          </a:p>
        </p:txBody>
      </p:sp>
      <p:sp>
        <p:nvSpPr>
          <p:cNvPr id="4" name="Rectangle 3">
            <a:extLst>
              <a:ext uri="{FF2B5EF4-FFF2-40B4-BE49-F238E27FC236}">
                <a16:creationId xmlns:a16="http://schemas.microsoft.com/office/drawing/2014/main" id="{4388716F-B5A5-49E1-98FE-94DE6275DF7B}"/>
              </a:ext>
            </a:extLst>
          </p:cNvPr>
          <p:cNvSpPr/>
          <p:nvPr userDrawn="1"/>
        </p:nvSpPr>
        <p:spPr>
          <a:xfrm>
            <a:off x="0" y="6720840"/>
            <a:ext cx="121920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4043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DED4-E863-4AE0-B042-3288CF76C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27C917-8F43-4474-B1DC-DC2C63FE9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00580A-A7A8-4177-8EBE-B5174AAB7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F327AD-6C62-4AAE-87FD-633D7550377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4B1E7F4-40E3-4CCE-A5EE-0CF5C256A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44D7E6A-B86A-48BC-AF8C-E47FFBF17247}"/>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256854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F36E-C5D7-4C8B-BD69-4AB0C307D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8CD79E-609F-4ED5-9564-38AA84F10F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8302E-2208-4C5A-8708-B1598A04DDB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63145D19-0E34-488E-A0BA-D2C6B771AB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D703B93-9FEA-4B2E-BD0C-E1D686F2E3A4}"/>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250154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C9658-55F0-43EA-AB54-B2BC9E7653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B762E-B497-4E1F-9105-4352836498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E2A4-49E7-49A5-ABF7-68CFB7ECA95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4981E5F1-A8C1-4523-AE78-3AB57A2588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6D2F870-C340-4EF0-9EC9-99E83B98AF5E}"/>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102577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BE46-6BE4-41D9-AD68-149ADF65C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901803-4D69-4A20-B294-C646378CF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4A3591-E30C-4912-8C2F-40465E91466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6D4B1242-544A-4E93-AA45-557374E09F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02D7718-1F2D-401D-8EEB-8E88D5A86A3B}"/>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88AC42-3878-4AC3-AFF9-08C56054504B}" type="slidenum">
              <a:rPr lang="en-US" smtClean="0"/>
              <a:pPr/>
              <a:t>‹#›</a:t>
            </a:fld>
            <a:endParaRPr lang="en-US" dirty="0"/>
          </a:p>
        </p:txBody>
      </p:sp>
    </p:spTree>
    <p:extLst>
      <p:ext uri="{BB962C8B-B14F-4D97-AF65-F5344CB8AC3E}">
        <p14:creationId xmlns:p14="http://schemas.microsoft.com/office/powerpoint/2010/main" val="277823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6ACB-D2B9-4FB4-9957-CF34974AB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73A17-E1E6-49BD-A978-F7B8B8ADBDF2}"/>
              </a:ext>
            </a:extLst>
          </p:cNvPr>
          <p:cNvSpPr>
            <a:spLocks noGrp="1"/>
          </p:cNvSpPr>
          <p:nvPr>
            <p:ph idx="1"/>
          </p:nvPr>
        </p:nvSpPr>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AFE591-1E8A-4D20-9DED-FB54041E07C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B2EDBFA-725B-4439-96C1-267D033E553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7158FA3-F643-4AA8-8DAE-C8BADCD94ABF}"/>
              </a:ext>
            </a:extLst>
          </p:cNvPr>
          <p:cNvSpPr>
            <a:spLocks noGrp="1"/>
          </p:cNvSpPr>
          <p:nvPr>
            <p:ph type="sldNum" sz="quarter" idx="12"/>
          </p:nvPr>
        </p:nvSpPr>
        <p:spPr>
          <a:xfrm>
            <a:off x="9260591" y="6333490"/>
            <a:ext cx="2743200" cy="365125"/>
          </a:xfrm>
          <a:prstGeom prst="rect">
            <a:avLst/>
          </a:prstGeom>
        </p:spPr>
        <p:txBody>
          <a:bodyPr/>
          <a:lstStyle>
            <a:lvl1pPr algn="r">
              <a:defRPr sz="2000" b="1">
                <a:solidFill>
                  <a:schemeClr val="tx1"/>
                </a:solidFill>
              </a:defRPr>
            </a:lvl1pPr>
          </a:lstStyle>
          <a:p>
            <a:fld id="{7F5AC743-F530-4263-8389-E45A994BFB2A}" type="slidenum">
              <a:rPr lang="en-US" smtClean="0"/>
              <a:pPr/>
              <a:t>‹#›</a:t>
            </a:fld>
            <a:endParaRPr lang="en-US" dirty="0"/>
          </a:p>
        </p:txBody>
      </p:sp>
      <p:sp>
        <p:nvSpPr>
          <p:cNvPr id="7" name="Rectangle 6">
            <a:extLst>
              <a:ext uri="{FF2B5EF4-FFF2-40B4-BE49-F238E27FC236}">
                <a16:creationId xmlns:a16="http://schemas.microsoft.com/office/drawing/2014/main" id="{D593F701-57EC-46E3-9009-E66105ABA96A}"/>
              </a:ext>
            </a:extLst>
          </p:cNvPr>
          <p:cNvSpPr/>
          <p:nvPr userDrawn="1"/>
        </p:nvSpPr>
        <p:spPr>
          <a:xfrm>
            <a:off x="0" y="676508"/>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8" name="Rectangle 7">
            <a:extLst>
              <a:ext uri="{FF2B5EF4-FFF2-40B4-BE49-F238E27FC236}">
                <a16:creationId xmlns:a16="http://schemas.microsoft.com/office/drawing/2014/main" id="{43FD505D-01B3-4BB5-9704-BE0D0753C691}"/>
              </a:ext>
            </a:extLst>
          </p:cNvPr>
          <p:cNvSpPr/>
          <p:nvPr userDrawn="1"/>
        </p:nvSpPr>
        <p:spPr>
          <a:xfrm>
            <a:off x="0" y="6720840"/>
            <a:ext cx="121920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4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B86D-8264-47E7-A05B-A9472C00CB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62A1C3-3836-446D-957F-FDC8EC7F5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1F28F4-0786-4542-AA3D-44409A101ED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0423AEB-6280-45F7-90DD-F5A31A3160B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1FF7736-24CD-4D84-9C05-F3D1DBDEF5DC}"/>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88AC42-3878-4AC3-AFF9-08C56054504B}" type="slidenum">
              <a:rPr lang="en-US" smtClean="0"/>
              <a:pPr/>
              <a:t>‹#›</a:t>
            </a:fld>
            <a:endParaRPr lang="en-US" dirty="0"/>
          </a:p>
        </p:txBody>
      </p:sp>
    </p:spTree>
    <p:extLst>
      <p:ext uri="{BB962C8B-B14F-4D97-AF65-F5344CB8AC3E}">
        <p14:creationId xmlns:p14="http://schemas.microsoft.com/office/powerpoint/2010/main" val="161703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B23D-46CB-424A-AE54-E53E2D064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F85A5-6E6D-497F-B63F-29B8EE1036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BB43E6-6542-4C03-8FA9-62FC12AA5C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7B9E58-079A-4044-B463-1B7CD6D4581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02412010-6E9E-435F-8ACA-CC38B8EBB12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F66A727-F0CE-4D45-8E97-E520B6C1A726}"/>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250157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10E7-E2E4-4B1F-AFA9-F8DFAFE08F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504C9-466E-49AB-AD70-8B72CFCF1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19EC65-365A-4737-BD67-979663F111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9A190F-DCB7-4DD6-A191-F20C16DD3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F0FEE0-B429-411D-AD7D-7EB8D6E916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39705D-14CC-4A1C-82B2-1565C8504E1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09DDFD4C-9372-46FC-B5A6-7F6C493618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0299001-CD52-460F-943A-6B434002F4E4}"/>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37735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458B-DF55-4882-A2B0-6A61471C12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D4ACB2-C499-4614-964A-AA43FC0A547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94BE7D1B-F42E-401B-9324-83E99D2948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93BBDA7-01F3-4DC6-9B6C-D82E16F5BDD2}"/>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408688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A502C-1618-434C-BEC4-5D7F8E33629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08E98BCA-D121-4B13-B150-EDF310DCFE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A4465D0-4977-4D25-A340-E4AE2F89B419}"/>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247487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2B16-3C2B-4DE0-BA19-09B45B311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BCD8B-2587-4D1A-B3B0-7861B4ED7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C7CAC-C8F9-4B79-A3FC-9D57FFABE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285350-36C9-43AF-B35A-A9E556D3DAE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2E29EF9-127B-4F1F-BF36-6304623241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FFE0AD1-9AC9-453D-8A9F-DBDEE29055AB}"/>
              </a:ext>
            </a:extLst>
          </p:cNvPr>
          <p:cNvSpPr>
            <a:spLocks noGrp="1"/>
          </p:cNvSpPr>
          <p:nvPr>
            <p:ph type="sldNum" sz="quarter" idx="12"/>
          </p:nvPr>
        </p:nvSpPr>
        <p:spPr>
          <a:xfrm>
            <a:off x="8610600" y="6356350"/>
            <a:ext cx="2743200" cy="365125"/>
          </a:xfrm>
          <a:prstGeom prst="rect">
            <a:avLst/>
          </a:prstGeom>
        </p:spPr>
        <p:txBody>
          <a:bodyPr/>
          <a:lstStyle/>
          <a:p>
            <a:fld id="{6F88AC42-3878-4AC3-AFF9-08C56054504B}" type="slidenum">
              <a:rPr lang="en-US" smtClean="0"/>
              <a:t>‹#›</a:t>
            </a:fld>
            <a:endParaRPr lang="en-US" dirty="0"/>
          </a:p>
        </p:txBody>
      </p:sp>
    </p:spTree>
    <p:extLst>
      <p:ext uri="{BB962C8B-B14F-4D97-AF65-F5344CB8AC3E}">
        <p14:creationId xmlns:p14="http://schemas.microsoft.com/office/powerpoint/2010/main" val="311174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A5895-915A-4CA7-9A20-417CE52D8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2008DD-971D-45D1-AAC7-458544C7D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233610"/>
      </p:ext>
    </p:extLst>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sv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sv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2.sv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7.xml"/><Relationship Id="rId7" Type="http://schemas.openxmlformats.org/officeDocument/2006/relationships/image" Target="../media/image50.sv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6.sv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40.sv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2.xml"/><Relationship Id="rId7" Type="http://schemas.openxmlformats.org/officeDocument/2006/relationships/image" Target="../media/image46.sv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45.png"/><Relationship Id="rId5" Type="http://schemas.openxmlformats.org/officeDocument/2006/relationships/image" Target="../media/image40.sv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hyperlink" Target="https://www.techpartz.com/"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s://www.businesswire.com/"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56.sv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58.sv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0.sv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E18EFB-C015-4446-A9E6-6036D64D2C1C}"/>
              </a:ext>
            </a:extLst>
          </p:cNvPr>
          <p:cNvSpPr/>
          <p:nvPr/>
        </p:nvSpPr>
        <p:spPr>
          <a:xfrm>
            <a:off x="1638300" y="3556318"/>
            <a:ext cx="8892540" cy="15728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066D3C-7DAA-4EFB-9830-7E11AC8C9725}"/>
              </a:ext>
            </a:extLst>
          </p:cNvPr>
          <p:cNvSpPr/>
          <p:nvPr/>
        </p:nvSpPr>
        <p:spPr>
          <a:xfrm>
            <a:off x="838200" y="1658303"/>
            <a:ext cx="10485120" cy="1882775"/>
          </a:xfrm>
          <a:prstGeom prst="rect">
            <a:avLst/>
          </a:prstGeom>
          <a:solidFill>
            <a:schemeClr val="accent1">
              <a:lumMod val="50000"/>
            </a:schemeClr>
          </a:solidFill>
          <a:ln w="19050">
            <a:solidFill>
              <a:schemeClr val="tx2">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12C21-9C09-4F04-B4E1-5A628C86D818}"/>
              </a:ext>
            </a:extLst>
          </p:cNvPr>
          <p:cNvSpPr>
            <a:spLocks noGrp="1"/>
          </p:cNvSpPr>
          <p:nvPr>
            <p:ph type="ctrTitle"/>
          </p:nvPr>
        </p:nvSpPr>
        <p:spPr>
          <a:xfrm>
            <a:off x="1524000" y="1122363"/>
            <a:ext cx="9144000" cy="2387600"/>
          </a:xfrm>
        </p:spPr>
        <p:txBody>
          <a:bodyPr>
            <a:normAutofit/>
          </a:bodyPr>
          <a:lstStyle/>
          <a:p>
            <a:r>
              <a:rPr lang="en-US" sz="4400" b="1" dirty="0">
                <a:solidFill>
                  <a:schemeClr val="bg1"/>
                </a:solidFill>
              </a:rPr>
              <a:t>Math Doesn’t Have to be Hard: </a:t>
            </a:r>
            <a:br>
              <a:rPr lang="en-US" sz="4000" b="1" dirty="0">
                <a:solidFill>
                  <a:schemeClr val="bg1"/>
                </a:solidFill>
              </a:rPr>
            </a:br>
            <a:r>
              <a:rPr lang="en-US" sz="4000" dirty="0">
                <a:solidFill>
                  <a:schemeClr val="bg1"/>
                </a:solidFill>
              </a:rPr>
              <a:t>Logic Block Architectures to Enhance Low-Precision Multiply-Accumulate on FPGAs</a:t>
            </a:r>
          </a:p>
        </p:txBody>
      </p:sp>
      <p:sp>
        <p:nvSpPr>
          <p:cNvPr id="3" name="Subtitle 2">
            <a:extLst>
              <a:ext uri="{FF2B5EF4-FFF2-40B4-BE49-F238E27FC236}">
                <a16:creationId xmlns:a16="http://schemas.microsoft.com/office/drawing/2014/main" id="{213EA506-1E62-4115-9EF7-9BE8317F64E0}"/>
              </a:ext>
            </a:extLst>
          </p:cNvPr>
          <p:cNvSpPr>
            <a:spLocks noGrp="1"/>
          </p:cNvSpPr>
          <p:nvPr>
            <p:ph type="subTitle" idx="1"/>
          </p:nvPr>
        </p:nvSpPr>
        <p:spPr>
          <a:xfrm>
            <a:off x="1661160" y="3693478"/>
            <a:ext cx="8869680" cy="791542"/>
          </a:xfrm>
        </p:spPr>
        <p:txBody>
          <a:bodyPr>
            <a:normAutofit lnSpcReduction="10000"/>
          </a:bodyPr>
          <a:lstStyle/>
          <a:p>
            <a:r>
              <a:rPr lang="en-US" sz="2800" dirty="0">
                <a:solidFill>
                  <a:schemeClr val="accent1">
                    <a:lumMod val="50000"/>
                  </a:schemeClr>
                </a:solidFill>
              </a:rPr>
              <a:t>Andrew Boutros</a:t>
            </a:r>
            <a:r>
              <a:rPr lang="en-US" sz="2800" baseline="30000" dirty="0">
                <a:solidFill>
                  <a:schemeClr val="accent1">
                    <a:lumMod val="50000"/>
                  </a:schemeClr>
                </a:solidFill>
              </a:rPr>
              <a:t>1,2</a:t>
            </a:r>
            <a:r>
              <a:rPr lang="en-US" sz="2800" dirty="0">
                <a:solidFill>
                  <a:schemeClr val="accent1">
                    <a:lumMod val="50000"/>
                  </a:schemeClr>
                </a:solidFill>
              </a:rPr>
              <a:t>, Mohamed Eldafrawy</a:t>
            </a:r>
            <a:r>
              <a:rPr lang="en-US" sz="2800" baseline="30000" dirty="0">
                <a:solidFill>
                  <a:schemeClr val="accent1">
                    <a:lumMod val="50000"/>
                  </a:schemeClr>
                </a:solidFill>
              </a:rPr>
              <a:t>1</a:t>
            </a:r>
            <a:r>
              <a:rPr lang="en-US" sz="2800" dirty="0">
                <a:solidFill>
                  <a:schemeClr val="accent1">
                    <a:lumMod val="50000"/>
                  </a:schemeClr>
                </a:solidFill>
              </a:rPr>
              <a:t>, </a:t>
            </a:r>
            <a:r>
              <a:rPr lang="en-US" sz="2800" dirty="0" err="1">
                <a:solidFill>
                  <a:schemeClr val="accent1">
                    <a:lumMod val="50000"/>
                  </a:schemeClr>
                </a:solidFill>
              </a:rPr>
              <a:t>Sadegh</a:t>
            </a:r>
            <a:r>
              <a:rPr lang="en-US" sz="2800" dirty="0">
                <a:solidFill>
                  <a:schemeClr val="accent1">
                    <a:lumMod val="50000"/>
                  </a:schemeClr>
                </a:solidFill>
              </a:rPr>
              <a:t> Yazdanshenas</a:t>
            </a:r>
            <a:r>
              <a:rPr lang="en-US" sz="2800" baseline="30000" dirty="0">
                <a:solidFill>
                  <a:schemeClr val="accent1">
                    <a:lumMod val="50000"/>
                  </a:schemeClr>
                </a:solidFill>
              </a:rPr>
              <a:t>1</a:t>
            </a:r>
            <a:r>
              <a:rPr lang="en-US" sz="2800" dirty="0">
                <a:solidFill>
                  <a:schemeClr val="accent1">
                    <a:lumMod val="50000"/>
                  </a:schemeClr>
                </a:solidFill>
              </a:rPr>
              <a:t> &amp; </a:t>
            </a:r>
            <a:r>
              <a:rPr lang="en-US" sz="2800" b="1" u="sng" dirty="0">
                <a:solidFill>
                  <a:schemeClr val="accent1">
                    <a:lumMod val="50000"/>
                  </a:schemeClr>
                </a:solidFill>
              </a:rPr>
              <a:t>Vaughn Betz</a:t>
            </a:r>
            <a:r>
              <a:rPr lang="en-US" sz="2800" b="1" u="sng" baseline="30000" dirty="0">
                <a:solidFill>
                  <a:schemeClr val="accent1">
                    <a:lumMod val="50000"/>
                  </a:schemeClr>
                </a:solidFill>
              </a:rPr>
              <a:t>1,2</a:t>
            </a:r>
          </a:p>
        </p:txBody>
      </p:sp>
      <p:pic>
        <p:nvPicPr>
          <p:cNvPr id="13" name="Graphic 12">
            <a:extLst>
              <a:ext uri="{FF2B5EF4-FFF2-40B4-BE49-F238E27FC236}">
                <a16:creationId xmlns:a16="http://schemas.microsoft.com/office/drawing/2014/main" id="{97ED509E-6664-45F6-B6D6-24EBEE5B3EB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7611" y="6134100"/>
            <a:ext cx="3170688" cy="710519"/>
          </a:xfrm>
          <a:prstGeom prst="rect">
            <a:avLst/>
          </a:prstGeom>
        </p:spPr>
      </p:pic>
      <p:sp>
        <p:nvSpPr>
          <p:cNvPr id="7" name="Subtitle 2">
            <a:extLst>
              <a:ext uri="{FF2B5EF4-FFF2-40B4-BE49-F238E27FC236}">
                <a16:creationId xmlns:a16="http://schemas.microsoft.com/office/drawing/2014/main" id="{9BB8D8AE-631D-4C8E-958E-484EBE2D1A17}"/>
              </a:ext>
            </a:extLst>
          </p:cNvPr>
          <p:cNvSpPr txBox="1">
            <a:spLocks/>
          </p:cNvSpPr>
          <p:nvPr/>
        </p:nvSpPr>
        <p:spPr>
          <a:xfrm>
            <a:off x="1996440" y="3845878"/>
            <a:ext cx="8671560" cy="791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u="sng" dirty="0">
              <a:solidFill>
                <a:schemeClr val="accent1">
                  <a:lumMod val="50000"/>
                </a:schemeClr>
              </a:solidFill>
            </a:endParaRPr>
          </a:p>
        </p:txBody>
      </p:sp>
      <p:sp>
        <p:nvSpPr>
          <p:cNvPr id="5" name="TextBox 4">
            <a:extLst>
              <a:ext uri="{FF2B5EF4-FFF2-40B4-BE49-F238E27FC236}">
                <a16:creationId xmlns:a16="http://schemas.microsoft.com/office/drawing/2014/main" id="{9EA499B2-EB10-4CB8-9293-0E50128DA4A5}"/>
              </a:ext>
            </a:extLst>
          </p:cNvPr>
          <p:cNvSpPr txBox="1"/>
          <p:nvPr/>
        </p:nvSpPr>
        <p:spPr>
          <a:xfrm>
            <a:off x="1638300" y="4454541"/>
            <a:ext cx="8892540" cy="584775"/>
          </a:xfrm>
          <a:prstGeom prst="rect">
            <a:avLst/>
          </a:prstGeom>
          <a:noFill/>
        </p:spPr>
        <p:txBody>
          <a:bodyPr wrap="square" rtlCol="0">
            <a:spAutoFit/>
          </a:bodyPr>
          <a:lstStyle/>
          <a:p>
            <a:pPr algn="ctr"/>
            <a:r>
              <a:rPr lang="en-US" sz="1600" baseline="30000" dirty="0">
                <a:solidFill>
                  <a:schemeClr val="accent1">
                    <a:lumMod val="50000"/>
                  </a:schemeClr>
                </a:solidFill>
              </a:rPr>
              <a:t>1</a:t>
            </a:r>
            <a:r>
              <a:rPr lang="en-US" sz="1600" dirty="0">
                <a:solidFill>
                  <a:schemeClr val="accent1">
                    <a:lumMod val="50000"/>
                  </a:schemeClr>
                </a:solidFill>
              </a:rPr>
              <a:t>Department of Electrical and Computer Engineering, University of Toronto, Toronto, ON, Canada</a:t>
            </a:r>
          </a:p>
          <a:p>
            <a:pPr algn="ctr"/>
            <a:r>
              <a:rPr lang="en-US" sz="1600" baseline="30000" dirty="0">
                <a:solidFill>
                  <a:schemeClr val="accent1">
                    <a:lumMod val="50000"/>
                  </a:schemeClr>
                </a:solidFill>
              </a:rPr>
              <a:t>2</a:t>
            </a:r>
            <a:r>
              <a:rPr lang="en-US" sz="1600" dirty="0">
                <a:solidFill>
                  <a:schemeClr val="accent1">
                    <a:lumMod val="50000"/>
                  </a:schemeClr>
                </a:solidFill>
              </a:rPr>
              <a:t>Vector Institute, Toronto, ON, Canada</a:t>
            </a:r>
          </a:p>
        </p:txBody>
      </p:sp>
      <p:cxnSp>
        <p:nvCxnSpPr>
          <p:cNvPr id="9" name="Straight Connector 8">
            <a:extLst>
              <a:ext uri="{FF2B5EF4-FFF2-40B4-BE49-F238E27FC236}">
                <a16:creationId xmlns:a16="http://schemas.microsoft.com/office/drawing/2014/main" id="{DD71FD12-FB05-4341-9D53-C24D08181002}"/>
              </a:ext>
            </a:extLst>
          </p:cNvPr>
          <p:cNvCxnSpPr/>
          <p:nvPr/>
        </p:nvCxnSpPr>
        <p:spPr>
          <a:xfrm>
            <a:off x="2522220" y="4462161"/>
            <a:ext cx="7261860" cy="0"/>
          </a:xfrm>
          <a:prstGeom prst="line">
            <a:avLst/>
          </a:prstGeom>
          <a:ln w="9525">
            <a:solidFill>
              <a:schemeClr val="accent3">
                <a:lumMod val="60000"/>
                <a:lumOff val="40000"/>
              </a:schemeClr>
            </a:solidFill>
          </a:ln>
          <a:effectLst>
            <a:outerShdw blurRad="50800"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59AD9DC-7951-4B8A-B1CC-7514B9F89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492" y="6074699"/>
            <a:ext cx="2704148" cy="774458"/>
          </a:xfrm>
          <a:prstGeom prst="rect">
            <a:avLst/>
          </a:prstGeom>
        </p:spPr>
      </p:pic>
      <p:sp>
        <p:nvSpPr>
          <p:cNvPr id="12" name="TextBox 11">
            <a:extLst>
              <a:ext uri="{FF2B5EF4-FFF2-40B4-BE49-F238E27FC236}">
                <a16:creationId xmlns:a16="http://schemas.microsoft.com/office/drawing/2014/main" id="{AAC52211-BBA7-4B2C-8F36-DACAB1E65048}"/>
              </a:ext>
            </a:extLst>
          </p:cNvPr>
          <p:cNvSpPr txBox="1"/>
          <p:nvPr/>
        </p:nvSpPr>
        <p:spPr>
          <a:xfrm>
            <a:off x="4858289" y="5175512"/>
            <a:ext cx="2475421" cy="461665"/>
          </a:xfrm>
          <a:prstGeom prst="rect">
            <a:avLst/>
          </a:prstGeom>
          <a:noFill/>
        </p:spPr>
        <p:txBody>
          <a:bodyPr wrap="none" rtlCol="0">
            <a:spAutoFit/>
          </a:bodyPr>
          <a:lstStyle/>
          <a:p>
            <a:pPr>
              <a:tabLst>
                <a:tab pos="1144588" algn="l"/>
              </a:tabLst>
            </a:pPr>
            <a:r>
              <a:rPr lang="en-US" sz="2400" b="1" dirty="0">
                <a:solidFill>
                  <a:schemeClr val="accent1">
                    <a:lumMod val="50000"/>
                  </a:schemeClr>
                </a:solidFill>
              </a:rPr>
              <a:t>February 25, 2019</a:t>
            </a:r>
          </a:p>
        </p:txBody>
      </p:sp>
    </p:spTree>
    <p:extLst>
      <p:ext uri="{BB962C8B-B14F-4D97-AF65-F5344CB8AC3E}">
        <p14:creationId xmlns:p14="http://schemas.microsoft.com/office/powerpoint/2010/main" val="2260392958"/>
      </p:ext>
    </p:extLst>
  </p:cSld>
  <p:clrMapOvr>
    <a:masterClrMapping/>
  </p:clrMapOvr>
  <mc:AlternateContent xmlns:mc="http://schemas.openxmlformats.org/markup-compatibility/2006" xmlns:p14="http://schemas.microsoft.com/office/powerpoint/2010/main">
    <mc:Choice Requires="p14">
      <p:transition spd="slow" p14:dur="2000" advTm="10805"/>
    </mc:Choice>
    <mc:Fallback xmlns="">
      <p:transition spd="slow" advTm="108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1CCE-588B-4C6B-AB66-287114D98F1A}"/>
              </a:ext>
            </a:extLst>
          </p:cNvPr>
          <p:cNvSpPr>
            <a:spLocks noGrp="1"/>
          </p:cNvSpPr>
          <p:nvPr>
            <p:ph type="title"/>
          </p:nvPr>
        </p:nvSpPr>
        <p:spPr/>
        <p:txBody>
          <a:bodyPr/>
          <a:lstStyle/>
          <a:p>
            <a:r>
              <a:rPr lang="en-US" dirty="0"/>
              <a:t>Multiplication Operation</a:t>
            </a:r>
          </a:p>
        </p:txBody>
      </p:sp>
      <p:sp>
        <p:nvSpPr>
          <p:cNvPr id="3" name="Content Placeholder 2">
            <a:extLst>
              <a:ext uri="{FF2B5EF4-FFF2-40B4-BE49-F238E27FC236}">
                <a16:creationId xmlns:a16="http://schemas.microsoft.com/office/drawing/2014/main" id="{39165AC7-8D36-4952-9DE7-85E72D77F297}"/>
              </a:ext>
            </a:extLst>
          </p:cNvPr>
          <p:cNvSpPr>
            <a:spLocks noGrp="1"/>
          </p:cNvSpPr>
          <p:nvPr>
            <p:ph idx="1"/>
          </p:nvPr>
        </p:nvSpPr>
        <p:spPr/>
        <p:txBody>
          <a:bodyPr/>
          <a:lstStyle/>
          <a:p>
            <a:pPr marL="0" indent="0">
              <a:buNone/>
            </a:pPr>
            <a:r>
              <a:rPr lang="en-US" sz="3600" dirty="0"/>
              <a:t>Multiplication Steps:</a:t>
            </a:r>
          </a:p>
          <a:p>
            <a:pPr marL="514350" indent="-514350">
              <a:buFont typeface="+mj-lt"/>
              <a:buAutoNum type="arabicPeriod"/>
            </a:pPr>
            <a:r>
              <a:rPr lang="en-US" dirty="0"/>
              <a:t>Partial products generation </a:t>
            </a:r>
            <a:r>
              <a:rPr lang="en-US" dirty="0">
                <a:solidFill>
                  <a:srgbClr val="C00000"/>
                </a:solidFill>
              </a:rPr>
              <a:t>(LUTs)</a:t>
            </a:r>
          </a:p>
          <a:p>
            <a:pPr marL="514350" indent="-514350">
              <a:buFont typeface="+mj-lt"/>
              <a:buAutoNum type="arabicPeriod"/>
            </a:pPr>
            <a:r>
              <a:rPr lang="en-US" dirty="0"/>
              <a:t>Partial products reduction </a:t>
            </a:r>
            <a:r>
              <a:rPr lang="en-US" dirty="0">
                <a:solidFill>
                  <a:srgbClr val="C00000"/>
                </a:solidFill>
              </a:rPr>
              <a:t>(Adders)</a:t>
            </a:r>
          </a:p>
        </p:txBody>
      </p:sp>
      <p:pic>
        <p:nvPicPr>
          <p:cNvPr id="5" name="Graphic 4">
            <a:extLst>
              <a:ext uri="{FF2B5EF4-FFF2-40B4-BE49-F238E27FC236}">
                <a16:creationId xmlns:a16="http://schemas.microsoft.com/office/drawing/2014/main" id="{2F443216-3DDA-4263-A8A3-FF00960AC4C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1146" t="22222" r="37917" b="45972"/>
          <a:stretch/>
        </p:blipFill>
        <p:spPr>
          <a:xfrm>
            <a:off x="7502004" y="1738456"/>
            <a:ext cx="4539681" cy="3879056"/>
          </a:xfrm>
          <a:prstGeom prst="rect">
            <a:avLst/>
          </a:prstGeom>
        </p:spPr>
      </p:pic>
      <p:sp>
        <p:nvSpPr>
          <p:cNvPr id="7" name="Rectangle 6">
            <a:extLst>
              <a:ext uri="{FF2B5EF4-FFF2-40B4-BE49-F238E27FC236}">
                <a16:creationId xmlns:a16="http://schemas.microsoft.com/office/drawing/2014/main" id="{FF1DA53D-631B-4D11-A02A-CF4A2AE94604}"/>
              </a:ext>
            </a:extLst>
          </p:cNvPr>
          <p:cNvSpPr/>
          <p:nvPr/>
        </p:nvSpPr>
        <p:spPr>
          <a:xfrm>
            <a:off x="7567686" y="3753135"/>
            <a:ext cx="4473999" cy="146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0C8D40-9426-4350-85B4-826AB6C1D3EF}"/>
              </a:ext>
            </a:extLst>
          </p:cNvPr>
          <p:cNvSpPr/>
          <p:nvPr/>
        </p:nvSpPr>
        <p:spPr>
          <a:xfrm>
            <a:off x="7567686" y="2415655"/>
            <a:ext cx="4060209" cy="1337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6A04E5-7F09-4594-9B7A-ABB186E775B4}"/>
              </a:ext>
            </a:extLst>
          </p:cNvPr>
          <p:cNvSpPr/>
          <p:nvPr/>
        </p:nvSpPr>
        <p:spPr>
          <a:xfrm>
            <a:off x="7567686" y="5215080"/>
            <a:ext cx="4060209" cy="298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3D3D3C5-3299-49F0-AAC1-8122C28DAB8F}"/>
              </a:ext>
            </a:extLst>
          </p:cNvPr>
          <p:cNvSpPr>
            <a:spLocks noGrp="1"/>
          </p:cNvSpPr>
          <p:nvPr>
            <p:ph type="sldNum" sz="quarter" idx="12"/>
          </p:nvPr>
        </p:nvSpPr>
        <p:spPr/>
        <p:txBody>
          <a:bodyPr/>
          <a:lstStyle/>
          <a:p>
            <a:fld id="{7F5AC743-F530-4263-8389-E45A994BFB2A}" type="slidenum">
              <a:rPr lang="en-US" smtClean="0"/>
              <a:pPr/>
              <a:t>10</a:t>
            </a:fld>
            <a:endParaRPr lang="en-US" dirty="0"/>
          </a:p>
        </p:txBody>
      </p:sp>
    </p:spTree>
    <p:custDataLst>
      <p:tags r:id="rId1"/>
    </p:custDataLst>
    <p:extLst>
      <p:ext uri="{BB962C8B-B14F-4D97-AF65-F5344CB8AC3E}">
        <p14:creationId xmlns:p14="http://schemas.microsoft.com/office/powerpoint/2010/main" val="103729381"/>
      </p:ext>
    </p:extLst>
  </p:cSld>
  <p:clrMapOvr>
    <a:masterClrMapping/>
  </p:clrMapOvr>
  <mc:AlternateContent xmlns:mc="http://schemas.openxmlformats.org/markup-compatibility/2006" xmlns:p14="http://schemas.microsoft.com/office/powerpoint/2010/main">
    <mc:Choice Requires="p14">
      <p:transition spd="slow" p14:dur="2000" advTm="30117"/>
    </mc:Choice>
    <mc:Fallback xmlns="">
      <p:transition spd="slow" advTm="30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D515F38-5123-4059-BD3D-6A983D23867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9584" t="13408" r="8417" b="13852"/>
          <a:stretch/>
        </p:blipFill>
        <p:spPr>
          <a:xfrm>
            <a:off x="4053407" y="1666014"/>
            <a:ext cx="8126353" cy="4618101"/>
          </a:xfrm>
          <a:prstGeom prst="rect">
            <a:avLst/>
          </a:prstGeom>
          <a:effectLst/>
        </p:spPr>
      </p:pic>
      <p:sp>
        <p:nvSpPr>
          <p:cNvPr id="45" name="Rectangle 44">
            <a:extLst>
              <a:ext uri="{FF2B5EF4-FFF2-40B4-BE49-F238E27FC236}">
                <a16:creationId xmlns:a16="http://schemas.microsoft.com/office/drawing/2014/main" id="{2D7988C0-5805-4DC3-A1D7-F5320907146B}"/>
              </a:ext>
            </a:extLst>
          </p:cNvPr>
          <p:cNvSpPr/>
          <p:nvPr/>
        </p:nvSpPr>
        <p:spPr>
          <a:xfrm>
            <a:off x="4084862" y="1690688"/>
            <a:ext cx="3664678" cy="328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D3EB860-9237-474A-BE36-3D6ED46D67E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9733" t="14000" r="49491" b="33593"/>
          <a:stretch/>
        </p:blipFill>
        <p:spPr>
          <a:xfrm>
            <a:off x="4060479" y="1700122"/>
            <a:ext cx="3490419" cy="3343428"/>
          </a:xfrm>
          <a:prstGeom prst="rect">
            <a:avLst/>
          </a:prstGeom>
          <a:effectLst/>
        </p:spPr>
      </p:pic>
      <p:sp>
        <p:nvSpPr>
          <p:cNvPr id="2" name="Title 1">
            <a:extLst>
              <a:ext uri="{FF2B5EF4-FFF2-40B4-BE49-F238E27FC236}">
                <a16:creationId xmlns:a16="http://schemas.microsoft.com/office/drawing/2014/main" id="{E4076FE6-F7C1-4E55-AC02-41D64523BEB1}"/>
              </a:ext>
            </a:extLst>
          </p:cNvPr>
          <p:cNvSpPr>
            <a:spLocks noGrp="1"/>
          </p:cNvSpPr>
          <p:nvPr>
            <p:ph type="title"/>
          </p:nvPr>
        </p:nvSpPr>
        <p:spPr/>
        <p:txBody>
          <a:bodyPr/>
          <a:lstStyle/>
          <a:p>
            <a:r>
              <a:rPr lang="en-US" dirty="0"/>
              <a:t>Stratix-10: Unsigned 4-bit Multiplier Mapping</a:t>
            </a:r>
          </a:p>
        </p:txBody>
      </p:sp>
      <p:sp>
        <p:nvSpPr>
          <p:cNvPr id="6" name="TextBox 5">
            <a:extLst>
              <a:ext uri="{FF2B5EF4-FFF2-40B4-BE49-F238E27FC236}">
                <a16:creationId xmlns:a16="http://schemas.microsoft.com/office/drawing/2014/main" id="{423B0E56-9DE6-4DCB-AE8B-B4B5EA3A1878}"/>
              </a:ext>
            </a:extLst>
          </p:cNvPr>
          <p:cNvSpPr txBox="1"/>
          <p:nvPr/>
        </p:nvSpPr>
        <p:spPr>
          <a:xfrm>
            <a:off x="785685" y="2573102"/>
            <a:ext cx="2662332" cy="584775"/>
          </a:xfrm>
          <a:prstGeom prst="rect">
            <a:avLst/>
          </a:prstGeom>
          <a:noFill/>
        </p:spPr>
        <p:txBody>
          <a:bodyPr wrap="none" rtlCol="0">
            <a:spAutoFit/>
          </a:bodyPr>
          <a:lstStyle/>
          <a:p>
            <a:r>
              <a:rPr lang="en-US" sz="3200" dirty="0"/>
              <a:t>ALM Count: 10</a:t>
            </a:r>
          </a:p>
        </p:txBody>
      </p:sp>
      <p:sp>
        <p:nvSpPr>
          <p:cNvPr id="7" name="TextBox 6">
            <a:extLst>
              <a:ext uri="{FF2B5EF4-FFF2-40B4-BE49-F238E27FC236}">
                <a16:creationId xmlns:a16="http://schemas.microsoft.com/office/drawing/2014/main" id="{A5FBC630-DD0C-4B44-A8DD-3A491FF4741D}"/>
              </a:ext>
            </a:extLst>
          </p:cNvPr>
          <p:cNvSpPr txBox="1"/>
          <p:nvPr/>
        </p:nvSpPr>
        <p:spPr>
          <a:xfrm>
            <a:off x="180295" y="3600450"/>
            <a:ext cx="3873112" cy="954107"/>
          </a:xfrm>
          <a:prstGeom prst="rect">
            <a:avLst/>
          </a:prstGeom>
          <a:noFill/>
        </p:spPr>
        <p:txBody>
          <a:bodyPr wrap="none" rtlCol="0">
            <a:spAutoFit/>
          </a:bodyPr>
          <a:lstStyle/>
          <a:p>
            <a:pPr algn="ctr"/>
            <a:r>
              <a:rPr lang="en-US" sz="2800" dirty="0"/>
              <a:t>Geomean: 25.0 ALMs </a:t>
            </a:r>
          </a:p>
          <a:p>
            <a:pPr algn="ctr"/>
            <a:r>
              <a:rPr lang="en-US" sz="2800" dirty="0"/>
              <a:t>(4-bit to 9-bit multipliers)</a:t>
            </a:r>
          </a:p>
        </p:txBody>
      </p:sp>
      <p:sp>
        <p:nvSpPr>
          <p:cNvPr id="4" name="Rectangle 3">
            <a:extLst>
              <a:ext uri="{FF2B5EF4-FFF2-40B4-BE49-F238E27FC236}">
                <a16:creationId xmlns:a16="http://schemas.microsoft.com/office/drawing/2014/main" id="{29366EAB-E20D-4CF8-B76E-A6CCF020BF09}"/>
              </a:ext>
            </a:extLst>
          </p:cNvPr>
          <p:cNvSpPr/>
          <p:nvPr/>
        </p:nvSpPr>
        <p:spPr>
          <a:xfrm>
            <a:off x="9352157" y="2706029"/>
            <a:ext cx="1607038" cy="778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421014-CE1F-40A5-92A3-A244B023F110}"/>
              </a:ext>
            </a:extLst>
          </p:cNvPr>
          <p:cNvSpPr/>
          <p:nvPr/>
        </p:nvSpPr>
        <p:spPr>
          <a:xfrm>
            <a:off x="9306436" y="3497580"/>
            <a:ext cx="1652759" cy="414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5C605D-7AF0-43B5-8FA8-4217EA49FB83}"/>
              </a:ext>
            </a:extLst>
          </p:cNvPr>
          <p:cNvSpPr/>
          <p:nvPr/>
        </p:nvSpPr>
        <p:spPr>
          <a:xfrm>
            <a:off x="9338463" y="3932392"/>
            <a:ext cx="1620732" cy="340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546DC0-BA64-4E3E-B2B3-4C3741FFDA1F}"/>
              </a:ext>
            </a:extLst>
          </p:cNvPr>
          <p:cNvSpPr/>
          <p:nvPr/>
        </p:nvSpPr>
        <p:spPr>
          <a:xfrm>
            <a:off x="9395460" y="4272914"/>
            <a:ext cx="1826895" cy="207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D46145-CECA-468C-AA1A-9A12D0061781}"/>
              </a:ext>
            </a:extLst>
          </p:cNvPr>
          <p:cNvSpPr/>
          <p:nvPr/>
        </p:nvSpPr>
        <p:spPr>
          <a:xfrm>
            <a:off x="7651819" y="2261712"/>
            <a:ext cx="1607037" cy="4022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7F6246-39EE-4DD1-A93A-DC8696F2A5F4}"/>
              </a:ext>
            </a:extLst>
          </p:cNvPr>
          <p:cNvSpPr/>
          <p:nvPr/>
        </p:nvSpPr>
        <p:spPr>
          <a:xfrm>
            <a:off x="4067336" y="4975860"/>
            <a:ext cx="3384468" cy="1369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a:extLst>
              <a:ext uri="{FF2B5EF4-FFF2-40B4-BE49-F238E27FC236}">
                <a16:creationId xmlns:a16="http://schemas.microsoft.com/office/drawing/2014/main" id="{DE289A1A-55FC-4CD4-8502-878AC60C6999}"/>
              </a:ext>
            </a:extLst>
          </p:cNvPr>
          <p:cNvSpPr>
            <a:spLocks noGrp="1"/>
          </p:cNvSpPr>
          <p:nvPr>
            <p:ph type="sldNum" sz="quarter" idx="12"/>
          </p:nvPr>
        </p:nvSpPr>
        <p:spPr/>
        <p:txBody>
          <a:bodyPr/>
          <a:lstStyle/>
          <a:p>
            <a:fld id="{7F5AC743-F530-4263-8389-E45A994BFB2A}" type="slidenum">
              <a:rPr lang="en-US" smtClean="0"/>
              <a:pPr/>
              <a:t>11</a:t>
            </a:fld>
            <a:endParaRPr lang="en-US" dirty="0"/>
          </a:p>
        </p:txBody>
      </p:sp>
      <p:sp>
        <p:nvSpPr>
          <p:cNvPr id="23" name="Rectangle 22">
            <a:extLst>
              <a:ext uri="{FF2B5EF4-FFF2-40B4-BE49-F238E27FC236}">
                <a16:creationId xmlns:a16="http://schemas.microsoft.com/office/drawing/2014/main" id="{3FBD5B29-2713-4218-AE38-48FD0BEB37A5}"/>
              </a:ext>
            </a:extLst>
          </p:cNvPr>
          <p:cNvSpPr/>
          <p:nvPr/>
        </p:nvSpPr>
        <p:spPr>
          <a:xfrm>
            <a:off x="10959195" y="3883017"/>
            <a:ext cx="1148844" cy="340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1D23138-4760-4783-AA27-45A0D642B7FA}"/>
              </a:ext>
            </a:extLst>
          </p:cNvPr>
          <p:cNvSpPr/>
          <p:nvPr/>
        </p:nvSpPr>
        <p:spPr>
          <a:xfrm>
            <a:off x="10959194" y="2705110"/>
            <a:ext cx="1220565" cy="1177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13109780"/>
      </p:ext>
    </p:extLst>
  </p:cSld>
  <p:clrMapOvr>
    <a:masterClrMapping/>
  </p:clrMapOvr>
  <mc:AlternateContent xmlns:mc="http://schemas.openxmlformats.org/markup-compatibility/2006" xmlns:p14="http://schemas.microsoft.com/office/powerpoint/2010/main">
    <mc:Choice Requires="p14">
      <p:transition spd="slow" p14:dur="2000" advTm="48538"/>
    </mc:Choice>
    <mc:Fallback xmlns="">
      <p:transition spd="slow" advTm="485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xit" presetSubtype="8" fill="hold" grpId="0" nodeType="withEffect">
                                  <p:stCondLst>
                                    <p:cond delay="0"/>
                                  </p:stCondLst>
                                  <p:childTnLst>
                                    <p:animEffect transition="out" filter="wipe(left)">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1000"/>
                                        <p:tgtEl>
                                          <p:spTgt spid="45"/>
                                        </p:tgtEl>
                                      </p:cBhvr>
                                    </p:animEffect>
                                    <p:set>
                                      <p:cBhvr>
                                        <p:cTn id="23" dur="1" fill="hold">
                                          <p:stCondLst>
                                            <p:cond delay="999"/>
                                          </p:stCondLst>
                                        </p:cTn>
                                        <p:tgtEl>
                                          <p:spTgt spid="45"/>
                                        </p:tgtEl>
                                        <p:attrNameLst>
                                          <p:attrName>style.visibility</p:attrName>
                                        </p:attrNameLst>
                                      </p:cBhvr>
                                      <p:to>
                                        <p:strVal val="hidden"/>
                                      </p:to>
                                    </p:set>
                                  </p:childTnLst>
                                </p:cTn>
                              </p:par>
                              <p:par>
                                <p:cTn id="24" presetID="22" presetClass="exit" presetSubtype="1" fill="hold" grpId="0" nodeType="withEffect">
                                  <p:stCondLst>
                                    <p:cond delay="0"/>
                                  </p:stCondLst>
                                  <p:childTnLst>
                                    <p:animEffect transition="out" filter="wipe(up)">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22" presetClass="exit" presetSubtype="8" fill="hold" nodeType="withEffect">
                                  <p:stCondLst>
                                    <p:cond delay="200"/>
                                  </p:stCondLst>
                                  <p:childTnLst>
                                    <p:animEffect transition="out" filter="wipe(left)">
                                      <p:cBhvr>
                                        <p:cTn id="28" dur="1000"/>
                                        <p:tgtEl>
                                          <p:spTgt spid="12"/>
                                        </p:tgtEl>
                                      </p:cBhvr>
                                    </p:animEffect>
                                    <p:set>
                                      <p:cBhvr>
                                        <p:cTn id="29" dur="1" fill="hold">
                                          <p:stCondLst>
                                            <p:cond delay="999"/>
                                          </p:stCondLst>
                                        </p:cTn>
                                        <p:tgtEl>
                                          <p:spTgt spid="12"/>
                                        </p:tgtEl>
                                        <p:attrNameLst>
                                          <p:attrName>style.visibility</p:attrName>
                                        </p:attrNameLst>
                                      </p:cBhvr>
                                      <p:to>
                                        <p:strVal val="hidden"/>
                                      </p:to>
                                    </p:set>
                                  </p:childTnLst>
                                </p:cTn>
                              </p:par>
                            </p:childTnLst>
                          </p:cTn>
                        </p:par>
                        <p:par>
                          <p:cTn id="30" fill="hold">
                            <p:stCondLst>
                              <p:cond delay="1200"/>
                            </p:stCondLst>
                            <p:childTnLst>
                              <p:par>
                                <p:cTn id="31" presetID="22" presetClass="exit" presetSubtype="1" fill="hold" grpId="0" nodeType="afterEffect">
                                  <p:stCondLst>
                                    <p:cond delay="0"/>
                                  </p:stCondLst>
                                  <p:childTnLst>
                                    <p:animEffect transition="out" filter="wipe(up)">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22" presetClass="exit" presetSubtype="1" fill="hold" grpId="0" nodeType="withEffect">
                                  <p:stCondLst>
                                    <p:cond delay="0"/>
                                  </p:stCondLst>
                                  <p:childTnLst>
                                    <p:animEffect transition="out" filter="wipe(up)">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1" fill="hold" grpId="0" nodeType="clickEffect">
                                  <p:stCondLst>
                                    <p:cond delay="0"/>
                                  </p:stCondLst>
                                  <p:childTnLst>
                                    <p:animEffect transition="out" filter="wipe(up)">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22" presetClass="exit" presetSubtype="1" fill="hold" grpId="0" nodeType="withEffect">
                                  <p:stCondLst>
                                    <p:cond delay="0"/>
                                  </p:stCondLst>
                                  <p:childTnLst>
                                    <p:animEffect transition="out" filter="wipe(up)">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xit" presetSubtype="8" fill="hold" grpId="0" nodeType="withEffect">
                                  <p:stCondLst>
                                    <p:cond delay="0"/>
                                  </p:stCondLst>
                                  <p:childTnLst>
                                    <p:animEffect transition="out" filter="wipe(left)">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 grpId="0"/>
      <p:bldP spid="7" grpId="0"/>
      <p:bldP spid="4" grpId="0" animBg="1"/>
      <p:bldP spid="9" grpId="0" animBg="1"/>
      <p:bldP spid="10" grpId="0" animBg="1"/>
      <p:bldP spid="11" grpId="0" animBg="1"/>
      <p:bldP spid="13" grpId="0" animBg="1"/>
      <p:bldP spid="18"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0D0AED-D9C0-434D-A755-7957FEA9063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9750" t="13704" r="8333" b="13408"/>
          <a:stretch/>
        </p:blipFill>
        <p:spPr>
          <a:xfrm>
            <a:off x="4110893" y="1690688"/>
            <a:ext cx="8054385" cy="4591840"/>
          </a:xfrm>
          <a:prstGeom prst="rect">
            <a:avLst/>
          </a:prstGeom>
          <a:effectLst/>
        </p:spPr>
      </p:pic>
      <p:sp>
        <p:nvSpPr>
          <p:cNvPr id="2" name="Title 1">
            <a:extLst>
              <a:ext uri="{FF2B5EF4-FFF2-40B4-BE49-F238E27FC236}">
                <a16:creationId xmlns:a16="http://schemas.microsoft.com/office/drawing/2014/main" id="{E4076FE6-F7C1-4E55-AC02-41D64523BEB1}"/>
              </a:ext>
            </a:extLst>
          </p:cNvPr>
          <p:cNvSpPr>
            <a:spLocks noGrp="1"/>
          </p:cNvSpPr>
          <p:nvPr>
            <p:ph type="title"/>
          </p:nvPr>
        </p:nvSpPr>
        <p:spPr>
          <a:xfrm>
            <a:off x="838200" y="365125"/>
            <a:ext cx="10515600" cy="1325563"/>
          </a:xfrm>
        </p:spPr>
        <p:txBody>
          <a:bodyPr/>
          <a:lstStyle/>
          <a:p>
            <a:r>
              <a:rPr lang="en-US" dirty="0"/>
              <a:t>Stratix-10: Perfect Resource Utilization?</a:t>
            </a:r>
          </a:p>
        </p:txBody>
      </p:sp>
      <p:sp>
        <p:nvSpPr>
          <p:cNvPr id="4" name="TextBox 3">
            <a:extLst>
              <a:ext uri="{FF2B5EF4-FFF2-40B4-BE49-F238E27FC236}">
                <a16:creationId xmlns:a16="http://schemas.microsoft.com/office/drawing/2014/main" id="{35CBBC11-1A18-469E-B14F-A3C9B9AAA4B2}"/>
              </a:ext>
            </a:extLst>
          </p:cNvPr>
          <p:cNvSpPr txBox="1"/>
          <p:nvPr/>
        </p:nvSpPr>
        <p:spPr>
          <a:xfrm>
            <a:off x="470844" y="2272354"/>
            <a:ext cx="3596492" cy="2431435"/>
          </a:xfrm>
          <a:prstGeom prst="rect">
            <a:avLst/>
          </a:prstGeom>
          <a:noFill/>
        </p:spPr>
        <p:txBody>
          <a:bodyPr wrap="square" rtlCol="0">
            <a:spAutoFit/>
          </a:bodyPr>
          <a:lstStyle/>
          <a:p>
            <a:r>
              <a:rPr lang="en-US" sz="3200" dirty="0"/>
              <a:t>Observations:</a:t>
            </a:r>
          </a:p>
          <a:p>
            <a:pPr marL="346075" indent="-346075">
              <a:buFont typeface="+mj-lt"/>
              <a:buAutoNum type="arabicPeriod"/>
            </a:pPr>
            <a:r>
              <a:rPr lang="en-US" sz="2400" dirty="0"/>
              <a:t>LUTs used as buffers for adder inputs</a:t>
            </a:r>
          </a:p>
          <a:p>
            <a:pPr marL="346075" indent="-346075">
              <a:buFont typeface="+mj-lt"/>
              <a:buAutoNum type="arabicPeriod"/>
            </a:pPr>
            <a:r>
              <a:rPr lang="en-US" sz="2400" dirty="0"/>
              <a:t>4-LUT implementing 2-input AND</a:t>
            </a:r>
          </a:p>
          <a:p>
            <a:endParaRPr lang="en-US" sz="2400" dirty="0"/>
          </a:p>
        </p:txBody>
      </p:sp>
      <p:sp>
        <p:nvSpPr>
          <p:cNvPr id="7" name="Slide Number Placeholder 6">
            <a:extLst>
              <a:ext uri="{FF2B5EF4-FFF2-40B4-BE49-F238E27FC236}">
                <a16:creationId xmlns:a16="http://schemas.microsoft.com/office/drawing/2014/main" id="{0BF6E494-43D6-40EF-B3F7-F4F85617D6B4}"/>
              </a:ext>
            </a:extLst>
          </p:cNvPr>
          <p:cNvSpPr>
            <a:spLocks noGrp="1"/>
          </p:cNvSpPr>
          <p:nvPr>
            <p:ph type="sldNum" sz="quarter" idx="12"/>
          </p:nvPr>
        </p:nvSpPr>
        <p:spPr/>
        <p:txBody>
          <a:bodyPr/>
          <a:lstStyle/>
          <a:p>
            <a:fld id="{7F5AC743-F530-4263-8389-E45A994BFB2A}" type="slidenum">
              <a:rPr lang="en-US" smtClean="0"/>
              <a:pPr/>
              <a:t>12</a:t>
            </a:fld>
            <a:endParaRPr lang="en-US" dirty="0"/>
          </a:p>
        </p:txBody>
      </p:sp>
      <p:grpSp>
        <p:nvGrpSpPr>
          <p:cNvPr id="17" name="Group 16">
            <a:extLst>
              <a:ext uri="{FF2B5EF4-FFF2-40B4-BE49-F238E27FC236}">
                <a16:creationId xmlns:a16="http://schemas.microsoft.com/office/drawing/2014/main" id="{3254DAD8-CCC4-4E6D-B1DC-84567126B095}"/>
              </a:ext>
            </a:extLst>
          </p:cNvPr>
          <p:cNvGrpSpPr/>
          <p:nvPr/>
        </p:nvGrpSpPr>
        <p:grpSpPr>
          <a:xfrm>
            <a:off x="3654735" y="1786736"/>
            <a:ext cx="3871365" cy="3137643"/>
            <a:chOff x="3616635" y="1794356"/>
            <a:chExt cx="3871365" cy="3137643"/>
          </a:xfrm>
        </p:grpSpPr>
        <p:sp>
          <p:nvSpPr>
            <p:cNvPr id="13" name="Rectangle 12">
              <a:extLst>
                <a:ext uri="{FF2B5EF4-FFF2-40B4-BE49-F238E27FC236}">
                  <a16:creationId xmlns:a16="http://schemas.microsoft.com/office/drawing/2014/main" id="{5979EA4E-5818-40FC-AFD9-F74BC4D243C1}"/>
                </a:ext>
              </a:extLst>
            </p:cNvPr>
            <p:cNvSpPr/>
            <p:nvPr/>
          </p:nvSpPr>
          <p:spPr>
            <a:xfrm>
              <a:off x="4067336" y="2272354"/>
              <a:ext cx="3420664" cy="2659645"/>
            </a:xfrm>
            <a:prstGeom prst="rect">
              <a:avLst/>
            </a:prstGeom>
            <a:noFill/>
            <a:ln w="28575">
              <a:solidFill>
                <a:srgbClr val="C00000"/>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9BADC3E-B2D5-4A8C-BB33-6AEE3DFEF284}"/>
                </a:ext>
              </a:extLst>
            </p:cNvPr>
            <p:cNvSpPr/>
            <p:nvPr/>
          </p:nvSpPr>
          <p:spPr>
            <a:xfrm>
              <a:off x="3616635" y="1794356"/>
              <a:ext cx="450701" cy="450701"/>
            </a:xfrm>
            <a:prstGeom prst="ellipse">
              <a:avLst/>
            </a:prstGeom>
            <a:solidFill>
              <a:schemeClr val="bg1"/>
            </a:solidFill>
            <a:ln w="28575">
              <a:solidFill>
                <a:srgbClr val="C0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p>
          </p:txBody>
        </p:sp>
      </p:grpSp>
      <p:grpSp>
        <p:nvGrpSpPr>
          <p:cNvPr id="16" name="Group 15">
            <a:extLst>
              <a:ext uri="{FF2B5EF4-FFF2-40B4-BE49-F238E27FC236}">
                <a16:creationId xmlns:a16="http://schemas.microsoft.com/office/drawing/2014/main" id="{5ACD1F7D-3270-444E-8EC7-675E6913761C}"/>
              </a:ext>
            </a:extLst>
          </p:cNvPr>
          <p:cNvGrpSpPr/>
          <p:nvPr/>
        </p:nvGrpSpPr>
        <p:grpSpPr>
          <a:xfrm>
            <a:off x="7640889" y="1704690"/>
            <a:ext cx="1648802" cy="4565658"/>
            <a:chOff x="7618029" y="1712310"/>
            <a:chExt cx="1648802" cy="4565658"/>
          </a:xfrm>
        </p:grpSpPr>
        <p:sp>
          <p:nvSpPr>
            <p:cNvPr id="9" name="Rectangle 8">
              <a:extLst>
                <a:ext uri="{FF2B5EF4-FFF2-40B4-BE49-F238E27FC236}">
                  <a16:creationId xmlns:a16="http://schemas.microsoft.com/office/drawing/2014/main" id="{45B5E1DE-FCC1-438B-AB1C-BC4CB86AFBEE}"/>
                </a:ext>
              </a:extLst>
            </p:cNvPr>
            <p:cNvSpPr/>
            <p:nvPr/>
          </p:nvSpPr>
          <p:spPr>
            <a:xfrm>
              <a:off x="7618029" y="2272353"/>
              <a:ext cx="1648802" cy="4005615"/>
            </a:xfrm>
            <a:prstGeom prst="rect">
              <a:avLst/>
            </a:prstGeom>
            <a:noFill/>
            <a:ln w="28575">
              <a:solidFill>
                <a:srgbClr val="C00000"/>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44CD6C4-476D-4D4E-AD69-B21C63EE6B77}"/>
                </a:ext>
              </a:extLst>
            </p:cNvPr>
            <p:cNvSpPr/>
            <p:nvPr/>
          </p:nvSpPr>
          <p:spPr>
            <a:xfrm>
              <a:off x="7673965" y="1712310"/>
              <a:ext cx="450701" cy="450701"/>
            </a:xfrm>
            <a:prstGeom prst="ellipse">
              <a:avLst/>
            </a:prstGeom>
            <a:solidFill>
              <a:schemeClr val="bg1"/>
            </a:solidFill>
            <a:ln w="28575">
              <a:solidFill>
                <a:srgbClr val="C0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grpSp>
    </p:spTree>
    <p:custDataLst>
      <p:tags r:id="rId1"/>
    </p:custDataLst>
    <p:extLst>
      <p:ext uri="{BB962C8B-B14F-4D97-AF65-F5344CB8AC3E}">
        <p14:creationId xmlns:p14="http://schemas.microsoft.com/office/powerpoint/2010/main" val="2464838627"/>
      </p:ext>
    </p:extLst>
  </p:cSld>
  <p:clrMapOvr>
    <a:masterClrMapping/>
  </p:clrMapOvr>
  <mc:AlternateContent xmlns:mc="http://schemas.openxmlformats.org/markup-compatibility/2006" xmlns:p14="http://schemas.microsoft.com/office/powerpoint/2010/main">
    <mc:Choice Requires="p14">
      <p:transition spd="slow" p14:dur="2000" advTm="41406"/>
    </mc:Choice>
    <mc:Fallback xmlns="">
      <p:transition spd="slow" advTm="414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8AC2-407F-46A3-B75D-987F45FEA4B5}"/>
              </a:ext>
            </a:extLst>
          </p:cNvPr>
          <p:cNvSpPr>
            <a:spLocks noGrp="1"/>
          </p:cNvSpPr>
          <p:nvPr>
            <p:ph type="title"/>
          </p:nvPr>
        </p:nvSpPr>
        <p:spPr>
          <a:xfrm>
            <a:off x="2310450" y="2766218"/>
            <a:ext cx="7571100" cy="1325563"/>
          </a:xfrm>
        </p:spPr>
        <p:txBody>
          <a:bodyPr>
            <a:noAutofit/>
          </a:bodyPr>
          <a:lstStyle/>
          <a:p>
            <a:r>
              <a:rPr lang="en-US" sz="6000" dirty="0"/>
              <a:t>Proposed Architectures</a:t>
            </a:r>
          </a:p>
        </p:txBody>
      </p:sp>
      <p:sp>
        <p:nvSpPr>
          <p:cNvPr id="4" name="Slide Number Placeholder 3">
            <a:extLst>
              <a:ext uri="{FF2B5EF4-FFF2-40B4-BE49-F238E27FC236}">
                <a16:creationId xmlns:a16="http://schemas.microsoft.com/office/drawing/2014/main" id="{325D8FE3-5620-4416-9ACC-336619216C97}"/>
              </a:ext>
            </a:extLst>
          </p:cNvPr>
          <p:cNvSpPr>
            <a:spLocks noGrp="1"/>
          </p:cNvSpPr>
          <p:nvPr>
            <p:ph type="sldNum" sz="quarter" idx="12"/>
          </p:nvPr>
        </p:nvSpPr>
        <p:spPr/>
        <p:txBody>
          <a:bodyPr/>
          <a:lstStyle/>
          <a:p>
            <a:fld id="{7F5AC743-F530-4263-8389-E45A994BFB2A}" type="slidenum">
              <a:rPr lang="en-US" smtClean="0"/>
              <a:pPr/>
              <a:t>13</a:t>
            </a:fld>
            <a:endParaRPr lang="en-US" dirty="0"/>
          </a:p>
        </p:txBody>
      </p:sp>
    </p:spTree>
    <p:extLst>
      <p:ext uri="{BB962C8B-B14F-4D97-AF65-F5344CB8AC3E}">
        <p14:creationId xmlns:p14="http://schemas.microsoft.com/office/powerpoint/2010/main" val="3394351435"/>
      </p:ext>
    </p:extLst>
  </p:cSld>
  <p:clrMapOvr>
    <a:masterClrMapping/>
  </p:clrMapOvr>
  <mc:AlternateContent xmlns:mc="http://schemas.openxmlformats.org/markup-compatibility/2006" xmlns:p14="http://schemas.microsoft.com/office/powerpoint/2010/main">
    <mc:Choice Requires="p14">
      <p:transition spd="slow" p14:dur="2000" advTm="15819"/>
    </mc:Choice>
    <mc:Fallback xmlns="">
      <p:transition spd="slow" advTm="158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B9605-1DC5-4A9F-BACF-7F55EF85C359}"/>
              </a:ext>
            </a:extLst>
          </p:cNvPr>
          <p:cNvSpPr>
            <a:spLocks noGrp="1"/>
          </p:cNvSpPr>
          <p:nvPr>
            <p:ph type="title"/>
          </p:nvPr>
        </p:nvSpPr>
        <p:spPr/>
        <p:txBody>
          <a:bodyPr/>
          <a:lstStyle/>
          <a:p>
            <a:r>
              <a:rPr lang="en-US" dirty="0"/>
              <a:t>Design Constraints</a:t>
            </a:r>
          </a:p>
        </p:txBody>
      </p:sp>
      <p:sp>
        <p:nvSpPr>
          <p:cNvPr id="3" name="Content Placeholder 2">
            <a:extLst>
              <a:ext uri="{FF2B5EF4-FFF2-40B4-BE49-F238E27FC236}">
                <a16:creationId xmlns:a16="http://schemas.microsoft.com/office/drawing/2014/main" id="{61887C3E-1A0B-4AD5-973D-ECF874799D70}"/>
              </a:ext>
            </a:extLst>
          </p:cNvPr>
          <p:cNvSpPr>
            <a:spLocks noGrp="1"/>
          </p:cNvSpPr>
          <p:nvPr>
            <p:ph idx="1"/>
          </p:nvPr>
        </p:nvSpPr>
        <p:spPr/>
        <p:txBody>
          <a:bodyPr/>
          <a:lstStyle/>
          <a:p>
            <a:r>
              <a:rPr lang="en-US" sz="3600" dirty="0"/>
              <a:t>Backward compatibility </a:t>
            </a:r>
            <a:r>
              <a:rPr lang="en-US" sz="3600" dirty="0">
                <a:solidFill>
                  <a:srgbClr val="C00000"/>
                </a:solidFill>
              </a:rPr>
              <a:t>(functionality)</a:t>
            </a:r>
          </a:p>
          <a:p>
            <a:r>
              <a:rPr lang="en-US" sz="3600" dirty="0"/>
              <a:t>Low added cost </a:t>
            </a:r>
            <a:r>
              <a:rPr lang="en-US" sz="3600" dirty="0">
                <a:solidFill>
                  <a:srgbClr val="C00000"/>
                </a:solidFill>
              </a:rPr>
              <a:t>(area/delay)</a:t>
            </a:r>
          </a:p>
          <a:p>
            <a:r>
              <a:rPr lang="en-US" sz="3600" dirty="0"/>
              <a:t>Same routing architecture </a:t>
            </a:r>
            <a:r>
              <a:rPr lang="en-US" sz="3600" dirty="0">
                <a:solidFill>
                  <a:srgbClr val="C00000"/>
                </a:solidFill>
              </a:rPr>
              <a:t>(routing interfaces)</a:t>
            </a:r>
          </a:p>
          <a:p>
            <a:endParaRPr lang="en-US" dirty="0"/>
          </a:p>
        </p:txBody>
      </p:sp>
      <p:sp>
        <p:nvSpPr>
          <p:cNvPr id="4" name="Slide Number Placeholder 3">
            <a:extLst>
              <a:ext uri="{FF2B5EF4-FFF2-40B4-BE49-F238E27FC236}">
                <a16:creationId xmlns:a16="http://schemas.microsoft.com/office/drawing/2014/main" id="{10D5D72A-3CDA-4A54-A024-DB058DE27637}"/>
              </a:ext>
            </a:extLst>
          </p:cNvPr>
          <p:cNvSpPr>
            <a:spLocks noGrp="1"/>
          </p:cNvSpPr>
          <p:nvPr>
            <p:ph type="sldNum" sz="quarter" idx="12"/>
          </p:nvPr>
        </p:nvSpPr>
        <p:spPr/>
        <p:txBody>
          <a:bodyPr/>
          <a:lstStyle/>
          <a:p>
            <a:fld id="{7F5AC743-F530-4263-8389-E45A994BFB2A}" type="slidenum">
              <a:rPr lang="en-US" smtClean="0"/>
              <a:pPr/>
              <a:t>14</a:t>
            </a:fld>
            <a:endParaRPr lang="en-US" dirty="0"/>
          </a:p>
        </p:txBody>
      </p:sp>
    </p:spTree>
    <p:custDataLst>
      <p:tags r:id="rId1"/>
    </p:custDataLst>
    <p:extLst>
      <p:ext uri="{BB962C8B-B14F-4D97-AF65-F5344CB8AC3E}">
        <p14:creationId xmlns:p14="http://schemas.microsoft.com/office/powerpoint/2010/main" val="1417713788"/>
      </p:ext>
    </p:extLst>
  </p:cSld>
  <p:clrMapOvr>
    <a:masterClrMapping/>
  </p:clrMapOvr>
  <mc:AlternateContent xmlns:mc="http://schemas.openxmlformats.org/markup-compatibility/2006" xmlns:p14="http://schemas.microsoft.com/office/powerpoint/2010/main">
    <mc:Choice Requires="p14">
      <p:transition spd="slow" p14:dur="2000" advTm="42824"/>
    </mc:Choice>
    <mc:Fallback xmlns="">
      <p:transition spd="slow" advTm="428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F946987-4DE2-4B31-9031-C51FDD78B63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465" t="14080" r="30685" b="14372"/>
          <a:stretch/>
        </p:blipFill>
        <p:spPr>
          <a:xfrm>
            <a:off x="6123520" y="1658983"/>
            <a:ext cx="4901743" cy="4498812"/>
          </a:xfrm>
          <a:prstGeom prst="rect">
            <a:avLst/>
          </a:prstGeom>
        </p:spPr>
      </p:pic>
      <p:cxnSp>
        <p:nvCxnSpPr>
          <p:cNvPr id="26" name="Straight Arrow Connector 25">
            <a:extLst>
              <a:ext uri="{FF2B5EF4-FFF2-40B4-BE49-F238E27FC236}">
                <a16:creationId xmlns:a16="http://schemas.microsoft.com/office/drawing/2014/main" id="{2F653F2D-917D-4520-ACB4-A5B77B6140DD}"/>
              </a:ext>
            </a:extLst>
          </p:cNvPr>
          <p:cNvCxnSpPr>
            <a:cxnSpLocks/>
          </p:cNvCxnSpPr>
          <p:nvPr/>
        </p:nvCxnSpPr>
        <p:spPr>
          <a:xfrm>
            <a:off x="8915400" y="3036570"/>
            <a:ext cx="377190" cy="0"/>
          </a:xfrm>
          <a:prstGeom prst="straightConnector1">
            <a:avLst/>
          </a:prstGeom>
          <a:ln w="38100">
            <a:tailEnd type="stealth" w="lg" len="lg"/>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599071C-3E0B-4F47-BF59-8CA990568E5E}"/>
              </a:ext>
            </a:extLst>
          </p:cNvPr>
          <p:cNvCxnSpPr>
            <a:cxnSpLocks/>
          </p:cNvCxnSpPr>
          <p:nvPr/>
        </p:nvCxnSpPr>
        <p:spPr>
          <a:xfrm>
            <a:off x="8915400" y="4834890"/>
            <a:ext cx="390525" cy="0"/>
          </a:xfrm>
          <a:prstGeom prst="straightConnector1">
            <a:avLst/>
          </a:prstGeom>
          <a:ln w="38100">
            <a:tailEnd type="stealth" w="lg" len="lg"/>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0D9499CA-49EE-4E8F-9642-B980C5E667A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645" t="16204" r="52077" b="48615"/>
          <a:stretch/>
        </p:blipFill>
        <p:spPr>
          <a:xfrm>
            <a:off x="5104686" y="1726565"/>
            <a:ext cx="6874697" cy="4088021"/>
          </a:xfrm>
          <a:prstGeom prst="rect">
            <a:avLst/>
          </a:prstGeom>
        </p:spPr>
      </p:pic>
      <p:sp>
        <p:nvSpPr>
          <p:cNvPr id="2" name="Title 1">
            <a:extLst>
              <a:ext uri="{FF2B5EF4-FFF2-40B4-BE49-F238E27FC236}">
                <a16:creationId xmlns:a16="http://schemas.microsoft.com/office/drawing/2014/main" id="{A9298B49-F616-4B99-896D-922A7EB76E81}"/>
              </a:ext>
            </a:extLst>
          </p:cNvPr>
          <p:cNvSpPr>
            <a:spLocks noGrp="1"/>
          </p:cNvSpPr>
          <p:nvPr>
            <p:ph type="title"/>
          </p:nvPr>
        </p:nvSpPr>
        <p:spPr/>
        <p:txBody>
          <a:bodyPr/>
          <a:lstStyle/>
          <a:p>
            <a:r>
              <a:rPr lang="en-US" dirty="0"/>
              <a:t>Extra Carry Chain Architecture</a:t>
            </a:r>
          </a:p>
        </p:txBody>
      </p:sp>
      <p:sp>
        <p:nvSpPr>
          <p:cNvPr id="3" name="Content Placeholder 2">
            <a:extLst>
              <a:ext uri="{FF2B5EF4-FFF2-40B4-BE49-F238E27FC236}">
                <a16:creationId xmlns:a16="http://schemas.microsoft.com/office/drawing/2014/main" id="{451E0750-8580-4AA2-98D4-0650391F00BF}"/>
              </a:ext>
            </a:extLst>
          </p:cNvPr>
          <p:cNvSpPr>
            <a:spLocks noGrp="1"/>
          </p:cNvSpPr>
          <p:nvPr>
            <p:ph idx="1"/>
          </p:nvPr>
        </p:nvSpPr>
        <p:spPr>
          <a:xfrm>
            <a:off x="830766" y="1825625"/>
            <a:ext cx="4298795" cy="4351338"/>
          </a:xfrm>
        </p:spPr>
        <p:txBody>
          <a:bodyPr/>
          <a:lstStyle/>
          <a:p>
            <a:r>
              <a:rPr lang="en-US" dirty="0"/>
              <a:t>Problem:</a:t>
            </a:r>
          </a:p>
          <a:p>
            <a:pPr lvl="1"/>
            <a:r>
              <a:rPr lang="en-US" dirty="0"/>
              <a:t>LUTs used as buffers for adder inputs</a:t>
            </a:r>
          </a:p>
          <a:p>
            <a:r>
              <a:rPr lang="en-US" dirty="0"/>
              <a:t>Solution:</a:t>
            </a:r>
          </a:p>
          <a:p>
            <a:pPr lvl="1"/>
            <a:r>
              <a:rPr lang="en-US" dirty="0"/>
              <a:t>Add a second level of carry chains</a:t>
            </a:r>
          </a:p>
          <a:p>
            <a:r>
              <a:rPr lang="en-US" dirty="0"/>
              <a:t>Gains:</a:t>
            </a:r>
          </a:p>
          <a:p>
            <a:pPr marL="803275" lvl="1" indent="-346075">
              <a:buFont typeface="+mj-lt"/>
              <a:buAutoNum type="arabicPeriod"/>
            </a:pPr>
            <a:r>
              <a:rPr lang="en-US" dirty="0"/>
              <a:t>Shorter critical path</a:t>
            </a:r>
          </a:p>
          <a:p>
            <a:pPr marL="803275" lvl="1" indent="-346075">
              <a:buFont typeface="+mj-lt"/>
              <a:buAutoNum type="arabicPeriod"/>
            </a:pPr>
            <a:r>
              <a:rPr lang="en-US" dirty="0"/>
              <a:t>Better ALM utilization</a:t>
            </a:r>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sp>
        <p:nvSpPr>
          <p:cNvPr id="23" name="Slide Number Placeholder 22">
            <a:extLst>
              <a:ext uri="{FF2B5EF4-FFF2-40B4-BE49-F238E27FC236}">
                <a16:creationId xmlns:a16="http://schemas.microsoft.com/office/drawing/2014/main" id="{A34434A6-E9A7-48DD-871E-A4277745621B}"/>
              </a:ext>
            </a:extLst>
          </p:cNvPr>
          <p:cNvSpPr>
            <a:spLocks noGrp="1"/>
          </p:cNvSpPr>
          <p:nvPr>
            <p:ph type="sldNum" sz="quarter" idx="12"/>
          </p:nvPr>
        </p:nvSpPr>
        <p:spPr/>
        <p:txBody>
          <a:bodyPr/>
          <a:lstStyle/>
          <a:p>
            <a:fld id="{7F5AC743-F530-4263-8389-E45A994BFB2A}" type="slidenum">
              <a:rPr lang="en-US" smtClean="0"/>
              <a:pPr/>
              <a:t>15</a:t>
            </a:fld>
            <a:endParaRPr lang="en-US" dirty="0"/>
          </a:p>
        </p:txBody>
      </p:sp>
      <p:sp>
        <p:nvSpPr>
          <p:cNvPr id="24" name="Rectangle 23">
            <a:extLst>
              <a:ext uri="{FF2B5EF4-FFF2-40B4-BE49-F238E27FC236}">
                <a16:creationId xmlns:a16="http://schemas.microsoft.com/office/drawing/2014/main" id="{374F2925-B704-410F-BF74-A92727A9FDD5}"/>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Tree>
    <p:custDataLst>
      <p:tags r:id="rId1"/>
    </p:custDataLst>
    <p:extLst>
      <p:ext uri="{BB962C8B-B14F-4D97-AF65-F5344CB8AC3E}">
        <p14:creationId xmlns:p14="http://schemas.microsoft.com/office/powerpoint/2010/main" val="2619027479"/>
      </p:ext>
    </p:extLst>
  </p:cSld>
  <p:clrMapOvr>
    <a:masterClrMapping/>
  </p:clrMapOvr>
  <mc:AlternateContent xmlns:mc="http://schemas.openxmlformats.org/markup-compatibility/2006" xmlns:p14="http://schemas.microsoft.com/office/powerpoint/2010/main">
    <mc:Choice Requires="p14">
      <p:transition spd="slow" p14:dur="2000" advTm="51664"/>
    </mc:Choice>
    <mc:Fallback xmlns="">
      <p:transition spd="slow" advTm="51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10" presetClass="exit" presetSubtype="0" fill="hold"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E96E9A4-857D-4F10-8F22-97067FF0251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659" t="13974" r="45122" b="14625"/>
          <a:stretch/>
        </p:blipFill>
        <p:spPr>
          <a:xfrm>
            <a:off x="5762375" y="1567491"/>
            <a:ext cx="2536310" cy="4800528"/>
          </a:xfrm>
          <a:prstGeom prst="rect">
            <a:avLst/>
          </a:prstGeom>
          <a:effectLst/>
        </p:spPr>
      </p:pic>
      <p:sp>
        <p:nvSpPr>
          <p:cNvPr id="2" name="Title 1">
            <a:extLst>
              <a:ext uri="{FF2B5EF4-FFF2-40B4-BE49-F238E27FC236}">
                <a16:creationId xmlns:a16="http://schemas.microsoft.com/office/drawing/2014/main" id="{382D9CA9-E5FF-4F4A-AF8D-BDB04D8C4B53}"/>
              </a:ext>
            </a:extLst>
          </p:cNvPr>
          <p:cNvSpPr>
            <a:spLocks noGrp="1"/>
          </p:cNvSpPr>
          <p:nvPr>
            <p:ph type="title"/>
          </p:nvPr>
        </p:nvSpPr>
        <p:spPr>
          <a:xfrm>
            <a:off x="838200" y="365125"/>
            <a:ext cx="10515600" cy="1325563"/>
          </a:xfrm>
        </p:spPr>
        <p:txBody>
          <a:bodyPr/>
          <a:lstStyle/>
          <a:p>
            <a:r>
              <a:rPr lang="en-US" dirty="0"/>
              <a:t>Extra CC: Unsigned 4-bit Multiplier Mapping</a:t>
            </a:r>
          </a:p>
        </p:txBody>
      </p:sp>
      <p:pic>
        <p:nvPicPr>
          <p:cNvPr id="5" name="Graphic 4">
            <a:extLst>
              <a:ext uri="{FF2B5EF4-FFF2-40B4-BE49-F238E27FC236}">
                <a16:creationId xmlns:a16="http://schemas.microsoft.com/office/drawing/2014/main" id="{88F7D7B8-FD2C-4057-8F87-FA31237F3BE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0000" t="22907" r="65528" b="13324"/>
          <a:stretch/>
        </p:blipFill>
        <p:spPr>
          <a:xfrm>
            <a:off x="3828187" y="1618044"/>
            <a:ext cx="1903735" cy="4718727"/>
          </a:xfrm>
          <a:prstGeom prst="rect">
            <a:avLst/>
          </a:prstGeom>
        </p:spPr>
      </p:pic>
      <p:pic>
        <p:nvPicPr>
          <p:cNvPr id="7" name="Graphic 6">
            <a:extLst>
              <a:ext uri="{FF2B5EF4-FFF2-40B4-BE49-F238E27FC236}">
                <a16:creationId xmlns:a16="http://schemas.microsoft.com/office/drawing/2014/main" id="{7D174826-FC8E-47AA-A7AA-7A1584EAD6B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35514" t="22736" r="50014" b="13495"/>
          <a:stretch/>
        </p:blipFill>
        <p:spPr>
          <a:xfrm>
            <a:off x="5841440" y="1607311"/>
            <a:ext cx="1903735" cy="4718727"/>
          </a:xfrm>
          <a:prstGeom prst="rect">
            <a:avLst/>
          </a:prstGeom>
          <a:effectLst/>
        </p:spPr>
      </p:pic>
      <p:pic>
        <p:nvPicPr>
          <p:cNvPr id="9" name="Graphic 8">
            <a:extLst>
              <a:ext uri="{FF2B5EF4-FFF2-40B4-BE49-F238E27FC236}">
                <a16:creationId xmlns:a16="http://schemas.microsoft.com/office/drawing/2014/main" id="{1A3B291D-7C0B-46BC-81A1-AB07DB7769B6}"/>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51832" t="23415" r="33362" b="14283"/>
          <a:stretch/>
        </p:blipFill>
        <p:spPr>
          <a:xfrm>
            <a:off x="7886216" y="1666874"/>
            <a:ext cx="1947785" cy="4610101"/>
          </a:xfrm>
          <a:prstGeom prst="rect">
            <a:avLst/>
          </a:prstGeom>
        </p:spPr>
      </p:pic>
      <p:sp>
        <p:nvSpPr>
          <p:cNvPr id="16" name="TextBox 15">
            <a:extLst>
              <a:ext uri="{FF2B5EF4-FFF2-40B4-BE49-F238E27FC236}">
                <a16:creationId xmlns:a16="http://schemas.microsoft.com/office/drawing/2014/main" id="{306A6F02-478E-4A9E-99D8-4F8CE191B77F}"/>
              </a:ext>
            </a:extLst>
          </p:cNvPr>
          <p:cNvSpPr txBox="1"/>
          <p:nvPr/>
        </p:nvSpPr>
        <p:spPr>
          <a:xfrm>
            <a:off x="628300" y="2666996"/>
            <a:ext cx="3705502" cy="584775"/>
          </a:xfrm>
          <a:prstGeom prst="rect">
            <a:avLst/>
          </a:prstGeom>
          <a:noFill/>
        </p:spPr>
        <p:txBody>
          <a:bodyPr wrap="none" rtlCol="0">
            <a:spAutoFit/>
          </a:bodyPr>
          <a:lstStyle/>
          <a:p>
            <a:r>
              <a:rPr lang="en-US" sz="3200" dirty="0"/>
              <a:t>ALM count: 7 </a:t>
            </a:r>
            <a:r>
              <a:rPr lang="en-US" sz="3200" dirty="0">
                <a:solidFill>
                  <a:srgbClr val="C00000"/>
                </a:solidFill>
              </a:rPr>
              <a:t>(vs. 10)</a:t>
            </a:r>
          </a:p>
        </p:txBody>
      </p:sp>
      <p:sp>
        <p:nvSpPr>
          <p:cNvPr id="17" name="TextBox 16">
            <a:extLst>
              <a:ext uri="{FF2B5EF4-FFF2-40B4-BE49-F238E27FC236}">
                <a16:creationId xmlns:a16="http://schemas.microsoft.com/office/drawing/2014/main" id="{97C0D196-3F49-4626-819B-1F05C0A7F78C}"/>
              </a:ext>
            </a:extLst>
          </p:cNvPr>
          <p:cNvSpPr txBox="1"/>
          <p:nvPr/>
        </p:nvSpPr>
        <p:spPr>
          <a:xfrm>
            <a:off x="10728" y="3643743"/>
            <a:ext cx="5131341" cy="1077218"/>
          </a:xfrm>
          <a:prstGeom prst="rect">
            <a:avLst/>
          </a:prstGeom>
          <a:noFill/>
        </p:spPr>
        <p:txBody>
          <a:bodyPr wrap="none" rtlCol="0">
            <a:spAutoFit/>
          </a:bodyPr>
          <a:lstStyle/>
          <a:p>
            <a:pPr algn="ctr"/>
            <a:r>
              <a:rPr lang="en-US" sz="3200" dirty="0"/>
              <a:t>Geomean: 17.3 </a:t>
            </a:r>
            <a:r>
              <a:rPr lang="en-US" sz="3200" dirty="0">
                <a:solidFill>
                  <a:srgbClr val="C00000"/>
                </a:solidFill>
              </a:rPr>
              <a:t>(vs. 25) </a:t>
            </a:r>
            <a:r>
              <a:rPr lang="en-US" sz="3200" dirty="0"/>
              <a:t>ALMs </a:t>
            </a:r>
          </a:p>
          <a:p>
            <a:pPr algn="ctr"/>
            <a:r>
              <a:rPr lang="en-US" sz="3200" dirty="0"/>
              <a:t>(4-bit to 9-bit multipliers)</a:t>
            </a:r>
          </a:p>
        </p:txBody>
      </p:sp>
      <p:sp>
        <p:nvSpPr>
          <p:cNvPr id="3" name="Slide Number Placeholder 2">
            <a:extLst>
              <a:ext uri="{FF2B5EF4-FFF2-40B4-BE49-F238E27FC236}">
                <a16:creationId xmlns:a16="http://schemas.microsoft.com/office/drawing/2014/main" id="{613A2277-9B0E-492F-8F18-E38952D6840D}"/>
              </a:ext>
            </a:extLst>
          </p:cNvPr>
          <p:cNvSpPr>
            <a:spLocks noGrp="1"/>
          </p:cNvSpPr>
          <p:nvPr>
            <p:ph type="sldNum" sz="quarter" idx="12"/>
          </p:nvPr>
        </p:nvSpPr>
        <p:spPr/>
        <p:txBody>
          <a:bodyPr/>
          <a:lstStyle/>
          <a:p>
            <a:fld id="{7F5AC743-F530-4263-8389-E45A994BFB2A}" type="slidenum">
              <a:rPr lang="en-US" smtClean="0"/>
              <a:pPr/>
              <a:t>16</a:t>
            </a:fld>
            <a:endParaRPr lang="en-US" dirty="0"/>
          </a:p>
        </p:txBody>
      </p:sp>
      <p:sp>
        <p:nvSpPr>
          <p:cNvPr id="12" name="Rectangle 11">
            <a:extLst>
              <a:ext uri="{FF2B5EF4-FFF2-40B4-BE49-F238E27FC236}">
                <a16:creationId xmlns:a16="http://schemas.microsoft.com/office/drawing/2014/main" id="{0A485DE6-EA32-4C30-8E71-1668E0274B9E}"/>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6" name="Graphic 5">
            <a:extLst>
              <a:ext uri="{FF2B5EF4-FFF2-40B4-BE49-F238E27FC236}">
                <a16:creationId xmlns:a16="http://schemas.microsoft.com/office/drawing/2014/main" id="{B6B059D0-3B19-478B-A705-C693541BF855}"/>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66333" t="21852" r="8084" b="10370"/>
          <a:stretch/>
        </p:blipFill>
        <p:spPr>
          <a:xfrm>
            <a:off x="9824037" y="2103121"/>
            <a:ext cx="2357235" cy="3512819"/>
          </a:xfrm>
          <a:prstGeom prst="rect">
            <a:avLst/>
          </a:prstGeom>
        </p:spPr>
      </p:pic>
    </p:spTree>
    <p:custDataLst>
      <p:tags r:id="rId1"/>
    </p:custDataLst>
    <p:extLst>
      <p:ext uri="{BB962C8B-B14F-4D97-AF65-F5344CB8AC3E}">
        <p14:creationId xmlns:p14="http://schemas.microsoft.com/office/powerpoint/2010/main" val="3491948273"/>
      </p:ext>
    </p:extLst>
  </p:cSld>
  <p:clrMapOvr>
    <a:masterClrMapping/>
  </p:clrMapOvr>
  <mc:AlternateContent xmlns:mc="http://schemas.openxmlformats.org/markup-compatibility/2006" xmlns:p14="http://schemas.microsoft.com/office/powerpoint/2010/main">
    <mc:Choice Requires="p14">
      <p:transition spd="slow" p14:dur="2000" advTm="27520"/>
    </mc:Choice>
    <mc:Fallback xmlns="">
      <p:transition spd="slow" advTm="27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3.33333E-6 L -0.15976 3.33333E-6 " pathEditMode="relative" rAng="0" ptsTypes="AA">
                                      <p:cBhvr>
                                        <p:cTn id="6" dur="2000" fill="hold"/>
                                        <p:tgtEl>
                                          <p:spTgt spid="9"/>
                                        </p:tgtEl>
                                        <p:attrNameLst>
                                          <p:attrName>ppt_x</p:attrName>
                                          <p:attrName>ppt_y</p:attrName>
                                        </p:attrNameLst>
                                      </p:cBhvr>
                                      <p:rCtr x="-7995" y="0"/>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42" presetClass="path" presetSubtype="0" accel="50000" decel="50000" fill="hold" nodeType="withEffect">
                                  <p:stCondLst>
                                    <p:cond delay="0"/>
                                  </p:stCondLst>
                                  <p:childTnLst>
                                    <p:animMotion origin="layout" path="M -2.70833E-6 -2.22222E-6 L 0.11029 0.00162 " pathEditMode="relative" rAng="0" ptsTypes="AA">
                                      <p:cBhvr>
                                        <p:cTn id="18" dur="2000" fill="hold"/>
                                        <p:tgtEl>
                                          <p:spTgt spid="15"/>
                                        </p:tgtEl>
                                        <p:attrNameLst>
                                          <p:attrName>ppt_x</p:attrName>
                                          <p:attrName>ppt_y</p:attrName>
                                        </p:attrNameLst>
                                      </p:cBhvr>
                                      <p:rCtr x="5508" y="69"/>
                                    </p:animMotion>
                                  </p:childTnLst>
                                </p:cTn>
                              </p:par>
                              <p:par>
                                <p:cTn id="19" presetID="42" presetClass="path" presetSubtype="0" accel="50000" decel="50000" fill="hold" nodeType="withEffect">
                                  <p:stCondLst>
                                    <p:cond delay="0"/>
                                  </p:stCondLst>
                                  <p:childTnLst>
                                    <p:animMotion origin="layout" path="M 2.70833E-6 -1.11111E-6 L 0.09791 -0.00139 " pathEditMode="relative" rAng="0" ptsTypes="AA">
                                      <p:cBhvr>
                                        <p:cTn id="20" dur="2000" fill="hold"/>
                                        <p:tgtEl>
                                          <p:spTgt spid="5"/>
                                        </p:tgtEl>
                                        <p:attrNameLst>
                                          <p:attrName>ppt_x</p:attrName>
                                          <p:attrName>ppt_y</p:attrName>
                                        </p:attrNameLst>
                                      </p:cBhvr>
                                      <p:rCtr x="4896" y="-69"/>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F8E7C2F-D320-4C48-A357-90A34C7C0B3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666" t="3926" r="37167" b="3333"/>
          <a:stretch/>
        </p:blipFill>
        <p:spPr>
          <a:xfrm>
            <a:off x="7163147" y="1367884"/>
            <a:ext cx="3433870" cy="4953001"/>
          </a:xfrm>
          <a:prstGeom prst="rect">
            <a:avLst/>
          </a:prstGeom>
        </p:spPr>
      </p:pic>
      <p:sp>
        <p:nvSpPr>
          <p:cNvPr id="2" name="Title 1">
            <a:extLst>
              <a:ext uri="{FF2B5EF4-FFF2-40B4-BE49-F238E27FC236}">
                <a16:creationId xmlns:a16="http://schemas.microsoft.com/office/drawing/2014/main" id="{C2F5F14F-1F20-4F69-BD4F-52C3929A0660}"/>
              </a:ext>
            </a:extLst>
          </p:cNvPr>
          <p:cNvSpPr>
            <a:spLocks noGrp="1"/>
          </p:cNvSpPr>
          <p:nvPr>
            <p:ph type="title"/>
          </p:nvPr>
        </p:nvSpPr>
        <p:spPr>
          <a:xfrm>
            <a:off x="838200" y="365125"/>
            <a:ext cx="10515600" cy="1325563"/>
          </a:xfrm>
        </p:spPr>
        <p:txBody>
          <a:bodyPr/>
          <a:lstStyle/>
          <a:p>
            <a:r>
              <a:rPr lang="en-US" dirty="0"/>
              <a:t>4-bit Adder Architecture</a:t>
            </a:r>
          </a:p>
        </p:txBody>
      </p:sp>
      <p:sp>
        <p:nvSpPr>
          <p:cNvPr id="3" name="Content Placeholder 2">
            <a:extLst>
              <a:ext uri="{FF2B5EF4-FFF2-40B4-BE49-F238E27FC236}">
                <a16:creationId xmlns:a16="http://schemas.microsoft.com/office/drawing/2014/main" id="{68CF4FB1-0DD8-4E8B-B62C-89FB26FC558C}"/>
              </a:ext>
            </a:extLst>
          </p:cNvPr>
          <p:cNvSpPr>
            <a:spLocks noGrp="1"/>
          </p:cNvSpPr>
          <p:nvPr>
            <p:ph idx="1"/>
          </p:nvPr>
        </p:nvSpPr>
        <p:spPr>
          <a:xfrm>
            <a:off x="838200" y="1825624"/>
            <a:ext cx="4578927" cy="4582609"/>
          </a:xfrm>
        </p:spPr>
        <p:txBody>
          <a:bodyPr>
            <a:normAutofit/>
          </a:bodyPr>
          <a:lstStyle/>
          <a:p>
            <a:r>
              <a:rPr lang="en-US" dirty="0"/>
              <a:t>Problem:</a:t>
            </a:r>
          </a:p>
          <a:p>
            <a:pPr lvl="1"/>
            <a:r>
              <a:rPr lang="en-US" dirty="0"/>
              <a:t>4-LUTs used as 2-input LUT</a:t>
            </a:r>
          </a:p>
          <a:p>
            <a:pPr lvl="1"/>
            <a:endParaRPr lang="en-US" dirty="0"/>
          </a:p>
          <a:p>
            <a:r>
              <a:rPr lang="en-US" dirty="0"/>
              <a:t>Solutions:</a:t>
            </a:r>
          </a:p>
          <a:p>
            <a:pPr lvl="1"/>
            <a:r>
              <a:rPr lang="en-US" dirty="0"/>
              <a:t>Fracture 4-LUTs into 3-LUTs</a:t>
            </a:r>
          </a:p>
          <a:p>
            <a:pPr lvl="1"/>
            <a:endParaRPr lang="en-US" dirty="0"/>
          </a:p>
          <a:p>
            <a:r>
              <a:rPr lang="en-US" dirty="0"/>
              <a:t>Gains:</a:t>
            </a:r>
          </a:p>
          <a:p>
            <a:pPr lvl="1"/>
            <a:r>
              <a:rPr lang="en-US" dirty="0"/>
              <a:t>Fit more adders per ALM</a:t>
            </a:r>
          </a:p>
          <a:p>
            <a:pPr lvl="1"/>
            <a:r>
              <a:rPr lang="en-US" dirty="0"/>
              <a:t>Better ALM utilization</a:t>
            </a:r>
          </a:p>
          <a:p>
            <a:pPr lvl="1"/>
            <a:endParaRPr lang="en-US" dirty="0"/>
          </a:p>
        </p:txBody>
      </p:sp>
      <p:sp>
        <p:nvSpPr>
          <p:cNvPr id="7" name="Slide Number Placeholder 6">
            <a:extLst>
              <a:ext uri="{FF2B5EF4-FFF2-40B4-BE49-F238E27FC236}">
                <a16:creationId xmlns:a16="http://schemas.microsoft.com/office/drawing/2014/main" id="{318ED216-F31C-4A87-BF8D-0AE183F88E37}"/>
              </a:ext>
            </a:extLst>
          </p:cNvPr>
          <p:cNvSpPr>
            <a:spLocks noGrp="1"/>
          </p:cNvSpPr>
          <p:nvPr>
            <p:ph type="sldNum" sz="quarter" idx="12"/>
          </p:nvPr>
        </p:nvSpPr>
        <p:spPr/>
        <p:txBody>
          <a:bodyPr/>
          <a:lstStyle/>
          <a:p>
            <a:fld id="{7F5AC743-F530-4263-8389-E45A994BFB2A}" type="slidenum">
              <a:rPr lang="en-US" smtClean="0"/>
              <a:pPr/>
              <a:t>17</a:t>
            </a:fld>
            <a:endParaRPr lang="en-US" dirty="0"/>
          </a:p>
        </p:txBody>
      </p:sp>
      <p:sp>
        <p:nvSpPr>
          <p:cNvPr id="24" name="Rectangle 23">
            <a:extLst>
              <a:ext uri="{FF2B5EF4-FFF2-40B4-BE49-F238E27FC236}">
                <a16:creationId xmlns:a16="http://schemas.microsoft.com/office/drawing/2014/main" id="{DBD8BA4B-EF70-434D-91AD-6C073A8AF59D}"/>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pic>
        <p:nvPicPr>
          <p:cNvPr id="11" name="Graphic 10">
            <a:extLst>
              <a:ext uri="{FF2B5EF4-FFF2-40B4-BE49-F238E27FC236}">
                <a16:creationId xmlns:a16="http://schemas.microsoft.com/office/drawing/2014/main" id="{CA2AE0E9-6EB4-40CF-A978-3A74F63AF70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4300" t="3704" r="42576" b="2755"/>
          <a:stretch/>
        </p:blipFill>
        <p:spPr>
          <a:xfrm>
            <a:off x="7142813" y="1317150"/>
            <a:ext cx="3186021" cy="5061068"/>
          </a:xfrm>
          <a:prstGeom prst="rect">
            <a:avLst/>
          </a:prstGeom>
          <a:effectLst/>
        </p:spPr>
      </p:pic>
    </p:spTree>
    <p:custDataLst>
      <p:tags r:id="rId1"/>
    </p:custDataLst>
    <p:extLst>
      <p:ext uri="{BB962C8B-B14F-4D97-AF65-F5344CB8AC3E}">
        <p14:creationId xmlns:p14="http://schemas.microsoft.com/office/powerpoint/2010/main" val="655795769"/>
      </p:ext>
    </p:extLst>
  </p:cSld>
  <p:clrMapOvr>
    <a:masterClrMapping/>
  </p:clrMapOvr>
  <mc:AlternateContent xmlns:mc="http://schemas.openxmlformats.org/markup-compatibility/2006" xmlns:p14="http://schemas.microsoft.com/office/powerpoint/2010/main">
    <mc:Choice Requires="p14">
      <p:transition spd="slow" p14:dur="2000" advTm="50669"/>
    </mc:Choice>
    <mc:Fallback xmlns="">
      <p:transition spd="slow" advTm="50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6" presetClass="entr" presetSubtype="42"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par>
                                <p:cTn id="25" presetID="9" presetClass="emph" presetSubtype="0" nodeType="withEffect">
                                  <p:stCondLst>
                                    <p:cond delay="0"/>
                                  </p:stCondLst>
                                  <p:childTnLst>
                                    <p:set>
                                      <p:cBhvr>
                                        <p:cTn id="26" dur="indefinite"/>
                                        <p:tgtEl>
                                          <p:spTgt spid="11"/>
                                        </p:tgtEl>
                                        <p:attrNameLst>
                                          <p:attrName>style.opacity</p:attrName>
                                        </p:attrNameLst>
                                      </p:cBhvr>
                                      <p:to>
                                        <p:strVal val="0.75"/>
                                      </p:to>
                                    </p:set>
                                    <p:animEffect filter="image" prLst="opacity: 0.75">
                                      <p:cBhvr rctx="IE">
                                        <p:cTn id="27" dur="indefinite"/>
                                        <p:tgtEl>
                                          <p:spTgt spid="11"/>
                                        </p:tgtEl>
                                      </p:cBhvr>
                                    </p:animEffect>
                                  </p:childTnLst>
                                  <p:subTnLst>
                                    <p:set>
                                      <p:cBhvr override="childStyle">
                                        <p:cTn dur="1" fill="hold" display="0" masterRel="sameClick" afterEffect="1">
                                          <p:stCondLst>
                                            <p:cond evt="end" delay="0">
                                              <p:tn val="25"/>
                                            </p:cond>
                                          </p:stCondLst>
                                        </p:cTn>
                                        <p:tgtEl>
                                          <p:spTgt spid="11"/>
                                        </p:tgtEl>
                                        <p:attrNameLst>
                                          <p:attrName>style.visibility</p:attrName>
                                        </p:attrNameLst>
                                      </p:cBhvr>
                                      <p:to>
                                        <p:strVal val="hidden"/>
                                      </p:to>
                                    </p:set>
                                  </p:subTnLst>
                                </p:cTn>
                              </p:par>
                            </p:childTnLst>
                          </p:cTn>
                        </p:par>
                        <p:par>
                          <p:cTn id="28" fill="hold">
                            <p:stCondLst>
                              <p:cond delay="500"/>
                            </p:stCondLst>
                            <p:childTnLst>
                              <p:par>
                                <p:cTn id="29" presetID="1" presetClass="exit" presetSubtype="0" fill="hold" nodeType="after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1550-311B-4970-819D-64E4409CA41D}"/>
              </a:ext>
            </a:extLst>
          </p:cNvPr>
          <p:cNvSpPr>
            <a:spLocks noGrp="1"/>
          </p:cNvSpPr>
          <p:nvPr>
            <p:ph type="title"/>
          </p:nvPr>
        </p:nvSpPr>
        <p:spPr>
          <a:xfrm>
            <a:off x="838200" y="365125"/>
            <a:ext cx="10515600" cy="1325563"/>
          </a:xfrm>
        </p:spPr>
        <p:txBody>
          <a:bodyPr/>
          <a:lstStyle/>
          <a:p>
            <a:r>
              <a:rPr lang="en-US" dirty="0"/>
              <a:t>4b Adder: Unsigned 4-bit Multiplier Mapping</a:t>
            </a:r>
          </a:p>
        </p:txBody>
      </p:sp>
      <p:sp>
        <p:nvSpPr>
          <p:cNvPr id="6" name="TextBox 5">
            <a:extLst>
              <a:ext uri="{FF2B5EF4-FFF2-40B4-BE49-F238E27FC236}">
                <a16:creationId xmlns:a16="http://schemas.microsoft.com/office/drawing/2014/main" id="{367A5130-1E0D-4434-B287-7E814BE04657}"/>
              </a:ext>
            </a:extLst>
          </p:cNvPr>
          <p:cNvSpPr txBox="1"/>
          <p:nvPr/>
        </p:nvSpPr>
        <p:spPr>
          <a:xfrm>
            <a:off x="780700" y="2799066"/>
            <a:ext cx="3705502" cy="584775"/>
          </a:xfrm>
          <a:prstGeom prst="rect">
            <a:avLst/>
          </a:prstGeom>
          <a:noFill/>
        </p:spPr>
        <p:txBody>
          <a:bodyPr wrap="none" rtlCol="0">
            <a:spAutoFit/>
          </a:bodyPr>
          <a:lstStyle/>
          <a:p>
            <a:r>
              <a:rPr lang="en-US" sz="3200" dirty="0"/>
              <a:t>ALM count: 7 </a:t>
            </a:r>
            <a:r>
              <a:rPr lang="en-US" sz="3200" dirty="0">
                <a:solidFill>
                  <a:srgbClr val="C00000"/>
                </a:solidFill>
              </a:rPr>
              <a:t>(vs. 10)</a:t>
            </a:r>
          </a:p>
        </p:txBody>
      </p:sp>
      <p:sp>
        <p:nvSpPr>
          <p:cNvPr id="7" name="TextBox 6">
            <a:extLst>
              <a:ext uri="{FF2B5EF4-FFF2-40B4-BE49-F238E27FC236}">
                <a16:creationId xmlns:a16="http://schemas.microsoft.com/office/drawing/2014/main" id="{D2D6743F-6B01-47C9-AAE4-572658C0103F}"/>
              </a:ext>
            </a:extLst>
          </p:cNvPr>
          <p:cNvSpPr txBox="1"/>
          <p:nvPr/>
        </p:nvSpPr>
        <p:spPr>
          <a:xfrm>
            <a:off x="45218" y="3712440"/>
            <a:ext cx="5059206" cy="1077218"/>
          </a:xfrm>
          <a:prstGeom prst="rect">
            <a:avLst/>
          </a:prstGeom>
          <a:noFill/>
        </p:spPr>
        <p:txBody>
          <a:bodyPr wrap="none" rtlCol="0">
            <a:spAutoFit/>
          </a:bodyPr>
          <a:lstStyle/>
          <a:p>
            <a:pPr algn="ctr"/>
            <a:r>
              <a:rPr lang="en-US" sz="3200" dirty="0"/>
              <a:t>Geomean: 15.8 </a:t>
            </a:r>
            <a:r>
              <a:rPr lang="en-US" sz="3200" dirty="0">
                <a:solidFill>
                  <a:srgbClr val="C00000"/>
                </a:solidFill>
              </a:rPr>
              <a:t>(vs. 25) </a:t>
            </a:r>
            <a:r>
              <a:rPr lang="en-US" sz="3200" dirty="0"/>
              <a:t>ALMs</a:t>
            </a:r>
          </a:p>
          <a:p>
            <a:pPr algn="ctr"/>
            <a:r>
              <a:rPr lang="en-US" sz="3200" dirty="0"/>
              <a:t>(4-bit to 9-bit multiplier)</a:t>
            </a:r>
          </a:p>
        </p:txBody>
      </p:sp>
      <p:pic>
        <p:nvPicPr>
          <p:cNvPr id="10" name="Graphic 9">
            <a:extLst>
              <a:ext uri="{FF2B5EF4-FFF2-40B4-BE49-F238E27FC236}">
                <a16:creationId xmlns:a16="http://schemas.microsoft.com/office/drawing/2014/main" id="{D4956670-C803-4548-A708-464B1D79DA6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965" r="34067" b="12963"/>
          <a:stretch/>
        </p:blipFill>
        <p:spPr>
          <a:xfrm>
            <a:off x="5127016" y="1620950"/>
            <a:ext cx="4441450" cy="4730420"/>
          </a:xfrm>
          <a:prstGeom prst="rect">
            <a:avLst/>
          </a:prstGeom>
          <a:effectLst/>
        </p:spPr>
      </p:pic>
      <p:pic>
        <p:nvPicPr>
          <p:cNvPr id="13" name="Graphic 12">
            <a:extLst>
              <a:ext uri="{FF2B5EF4-FFF2-40B4-BE49-F238E27FC236}">
                <a16:creationId xmlns:a16="http://schemas.microsoft.com/office/drawing/2014/main" id="{D8493D83-4CB0-4F65-A5D3-094F9913B67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9917" t="14215" r="34116" b="12964"/>
          <a:stretch/>
        </p:blipFill>
        <p:spPr>
          <a:xfrm>
            <a:off x="5134723" y="1725494"/>
            <a:ext cx="4441450" cy="3957841"/>
          </a:xfrm>
          <a:prstGeom prst="rect">
            <a:avLst/>
          </a:prstGeom>
          <a:effectLst/>
        </p:spPr>
      </p:pic>
      <p:sp>
        <p:nvSpPr>
          <p:cNvPr id="21" name="Slide Number Placeholder 20">
            <a:extLst>
              <a:ext uri="{FF2B5EF4-FFF2-40B4-BE49-F238E27FC236}">
                <a16:creationId xmlns:a16="http://schemas.microsoft.com/office/drawing/2014/main" id="{396A288C-74EF-4E3B-8BD5-3B46E27C7240}"/>
              </a:ext>
            </a:extLst>
          </p:cNvPr>
          <p:cNvSpPr>
            <a:spLocks noGrp="1"/>
          </p:cNvSpPr>
          <p:nvPr>
            <p:ph type="sldNum" sz="quarter" idx="12"/>
          </p:nvPr>
        </p:nvSpPr>
        <p:spPr/>
        <p:txBody>
          <a:bodyPr/>
          <a:lstStyle/>
          <a:p>
            <a:fld id="{7F5AC743-F530-4263-8389-E45A994BFB2A}" type="slidenum">
              <a:rPr lang="en-US" smtClean="0"/>
              <a:pPr/>
              <a:t>18</a:t>
            </a:fld>
            <a:endParaRPr lang="en-US" dirty="0"/>
          </a:p>
        </p:txBody>
      </p:sp>
      <p:sp>
        <p:nvSpPr>
          <p:cNvPr id="22" name="Rectangle 21">
            <a:extLst>
              <a:ext uri="{FF2B5EF4-FFF2-40B4-BE49-F238E27FC236}">
                <a16:creationId xmlns:a16="http://schemas.microsoft.com/office/drawing/2014/main" id="{B0BDBCF6-334A-420F-97AF-A18E4848A6C0}"/>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Rectangle 2">
            <a:extLst>
              <a:ext uri="{FF2B5EF4-FFF2-40B4-BE49-F238E27FC236}">
                <a16:creationId xmlns:a16="http://schemas.microsoft.com/office/drawing/2014/main" id="{AF09CB46-BEE5-4875-8B82-9EFACFCBC66F}"/>
              </a:ext>
            </a:extLst>
          </p:cNvPr>
          <p:cNvSpPr/>
          <p:nvPr/>
        </p:nvSpPr>
        <p:spPr>
          <a:xfrm>
            <a:off x="5129375" y="4465670"/>
            <a:ext cx="4493203" cy="1281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D5D1836-91EE-4757-B61C-C21782DFE12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6316" t="14215" r="8499" b="12964"/>
          <a:stretch/>
        </p:blipFill>
        <p:spPr>
          <a:xfrm>
            <a:off x="9617234" y="2128094"/>
            <a:ext cx="2468588" cy="4015076"/>
          </a:xfrm>
          <a:prstGeom prst="rect">
            <a:avLst/>
          </a:prstGeom>
          <a:effectLst/>
        </p:spPr>
      </p:pic>
    </p:spTree>
    <p:custDataLst>
      <p:tags r:id="rId1"/>
    </p:custDataLst>
    <p:extLst>
      <p:ext uri="{BB962C8B-B14F-4D97-AF65-F5344CB8AC3E}">
        <p14:creationId xmlns:p14="http://schemas.microsoft.com/office/powerpoint/2010/main" val="4074695938"/>
      </p:ext>
    </p:extLst>
  </p:cSld>
  <p:clrMapOvr>
    <a:masterClrMapping/>
  </p:clrMapOvr>
  <mc:AlternateContent xmlns:mc="http://schemas.openxmlformats.org/markup-compatibility/2006" xmlns:p14="http://schemas.microsoft.com/office/powerpoint/2010/main">
    <mc:Choice Requires="p14">
      <p:transition spd="slow" p14:dur="2000" advTm="30877"/>
    </mc:Choice>
    <mc:Fallback xmlns="">
      <p:transition spd="slow" advTm="308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40CD-3472-43C9-975A-FE4D763BDBF6}"/>
              </a:ext>
            </a:extLst>
          </p:cNvPr>
          <p:cNvSpPr>
            <a:spLocks noGrp="1"/>
          </p:cNvSpPr>
          <p:nvPr>
            <p:ph type="title"/>
          </p:nvPr>
        </p:nvSpPr>
        <p:spPr/>
        <p:txBody>
          <a:bodyPr/>
          <a:lstStyle/>
          <a:p>
            <a:r>
              <a:rPr lang="en-US" dirty="0"/>
              <a:t>Shadow Multiplier Architecture</a:t>
            </a:r>
          </a:p>
        </p:txBody>
      </p:sp>
      <p:sp>
        <p:nvSpPr>
          <p:cNvPr id="3" name="Content Placeholder 2">
            <a:extLst>
              <a:ext uri="{FF2B5EF4-FFF2-40B4-BE49-F238E27FC236}">
                <a16:creationId xmlns:a16="http://schemas.microsoft.com/office/drawing/2014/main" id="{6514A53D-9F50-4A31-AC30-710F59789189}"/>
              </a:ext>
            </a:extLst>
          </p:cNvPr>
          <p:cNvSpPr>
            <a:spLocks noGrp="1"/>
          </p:cNvSpPr>
          <p:nvPr>
            <p:ph idx="1"/>
          </p:nvPr>
        </p:nvSpPr>
        <p:spPr>
          <a:xfrm>
            <a:off x="838199" y="1724725"/>
            <a:ext cx="8333510" cy="4631470"/>
          </a:xfrm>
        </p:spPr>
        <p:txBody>
          <a:bodyPr>
            <a:noAutofit/>
          </a:bodyPr>
          <a:lstStyle/>
          <a:p>
            <a:pPr marL="0" indent="0">
              <a:buNone/>
            </a:pPr>
            <a:r>
              <a:rPr lang="en-US" sz="3200" dirty="0"/>
              <a:t>How to increase area efficiency even more?</a:t>
            </a:r>
          </a:p>
          <a:p>
            <a:pPr marL="0" indent="0">
              <a:buNone/>
            </a:pPr>
            <a:r>
              <a:rPr lang="en-US" b="1" dirty="0"/>
              <a:t>Idea: </a:t>
            </a:r>
            <a:r>
              <a:rPr lang="en-US" dirty="0"/>
              <a:t>Add a low-precision shadow multiplier per LAB</a:t>
            </a:r>
          </a:p>
          <a:p>
            <a:pPr marL="0" indent="0">
              <a:buNone/>
            </a:pPr>
            <a:endParaRPr lang="en-US" sz="3200" dirty="0"/>
          </a:p>
          <a:p>
            <a:r>
              <a:rPr lang="en-US" sz="3200" dirty="0"/>
              <a:t>Shares inputs with ALMs</a:t>
            </a:r>
          </a:p>
          <a:p>
            <a:r>
              <a:rPr lang="en-US" sz="3200" dirty="0">
                <a:solidFill>
                  <a:srgbClr val="C00000"/>
                </a:solidFill>
              </a:rPr>
              <a:t>Steals out ports from ALMs</a:t>
            </a:r>
          </a:p>
          <a:p>
            <a:pPr marL="0" indent="0">
              <a:buNone/>
            </a:pPr>
            <a:endParaRPr lang="en-US" sz="3200" dirty="0"/>
          </a:p>
          <a:p>
            <a:pPr marL="0" indent="0">
              <a:buNone/>
            </a:pPr>
            <a:r>
              <a:rPr lang="en-US" sz="4000" dirty="0">
                <a:solidFill>
                  <a:srgbClr val="C00000"/>
                </a:solidFill>
              </a:rPr>
              <a:t>Did we lose flexibility?!</a:t>
            </a:r>
          </a:p>
        </p:txBody>
      </p:sp>
      <p:pic>
        <p:nvPicPr>
          <p:cNvPr id="5" name="Graphic 4">
            <a:extLst>
              <a:ext uri="{FF2B5EF4-FFF2-40B4-BE49-F238E27FC236}">
                <a16:creationId xmlns:a16="http://schemas.microsoft.com/office/drawing/2014/main" id="{6E4E3C67-93F9-4A01-9568-1FAAB08C00F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266" t="30170" r="50000" b="53231"/>
          <a:stretch/>
        </p:blipFill>
        <p:spPr>
          <a:xfrm>
            <a:off x="9525001" y="1719548"/>
            <a:ext cx="1960416" cy="1032163"/>
          </a:xfrm>
          <a:prstGeom prst="rect">
            <a:avLst/>
          </a:prstGeom>
        </p:spPr>
      </p:pic>
      <p:pic>
        <p:nvPicPr>
          <p:cNvPr id="6" name="Graphic 5">
            <a:extLst>
              <a:ext uri="{FF2B5EF4-FFF2-40B4-BE49-F238E27FC236}">
                <a16:creationId xmlns:a16="http://schemas.microsoft.com/office/drawing/2014/main" id="{06A62DA8-5311-4466-92CA-30F808560E8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15" t="12962" r="70042" b="31953"/>
          <a:stretch/>
        </p:blipFill>
        <p:spPr>
          <a:xfrm>
            <a:off x="9171709" y="2751711"/>
            <a:ext cx="2867891" cy="3425252"/>
          </a:xfrm>
          <a:prstGeom prst="rect">
            <a:avLst/>
          </a:prstGeom>
        </p:spPr>
      </p:pic>
      <p:sp>
        <p:nvSpPr>
          <p:cNvPr id="10" name="Slide Number Placeholder 9">
            <a:extLst>
              <a:ext uri="{FF2B5EF4-FFF2-40B4-BE49-F238E27FC236}">
                <a16:creationId xmlns:a16="http://schemas.microsoft.com/office/drawing/2014/main" id="{F409D36A-1060-45E2-9594-F07A381437D4}"/>
              </a:ext>
            </a:extLst>
          </p:cNvPr>
          <p:cNvSpPr>
            <a:spLocks noGrp="1"/>
          </p:cNvSpPr>
          <p:nvPr>
            <p:ph type="sldNum" sz="quarter" idx="12"/>
          </p:nvPr>
        </p:nvSpPr>
        <p:spPr/>
        <p:txBody>
          <a:bodyPr/>
          <a:lstStyle/>
          <a:p>
            <a:fld id="{7F5AC743-F530-4263-8389-E45A994BFB2A}" type="slidenum">
              <a:rPr lang="en-US" smtClean="0"/>
              <a:pPr/>
              <a:t>19</a:t>
            </a:fld>
            <a:endParaRPr lang="en-US" dirty="0"/>
          </a:p>
        </p:txBody>
      </p:sp>
      <p:sp>
        <p:nvSpPr>
          <p:cNvPr id="11" name="Rectangle 10">
            <a:extLst>
              <a:ext uri="{FF2B5EF4-FFF2-40B4-BE49-F238E27FC236}">
                <a16:creationId xmlns:a16="http://schemas.microsoft.com/office/drawing/2014/main" id="{121499C0-3D05-47A2-BCB0-5AA66B9B4534}"/>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4" name="Oval 3">
            <a:extLst>
              <a:ext uri="{FF2B5EF4-FFF2-40B4-BE49-F238E27FC236}">
                <a16:creationId xmlns:a16="http://schemas.microsoft.com/office/drawing/2014/main" id="{69FFBABA-24B1-4946-81D7-E76AF2DBE666}"/>
              </a:ext>
            </a:extLst>
          </p:cNvPr>
          <p:cNvSpPr/>
          <p:nvPr/>
        </p:nvSpPr>
        <p:spPr>
          <a:xfrm>
            <a:off x="9814560" y="4465320"/>
            <a:ext cx="297180" cy="6065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9FF9848-8A90-46A4-8E60-00046D96C9E3}"/>
              </a:ext>
            </a:extLst>
          </p:cNvPr>
          <p:cNvSpPr/>
          <p:nvPr/>
        </p:nvSpPr>
        <p:spPr>
          <a:xfrm>
            <a:off x="10944860" y="4693920"/>
            <a:ext cx="632460" cy="10033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2360436"/>
      </p:ext>
    </p:extLst>
  </p:cSld>
  <p:clrMapOvr>
    <a:masterClrMapping/>
  </p:clrMapOvr>
  <mc:AlternateContent xmlns:mc="http://schemas.openxmlformats.org/markup-compatibility/2006" xmlns:p14="http://schemas.microsoft.com/office/powerpoint/2010/main">
    <mc:Choice Requires="p14">
      <p:transition spd="slow" p14:dur="2000" advTm="56828"/>
    </mc:Choice>
    <mc:Fallback xmlns="">
      <p:transition spd="slow" advTm="568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383C8-8073-4304-BAAA-96C3C8C33EA7}"/>
              </a:ext>
            </a:extLst>
          </p:cNvPr>
          <p:cNvSpPr>
            <a:spLocks noGrp="1"/>
          </p:cNvSpPr>
          <p:nvPr>
            <p:ph type="sldNum" sz="quarter" idx="12"/>
          </p:nvPr>
        </p:nvSpPr>
        <p:spPr/>
        <p:txBody>
          <a:bodyPr/>
          <a:lstStyle/>
          <a:p>
            <a:fld id="{6F88AC42-3878-4AC3-AFF9-08C56054504B}" type="slidenum">
              <a:rPr lang="en-US" smtClean="0"/>
              <a:pPr/>
              <a:t>2</a:t>
            </a:fld>
            <a:endParaRPr lang="en-US" dirty="0"/>
          </a:p>
        </p:txBody>
      </p:sp>
      <p:pic>
        <p:nvPicPr>
          <p:cNvPr id="7" name="Picture 6" descr="A person standing in front of a window&#10;&#10;Description automatically generated">
            <a:extLst>
              <a:ext uri="{FF2B5EF4-FFF2-40B4-BE49-F238E27FC236}">
                <a16:creationId xmlns:a16="http://schemas.microsoft.com/office/drawing/2014/main" id="{455B1C93-D123-4046-826C-832ECB82646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 t="8914"/>
          <a:stretch/>
        </p:blipFill>
        <p:spPr>
          <a:xfrm>
            <a:off x="4719488" y="1069255"/>
            <a:ext cx="3060290" cy="4069071"/>
          </a:xfrm>
          <a:prstGeom prst="rect">
            <a:avLst/>
          </a:prstGeom>
        </p:spPr>
      </p:pic>
      <p:sp>
        <p:nvSpPr>
          <p:cNvPr id="8" name="TextBox 7">
            <a:extLst>
              <a:ext uri="{FF2B5EF4-FFF2-40B4-BE49-F238E27FC236}">
                <a16:creationId xmlns:a16="http://schemas.microsoft.com/office/drawing/2014/main" id="{88B6E476-AC11-4F34-87BD-BBC7B7777A77}"/>
              </a:ext>
            </a:extLst>
          </p:cNvPr>
          <p:cNvSpPr txBox="1"/>
          <p:nvPr/>
        </p:nvSpPr>
        <p:spPr>
          <a:xfrm>
            <a:off x="4623623" y="5139811"/>
            <a:ext cx="3289298" cy="523220"/>
          </a:xfrm>
          <a:prstGeom prst="rect">
            <a:avLst/>
          </a:prstGeom>
          <a:noFill/>
        </p:spPr>
        <p:txBody>
          <a:bodyPr wrap="none" rtlCol="0">
            <a:spAutoFit/>
          </a:bodyPr>
          <a:lstStyle/>
          <a:p>
            <a:r>
              <a:rPr lang="en-US" sz="2800" b="1" dirty="0"/>
              <a:t>Mohamed </a:t>
            </a:r>
            <a:r>
              <a:rPr lang="en-US" sz="2800" b="1" dirty="0" err="1"/>
              <a:t>Eldafrawy</a:t>
            </a:r>
            <a:endParaRPr lang="en-US" sz="2800" b="1" dirty="0"/>
          </a:p>
        </p:txBody>
      </p:sp>
    </p:spTree>
    <p:extLst>
      <p:ext uri="{BB962C8B-B14F-4D97-AF65-F5344CB8AC3E}">
        <p14:creationId xmlns:p14="http://schemas.microsoft.com/office/powerpoint/2010/main" val="407805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76FEB4B-4410-4E81-927E-387D45C5916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667" t="18827" r="24333" b="55576"/>
          <a:stretch/>
        </p:blipFill>
        <p:spPr>
          <a:xfrm>
            <a:off x="1118613" y="4138454"/>
            <a:ext cx="4808081" cy="1730649"/>
          </a:xfrm>
          <a:prstGeom prst="rect">
            <a:avLst/>
          </a:prstGeom>
        </p:spPr>
      </p:pic>
      <p:pic>
        <p:nvPicPr>
          <p:cNvPr id="23" name="Graphic 22">
            <a:extLst>
              <a:ext uri="{FF2B5EF4-FFF2-40B4-BE49-F238E27FC236}">
                <a16:creationId xmlns:a16="http://schemas.microsoft.com/office/drawing/2014/main" id="{E63F91FC-776E-4F20-8B70-ABA8650C818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5609" t="20269" r="23974" b="56507"/>
          <a:stretch/>
        </p:blipFill>
        <p:spPr>
          <a:xfrm>
            <a:off x="1113252" y="4229455"/>
            <a:ext cx="4860828" cy="1571156"/>
          </a:xfrm>
          <a:prstGeom prst="rect">
            <a:avLst/>
          </a:prstGeom>
          <a:effectLst/>
        </p:spPr>
      </p:pic>
      <p:sp>
        <p:nvSpPr>
          <p:cNvPr id="2" name="Title 1">
            <a:extLst>
              <a:ext uri="{FF2B5EF4-FFF2-40B4-BE49-F238E27FC236}">
                <a16:creationId xmlns:a16="http://schemas.microsoft.com/office/drawing/2014/main" id="{F4458134-FF9C-49AB-982D-750669164271}"/>
              </a:ext>
            </a:extLst>
          </p:cNvPr>
          <p:cNvSpPr>
            <a:spLocks noGrp="1"/>
          </p:cNvSpPr>
          <p:nvPr>
            <p:ph type="title"/>
          </p:nvPr>
        </p:nvSpPr>
        <p:spPr/>
        <p:txBody>
          <a:bodyPr/>
          <a:lstStyle/>
          <a:p>
            <a:r>
              <a:rPr lang="en-US" dirty="0"/>
              <a:t>SM: Mapping Larger Multiplies</a:t>
            </a:r>
          </a:p>
        </p:txBody>
      </p:sp>
      <p:sp>
        <p:nvSpPr>
          <p:cNvPr id="3" name="Content Placeholder 2">
            <a:extLst>
              <a:ext uri="{FF2B5EF4-FFF2-40B4-BE49-F238E27FC236}">
                <a16:creationId xmlns:a16="http://schemas.microsoft.com/office/drawing/2014/main" id="{4D9C58E8-C1A3-42D4-902E-799090663001}"/>
              </a:ext>
            </a:extLst>
          </p:cNvPr>
          <p:cNvSpPr>
            <a:spLocks noGrp="1"/>
          </p:cNvSpPr>
          <p:nvPr>
            <p:ph idx="1"/>
          </p:nvPr>
        </p:nvSpPr>
        <p:spPr/>
        <p:txBody>
          <a:bodyPr>
            <a:normAutofit/>
          </a:bodyPr>
          <a:lstStyle/>
          <a:p>
            <a:pPr marL="0" indent="0">
              <a:buNone/>
            </a:pPr>
            <a:r>
              <a:rPr lang="en-US" sz="3200" dirty="0"/>
              <a:t>How to map larger multiplies?</a:t>
            </a:r>
          </a:p>
          <a:p>
            <a:pPr marL="514350" indent="-514350">
              <a:buFont typeface="+mj-lt"/>
              <a:buAutoNum type="arabicPeriod"/>
            </a:pPr>
            <a:r>
              <a:rPr lang="en-US" dirty="0"/>
              <a:t>Using soft logic only</a:t>
            </a:r>
          </a:p>
          <a:p>
            <a:pPr marL="514350" indent="-514350">
              <a:buFont typeface="+mj-lt"/>
              <a:buAutoNum type="arabicPeriod"/>
            </a:pPr>
            <a:r>
              <a:rPr lang="en-US" dirty="0"/>
              <a:t>Using other SMs &amp; soft logic</a:t>
            </a:r>
          </a:p>
        </p:txBody>
      </p:sp>
      <p:sp>
        <p:nvSpPr>
          <p:cNvPr id="8" name="TextBox 7">
            <a:extLst>
              <a:ext uri="{FF2B5EF4-FFF2-40B4-BE49-F238E27FC236}">
                <a16:creationId xmlns:a16="http://schemas.microsoft.com/office/drawing/2014/main" id="{020332BC-4C1A-4DD2-A4F2-E100F412BD50}"/>
              </a:ext>
            </a:extLst>
          </p:cNvPr>
          <p:cNvSpPr txBox="1"/>
          <p:nvPr/>
        </p:nvSpPr>
        <p:spPr>
          <a:xfrm>
            <a:off x="1415593" y="5740523"/>
            <a:ext cx="5398978" cy="400110"/>
          </a:xfrm>
          <a:prstGeom prst="rect">
            <a:avLst/>
          </a:prstGeom>
          <a:noFill/>
        </p:spPr>
        <p:txBody>
          <a:bodyPr wrap="none" rtlCol="0">
            <a:spAutoFit/>
          </a:bodyPr>
          <a:lstStyle/>
          <a:p>
            <a:r>
              <a:rPr lang="en-US" sz="2000" dirty="0"/>
              <a:t>8-bit multiplication using four 4-bit SMs and ALMs</a:t>
            </a:r>
          </a:p>
        </p:txBody>
      </p:sp>
      <p:sp>
        <p:nvSpPr>
          <p:cNvPr id="18" name="Slide Number Placeholder 17">
            <a:extLst>
              <a:ext uri="{FF2B5EF4-FFF2-40B4-BE49-F238E27FC236}">
                <a16:creationId xmlns:a16="http://schemas.microsoft.com/office/drawing/2014/main" id="{C91214E8-9364-46FC-AAE3-BF3B688FE219}"/>
              </a:ext>
            </a:extLst>
          </p:cNvPr>
          <p:cNvSpPr>
            <a:spLocks noGrp="1"/>
          </p:cNvSpPr>
          <p:nvPr>
            <p:ph type="sldNum" sz="quarter" idx="12"/>
          </p:nvPr>
        </p:nvSpPr>
        <p:spPr/>
        <p:txBody>
          <a:bodyPr/>
          <a:lstStyle/>
          <a:p>
            <a:fld id="{7F5AC743-F530-4263-8389-E45A994BFB2A}" type="slidenum">
              <a:rPr lang="en-US" smtClean="0"/>
              <a:pPr/>
              <a:t>20</a:t>
            </a:fld>
            <a:endParaRPr lang="en-US" dirty="0"/>
          </a:p>
        </p:txBody>
      </p:sp>
      <p:sp>
        <p:nvSpPr>
          <p:cNvPr id="19" name="Rectangle 18">
            <a:extLst>
              <a:ext uri="{FF2B5EF4-FFF2-40B4-BE49-F238E27FC236}">
                <a16:creationId xmlns:a16="http://schemas.microsoft.com/office/drawing/2014/main" id="{26352CE6-1157-4FC3-9EC9-124D59BA0CD4}"/>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grpSp>
        <p:nvGrpSpPr>
          <p:cNvPr id="27" name="Group 26">
            <a:extLst>
              <a:ext uri="{FF2B5EF4-FFF2-40B4-BE49-F238E27FC236}">
                <a16:creationId xmlns:a16="http://schemas.microsoft.com/office/drawing/2014/main" id="{E6A867E6-3002-4296-90E5-F2F2A53B62C5}"/>
              </a:ext>
            </a:extLst>
          </p:cNvPr>
          <p:cNvGrpSpPr/>
          <p:nvPr/>
        </p:nvGrpSpPr>
        <p:grpSpPr>
          <a:xfrm>
            <a:off x="5411488" y="5281148"/>
            <a:ext cx="2065281" cy="461665"/>
            <a:chOff x="5411488" y="5281148"/>
            <a:chExt cx="2065281" cy="461665"/>
          </a:xfrm>
        </p:grpSpPr>
        <p:cxnSp>
          <p:nvCxnSpPr>
            <p:cNvPr id="24" name="Straight Arrow Connector 23">
              <a:extLst>
                <a:ext uri="{FF2B5EF4-FFF2-40B4-BE49-F238E27FC236}">
                  <a16:creationId xmlns:a16="http://schemas.microsoft.com/office/drawing/2014/main" id="{D6BCCD63-EE71-4017-8720-F693A02C0D36}"/>
                </a:ext>
              </a:extLst>
            </p:cNvPr>
            <p:cNvCxnSpPr>
              <a:cxnSpLocks/>
            </p:cNvCxnSpPr>
            <p:nvPr/>
          </p:nvCxnSpPr>
          <p:spPr>
            <a:xfrm flipH="1">
              <a:off x="5411488" y="5542461"/>
              <a:ext cx="5891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EBD0B63-D9F8-4AB5-A3E5-DCE8E72EBE3C}"/>
                </a:ext>
              </a:extLst>
            </p:cNvPr>
            <p:cNvSpPr txBox="1"/>
            <p:nvPr/>
          </p:nvSpPr>
          <p:spPr>
            <a:xfrm>
              <a:off x="6011303" y="5281148"/>
              <a:ext cx="1465466" cy="461665"/>
            </a:xfrm>
            <a:prstGeom prst="rect">
              <a:avLst/>
            </a:prstGeom>
            <a:noFill/>
          </p:spPr>
          <p:txBody>
            <a:bodyPr wrap="none" rtlCol="0">
              <a:spAutoFit/>
            </a:bodyPr>
            <a:lstStyle/>
            <a:p>
              <a:r>
                <a:rPr lang="en-US" sz="2400" dirty="0"/>
                <a:t>soft adder</a:t>
              </a:r>
            </a:p>
          </p:txBody>
        </p:sp>
      </p:grpSp>
      <p:grpSp>
        <p:nvGrpSpPr>
          <p:cNvPr id="4" name="Group 3">
            <a:extLst>
              <a:ext uri="{FF2B5EF4-FFF2-40B4-BE49-F238E27FC236}">
                <a16:creationId xmlns:a16="http://schemas.microsoft.com/office/drawing/2014/main" id="{4B354864-0BB0-4BFB-9EB5-FE2411B78A2A}"/>
              </a:ext>
            </a:extLst>
          </p:cNvPr>
          <p:cNvGrpSpPr/>
          <p:nvPr/>
        </p:nvGrpSpPr>
        <p:grpSpPr>
          <a:xfrm>
            <a:off x="5926694" y="1849852"/>
            <a:ext cx="6049043" cy="2060847"/>
            <a:chOff x="5926694" y="1849852"/>
            <a:chExt cx="6049043" cy="2060847"/>
          </a:xfrm>
        </p:grpSpPr>
        <p:pic>
          <p:nvPicPr>
            <p:cNvPr id="34" name="Graphic 33">
              <a:extLst>
                <a:ext uri="{FF2B5EF4-FFF2-40B4-BE49-F238E27FC236}">
                  <a16:creationId xmlns:a16="http://schemas.microsoft.com/office/drawing/2014/main" id="{25B5E34E-EDD9-47E8-9F5B-8895F2B8DAB8}"/>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2514" t="17006" r="29417" b="63793"/>
            <a:stretch/>
          </p:blipFill>
          <p:spPr>
            <a:xfrm>
              <a:off x="5926694" y="1849852"/>
              <a:ext cx="4410452" cy="1697055"/>
            </a:xfrm>
            <a:prstGeom prst="rect">
              <a:avLst/>
            </a:prstGeom>
          </p:spPr>
        </p:pic>
        <p:grpSp>
          <p:nvGrpSpPr>
            <p:cNvPr id="11" name="Group 10">
              <a:extLst>
                <a:ext uri="{FF2B5EF4-FFF2-40B4-BE49-F238E27FC236}">
                  <a16:creationId xmlns:a16="http://schemas.microsoft.com/office/drawing/2014/main" id="{05CCC4B6-32C7-44DD-9062-4CD6595A544B}"/>
                </a:ext>
              </a:extLst>
            </p:cNvPr>
            <p:cNvGrpSpPr/>
            <p:nvPr/>
          </p:nvGrpSpPr>
          <p:grpSpPr>
            <a:xfrm>
              <a:off x="10039690" y="2992427"/>
              <a:ext cx="1936047" cy="461665"/>
              <a:chOff x="10176850" y="3190547"/>
              <a:chExt cx="1936047" cy="461665"/>
            </a:xfrm>
          </p:grpSpPr>
          <p:cxnSp>
            <p:nvCxnSpPr>
              <p:cNvPr id="20" name="Straight Arrow Connector 19">
                <a:extLst>
                  <a:ext uri="{FF2B5EF4-FFF2-40B4-BE49-F238E27FC236}">
                    <a16:creationId xmlns:a16="http://schemas.microsoft.com/office/drawing/2014/main" id="{87ACCEC9-7BD5-4ED3-A623-F697B7E98145}"/>
                  </a:ext>
                </a:extLst>
              </p:cNvPr>
              <p:cNvCxnSpPr>
                <a:cxnSpLocks/>
              </p:cNvCxnSpPr>
              <p:nvPr/>
            </p:nvCxnSpPr>
            <p:spPr>
              <a:xfrm flipH="1">
                <a:off x="10176850" y="3458980"/>
                <a:ext cx="4225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D3D925-BCA7-427C-A775-20098428FB5F}"/>
                  </a:ext>
                </a:extLst>
              </p:cNvPr>
              <p:cNvSpPr txBox="1"/>
              <p:nvPr/>
            </p:nvSpPr>
            <p:spPr>
              <a:xfrm>
                <a:off x="10647431" y="3190547"/>
                <a:ext cx="1465466" cy="461665"/>
              </a:xfrm>
              <a:prstGeom prst="rect">
                <a:avLst/>
              </a:prstGeom>
              <a:noFill/>
            </p:spPr>
            <p:txBody>
              <a:bodyPr wrap="none" rtlCol="0">
                <a:spAutoFit/>
              </a:bodyPr>
              <a:lstStyle/>
              <a:p>
                <a:r>
                  <a:rPr lang="en-US" sz="2400" dirty="0"/>
                  <a:t>soft adder</a:t>
                </a:r>
              </a:p>
            </p:txBody>
          </p:sp>
        </p:grpSp>
        <p:sp>
          <p:nvSpPr>
            <p:cNvPr id="26" name="TextBox 25">
              <a:extLst>
                <a:ext uri="{FF2B5EF4-FFF2-40B4-BE49-F238E27FC236}">
                  <a16:creationId xmlns:a16="http://schemas.microsoft.com/office/drawing/2014/main" id="{2A4F40DF-B34C-4045-B3EB-7044A3AAE8FF}"/>
                </a:ext>
              </a:extLst>
            </p:cNvPr>
            <p:cNvSpPr txBox="1"/>
            <p:nvPr/>
          </p:nvSpPr>
          <p:spPr>
            <a:xfrm>
              <a:off x="6109550" y="3510589"/>
              <a:ext cx="5263300" cy="400110"/>
            </a:xfrm>
            <a:prstGeom prst="rect">
              <a:avLst/>
            </a:prstGeom>
            <a:noFill/>
          </p:spPr>
          <p:txBody>
            <a:bodyPr wrap="none" rtlCol="0">
              <a:spAutoFit/>
            </a:bodyPr>
            <a:lstStyle/>
            <a:p>
              <a:r>
                <a:rPr lang="en-US" sz="2000" dirty="0"/>
                <a:t>5-bit multiplication using one 4-bit SM and ALMs</a:t>
              </a:r>
            </a:p>
          </p:txBody>
        </p:sp>
      </p:grpSp>
    </p:spTree>
    <p:custDataLst>
      <p:tags r:id="rId1"/>
    </p:custDataLst>
    <p:extLst>
      <p:ext uri="{BB962C8B-B14F-4D97-AF65-F5344CB8AC3E}">
        <p14:creationId xmlns:p14="http://schemas.microsoft.com/office/powerpoint/2010/main" val="3088951876"/>
      </p:ext>
    </p:extLst>
  </p:cSld>
  <p:clrMapOvr>
    <a:masterClrMapping/>
  </p:clrMapOvr>
  <mc:AlternateContent xmlns:mc="http://schemas.openxmlformats.org/markup-compatibility/2006" xmlns:p14="http://schemas.microsoft.com/office/powerpoint/2010/main">
    <mc:Choice Requires="p14">
      <p:transition spd="slow" p14:dur="2000" advTm="27044"/>
    </mc:Choice>
    <mc:Fallback xmlns="">
      <p:transition spd="slow" advTm="27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2" presetClass="exit" presetSubtype="8" fill="hold" nodeType="withEffect">
                                  <p:stCondLst>
                                    <p:cond delay="0"/>
                                  </p:stCondLst>
                                  <p:childTnLst>
                                    <p:animEffect transition="out" filter="wipe(left)">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5">
            <a:extLst>
              <a:ext uri="{FF2B5EF4-FFF2-40B4-BE49-F238E27FC236}">
                <a16:creationId xmlns:a16="http://schemas.microsoft.com/office/drawing/2014/main" id="{4E2FBCA8-46F9-455F-9462-9FC6E28B016F}"/>
              </a:ext>
            </a:extLst>
          </p:cNvPr>
          <p:cNvGraphicFramePr>
            <a:graphicFrameLocks/>
          </p:cNvGraphicFramePr>
          <p:nvPr>
            <p:extLst>
              <p:ext uri="{D42A27DB-BD31-4B8C-83A1-F6EECF244321}">
                <p14:modId xmlns:p14="http://schemas.microsoft.com/office/powerpoint/2010/main" val="2229619267"/>
              </p:ext>
            </p:extLst>
          </p:nvPr>
        </p:nvGraphicFramePr>
        <p:xfrm>
          <a:off x="4091940" y="1691640"/>
          <a:ext cx="7780861" cy="48767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B6CDAA45-6C08-4E6F-9439-93FF4865F297}"/>
              </a:ext>
            </a:extLst>
          </p:cNvPr>
          <p:cNvSpPr>
            <a:spLocks noGrp="1"/>
          </p:cNvSpPr>
          <p:nvPr>
            <p:ph type="title"/>
          </p:nvPr>
        </p:nvSpPr>
        <p:spPr/>
        <p:txBody>
          <a:bodyPr/>
          <a:lstStyle/>
          <a:p>
            <a:r>
              <a:rPr lang="en-US" dirty="0"/>
              <a:t>SM: Unsigned Multipliers Mapping</a:t>
            </a:r>
          </a:p>
        </p:txBody>
      </p:sp>
      <p:sp>
        <p:nvSpPr>
          <p:cNvPr id="17" name="TextBox 16">
            <a:extLst>
              <a:ext uri="{FF2B5EF4-FFF2-40B4-BE49-F238E27FC236}">
                <a16:creationId xmlns:a16="http://schemas.microsoft.com/office/drawing/2014/main" id="{05EDB5E7-A5FD-43F9-9E57-BF2E6E43010E}"/>
              </a:ext>
            </a:extLst>
          </p:cNvPr>
          <p:cNvSpPr txBox="1"/>
          <p:nvPr/>
        </p:nvSpPr>
        <p:spPr>
          <a:xfrm>
            <a:off x="838200" y="2671539"/>
            <a:ext cx="3400717" cy="1877437"/>
          </a:xfrm>
          <a:prstGeom prst="rect">
            <a:avLst/>
          </a:prstGeom>
          <a:noFill/>
        </p:spPr>
        <p:txBody>
          <a:bodyPr wrap="square" rtlCol="0">
            <a:spAutoFit/>
          </a:bodyPr>
          <a:lstStyle/>
          <a:p>
            <a:r>
              <a:rPr lang="en-US" sz="3200" dirty="0"/>
              <a:t>ALM Usage:</a:t>
            </a:r>
          </a:p>
          <a:p>
            <a:pPr marL="514350" indent="-514350">
              <a:buFont typeface="+mj-lt"/>
              <a:buAutoNum type="arabicPeriod"/>
            </a:pPr>
            <a:r>
              <a:rPr lang="en-US" sz="2800" dirty="0"/>
              <a:t>Output stealing </a:t>
            </a:r>
          </a:p>
          <a:p>
            <a:pPr marL="514350" indent="-514350">
              <a:buFont typeface="+mj-lt"/>
              <a:buAutoNum type="arabicPeriod"/>
            </a:pPr>
            <a:r>
              <a:rPr lang="en-US" sz="2800" dirty="0"/>
              <a:t>Partial products</a:t>
            </a:r>
          </a:p>
          <a:p>
            <a:pPr marL="514350" indent="-514350">
              <a:buFont typeface="+mj-lt"/>
              <a:buAutoNum type="arabicPeriod"/>
            </a:pPr>
            <a:r>
              <a:rPr lang="en-US" sz="2800" dirty="0"/>
              <a:t>Adder tree</a:t>
            </a:r>
          </a:p>
        </p:txBody>
      </p:sp>
      <p:sp>
        <p:nvSpPr>
          <p:cNvPr id="5" name="Slide Number Placeholder 4">
            <a:extLst>
              <a:ext uri="{FF2B5EF4-FFF2-40B4-BE49-F238E27FC236}">
                <a16:creationId xmlns:a16="http://schemas.microsoft.com/office/drawing/2014/main" id="{7E118E44-D8B0-4902-B9FB-83F41AF0FA71}"/>
              </a:ext>
            </a:extLst>
          </p:cNvPr>
          <p:cNvSpPr>
            <a:spLocks noGrp="1"/>
          </p:cNvSpPr>
          <p:nvPr>
            <p:ph type="sldNum" sz="quarter" idx="12"/>
          </p:nvPr>
        </p:nvSpPr>
        <p:spPr/>
        <p:txBody>
          <a:bodyPr/>
          <a:lstStyle/>
          <a:p>
            <a:fld id="{7F5AC743-F530-4263-8389-E45A994BFB2A}" type="slidenum">
              <a:rPr lang="en-US" smtClean="0"/>
              <a:pPr/>
              <a:t>21</a:t>
            </a:fld>
            <a:endParaRPr lang="en-US" dirty="0"/>
          </a:p>
        </p:txBody>
      </p:sp>
      <p:sp>
        <p:nvSpPr>
          <p:cNvPr id="19" name="Rectangle 18">
            <a:extLst>
              <a:ext uri="{FF2B5EF4-FFF2-40B4-BE49-F238E27FC236}">
                <a16:creationId xmlns:a16="http://schemas.microsoft.com/office/drawing/2014/main" id="{0BA64B2C-384C-410A-84B6-2E97902CF063}"/>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custDataLst>
      <p:tags r:id="rId1"/>
    </p:custDataLst>
    <p:extLst>
      <p:ext uri="{BB962C8B-B14F-4D97-AF65-F5344CB8AC3E}">
        <p14:creationId xmlns:p14="http://schemas.microsoft.com/office/powerpoint/2010/main" val="4284473266"/>
      </p:ext>
    </p:extLst>
  </p:cSld>
  <p:clrMapOvr>
    <a:masterClrMapping/>
  </p:clrMapOvr>
  <mc:AlternateContent xmlns:mc="http://schemas.openxmlformats.org/markup-compatibility/2006" xmlns:p14="http://schemas.microsoft.com/office/powerpoint/2010/main">
    <mc:Choice Requires="p14">
      <p:transition spd="slow" p14:dur="2000" advTm="77659"/>
    </mc:Choice>
    <mc:Fallback xmlns="">
      <p:transition spd="slow" advTm="776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fade">
                                      <p:cBhvr>
                                        <p:cTn id="7" dur="500"/>
                                        <p:tgtEl>
                                          <p:spTgt spid="1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graphicEl>
                                              <a:chart seriesIdx="0" categoryIdx="0" bldStep="ptInSeries"/>
                                            </p:graphicEl>
                                          </p:spTgt>
                                        </p:tgtEl>
                                        <p:attrNameLst>
                                          <p:attrName>style.visibility</p:attrName>
                                        </p:attrNameLst>
                                      </p:cBhvr>
                                      <p:to>
                                        <p:strVal val="visible"/>
                                      </p:to>
                                    </p:set>
                                    <p:animEffect transition="in" filter="fade">
                                      <p:cBhvr>
                                        <p:cTn id="10" dur="500"/>
                                        <p:tgtEl>
                                          <p:spTgt spid="18">
                                            <p:graphicEl>
                                              <a:chart seriesIdx="0" categoryIdx="0" bldStep="ptInSeries"/>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iterate type="lt">
                                    <p:tmAbs val="0"/>
                                  </p:iterate>
                                  <p:childTnLst>
                                    <p:set>
                                      <p:cBhvr>
                                        <p:cTn id="17"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graphicEl>
                                              <a:chart seriesIdx="0" categoryIdx="1" bldStep="ptInSeries"/>
                                            </p:graphicEl>
                                          </p:spTgt>
                                        </p:tgtEl>
                                        <p:attrNameLst>
                                          <p:attrName>style.visibility</p:attrName>
                                        </p:attrNameLst>
                                      </p:cBhvr>
                                      <p:to>
                                        <p:strVal val="visible"/>
                                      </p:to>
                                    </p:set>
                                    <p:animEffect transition="in" filter="wipe(left)">
                                      <p:cBhvr>
                                        <p:cTn id="30" dur="250"/>
                                        <p:tgtEl>
                                          <p:spTgt spid="18">
                                            <p:graphicEl>
                                              <a:chart seriesIdx="0" categoryIdx="1" bldStep="ptInSeries"/>
                                            </p:graphicEl>
                                          </p:spTgt>
                                        </p:tgtEl>
                                      </p:cBhvr>
                                    </p:animEffect>
                                  </p:childTnLst>
                                </p:cTn>
                              </p:par>
                            </p:childTnLst>
                          </p:cTn>
                        </p:par>
                        <p:par>
                          <p:cTn id="31" fill="hold">
                            <p:stCondLst>
                              <p:cond delay="250"/>
                            </p:stCondLst>
                            <p:childTnLst>
                              <p:par>
                                <p:cTn id="32" presetID="22" presetClass="entr" presetSubtype="8" fill="hold" grpId="0" nodeType="afterEffect">
                                  <p:stCondLst>
                                    <p:cond delay="0"/>
                                  </p:stCondLst>
                                  <p:childTnLst>
                                    <p:set>
                                      <p:cBhvr>
                                        <p:cTn id="33" dur="1" fill="hold">
                                          <p:stCondLst>
                                            <p:cond delay="0"/>
                                          </p:stCondLst>
                                        </p:cTn>
                                        <p:tgtEl>
                                          <p:spTgt spid="18">
                                            <p:graphicEl>
                                              <a:chart seriesIdx="0" categoryIdx="2" bldStep="ptInSeries"/>
                                            </p:graphicEl>
                                          </p:spTgt>
                                        </p:tgtEl>
                                        <p:attrNameLst>
                                          <p:attrName>style.visibility</p:attrName>
                                        </p:attrNameLst>
                                      </p:cBhvr>
                                      <p:to>
                                        <p:strVal val="visible"/>
                                      </p:to>
                                    </p:set>
                                    <p:animEffect transition="in" filter="wipe(left)">
                                      <p:cBhvr>
                                        <p:cTn id="34" dur="250"/>
                                        <p:tgtEl>
                                          <p:spTgt spid="18">
                                            <p:graphicEl>
                                              <a:chart seriesIdx="0" categoryIdx="2" bldStep="ptInSeries"/>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graphicEl>
                                              <a:chart seriesIdx="0" categoryIdx="3" bldStep="ptInSeries"/>
                                            </p:graphicEl>
                                          </p:spTgt>
                                        </p:tgtEl>
                                        <p:attrNameLst>
                                          <p:attrName>style.visibility</p:attrName>
                                        </p:attrNameLst>
                                      </p:cBhvr>
                                      <p:to>
                                        <p:strVal val="visible"/>
                                      </p:to>
                                    </p:set>
                                    <p:animEffect transition="in" filter="wipe(left)">
                                      <p:cBhvr>
                                        <p:cTn id="38" dur="250"/>
                                        <p:tgtEl>
                                          <p:spTgt spid="18">
                                            <p:graphicEl>
                                              <a:chart seriesIdx="0" categoryIdx="3" bldStep="ptInSeries"/>
                                            </p:graphicEl>
                                          </p:spTgt>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8">
                                            <p:graphicEl>
                                              <a:chart seriesIdx="0" categoryIdx="4" bldStep="ptInSeries"/>
                                            </p:graphicEl>
                                          </p:spTgt>
                                        </p:tgtEl>
                                        <p:attrNameLst>
                                          <p:attrName>style.visibility</p:attrName>
                                        </p:attrNameLst>
                                      </p:cBhvr>
                                      <p:to>
                                        <p:strVal val="visible"/>
                                      </p:to>
                                    </p:set>
                                    <p:animEffect transition="in" filter="wipe(left)">
                                      <p:cBhvr>
                                        <p:cTn id="42" dur="250"/>
                                        <p:tgtEl>
                                          <p:spTgt spid="18">
                                            <p:graphicEl>
                                              <a:chart seriesIdx="0" categoryIdx="4" bldStep="ptInSeries"/>
                                            </p:graphic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8">
                                            <p:graphicEl>
                                              <a:chart seriesIdx="0" categoryIdx="5" bldStep="ptInSeries"/>
                                            </p:graphicEl>
                                          </p:spTgt>
                                        </p:tgtEl>
                                        <p:attrNameLst>
                                          <p:attrName>style.visibility</p:attrName>
                                        </p:attrNameLst>
                                      </p:cBhvr>
                                      <p:to>
                                        <p:strVal val="visible"/>
                                      </p:to>
                                    </p:set>
                                    <p:animEffect transition="in" filter="wipe(left)">
                                      <p:cBhvr>
                                        <p:cTn id="46" dur="250"/>
                                        <p:tgtEl>
                                          <p:spTgt spid="18">
                                            <p:graphicEl>
                                              <a:chart seriesIdx="0" categoryIdx="5" bldStep="ptInSeries"/>
                                            </p:graphicEl>
                                          </p:spTgt>
                                        </p:tgtEl>
                                      </p:cBhvr>
                                    </p:animEffect>
                                  </p:childTnLst>
                                </p:cTn>
                              </p:par>
                            </p:childTnLst>
                          </p:cTn>
                        </p:par>
                        <p:par>
                          <p:cTn id="47" fill="hold">
                            <p:stCondLst>
                              <p:cond delay="1250"/>
                            </p:stCondLst>
                            <p:childTnLst>
                              <p:par>
                                <p:cTn id="48" presetID="22" presetClass="entr" presetSubtype="8" fill="hold" grpId="0" nodeType="afterEffect">
                                  <p:stCondLst>
                                    <p:cond delay="0"/>
                                  </p:stCondLst>
                                  <p:childTnLst>
                                    <p:set>
                                      <p:cBhvr>
                                        <p:cTn id="49" dur="1" fill="hold">
                                          <p:stCondLst>
                                            <p:cond delay="0"/>
                                          </p:stCondLst>
                                        </p:cTn>
                                        <p:tgtEl>
                                          <p:spTgt spid="18">
                                            <p:graphicEl>
                                              <a:chart seriesIdx="0" categoryIdx="6" bldStep="ptInSeries"/>
                                            </p:graphicEl>
                                          </p:spTgt>
                                        </p:tgtEl>
                                        <p:attrNameLst>
                                          <p:attrName>style.visibility</p:attrName>
                                        </p:attrNameLst>
                                      </p:cBhvr>
                                      <p:to>
                                        <p:strVal val="visible"/>
                                      </p:to>
                                    </p:set>
                                    <p:animEffect transition="in" filter="wipe(left)">
                                      <p:cBhvr>
                                        <p:cTn id="50" dur="250"/>
                                        <p:tgtEl>
                                          <p:spTgt spid="18">
                                            <p:graphicEl>
                                              <a:chart seriesIdx="0"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El"/>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9251-D95D-413F-A3A9-29C0CD0D9D5A}"/>
              </a:ext>
            </a:extLst>
          </p:cNvPr>
          <p:cNvSpPr>
            <a:spLocks noGrp="1"/>
          </p:cNvSpPr>
          <p:nvPr>
            <p:ph type="title"/>
          </p:nvPr>
        </p:nvSpPr>
        <p:spPr/>
        <p:txBody>
          <a:bodyPr>
            <a:noAutofit/>
          </a:bodyPr>
          <a:lstStyle/>
          <a:p>
            <a:r>
              <a:rPr lang="en-US" sz="6000" dirty="0"/>
              <a:t>Detailed Evaluation</a:t>
            </a:r>
          </a:p>
        </p:txBody>
      </p:sp>
      <p:sp>
        <p:nvSpPr>
          <p:cNvPr id="6" name="Slide Number Placeholder 5">
            <a:extLst>
              <a:ext uri="{FF2B5EF4-FFF2-40B4-BE49-F238E27FC236}">
                <a16:creationId xmlns:a16="http://schemas.microsoft.com/office/drawing/2014/main" id="{FF726082-2174-4BD6-AA99-0235ED1756B8}"/>
              </a:ext>
            </a:extLst>
          </p:cNvPr>
          <p:cNvSpPr>
            <a:spLocks noGrp="1"/>
          </p:cNvSpPr>
          <p:nvPr>
            <p:ph type="sldNum" sz="quarter" idx="12"/>
          </p:nvPr>
        </p:nvSpPr>
        <p:spPr/>
        <p:txBody>
          <a:bodyPr/>
          <a:lstStyle/>
          <a:p>
            <a:fld id="{7F5AC743-F530-4263-8389-E45A994BFB2A}" type="slidenum">
              <a:rPr lang="en-US" smtClean="0"/>
              <a:pPr/>
              <a:t>22</a:t>
            </a:fld>
            <a:endParaRPr lang="en-US" dirty="0"/>
          </a:p>
        </p:txBody>
      </p:sp>
    </p:spTree>
    <p:extLst>
      <p:ext uri="{BB962C8B-B14F-4D97-AF65-F5344CB8AC3E}">
        <p14:creationId xmlns:p14="http://schemas.microsoft.com/office/powerpoint/2010/main" val="1047286732"/>
      </p:ext>
    </p:extLst>
  </p:cSld>
  <p:clrMapOvr>
    <a:masterClrMapping/>
  </p:clrMapOvr>
  <mc:AlternateContent xmlns:mc="http://schemas.openxmlformats.org/markup-compatibility/2006" xmlns:p14="http://schemas.microsoft.com/office/powerpoint/2010/main">
    <mc:Choice Requires="p14">
      <p:transition spd="slow" p14:dur="2000" advTm="6811"/>
    </mc:Choice>
    <mc:Fallback xmlns="">
      <p:transition spd="slow" advTm="681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82B9-67CB-44B7-A966-EA65AE42A6E1}"/>
              </a:ext>
            </a:extLst>
          </p:cNvPr>
          <p:cNvSpPr>
            <a:spLocks noGrp="1"/>
          </p:cNvSpPr>
          <p:nvPr>
            <p:ph type="title"/>
          </p:nvPr>
        </p:nvSpPr>
        <p:spPr/>
        <p:txBody>
          <a:bodyPr/>
          <a:lstStyle/>
          <a:p>
            <a:r>
              <a:rPr lang="en-US" dirty="0"/>
              <a:t>What to Evaluate?</a:t>
            </a:r>
          </a:p>
        </p:txBody>
      </p:sp>
      <p:sp>
        <p:nvSpPr>
          <p:cNvPr id="3" name="Content Placeholder 2">
            <a:extLst>
              <a:ext uri="{FF2B5EF4-FFF2-40B4-BE49-F238E27FC236}">
                <a16:creationId xmlns:a16="http://schemas.microsoft.com/office/drawing/2014/main" id="{5DF5B53D-2017-4FA7-A05C-D3D42D248A67}"/>
              </a:ext>
            </a:extLst>
          </p:cNvPr>
          <p:cNvSpPr>
            <a:spLocks noGrp="1"/>
          </p:cNvSpPr>
          <p:nvPr>
            <p:ph idx="1"/>
          </p:nvPr>
        </p:nvSpPr>
        <p:spPr/>
        <p:txBody>
          <a:bodyPr/>
          <a:lstStyle/>
          <a:p>
            <a:pPr marL="403225" indent="-403225">
              <a:buFont typeface="+mj-lt"/>
              <a:buAutoNum type="arabicPeriod"/>
            </a:pPr>
            <a:r>
              <a:rPr lang="en-US" dirty="0"/>
              <a:t>Quantify gains:</a:t>
            </a:r>
          </a:p>
          <a:p>
            <a:pPr lvl="1"/>
            <a:r>
              <a:rPr lang="en-US" dirty="0"/>
              <a:t>Increase in MAC densities</a:t>
            </a:r>
          </a:p>
          <a:p>
            <a:pPr lvl="1"/>
            <a:r>
              <a:rPr lang="en-US" dirty="0"/>
              <a:t>Reduction in MAC delays</a:t>
            </a:r>
          </a:p>
          <a:p>
            <a:pPr marL="457200" lvl="1" indent="0">
              <a:buNone/>
            </a:pPr>
            <a:endParaRPr lang="en-US" dirty="0"/>
          </a:p>
          <a:p>
            <a:pPr marL="403225" indent="-403225">
              <a:buFont typeface="+mj-lt"/>
              <a:buAutoNum type="arabicPeriod"/>
            </a:pPr>
            <a:r>
              <a:rPr lang="en-US" dirty="0"/>
              <a:t>Calculate cost:</a:t>
            </a:r>
          </a:p>
          <a:p>
            <a:pPr lvl="1"/>
            <a:r>
              <a:rPr lang="en-US" dirty="0"/>
              <a:t>Increase in FPGA tile area </a:t>
            </a:r>
            <a:r>
              <a:rPr lang="en-US" dirty="0">
                <a:solidFill>
                  <a:srgbClr val="C00000"/>
                </a:solidFill>
              </a:rPr>
              <a:t>(logic + routing)</a:t>
            </a:r>
          </a:p>
          <a:p>
            <a:pPr lvl="1"/>
            <a:r>
              <a:rPr lang="en-US" dirty="0"/>
              <a:t>Increase in representative critical path delay</a:t>
            </a:r>
          </a:p>
        </p:txBody>
      </p:sp>
      <p:sp>
        <p:nvSpPr>
          <p:cNvPr id="4" name="Slide Number Placeholder 3">
            <a:extLst>
              <a:ext uri="{FF2B5EF4-FFF2-40B4-BE49-F238E27FC236}">
                <a16:creationId xmlns:a16="http://schemas.microsoft.com/office/drawing/2014/main" id="{913297E6-DBC5-447C-A3FC-37E3977C7A85}"/>
              </a:ext>
            </a:extLst>
          </p:cNvPr>
          <p:cNvSpPr>
            <a:spLocks noGrp="1"/>
          </p:cNvSpPr>
          <p:nvPr>
            <p:ph type="sldNum" sz="quarter" idx="12"/>
          </p:nvPr>
        </p:nvSpPr>
        <p:spPr/>
        <p:txBody>
          <a:bodyPr/>
          <a:lstStyle/>
          <a:p>
            <a:fld id="{7F5AC743-F530-4263-8389-E45A994BFB2A}" type="slidenum">
              <a:rPr lang="en-US" smtClean="0"/>
              <a:pPr/>
              <a:t>23</a:t>
            </a:fld>
            <a:endParaRPr lang="en-US" dirty="0"/>
          </a:p>
        </p:txBody>
      </p:sp>
    </p:spTree>
    <p:custDataLst>
      <p:tags r:id="rId1"/>
    </p:custDataLst>
    <p:extLst>
      <p:ext uri="{BB962C8B-B14F-4D97-AF65-F5344CB8AC3E}">
        <p14:creationId xmlns:p14="http://schemas.microsoft.com/office/powerpoint/2010/main" val="3002838901"/>
      </p:ext>
    </p:extLst>
  </p:cSld>
  <p:clrMapOvr>
    <a:masterClrMapping/>
  </p:clrMapOvr>
  <mc:AlternateContent xmlns:mc="http://schemas.openxmlformats.org/markup-compatibility/2006" xmlns:p14="http://schemas.microsoft.com/office/powerpoint/2010/main">
    <mc:Choice Requires="p14">
      <p:transition spd="slow" p14:dur="2000" advTm="21318"/>
    </mc:Choice>
    <mc:Fallback xmlns="">
      <p:transition spd="slow" advTm="21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E796-6308-4C6F-A854-1D279C3E90F8}"/>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CBAEC230-6F57-4A52-9B66-8B20690235ED}"/>
              </a:ext>
            </a:extLst>
          </p:cNvPr>
          <p:cNvSpPr>
            <a:spLocks noGrp="1"/>
          </p:cNvSpPr>
          <p:nvPr>
            <p:ph idx="1"/>
          </p:nvPr>
        </p:nvSpPr>
        <p:spPr>
          <a:xfrm>
            <a:off x="838199" y="1825625"/>
            <a:ext cx="11026699" cy="4351338"/>
          </a:xfrm>
        </p:spPr>
        <p:txBody>
          <a:bodyPr>
            <a:normAutofit/>
          </a:bodyPr>
          <a:lstStyle/>
          <a:p>
            <a:r>
              <a:rPr lang="en-US" dirty="0"/>
              <a:t>Transistor sizing: COFFE</a:t>
            </a:r>
          </a:p>
          <a:p>
            <a:r>
              <a:rPr lang="en-US" dirty="0"/>
              <a:t>Modified COFFE to support:</a:t>
            </a:r>
          </a:p>
          <a:p>
            <a:pPr lvl="1"/>
            <a:r>
              <a:rPr lang="en-US" dirty="0"/>
              <a:t>Stratix 10</a:t>
            </a:r>
          </a:p>
          <a:p>
            <a:pPr lvl="1"/>
            <a:r>
              <a:rPr lang="en-US" dirty="0"/>
              <a:t>Extra Carry Chain</a:t>
            </a:r>
          </a:p>
          <a:p>
            <a:pPr lvl="1"/>
            <a:r>
              <a:rPr lang="en-US" dirty="0"/>
              <a:t>4-bit Adder</a:t>
            </a:r>
          </a:p>
          <a:p>
            <a:r>
              <a:rPr lang="en-US" dirty="0"/>
              <a:t>Shadow Multipliers: Standard cell flow</a:t>
            </a:r>
          </a:p>
          <a:p>
            <a:r>
              <a:rPr lang="en-US" dirty="0"/>
              <a:t>Hand mapping multipliers/MACs (4-9 bits):</a:t>
            </a:r>
          </a:p>
          <a:p>
            <a:pPr lvl="1"/>
            <a:r>
              <a:rPr lang="en-US" dirty="0"/>
              <a:t>ALM counts</a:t>
            </a:r>
          </a:p>
          <a:p>
            <a:pPr lvl="1"/>
            <a:r>
              <a:rPr lang="en-US" dirty="0"/>
              <a:t>Critical path delays</a:t>
            </a:r>
          </a:p>
          <a:p>
            <a:pPr lvl="1"/>
            <a:endParaRPr lang="en-US" dirty="0"/>
          </a:p>
        </p:txBody>
      </p:sp>
      <p:sp>
        <p:nvSpPr>
          <p:cNvPr id="4" name="Slide Number Placeholder 3">
            <a:extLst>
              <a:ext uri="{FF2B5EF4-FFF2-40B4-BE49-F238E27FC236}">
                <a16:creationId xmlns:a16="http://schemas.microsoft.com/office/drawing/2014/main" id="{F9FC64EA-DF8E-47D6-A7AF-302382754DF4}"/>
              </a:ext>
            </a:extLst>
          </p:cNvPr>
          <p:cNvSpPr>
            <a:spLocks noGrp="1"/>
          </p:cNvSpPr>
          <p:nvPr>
            <p:ph type="sldNum" sz="quarter" idx="12"/>
          </p:nvPr>
        </p:nvSpPr>
        <p:spPr/>
        <p:txBody>
          <a:bodyPr/>
          <a:lstStyle/>
          <a:p>
            <a:fld id="{7F5AC743-F530-4263-8389-E45A994BFB2A}" type="slidenum">
              <a:rPr lang="en-US" smtClean="0"/>
              <a:pPr/>
              <a:t>24</a:t>
            </a:fld>
            <a:endParaRPr lang="en-US" dirty="0"/>
          </a:p>
        </p:txBody>
      </p:sp>
    </p:spTree>
    <p:extLst>
      <p:ext uri="{BB962C8B-B14F-4D97-AF65-F5344CB8AC3E}">
        <p14:creationId xmlns:p14="http://schemas.microsoft.com/office/powerpoint/2010/main" val="3745268258"/>
      </p:ext>
    </p:extLst>
  </p:cSld>
  <p:clrMapOvr>
    <a:masterClrMapping/>
  </p:clrMapOvr>
  <mc:AlternateContent xmlns:mc="http://schemas.openxmlformats.org/markup-compatibility/2006" xmlns:p14="http://schemas.microsoft.com/office/powerpoint/2010/main">
    <mc:Choice Requires="p14">
      <p:transition spd="slow" p14:dur="2000" advTm="31268"/>
    </mc:Choice>
    <mc:Fallback xmlns="">
      <p:transition spd="slow" advTm="3126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1573-0BEB-452B-BFC8-8ECB28732DDD}"/>
              </a:ext>
            </a:extLst>
          </p:cNvPr>
          <p:cNvSpPr>
            <a:spLocks noGrp="1"/>
          </p:cNvSpPr>
          <p:nvPr>
            <p:ph type="title"/>
          </p:nvPr>
        </p:nvSpPr>
        <p:spPr/>
        <p:txBody>
          <a:bodyPr/>
          <a:lstStyle/>
          <a:p>
            <a:r>
              <a:rPr lang="en-US" dirty="0"/>
              <a:t>Recap: Proposed Architectures</a:t>
            </a:r>
          </a:p>
        </p:txBody>
      </p:sp>
      <p:sp>
        <p:nvSpPr>
          <p:cNvPr id="4" name="Slide Number Placeholder 3">
            <a:extLst>
              <a:ext uri="{FF2B5EF4-FFF2-40B4-BE49-F238E27FC236}">
                <a16:creationId xmlns:a16="http://schemas.microsoft.com/office/drawing/2014/main" id="{6DB49D20-9966-4884-BAFD-45BAD62B295E}"/>
              </a:ext>
            </a:extLst>
          </p:cNvPr>
          <p:cNvSpPr>
            <a:spLocks noGrp="1"/>
          </p:cNvSpPr>
          <p:nvPr>
            <p:ph type="sldNum" sz="quarter" idx="12"/>
          </p:nvPr>
        </p:nvSpPr>
        <p:spPr/>
        <p:txBody>
          <a:bodyPr/>
          <a:lstStyle/>
          <a:p>
            <a:fld id="{7F5AC743-F530-4263-8389-E45A994BFB2A}" type="slidenum">
              <a:rPr lang="en-US" smtClean="0"/>
              <a:pPr/>
              <a:t>25</a:t>
            </a:fld>
            <a:endParaRPr lang="en-US" dirty="0"/>
          </a:p>
        </p:txBody>
      </p:sp>
      <p:pic>
        <p:nvPicPr>
          <p:cNvPr id="6" name="Graphic 5">
            <a:extLst>
              <a:ext uri="{FF2B5EF4-FFF2-40B4-BE49-F238E27FC236}">
                <a16:creationId xmlns:a16="http://schemas.microsoft.com/office/drawing/2014/main" id="{5D25FC5C-31F8-4755-8603-324F45FBCCA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233" t="14622" r="30767" b="13556"/>
          <a:stretch/>
        </p:blipFill>
        <p:spPr>
          <a:xfrm>
            <a:off x="586986" y="1988082"/>
            <a:ext cx="3931920" cy="3694176"/>
          </a:xfrm>
          <a:prstGeom prst="rect">
            <a:avLst/>
          </a:prstGeom>
        </p:spPr>
      </p:pic>
      <p:pic>
        <p:nvPicPr>
          <p:cNvPr id="8" name="Graphic 7">
            <a:extLst>
              <a:ext uri="{FF2B5EF4-FFF2-40B4-BE49-F238E27FC236}">
                <a16:creationId xmlns:a16="http://schemas.microsoft.com/office/drawing/2014/main" id="{3C031DB7-1309-473B-A993-10256B89B09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237" t="2831" r="38118" b="2974"/>
          <a:stretch/>
        </p:blipFill>
        <p:spPr>
          <a:xfrm>
            <a:off x="5111265" y="1551300"/>
            <a:ext cx="2779123" cy="4130958"/>
          </a:xfrm>
          <a:prstGeom prst="rect">
            <a:avLst/>
          </a:prstGeom>
        </p:spPr>
      </p:pic>
      <p:pic>
        <p:nvPicPr>
          <p:cNvPr id="10" name="Graphic 9">
            <a:extLst>
              <a:ext uri="{FF2B5EF4-FFF2-40B4-BE49-F238E27FC236}">
                <a16:creationId xmlns:a16="http://schemas.microsoft.com/office/drawing/2014/main" id="{65A5E1D6-A064-49EF-A4AD-BDD718F31C1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737" t="12868" r="69086" b="32078"/>
          <a:stretch/>
        </p:blipFill>
        <p:spPr>
          <a:xfrm>
            <a:off x="8615479" y="1969927"/>
            <a:ext cx="3257958" cy="3712331"/>
          </a:xfrm>
          <a:prstGeom prst="rect">
            <a:avLst/>
          </a:prstGeom>
        </p:spPr>
      </p:pic>
      <p:sp>
        <p:nvSpPr>
          <p:cNvPr id="12" name="Oval 11">
            <a:extLst>
              <a:ext uri="{FF2B5EF4-FFF2-40B4-BE49-F238E27FC236}">
                <a16:creationId xmlns:a16="http://schemas.microsoft.com/office/drawing/2014/main" id="{37B18EFA-EA61-40CC-89C6-D6CD126AD795}"/>
              </a:ext>
            </a:extLst>
          </p:cNvPr>
          <p:cNvSpPr/>
          <p:nvPr/>
        </p:nvSpPr>
        <p:spPr>
          <a:xfrm>
            <a:off x="870156" y="5788751"/>
            <a:ext cx="435078" cy="435078"/>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1</a:t>
            </a:r>
          </a:p>
        </p:txBody>
      </p:sp>
      <p:sp>
        <p:nvSpPr>
          <p:cNvPr id="13" name="TextBox 12">
            <a:extLst>
              <a:ext uri="{FF2B5EF4-FFF2-40B4-BE49-F238E27FC236}">
                <a16:creationId xmlns:a16="http://schemas.microsoft.com/office/drawing/2014/main" id="{5B990839-77BA-42C5-B276-5008D34419A1}"/>
              </a:ext>
            </a:extLst>
          </p:cNvPr>
          <p:cNvSpPr txBox="1"/>
          <p:nvPr/>
        </p:nvSpPr>
        <p:spPr>
          <a:xfrm>
            <a:off x="1355382" y="5744680"/>
            <a:ext cx="2687146" cy="523220"/>
          </a:xfrm>
          <a:prstGeom prst="rect">
            <a:avLst/>
          </a:prstGeom>
          <a:noFill/>
        </p:spPr>
        <p:txBody>
          <a:bodyPr wrap="none" rtlCol="0">
            <a:spAutoFit/>
          </a:bodyPr>
          <a:lstStyle/>
          <a:p>
            <a:r>
              <a:rPr lang="en-US" sz="2800" dirty="0">
                <a:solidFill>
                  <a:schemeClr val="accent1">
                    <a:lumMod val="50000"/>
                  </a:schemeClr>
                </a:solidFill>
              </a:rPr>
              <a:t>Extra Carry Chain</a:t>
            </a:r>
          </a:p>
        </p:txBody>
      </p:sp>
      <p:sp>
        <p:nvSpPr>
          <p:cNvPr id="14" name="Oval 13">
            <a:extLst>
              <a:ext uri="{FF2B5EF4-FFF2-40B4-BE49-F238E27FC236}">
                <a16:creationId xmlns:a16="http://schemas.microsoft.com/office/drawing/2014/main" id="{DEBCB56D-0BB6-4CB7-AD53-5B4B3A5745F0}"/>
              </a:ext>
            </a:extLst>
          </p:cNvPr>
          <p:cNvSpPr/>
          <p:nvPr/>
        </p:nvSpPr>
        <p:spPr>
          <a:xfrm>
            <a:off x="5336467" y="5793662"/>
            <a:ext cx="435078" cy="435078"/>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2</a:t>
            </a:r>
          </a:p>
        </p:txBody>
      </p:sp>
      <p:sp>
        <p:nvSpPr>
          <p:cNvPr id="15" name="TextBox 14">
            <a:extLst>
              <a:ext uri="{FF2B5EF4-FFF2-40B4-BE49-F238E27FC236}">
                <a16:creationId xmlns:a16="http://schemas.microsoft.com/office/drawing/2014/main" id="{305FA54D-29F7-4313-A7F0-D0F5E55D12CE}"/>
              </a:ext>
            </a:extLst>
          </p:cNvPr>
          <p:cNvSpPr txBox="1"/>
          <p:nvPr/>
        </p:nvSpPr>
        <p:spPr>
          <a:xfrm>
            <a:off x="5843815" y="5734843"/>
            <a:ext cx="1840568" cy="523220"/>
          </a:xfrm>
          <a:prstGeom prst="rect">
            <a:avLst/>
          </a:prstGeom>
          <a:noFill/>
        </p:spPr>
        <p:txBody>
          <a:bodyPr wrap="none" rtlCol="0">
            <a:spAutoFit/>
          </a:bodyPr>
          <a:lstStyle/>
          <a:p>
            <a:r>
              <a:rPr lang="en-US" sz="2800" dirty="0">
                <a:solidFill>
                  <a:schemeClr val="accent1">
                    <a:lumMod val="50000"/>
                  </a:schemeClr>
                </a:solidFill>
              </a:rPr>
              <a:t>4-bit Adder</a:t>
            </a:r>
          </a:p>
        </p:txBody>
      </p:sp>
      <p:sp>
        <p:nvSpPr>
          <p:cNvPr id="16" name="Oval 15">
            <a:extLst>
              <a:ext uri="{FF2B5EF4-FFF2-40B4-BE49-F238E27FC236}">
                <a16:creationId xmlns:a16="http://schemas.microsoft.com/office/drawing/2014/main" id="{2B191741-CB12-4925-A457-C78D863455B5}"/>
              </a:ext>
            </a:extLst>
          </p:cNvPr>
          <p:cNvSpPr/>
          <p:nvPr/>
        </p:nvSpPr>
        <p:spPr>
          <a:xfrm>
            <a:off x="8401670" y="5791206"/>
            <a:ext cx="435078" cy="435078"/>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3</a:t>
            </a:r>
          </a:p>
        </p:txBody>
      </p:sp>
      <p:sp>
        <p:nvSpPr>
          <p:cNvPr id="17" name="TextBox 16">
            <a:extLst>
              <a:ext uri="{FF2B5EF4-FFF2-40B4-BE49-F238E27FC236}">
                <a16:creationId xmlns:a16="http://schemas.microsoft.com/office/drawing/2014/main" id="{5ABF1106-4152-485E-80B1-3174E2DCA8C7}"/>
              </a:ext>
            </a:extLst>
          </p:cNvPr>
          <p:cNvSpPr txBox="1"/>
          <p:nvPr/>
        </p:nvSpPr>
        <p:spPr>
          <a:xfrm>
            <a:off x="8879522" y="5725013"/>
            <a:ext cx="2861874" cy="523220"/>
          </a:xfrm>
          <a:prstGeom prst="rect">
            <a:avLst/>
          </a:prstGeom>
          <a:noFill/>
        </p:spPr>
        <p:txBody>
          <a:bodyPr wrap="none" rtlCol="0">
            <a:spAutoFit/>
          </a:bodyPr>
          <a:lstStyle/>
          <a:p>
            <a:r>
              <a:rPr lang="en-US" sz="2800" dirty="0">
                <a:solidFill>
                  <a:schemeClr val="accent1">
                    <a:lumMod val="50000"/>
                  </a:schemeClr>
                </a:solidFill>
              </a:rPr>
              <a:t>Shadow Multiplier</a:t>
            </a:r>
          </a:p>
        </p:txBody>
      </p:sp>
    </p:spTree>
    <p:extLst>
      <p:ext uri="{BB962C8B-B14F-4D97-AF65-F5344CB8AC3E}">
        <p14:creationId xmlns:p14="http://schemas.microsoft.com/office/powerpoint/2010/main" val="28425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3BAE-82EB-45F8-BC77-B90F42762181}"/>
              </a:ext>
            </a:extLst>
          </p:cNvPr>
          <p:cNvSpPr>
            <a:spLocks noGrp="1"/>
          </p:cNvSpPr>
          <p:nvPr>
            <p:ph type="title"/>
          </p:nvPr>
        </p:nvSpPr>
        <p:spPr>
          <a:xfrm>
            <a:off x="838200" y="365125"/>
            <a:ext cx="10515600" cy="1325563"/>
          </a:xfrm>
        </p:spPr>
        <p:txBody>
          <a:bodyPr/>
          <a:lstStyle/>
          <a:p>
            <a:r>
              <a:rPr lang="en-US" dirty="0"/>
              <a:t>Multiply-Accumulate Gains (Geomean)</a:t>
            </a:r>
          </a:p>
        </p:txBody>
      </p:sp>
      <p:graphicFrame>
        <p:nvGraphicFramePr>
          <p:cNvPr id="6" name="Content Placeholder 5">
            <a:extLst>
              <a:ext uri="{FF2B5EF4-FFF2-40B4-BE49-F238E27FC236}">
                <a16:creationId xmlns:a16="http://schemas.microsoft.com/office/drawing/2014/main" id="{2C8883A1-3FC9-483A-8675-42F1AA3B0BFF}"/>
              </a:ext>
            </a:extLst>
          </p:cNvPr>
          <p:cNvGraphicFramePr>
            <a:graphicFrameLocks noGrp="1"/>
          </p:cNvGraphicFramePr>
          <p:nvPr>
            <p:ph idx="1"/>
            <p:extLst>
              <p:ext uri="{D42A27DB-BD31-4B8C-83A1-F6EECF244321}">
                <p14:modId xmlns:p14="http://schemas.microsoft.com/office/powerpoint/2010/main" val="3785799335"/>
              </p:ext>
            </p:extLst>
          </p:nvPr>
        </p:nvGraphicFramePr>
        <p:xfrm>
          <a:off x="266699" y="1577340"/>
          <a:ext cx="5814309" cy="49155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9B7F051F-9D23-415A-914A-046EF063D05F}"/>
              </a:ext>
            </a:extLst>
          </p:cNvPr>
          <p:cNvGraphicFramePr/>
          <p:nvPr>
            <p:extLst>
              <p:ext uri="{D42A27DB-BD31-4B8C-83A1-F6EECF244321}">
                <p14:modId xmlns:p14="http://schemas.microsoft.com/office/powerpoint/2010/main" val="3005448516"/>
              </p:ext>
            </p:extLst>
          </p:nvPr>
        </p:nvGraphicFramePr>
        <p:xfrm>
          <a:off x="6189482" y="1690688"/>
          <a:ext cx="5814309" cy="4813935"/>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Arrow Connector 14">
            <a:extLst>
              <a:ext uri="{FF2B5EF4-FFF2-40B4-BE49-F238E27FC236}">
                <a16:creationId xmlns:a16="http://schemas.microsoft.com/office/drawing/2014/main" id="{66CEF2FF-6EE8-4401-88D4-C2DE52E8ACBB}"/>
              </a:ext>
            </a:extLst>
          </p:cNvPr>
          <p:cNvCxnSpPr>
            <a:cxnSpLocks/>
          </p:cNvCxnSpPr>
          <p:nvPr/>
        </p:nvCxnSpPr>
        <p:spPr>
          <a:xfrm flipV="1">
            <a:off x="3589020" y="2293620"/>
            <a:ext cx="1546860" cy="124206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CBDA7322-0C2C-4D5C-950B-B740B5362D77}"/>
              </a:ext>
            </a:extLst>
          </p:cNvPr>
          <p:cNvSpPr/>
          <p:nvPr/>
        </p:nvSpPr>
        <p:spPr>
          <a:xfrm>
            <a:off x="1798320" y="4373880"/>
            <a:ext cx="1501140" cy="4191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B218F975-FC3A-4C89-95AA-E20893CA3283}"/>
              </a:ext>
            </a:extLst>
          </p:cNvPr>
          <p:cNvCxnSpPr>
            <a:cxnSpLocks/>
          </p:cNvCxnSpPr>
          <p:nvPr/>
        </p:nvCxnSpPr>
        <p:spPr>
          <a:xfrm>
            <a:off x="6786632" y="3543300"/>
            <a:ext cx="5123428"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A912676-8CE5-4181-AACC-01698467B281}"/>
              </a:ext>
            </a:extLst>
          </p:cNvPr>
          <p:cNvSpPr>
            <a:spLocks noGrp="1"/>
          </p:cNvSpPr>
          <p:nvPr>
            <p:ph type="sldNum" sz="quarter" idx="12"/>
          </p:nvPr>
        </p:nvSpPr>
        <p:spPr/>
        <p:txBody>
          <a:bodyPr/>
          <a:lstStyle/>
          <a:p>
            <a:fld id="{7F5AC743-F530-4263-8389-E45A994BFB2A}" type="slidenum">
              <a:rPr lang="en-US" smtClean="0"/>
              <a:pPr/>
              <a:t>26</a:t>
            </a:fld>
            <a:endParaRPr lang="en-US" dirty="0"/>
          </a:p>
        </p:txBody>
      </p:sp>
    </p:spTree>
    <p:custDataLst>
      <p:tags r:id="rId1"/>
    </p:custDataLst>
    <p:extLst>
      <p:ext uri="{BB962C8B-B14F-4D97-AF65-F5344CB8AC3E}">
        <p14:creationId xmlns:p14="http://schemas.microsoft.com/office/powerpoint/2010/main" val="1813624376"/>
      </p:ext>
    </p:extLst>
  </p:cSld>
  <p:clrMapOvr>
    <a:masterClrMapping/>
  </p:clrMapOvr>
  <mc:AlternateContent xmlns:mc="http://schemas.openxmlformats.org/markup-compatibility/2006" xmlns:p14="http://schemas.microsoft.com/office/powerpoint/2010/main">
    <mc:Choice Requires="p14">
      <p:transition spd="slow" p14:dur="2000" advTm="80170"/>
    </mc:Choice>
    <mc:Fallback xmlns="">
      <p:transition spd="slow" advTm="801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3" grpId="0">
        <p:bldAsOne/>
      </p:bldGraphic>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AE1B-D386-4A0A-BE13-8B35B68FC049}"/>
              </a:ext>
            </a:extLst>
          </p:cNvPr>
          <p:cNvSpPr>
            <a:spLocks noGrp="1"/>
          </p:cNvSpPr>
          <p:nvPr>
            <p:ph type="title"/>
          </p:nvPr>
        </p:nvSpPr>
        <p:spPr/>
        <p:txBody>
          <a:bodyPr/>
          <a:lstStyle/>
          <a:p>
            <a:r>
              <a:rPr lang="en-US" dirty="0"/>
              <a:t>General Application: Area and Delay Cost</a:t>
            </a:r>
          </a:p>
        </p:txBody>
      </p:sp>
      <p:graphicFrame>
        <p:nvGraphicFramePr>
          <p:cNvPr id="6" name="Chart 5">
            <a:extLst>
              <a:ext uri="{FF2B5EF4-FFF2-40B4-BE49-F238E27FC236}">
                <a16:creationId xmlns:a16="http://schemas.microsoft.com/office/drawing/2014/main" id="{730A6091-28F4-43CB-8CAD-DA93B1F5140D}"/>
              </a:ext>
            </a:extLst>
          </p:cNvPr>
          <p:cNvGraphicFramePr/>
          <p:nvPr>
            <p:extLst>
              <p:ext uri="{D42A27DB-BD31-4B8C-83A1-F6EECF244321}">
                <p14:modId xmlns:p14="http://schemas.microsoft.com/office/powerpoint/2010/main" val="1457544333"/>
              </p:ext>
            </p:extLst>
          </p:nvPr>
        </p:nvGraphicFramePr>
        <p:xfrm>
          <a:off x="408940" y="1775460"/>
          <a:ext cx="5405120" cy="4558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D1D9996-0F89-46B1-9999-41438EF91FA3}"/>
              </a:ext>
            </a:extLst>
          </p:cNvPr>
          <p:cNvGraphicFramePr/>
          <p:nvPr>
            <p:extLst>
              <p:ext uri="{D42A27DB-BD31-4B8C-83A1-F6EECF244321}">
                <p14:modId xmlns:p14="http://schemas.microsoft.com/office/powerpoint/2010/main" val="4226522823"/>
              </p:ext>
            </p:extLst>
          </p:nvPr>
        </p:nvGraphicFramePr>
        <p:xfrm>
          <a:off x="6042660" y="1775460"/>
          <a:ext cx="5913120" cy="455803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DFAA3313-F89A-46F7-A804-2BA11C3D0F90}"/>
              </a:ext>
            </a:extLst>
          </p:cNvPr>
          <p:cNvSpPr>
            <a:spLocks noGrp="1"/>
          </p:cNvSpPr>
          <p:nvPr>
            <p:ph type="sldNum" sz="quarter" idx="12"/>
          </p:nvPr>
        </p:nvSpPr>
        <p:spPr>
          <a:xfrm>
            <a:off x="9212580" y="6310312"/>
            <a:ext cx="2743200" cy="365125"/>
          </a:xfrm>
        </p:spPr>
        <p:txBody>
          <a:bodyPr/>
          <a:lstStyle/>
          <a:p>
            <a:fld id="{7F5AC743-F530-4263-8389-E45A994BFB2A}" type="slidenum">
              <a:rPr lang="en-US" smtClean="0"/>
              <a:pPr/>
              <a:t>27</a:t>
            </a:fld>
            <a:endParaRPr lang="en-US" dirty="0"/>
          </a:p>
        </p:txBody>
      </p:sp>
      <p:sp>
        <p:nvSpPr>
          <p:cNvPr id="7" name="Oval 6">
            <a:extLst>
              <a:ext uri="{FF2B5EF4-FFF2-40B4-BE49-F238E27FC236}">
                <a16:creationId xmlns:a16="http://schemas.microsoft.com/office/drawing/2014/main" id="{2A4E517C-A1F9-449C-AA00-CB8B01890E40}"/>
              </a:ext>
            </a:extLst>
          </p:cNvPr>
          <p:cNvSpPr/>
          <p:nvPr/>
        </p:nvSpPr>
        <p:spPr>
          <a:xfrm>
            <a:off x="1212810" y="5037312"/>
            <a:ext cx="1638300" cy="4191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6489"/>
      </p:ext>
    </p:extLst>
  </p:cSld>
  <p:clrMapOvr>
    <a:masterClrMapping/>
  </p:clrMapOvr>
  <mc:AlternateContent xmlns:mc="http://schemas.openxmlformats.org/markup-compatibility/2006" xmlns:p14="http://schemas.microsoft.com/office/powerpoint/2010/main">
    <mc:Choice Requires="p14">
      <p:transition spd="slow" p14:dur="2000" advTm="78887"/>
    </mc:Choice>
    <mc:Fallback xmlns="">
      <p:transition spd="slow" advTm="78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470FD7-3548-4726-A3AE-A9C0E0FF577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500" t="3782" r="37000" b="1855"/>
          <a:stretch/>
        </p:blipFill>
        <p:spPr>
          <a:xfrm>
            <a:off x="7274073" y="1690688"/>
            <a:ext cx="3095297" cy="4381287"/>
          </a:xfrm>
          <a:prstGeom prst="rect">
            <a:avLst/>
          </a:prstGeom>
        </p:spPr>
      </p:pic>
      <p:sp>
        <p:nvSpPr>
          <p:cNvPr id="2" name="Title 1">
            <a:extLst>
              <a:ext uri="{FF2B5EF4-FFF2-40B4-BE49-F238E27FC236}">
                <a16:creationId xmlns:a16="http://schemas.microsoft.com/office/drawing/2014/main" id="{C9CCC3B4-3E33-4E26-9553-DC40C9DE61A5}"/>
              </a:ext>
            </a:extLst>
          </p:cNvPr>
          <p:cNvSpPr>
            <a:spLocks noGrp="1"/>
          </p:cNvSpPr>
          <p:nvPr>
            <p:ph type="title"/>
          </p:nvPr>
        </p:nvSpPr>
        <p:spPr>
          <a:xfrm>
            <a:off x="838200" y="365125"/>
            <a:ext cx="10515600" cy="1325563"/>
          </a:xfrm>
        </p:spPr>
        <p:txBody>
          <a:bodyPr/>
          <a:lstStyle/>
          <a:p>
            <a:r>
              <a:rPr lang="en-US" dirty="0"/>
              <a:t>Combine Two Architectures?</a:t>
            </a:r>
          </a:p>
        </p:txBody>
      </p:sp>
      <p:pic>
        <p:nvPicPr>
          <p:cNvPr id="11" name="Graphic 10">
            <a:extLst>
              <a:ext uri="{FF2B5EF4-FFF2-40B4-BE49-F238E27FC236}">
                <a16:creationId xmlns:a16="http://schemas.microsoft.com/office/drawing/2014/main" id="{B236399D-3605-4CAE-BFB4-956BA070022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015" t="12962" r="70042" b="31953"/>
          <a:stretch/>
        </p:blipFill>
        <p:spPr>
          <a:xfrm>
            <a:off x="1774185" y="1911431"/>
            <a:ext cx="3444642" cy="4114092"/>
          </a:xfrm>
          <a:prstGeom prst="rect">
            <a:avLst/>
          </a:prstGeom>
        </p:spPr>
      </p:pic>
      <p:sp>
        <p:nvSpPr>
          <p:cNvPr id="15" name="TextBox 14">
            <a:extLst>
              <a:ext uri="{FF2B5EF4-FFF2-40B4-BE49-F238E27FC236}">
                <a16:creationId xmlns:a16="http://schemas.microsoft.com/office/drawing/2014/main" id="{B5B247BF-E9B6-4829-8073-304D2861CCF7}"/>
              </a:ext>
            </a:extLst>
          </p:cNvPr>
          <p:cNvSpPr txBox="1"/>
          <p:nvPr/>
        </p:nvSpPr>
        <p:spPr>
          <a:xfrm>
            <a:off x="1976344" y="6003618"/>
            <a:ext cx="2861874" cy="523220"/>
          </a:xfrm>
          <a:prstGeom prst="rect">
            <a:avLst/>
          </a:prstGeom>
          <a:noFill/>
        </p:spPr>
        <p:txBody>
          <a:bodyPr wrap="none" rtlCol="0">
            <a:spAutoFit/>
          </a:bodyPr>
          <a:lstStyle/>
          <a:p>
            <a:r>
              <a:rPr lang="en-US" sz="2800" dirty="0"/>
              <a:t>Shadow Multiplier</a:t>
            </a:r>
          </a:p>
        </p:txBody>
      </p:sp>
      <p:sp>
        <p:nvSpPr>
          <p:cNvPr id="16" name="TextBox 15">
            <a:extLst>
              <a:ext uri="{FF2B5EF4-FFF2-40B4-BE49-F238E27FC236}">
                <a16:creationId xmlns:a16="http://schemas.microsoft.com/office/drawing/2014/main" id="{8C0826E4-348F-4425-97E9-445CC74EFA69}"/>
              </a:ext>
            </a:extLst>
          </p:cNvPr>
          <p:cNvSpPr txBox="1"/>
          <p:nvPr/>
        </p:nvSpPr>
        <p:spPr>
          <a:xfrm>
            <a:off x="8122713" y="5941123"/>
            <a:ext cx="1840568" cy="523220"/>
          </a:xfrm>
          <a:prstGeom prst="rect">
            <a:avLst/>
          </a:prstGeom>
          <a:noFill/>
        </p:spPr>
        <p:txBody>
          <a:bodyPr wrap="none" rtlCol="0">
            <a:spAutoFit/>
          </a:bodyPr>
          <a:lstStyle/>
          <a:p>
            <a:r>
              <a:rPr lang="en-US" sz="2800" dirty="0"/>
              <a:t>4-bit Adder</a:t>
            </a:r>
          </a:p>
        </p:txBody>
      </p:sp>
      <p:grpSp>
        <p:nvGrpSpPr>
          <p:cNvPr id="26" name="Group 25">
            <a:extLst>
              <a:ext uri="{FF2B5EF4-FFF2-40B4-BE49-F238E27FC236}">
                <a16:creationId xmlns:a16="http://schemas.microsoft.com/office/drawing/2014/main" id="{056EA1F7-BCDE-4773-AF66-DA5B6E06BED9}"/>
              </a:ext>
            </a:extLst>
          </p:cNvPr>
          <p:cNvGrpSpPr/>
          <p:nvPr/>
        </p:nvGrpSpPr>
        <p:grpSpPr>
          <a:xfrm>
            <a:off x="2517521" y="2419412"/>
            <a:ext cx="1754326" cy="3095071"/>
            <a:chOff x="1826313" y="2544317"/>
            <a:chExt cx="1754326" cy="3095071"/>
          </a:xfrm>
        </p:grpSpPr>
        <p:grpSp>
          <p:nvGrpSpPr>
            <p:cNvPr id="20" name="Group 19">
              <a:extLst>
                <a:ext uri="{FF2B5EF4-FFF2-40B4-BE49-F238E27FC236}">
                  <a16:creationId xmlns:a16="http://schemas.microsoft.com/office/drawing/2014/main" id="{47BB310C-E855-49F8-BBA6-002CA0E8287A}"/>
                </a:ext>
              </a:extLst>
            </p:cNvPr>
            <p:cNvGrpSpPr/>
            <p:nvPr/>
          </p:nvGrpSpPr>
          <p:grpSpPr>
            <a:xfrm rot="2702635">
              <a:off x="1164432" y="3220189"/>
              <a:ext cx="3078087" cy="1754326"/>
              <a:chOff x="3597831" y="2715945"/>
              <a:chExt cx="3078087" cy="1754326"/>
            </a:xfrm>
          </p:grpSpPr>
          <p:sp>
            <p:nvSpPr>
              <p:cNvPr id="22" name="TextBox 21">
                <a:extLst>
                  <a:ext uri="{FF2B5EF4-FFF2-40B4-BE49-F238E27FC236}">
                    <a16:creationId xmlns:a16="http://schemas.microsoft.com/office/drawing/2014/main" id="{B99B11AC-A1F4-4308-85A0-74D3A4EF9136}"/>
                  </a:ext>
                </a:extLst>
              </p:cNvPr>
              <p:cNvSpPr txBox="1"/>
              <p:nvPr/>
            </p:nvSpPr>
            <p:spPr>
              <a:xfrm>
                <a:off x="3597831" y="2715945"/>
                <a:ext cx="3078087" cy="1754326"/>
              </a:xfrm>
              <a:prstGeom prst="rect">
                <a:avLst/>
              </a:prstGeom>
              <a:noFill/>
            </p:spPr>
            <p:txBody>
              <a:bodyPr wrap="none" rtlCol="0">
                <a:spAutoFit/>
              </a:bodyPr>
              <a:lstStyle/>
              <a:p>
                <a:pPr algn="ctr"/>
                <a:r>
                  <a:rPr lang="en-US" sz="5400" b="1" dirty="0">
                    <a:solidFill>
                      <a:srgbClr val="C00000"/>
                    </a:solidFill>
                  </a:rPr>
                  <a:t>Compact </a:t>
                </a:r>
              </a:p>
              <a:p>
                <a:pPr algn="ctr"/>
                <a:r>
                  <a:rPr lang="en-US" sz="5400" b="1" dirty="0">
                    <a:solidFill>
                      <a:srgbClr val="C00000"/>
                    </a:solidFill>
                  </a:rPr>
                  <a:t>Multiplies</a:t>
                </a:r>
              </a:p>
            </p:txBody>
          </p:sp>
          <p:sp>
            <p:nvSpPr>
              <p:cNvPr id="23" name="Rectangle: Rounded Corners 22">
                <a:extLst>
                  <a:ext uri="{FF2B5EF4-FFF2-40B4-BE49-F238E27FC236}">
                    <a16:creationId xmlns:a16="http://schemas.microsoft.com/office/drawing/2014/main" id="{CD8845B5-FF3D-46AA-B007-7ED00A7737D3}"/>
                  </a:ext>
                </a:extLst>
              </p:cNvPr>
              <p:cNvSpPr/>
              <p:nvPr/>
            </p:nvSpPr>
            <p:spPr>
              <a:xfrm>
                <a:off x="3659077" y="2870561"/>
                <a:ext cx="2994591" cy="144842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02ED3D22-278B-4685-B716-5736762C64D8}"/>
                </a:ext>
              </a:extLst>
            </p:cNvPr>
            <p:cNvPicPr>
              <a:picLocks noChangeAspect="1"/>
            </p:cNvPicPr>
            <p:nvPr/>
          </p:nvPicPr>
          <p:blipFill rotWithShape="1">
            <a:blip r:embed="rId8">
              <a:extLst>
                <a:ext uri="{28A0092B-C50C-407E-A947-70E740481C1C}">
                  <a14:useLocalDpi xmlns:a14="http://schemas.microsoft.com/office/drawing/2010/main" val="0"/>
                </a:ext>
              </a:extLst>
            </a:blip>
            <a:srcRect l="2140" t="24402" r="31142" b="42170"/>
            <a:stretch/>
          </p:blipFill>
          <p:spPr>
            <a:xfrm rot="2747737">
              <a:off x="1149994" y="3316483"/>
              <a:ext cx="3095071" cy="1550740"/>
            </a:xfrm>
            <a:prstGeom prst="rect">
              <a:avLst/>
            </a:prstGeom>
          </p:spPr>
        </p:pic>
      </p:grpSp>
      <p:grpSp>
        <p:nvGrpSpPr>
          <p:cNvPr id="27" name="Group 26">
            <a:extLst>
              <a:ext uri="{FF2B5EF4-FFF2-40B4-BE49-F238E27FC236}">
                <a16:creationId xmlns:a16="http://schemas.microsoft.com/office/drawing/2014/main" id="{B3A015E3-4D6D-44B3-9C15-D798854D6C7B}"/>
              </a:ext>
            </a:extLst>
          </p:cNvPr>
          <p:cNvGrpSpPr/>
          <p:nvPr/>
        </p:nvGrpSpPr>
        <p:grpSpPr>
          <a:xfrm>
            <a:off x="7868255" y="2333796"/>
            <a:ext cx="1754326" cy="3095071"/>
            <a:chOff x="1840090" y="2588919"/>
            <a:chExt cx="1754326" cy="3095071"/>
          </a:xfrm>
        </p:grpSpPr>
        <p:grpSp>
          <p:nvGrpSpPr>
            <p:cNvPr id="28" name="Group 27">
              <a:extLst>
                <a:ext uri="{FF2B5EF4-FFF2-40B4-BE49-F238E27FC236}">
                  <a16:creationId xmlns:a16="http://schemas.microsoft.com/office/drawing/2014/main" id="{6A59F90E-2BEE-430E-9E0F-5C42D7495B2B}"/>
                </a:ext>
              </a:extLst>
            </p:cNvPr>
            <p:cNvGrpSpPr/>
            <p:nvPr/>
          </p:nvGrpSpPr>
          <p:grpSpPr>
            <a:xfrm rot="2702635">
              <a:off x="1219957" y="3233987"/>
              <a:ext cx="2994591" cy="1754326"/>
              <a:chOff x="3659077" y="2715945"/>
              <a:chExt cx="2994591" cy="1754326"/>
            </a:xfrm>
          </p:grpSpPr>
          <p:sp>
            <p:nvSpPr>
              <p:cNvPr id="30" name="TextBox 29">
                <a:extLst>
                  <a:ext uri="{FF2B5EF4-FFF2-40B4-BE49-F238E27FC236}">
                    <a16:creationId xmlns:a16="http://schemas.microsoft.com/office/drawing/2014/main" id="{B6280786-4498-4560-A275-CE3404819046}"/>
                  </a:ext>
                </a:extLst>
              </p:cNvPr>
              <p:cNvSpPr txBox="1"/>
              <p:nvPr/>
            </p:nvSpPr>
            <p:spPr>
              <a:xfrm>
                <a:off x="3662753" y="2715945"/>
                <a:ext cx="2948243" cy="1754326"/>
              </a:xfrm>
              <a:prstGeom prst="rect">
                <a:avLst/>
              </a:prstGeom>
              <a:noFill/>
            </p:spPr>
            <p:txBody>
              <a:bodyPr wrap="none" rtlCol="0">
                <a:spAutoFit/>
              </a:bodyPr>
              <a:lstStyle/>
              <a:p>
                <a:pPr algn="ctr"/>
                <a:r>
                  <a:rPr lang="en-US" sz="5400" b="1" dirty="0">
                    <a:solidFill>
                      <a:srgbClr val="C00000"/>
                    </a:solidFill>
                  </a:rPr>
                  <a:t>Compact </a:t>
                </a:r>
              </a:p>
              <a:p>
                <a:pPr algn="ctr"/>
                <a:r>
                  <a:rPr lang="en-US" sz="5400" b="1" dirty="0">
                    <a:solidFill>
                      <a:srgbClr val="C00000"/>
                    </a:solidFill>
                  </a:rPr>
                  <a:t>Additions</a:t>
                </a:r>
              </a:p>
            </p:txBody>
          </p:sp>
          <p:sp>
            <p:nvSpPr>
              <p:cNvPr id="31" name="Rectangle: Rounded Corners 30">
                <a:extLst>
                  <a:ext uri="{FF2B5EF4-FFF2-40B4-BE49-F238E27FC236}">
                    <a16:creationId xmlns:a16="http://schemas.microsoft.com/office/drawing/2014/main" id="{E4F45EBC-DB0A-4DB8-B096-52E2F4E669EE}"/>
                  </a:ext>
                </a:extLst>
              </p:cNvPr>
              <p:cNvSpPr/>
              <p:nvPr/>
            </p:nvSpPr>
            <p:spPr>
              <a:xfrm>
                <a:off x="3659077" y="2870561"/>
                <a:ext cx="2994591" cy="144842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FFB8FB18-DFAB-47AD-906D-A0AFEAF925D5}"/>
                </a:ext>
              </a:extLst>
            </p:cNvPr>
            <p:cNvPicPr>
              <a:picLocks noChangeAspect="1"/>
            </p:cNvPicPr>
            <p:nvPr/>
          </p:nvPicPr>
          <p:blipFill rotWithShape="1">
            <a:blip r:embed="rId8">
              <a:extLst>
                <a:ext uri="{28A0092B-C50C-407E-A947-70E740481C1C}">
                  <a14:useLocalDpi xmlns:a14="http://schemas.microsoft.com/office/drawing/2010/main" val="0"/>
                </a:ext>
              </a:extLst>
            </a:blip>
            <a:srcRect l="2140" t="24402" r="31142" b="42170"/>
            <a:stretch/>
          </p:blipFill>
          <p:spPr>
            <a:xfrm rot="2747737">
              <a:off x="1168537" y="3361085"/>
              <a:ext cx="3095071" cy="1550740"/>
            </a:xfrm>
            <a:prstGeom prst="rect">
              <a:avLst/>
            </a:prstGeom>
          </p:spPr>
        </p:pic>
      </p:grpSp>
      <p:sp>
        <p:nvSpPr>
          <p:cNvPr id="34" name="Slide Number Placeholder 33">
            <a:extLst>
              <a:ext uri="{FF2B5EF4-FFF2-40B4-BE49-F238E27FC236}">
                <a16:creationId xmlns:a16="http://schemas.microsoft.com/office/drawing/2014/main" id="{C4C74F89-14AF-42B1-9BEB-427A7B0D719F}"/>
              </a:ext>
            </a:extLst>
          </p:cNvPr>
          <p:cNvSpPr>
            <a:spLocks noGrp="1"/>
          </p:cNvSpPr>
          <p:nvPr>
            <p:ph type="sldNum" sz="quarter" idx="12"/>
          </p:nvPr>
        </p:nvSpPr>
        <p:spPr/>
        <p:txBody>
          <a:bodyPr/>
          <a:lstStyle/>
          <a:p>
            <a:fld id="{7F5AC743-F530-4263-8389-E45A994BFB2A}" type="slidenum">
              <a:rPr lang="en-US" smtClean="0"/>
              <a:pPr/>
              <a:t>28</a:t>
            </a:fld>
            <a:endParaRPr lang="en-US" dirty="0"/>
          </a:p>
        </p:txBody>
      </p:sp>
      <p:sp>
        <p:nvSpPr>
          <p:cNvPr id="35" name="Rectangle 34">
            <a:extLst>
              <a:ext uri="{FF2B5EF4-FFF2-40B4-BE49-F238E27FC236}">
                <a16:creationId xmlns:a16="http://schemas.microsoft.com/office/drawing/2014/main" id="{D4166357-E9F6-44DD-BD0F-75B10F42D58A}"/>
              </a:ext>
            </a:extLst>
          </p:cNvPr>
          <p:cNvSpPr/>
          <p:nvPr/>
        </p:nvSpPr>
        <p:spPr>
          <a:xfrm>
            <a:off x="0" y="676508"/>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spTree>
    <p:custDataLst>
      <p:tags r:id="rId1"/>
    </p:custDataLst>
    <p:extLst>
      <p:ext uri="{BB962C8B-B14F-4D97-AF65-F5344CB8AC3E}">
        <p14:creationId xmlns:p14="http://schemas.microsoft.com/office/powerpoint/2010/main" val="484004531"/>
      </p:ext>
    </p:extLst>
  </p:cSld>
  <p:clrMapOvr>
    <a:masterClrMapping/>
  </p:clrMapOvr>
  <mc:AlternateContent xmlns:mc="http://schemas.openxmlformats.org/markup-compatibility/2006" xmlns:p14="http://schemas.microsoft.com/office/powerpoint/2010/main">
    <mc:Choice Requires="p14">
      <p:transition spd="slow" p14:dur="2000" advTm="16053"/>
    </mc:Choice>
    <mc:Fallback xmlns="">
      <p:transition spd="slow" advTm="16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11"/>
                                        </p:tgtEl>
                                        <p:attrNameLst>
                                          <p:attrName>style.opacity</p:attrName>
                                        </p:attrNameLst>
                                      </p:cBhvr>
                                      <p:to>
                                        <p:strVal val="0.5"/>
                                      </p:to>
                                    </p:set>
                                    <p:animEffect filter="image" prLst="opacity: 0.5">
                                      <p:cBhvr rctx="IE">
                                        <p:cTn id="23" dur="indefinite"/>
                                        <p:tgtEl>
                                          <p:spTgt spid="11"/>
                                        </p:tgtEl>
                                      </p:cBhvr>
                                    </p:animEffect>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9" presetClass="emph" presetSubtype="0" nodeType="withEffect">
                                  <p:stCondLst>
                                    <p:cond delay="0"/>
                                  </p:stCondLst>
                                  <p:childTnLst>
                                    <p:set>
                                      <p:cBhvr>
                                        <p:cTn id="31" dur="indefinite"/>
                                        <p:tgtEl>
                                          <p:spTgt spid="4"/>
                                        </p:tgtEl>
                                        <p:attrNameLst>
                                          <p:attrName>style.opacity</p:attrName>
                                        </p:attrNameLst>
                                      </p:cBhvr>
                                      <p:to>
                                        <p:strVal val="0.5"/>
                                      </p:to>
                                    </p:set>
                                    <p:animEffect filter="image" prLst="opacity: 0.5">
                                      <p:cBhvr rctx="IE">
                                        <p:cTn id="3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6C6F-9C0D-486B-8850-4739A4FA3DD6}"/>
              </a:ext>
            </a:extLst>
          </p:cNvPr>
          <p:cNvSpPr>
            <a:spLocks noGrp="1"/>
          </p:cNvSpPr>
          <p:nvPr>
            <p:ph type="title"/>
          </p:nvPr>
        </p:nvSpPr>
        <p:spPr/>
        <p:txBody>
          <a:bodyPr/>
          <a:lstStyle/>
          <a:p>
            <a:r>
              <a:rPr lang="en-US" dirty="0"/>
              <a:t>MAC Gain and Area Cost</a:t>
            </a:r>
          </a:p>
        </p:txBody>
      </p:sp>
      <p:graphicFrame>
        <p:nvGraphicFramePr>
          <p:cNvPr id="8" name="Content Placeholder 7">
            <a:extLst>
              <a:ext uri="{FF2B5EF4-FFF2-40B4-BE49-F238E27FC236}">
                <a16:creationId xmlns:a16="http://schemas.microsoft.com/office/drawing/2014/main" id="{7D200A49-1BC8-4A32-BB36-2E92361187FE}"/>
              </a:ext>
            </a:extLst>
          </p:cNvPr>
          <p:cNvGraphicFramePr>
            <a:graphicFrameLocks noGrp="1"/>
          </p:cNvGraphicFramePr>
          <p:nvPr>
            <p:ph idx="1"/>
            <p:extLst>
              <p:ext uri="{D42A27DB-BD31-4B8C-83A1-F6EECF244321}">
                <p14:modId xmlns:p14="http://schemas.microsoft.com/office/powerpoint/2010/main" val="572443562"/>
              </p:ext>
            </p:extLst>
          </p:nvPr>
        </p:nvGraphicFramePr>
        <p:xfrm>
          <a:off x="1149075" y="1809878"/>
          <a:ext cx="4314465" cy="45909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7">
            <a:extLst>
              <a:ext uri="{FF2B5EF4-FFF2-40B4-BE49-F238E27FC236}">
                <a16:creationId xmlns:a16="http://schemas.microsoft.com/office/drawing/2014/main" id="{2BAA05CE-6383-44AB-80D3-DF4B227C6BEB}"/>
              </a:ext>
            </a:extLst>
          </p:cNvPr>
          <p:cNvGraphicFramePr>
            <a:graphicFrameLocks/>
          </p:cNvGraphicFramePr>
          <p:nvPr>
            <p:extLst>
              <p:ext uri="{D42A27DB-BD31-4B8C-83A1-F6EECF244321}">
                <p14:modId xmlns:p14="http://schemas.microsoft.com/office/powerpoint/2010/main" val="3692476081"/>
              </p:ext>
            </p:extLst>
          </p:nvPr>
        </p:nvGraphicFramePr>
        <p:xfrm>
          <a:off x="6411307" y="1809692"/>
          <a:ext cx="4177305" cy="4590921"/>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9">
            <a:extLst>
              <a:ext uri="{FF2B5EF4-FFF2-40B4-BE49-F238E27FC236}">
                <a16:creationId xmlns:a16="http://schemas.microsoft.com/office/drawing/2014/main" id="{AB5519FA-7E8A-4903-85ED-742111A39EDB}"/>
              </a:ext>
            </a:extLst>
          </p:cNvPr>
          <p:cNvSpPr>
            <a:spLocks noGrp="1"/>
          </p:cNvSpPr>
          <p:nvPr>
            <p:ph type="sldNum" sz="quarter" idx="12"/>
          </p:nvPr>
        </p:nvSpPr>
        <p:spPr/>
        <p:txBody>
          <a:bodyPr/>
          <a:lstStyle/>
          <a:p>
            <a:fld id="{7F5AC743-F530-4263-8389-E45A994BFB2A}" type="slidenum">
              <a:rPr lang="en-US" smtClean="0"/>
              <a:pPr/>
              <a:t>29</a:t>
            </a:fld>
            <a:endParaRPr lang="en-US" dirty="0"/>
          </a:p>
        </p:txBody>
      </p:sp>
      <p:sp>
        <p:nvSpPr>
          <p:cNvPr id="11" name="Rectangle 10">
            <a:extLst>
              <a:ext uri="{FF2B5EF4-FFF2-40B4-BE49-F238E27FC236}">
                <a16:creationId xmlns:a16="http://schemas.microsoft.com/office/drawing/2014/main" id="{DCA75F5D-F877-44A4-9653-CFDEE1BB3ED6}"/>
              </a:ext>
            </a:extLst>
          </p:cNvPr>
          <p:cNvSpPr/>
          <p:nvPr/>
        </p:nvSpPr>
        <p:spPr>
          <a:xfrm>
            <a:off x="0" y="676508"/>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grpSp>
        <p:nvGrpSpPr>
          <p:cNvPr id="15" name="Group 14">
            <a:extLst>
              <a:ext uri="{FF2B5EF4-FFF2-40B4-BE49-F238E27FC236}">
                <a16:creationId xmlns:a16="http://schemas.microsoft.com/office/drawing/2014/main" id="{9AD73D03-049B-4012-B030-84328B050DB5}"/>
              </a:ext>
            </a:extLst>
          </p:cNvPr>
          <p:cNvGrpSpPr/>
          <p:nvPr/>
        </p:nvGrpSpPr>
        <p:grpSpPr>
          <a:xfrm>
            <a:off x="1584960" y="2742782"/>
            <a:ext cx="3255645" cy="1003610"/>
            <a:chOff x="1440180" y="2683727"/>
            <a:chExt cx="3255645" cy="1003610"/>
          </a:xfrm>
        </p:grpSpPr>
        <p:cxnSp>
          <p:nvCxnSpPr>
            <p:cNvPr id="4" name="Straight Connector 3">
              <a:extLst>
                <a:ext uri="{FF2B5EF4-FFF2-40B4-BE49-F238E27FC236}">
                  <a16:creationId xmlns:a16="http://schemas.microsoft.com/office/drawing/2014/main" id="{1CA29739-6A8D-4A41-871E-E2202F7C716B}"/>
                </a:ext>
              </a:extLst>
            </p:cNvPr>
            <p:cNvCxnSpPr>
              <a:cxnSpLocks/>
            </p:cNvCxnSpPr>
            <p:nvPr/>
          </p:nvCxnSpPr>
          <p:spPr>
            <a:xfrm flipH="1">
              <a:off x="1440180" y="2683727"/>
              <a:ext cx="325564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39E417-4CB5-4D77-99C3-C402F1659E26}"/>
                </a:ext>
              </a:extLst>
            </p:cNvPr>
            <p:cNvCxnSpPr>
              <a:cxnSpLocks/>
            </p:cNvCxnSpPr>
            <p:nvPr/>
          </p:nvCxnSpPr>
          <p:spPr>
            <a:xfrm flipH="1">
              <a:off x="1440180" y="3687337"/>
              <a:ext cx="13773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9D48EF-000C-4DAB-8943-F9703C515A20}"/>
                </a:ext>
              </a:extLst>
            </p:cNvPr>
            <p:cNvCxnSpPr/>
            <p:nvPr/>
          </p:nvCxnSpPr>
          <p:spPr>
            <a:xfrm>
              <a:off x="2401229" y="2683727"/>
              <a:ext cx="0" cy="1003610"/>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7E84C0-5337-4778-99EF-61905BA1F13D}"/>
                </a:ext>
              </a:extLst>
            </p:cNvPr>
            <p:cNvSpPr txBox="1"/>
            <p:nvPr/>
          </p:nvSpPr>
          <p:spPr>
            <a:xfrm>
              <a:off x="2505307" y="2959901"/>
              <a:ext cx="718466" cy="461665"/>
            </a:xfrm>
            <a:prstGeom prst="rect">
              <a:avLst/>
            </a:prstGeom>
            <a:noFill/>
          </p:spPr>
          <p:txBody>
            <a:bodyPr wrap="none" rtlCol="0">
              <a:spAutoFit/>
            </a:bodyPr>
            <a:lstStyle/>
            <a:p>
              <a:r>
                <a:rPr lang="en-US" sz="2400" b="1" dirty="0">
                  <a:solidFill>
                    <a:srgbClr val="C00000"/>
                  </a:solidFill>
                </a:rPr>
                <a:t>1.5x</a:t>
              </a:r>
            </a:p>
          </p:txBody>
        </p:sp>
      </p:grpSp>
    </p:spTree>
    <p:custDataLst>
      <p:tags r:id="rId1"/>
    </p:custDataLst>
    <p:extLst>
      <p:ext uri="{BB962C8B-B14F-4D97-AF65-F5344CB8AC3E}">
        <p14:creationId xmlns:p14="http://schemas.microsoft.com/office/powerpoint/2010/main" val="3520631823"/>
      </p:ext>
    </p:extLst>
  </p:cSld>
  <p:clrMapOvr>
    <a:masterClrMapping/>
  </p:clrMapOvr>
  <mc:AlternateContent xmlns:mc="http://schemas.openxmlformats.org/markup-compatibility/2006" xmlns:p14="http://schemas.microsoft.com/office/powerpoint/2010/main">
    <mc:Choice Requires="p14">
      <p:transition spd="slow" p14:dur="2000" advTm="43071"/>
    </mc:Choice>
    <mc:Fallback xmlns="">
      <p:transition spd="slow" advTm="430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D94F3E9F-5DAE-41E8-B298-35BCFF09B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3" y="96364"/>
            <a:ext cx="3126644" cy="3607666"/>
          </a:xfrm>
          <a:prstGeom prst="rect">
            <a:avLst/>
          </a:prstGeom>
        </p:spPr>
      </p:pic>
      <p:sp>
        <p:nvSpPr>
          <p:cNvPr id="2" name="Title 1">
            <a:extLst>
              <a:ext uri="{FF2B5EF4-FFF2-40B4-BE49-F238E27FC236}">
                <a16:creationId xmlns:a16="http://schemas.microsoft.com/office/drawing/2014/main" id="{C75E2599-B1B7-4E40-8C18-FC9E562193AF}"/>
              </a:ext>
            </a:extLst>
          </p:cNvPr>
          <p:cNvSpPr>
            <a:spLocks noGrp="1"/>
          </p:cNvSpPr>
          <p:nvPr>
            <p:ph type="title"/>
          </p:nvPr>
        </p:nvSpPr>
        <p:spPr>
          <a:xfrm>
            <a:off x="2566126" y="2782773"/>
            <a:ext cx="7028408" cy="1325563"/>
          </a:xfrm>
        </p:spPr>
        <p:txBody>
          <a:bodyPr>
            <a:noAutofit/>
          </a:bodyPr>
          <a:lstStyle/>
          <a:p>
            <a:r>
              <a:rPr lang="en-US" dirty="0"/>
              <a:t>Can FPGAs do better?</a:t>
            </a:r>
          </a:p>
        </p:txBody>
      </p:sp>
      <p:sp>
        <p:nvSpPr>
          <p:cNvPr id="4" name="TextBox 3">
            <a:extLst>
              <a:ext uri="{FF2B5EF4-FFF2-40B4-BE49-F238E27FC236}">
                <a16:creationId xmlns:a16="http://schemas.microsoft.com/office/drawing/2014/main" id="{F73C17D5-A625-4304-8917-73C8F119100A}"/>
              </a:ext>
            </a:extLst>
          </p:cNvPr>
          <p:cNvSpPr txBox="1"/>
          <p:nvPr/>
        </p:nvSpPr>
        <p:spPr>
          <a:xfrm>
            <a:off x="3588502" y="3638575"/>
            <a:ext cx="5522666" cy="1015663"/>
          </a:xfrm>
          <a:prstGeom prst="rect">
            <a:avLst/>
          </a:prstGeom>
          <a:noFill/>
        </p:spPr>
        <p:txBody>
          <a:bodyPr wrap="none" rtlCol="0">
            <a:spAutoFit/>
          </a:bodyPr>
          <a:lstStyle/>
          <a:p>
            <a:r>
              <a:rPr lang="en-US" sz="6000" dirty="0">
                <a:solidFill>
                  <a:srgbClr val="C00000"/>
                </a:solidFill>
                <a:latin typeface="+mj-lt"/>
                <a:ea typeface="+mj-ea"/>
                <a:cs typeface="+mj-cs"/>
              </a:rPr>
              <a:t>in deep learning?</a:t>
            </a:r>
          </a:p>
        </p:txBody>
      </p:sp>
      <p:grpSp>
        <p:nvGrpSpPr>
          <p:cNvPr id="14" name="Group 13">
            <a:extLst>
              <a:ext uri="{FF2B5EF4-FFF2-40B4-BE49-F238E27FC236}">
                <a16:creationId xmlns:a16="http://schemas.microsoft.com/office/drawing/2014/main" id="{84872BBD-9DC7-4F33-9025-6165FA75F282}"/>
              </a:ext>
            </a:extLst>
          </p:cNvPr>
          <p:cNvGrpSpPr/>
          <p:nvPr/>
        </p:nvGrpSpPr>
        <p:grpSpPr>
          <a:xfrm>
            <a:off x="9030665" y="3140385"/>
            <a:ext cx="467608" cy="531495"/>
            <a:chOff x="8952617" y="3129915"/>
            <a:chExt cx="467608" cy="531495"/>
          </a:xfrm>
        </p:grpSpPr>
        <p:cxnSp>
          <p:nvCxnSpPr>
            <p:cNvPr id="6" name="Straight Connector 5">
              <a:extLst>
                <a:ext uri="{FF2B5EF4-FFF2-40B4-BE49-F238E27FC236}">
                  <a16:creationId xmlns:a16="http://schemas.microsoft.com/office/drawing/2014/main" id="{54B467D7-8D76-4A1A-B335-73B05BB7B6E2}"/>
                </a:ext>
              </a:extLst>
            </p:cNvPr>
            <p:cNvCxnSpPr>
              <a:cxnSpLocks/>
            </p:cNvCxnSpPr>
            <p:nvPr/>
          </p:nvCxnSpPr>
          <p:spPr>
            <a:xfrm flipH="1">
              <a:off x="8952617" y="3129915"/>
              <a:ext cx="467608" cy="52768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B02362-3CE8-429B-BE5B-A2F2D9807893}"/>
                </a:ext>
              </a:extLst>
            </p:cNvPr>
            <p:cNvCxnSpPr>
              <a:cxnSpLocks/>
            </p:cNvCxnSpPr>
            <p:nvPr/>
          </p:nvCxnSpPr>
          <p:spPr>
            <a:xfrm flipH="1" flipV="1">
              <a:off x="8972550" y="3131821"/>
              <a:ext cx="417195" cy="5295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Slide Number Placeholder 17">
            <a:extLst>
              <a:ext uri="{FF2B5EF4-FFF2-40B4-BE49-F238E27FC236}">
                <a16:creationId xmlns:a16="http://schemas.microsoft.com/office/drawing/2014/main" id="{A1AE4EC3-A3B2-482B-A80D-C5245814586F}"/>
              </a:ext>
            </a:extLst>
          </p:cNvPr>
          <p:cNvSpPr>
            <a:spLocks noGrp="1"/>
          </p:cNvSpPr>
          <p:nvPr>
            <p:ph type="sldNum" sz="quarter" idx="12"/>
          </p:nvPr>
        </p:nvSpPr>
        <p:spPr/>
        <p:txBody>
          <a:bodyPr/>
          <a:lstStyle/>
          <a:p>
            <a:fld id="{7F5AC743-F530-4263-8389-E45A994BFB2A}" type="slidenum">
              <a:rPr lang="en-US" smtClean="0"/>
              <a:pPr/>
              <a:t>3</a:t>
            </a:fld>
            <a:endParaRPr lang="en-US" dirty="0"/>
          </a:p>
        </p:txBody>
      </p:sp>
      <p:pic>
        <p:nvPicPr>
          <p:cNvPr id="9" name="Picture 8" descr="A close up of a guitar&#10;&#10;Description automatically generated">
            <a:extLst>
              <a:ext uri="{FF2B5EF4-FFF2-40B4-BE49-F238E27FC236}">
                <a16:creationId xmlns:a16="http://schemas.microsoft.com/office/drawing/2014/main" id="{9D28C0C3-249B-4A82-9B58-CEBA0239A0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86365" y="4545628"/>
            <a:ext cx="5164710" cy="1666507"/>
          </a:xfrm>
          <a:prstGeom prst="rect">
            <a:avLst/>
          </a:prstGeom>
        </p:spPr>
      </p:pic>
      <p:sp>
        <p:nvSpPr>
          <p:cNvPr id="10" name="TextBox 9">
            <a:extLst>
              <a:ext uri="{FF2B5EF4-FFF2-40B4-BE49-F238E27FC236}">
                <a16:creationId xmlns:a16="http://schemas.microsoft.com/office/drawing/2014/main" id="{058BA9E8-B597-49A8-A1CF-031AADEAF9C7}"/>
              </a:ext>
            </a:extLst>
          </p:cNvPr>
          <p:cNvSpPr txBox="1"/>
          <p:nvPr/>
        </p:nvSpPr>
        <p:spPr>
          <a:xfrm>
            <a:off x="4848685" y="5964581"/>
            <a:ext cx="3002297" cy="646331"/>
          </a:xfrm>
          <a:prstGeom prst="rect">
            <a:avLst/>
          </a:prstGeom>
          <a:noFill/>
        </p:spPr>
        <p:txBody>
          <a:bodyPr wrap="none" rtlCol="0">
            <a:spAutoFit/>
          </a:bodyPr>
          <a:lstStyle/>
          <a:p>
            <a:r>
              <a:rPr lang="en-US" sz="1200" b="1" dirty="0"/>
              <a:t>Base station: </a:t>
            </a:r>
            <a:r>
              <a:rPr lang="en-US" sz="1200" u="sng" dirty="0">
                <a:solidFill>
                  <a:schemeClr val="accent5">
                    <a:lumMod val="75000"/>
                  </a:schemeClr>
                </a:solidFill>
                <a:hlinkClick r:id="rId6"/>
              </a:rPr>
              <a:t>https://www.businesswire.com</a:t>
            </a:r>
            <a:endParaRPr lang="en-US" sz="1200" u="sng" dirty="0">
              <a:solidFill>
                <a:schemeClr val="accent5">
                  <a:lumMod val="75000"/>
                </a:schemeClr>
              </a:solidFill>
            </a:endParaRPr>
          </a:p>
          <a:p>
            <a:r>
              <a:rPr lang="en-US" sz="1200" b="1" dirty="0"/>
              <a:t>Network switch: </a:t>
            </a:r>
            <a:r>
              <a:rPr lang="en-US" sz="1200" u="sng" dirty="0">
                <a:solidFill>
                  <a:schemeClr val="accent5">
                    <a:lumMod val="75000"/>
                  </a:schemeClr>
                </a:solidFill>
                <a:hlinkClick r:id="rId7"/>
              </a:rPr>
              <a:t>https://www.techpartz.com</a:t>
            </a:r>
            <a:endParaRPr lang="en-US" sz="1200" u="sng" dirty="0">
              <a:solidFill>
                <a:schemeClr val="accent5">
                  <a:lumMod val="75000"/>
                </a:schemeClr>
              </a:solidFill>
            </a:endParaRPr>
          </a:p>
          <a:p>
            <a:r>
              <a:rPr lang="en-US" sz="1200" b="1" dirty="0"/>
              <a:t>Autonomous car: </a:t>
            </a:r>
            <a:r>
              <a:rPr lang="en-US" sz="1200" u="sng" dirty="0">
                <a:solidFill>
                  <a:schemeClr val="accent5">
                    <a:lumMod val="75000"/>
                  </a:schemeClr>
                </a:solidFill>
              </a:rPr>
              <a:t>https://news.psu.edu</a:t>
            </a:r>
          </a:p>
        </p:txBody>
      </p:sp>
      <p:pic>
        <p:nvPicPr>
          <p:cNvPr id="15" name="Picture 14" descr="A picture containing car, person&#10;&#10;Description automatically generated">
            <a:extLst>
              <a:ext uri="{FF2B5EF4-FFF2-40B4-BE49-F238E27FC236}">
                <a16:creationId xmlns:a16="http://schemas.microsoft.com/office/drawing/2014/main" id="{A8A7A5F8-D2F6-4D64-B6AD-B0F1D5014E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6596" y="247088"/>
            <a:ext cx="3963384" cy="2640924"/>
          </a:xfrm>
          <a:prstGeom prst="rect">
            <a:avLst/>
          </a:prstGeom>
        </p:spPr>
      </p:pic>
    </p:spTree>
    <p:custDataLst>
      <p:tags r:id="rId1"/>
    </p:custDataLst>
    <p:extLst>
      <p:ext uri="{BB962C8B-B14F-4D97-AF65-F5344CB8AC3E}">
        <p14:creationId xmlns:p14="http://schemas.microsoft.com/office/powerpoint/2010/main" val="2003275967"/>
      </p:ext>
    </p:extLst>
  </p:cSld>
  <p:clrMapOvr>
    <a:masterClrMapping/>
  </p:clrMapOvr>
  <mc:AlternateContent xmlns:mc="http://schemas.openxmlformats.org/markup-compatibility/2006" xmlns:p14="http://schemas.microsoft.com/office/powerpoint/2010/main">
    <mc:Choice Requires="p14">
      <p:transition spd="slow" p14:dur="2000" advTm="53081"/>
    </mc:Choice>
    <mc:Fallback xmlns="">
      <p:transition spd="slow" advTm="530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1A7E-E7F5-471C-BF16-571F7F04D955}"/>
              </a:ext>
            </a:extLst>
          </p:cNvPr>
          <p:cNvSpPr>
            <a:spLocks noGrp="1"/>
          </p:cNvSpPr>
          <p:nvPr>
            <p:ph type="title"/>
          </p:nvPr>
        </p:nvSpPr>
        <p:spPr/>
        <p:txBody>
          <a:bodyPr/>
          <a:lstStyle/>
          <a:p>
            <a:r>
              <a:rPr lang="en-US" dirty="0"/>
              <a:t>Summary &amp; Future Work</a:t>
            </a:r>
          </a:p>
        </p:txBody>
      </p:sp>
      <p:sp>
        <p:nvSpPr>
          <p:cNvPr id="3" name="Content Placeholder 2">
            <a:extLst>
              <a:ext uri="{FF2B5EF4-FFF2-40B4-BE49-F238E27FC236}">
                <a16:creationId xmlns:a16="http://schemas.microsoft.com/office/drawing/2014/main" id="{F2C119D0-0C54-41E4-9AAD-0A214474FCC7}"/>
              </a:ext>
            </a:extLst>
          </p:cNvPr>
          <p:cNvSpPr>
            <a:spLocks noGrp="1"/>
          </p:cNvSpPr>
          <p:nvPr>
            <p:ph idx="1"/>
          </p:nvPr>
        </p:nvSpPr>
        <p:spPr>
          <a:xfrm>
            <a:off x="838200" y="1825624"/>
            <a:ext cx="10515600" cy="4507865"/>
          </a:xfrm>
        </p:spPr>
        <p:txBody>
          <a:bodyPr>
            <a:normAutofit/>
          </a:bodyPr>
          <a:lstStyle/>
          <a:p>
            <a:r>
              <a:rPr lang="en-US" sz="2400" dirty="0"/>
              <a:t>Low-precision can increase DNN efficiency</a:t>
            </a:r>
          </a:p>
          <a:p>
            <a:r>
              <a:rPr lang="en-US" sz="2400" dirty="0"/>
              <a:t>FPGA logic blocks can implement efficient MACs</a:t>
            </a:r>
          </a:p>
          <a:p>
            <a:endParaRPr lang="en-US" sz="2400" dirty="0"/>
          </a:p>
          <a:p>
            <a:r>
              <a:rPr lang="en-US" sz="2400" b="1" dirty="0"/>
              <a:t>Extra CC: </a:t>
            </a:r>
            <a:r>
              <a:rPr lang="en-US" sz="2400" b="1" dirty="0">
                <a:solidFill>
                  <a:schemeClr val="accent5">
                    <a:lumMod val="75000"/>
                  </a:schemeClr>
                </a:solidFill>
              </a:rPr>
              <a:t>1.5x</a:t>
            </a:r>
            <a:r>
              <a:rPr lang="en-US" sz="2400" dirty="0"/>
              <a:t> MAC density for only </a:t>
            </a:r>
            <a:r>
              <a:rPr lang="en-US" sz="2400" dirty="0">
                <a:solidFill>
                  <a:srgbClr val="C00000"/>
                </a:solidFill>
              </a:rPr>
              <a:t>+2.6%</a:t>
            </a:r>
            <a:r>
              <a:rPr lang="en-US" sz="2400" dirty="0"/>
              <a:t> tile area</a:t>
            </a:r>
          </a:p>
          <a:p>
            <a:r>
              <a:rPr lang="en-US" sz="2400" b="1" dirty="0"/>
              <a:t>4b Adder: </a:t>
            </a:r>
            <a:r>
              <a:rPr lang="en-US" sz="2400" b="1" dirty="0">
                <a:solidFill>
                  <a:srgbClr val="0070C0"/>
                </a:solidFill>
              </a:rPr>
              <a:t>1.6x</a:t>
            </a:r>
            <a:r>
              <a:rPr lang="en-US" sz="2400" dirty="0"/>
              <a:t> MAC density for only </a:t>
            </a:r>
            <a:r>
              <a:rPr lang="en-US" sz="2400" dirty="0">
                <a:solidFill>
                  <a:srgbClr val="C00000"/>
                </a:solidFill>
              </a:rPr>
              <a:t>+2.9%</a:t>
            </a:r>
            <a:r>
              <a:rPr lang="en-US" sz="2400" dirty="0"/>
              <a:t> tile area</a:t>
            </a:r>
          </a:p>
          <a:p>
            <a:r>
              <a:rPr lang="en-US" sz="2400" b="1" dirty="0"/>
              <a:t>SM: </a:t>
            </a:r>
            <a:r>
              <a:rPr lang="en-US" sz="2400" dirty="0"/>
              <a:t>up to </a:t>
            </a:r>
            <a:r>
              <a:rPr lang="en-US" sz="2400" b="1" dirty="0">
                <a:solidFill>
                  <a:srgbClr val="0070C0"/>
                </a:solidFill>
              </a:rPr>
              <a:t>4.1x</a:t>
            </a:r>
            <a:r>
              <a:rPr lang="en-US" sz="2400" dirty="0"/>
              <a:t> MAC density for up to </a:t>
            </a:r>
            <a:r>
              <a:rPr lang="en-US" sz="2400" dirty="0">
                <a:solidFill>
                  <a:srgbClr val="C00000"/>
                </a:solidFill>
              </a:rPr>
              <a:t>+14.8%</a:t>
            </a:r>
            <a:r>
              <a:rPr lang="en-US" sz="2400" dirty="0"/>
              <a:t> tile area</a:t>
            </a:r>
          </a:p>
          <a:p>
            <a:r>
              <a:rPr lang="en-US" sz="2400" b="1" dirty="0"/>
              <a:t>SM + 4b Adder: </a:t>
            </a:r>
            <a:r>
              <a:rPr lang="en-US" sz="2400" dirty="0"/>
              <a:t>up to </a:t>
            </a:r>
            <a:r>
              <a:rPr lang="en-US" sz="2400" b="1" dirty="0">
                <a:solidFill>
                  <a:schemeClr val="accent5">
                    <a:lumMod val="75000"/>
                  </a:schemeClr>
                </a:solidFill>
              </a:rPr>
              <a:t>6.1x</a:t>
            </a:r>
            <a:r>
              <a:rPr lang="en-US" sz="2400" dirty="0"/>
              <a:t> MAC density for up to </a:t>
            </a:r>
            <a:r>
              <a:rPr lang="en-US" sz="2400" dirty="0">
                <a:solidFill>
                  <a:srgbClr val="C00000"/>
                </a:solidFill>
              </a:rPr>
              <a:t>+16.7%</a:t>
            </a:r>
            <a:r>
              <a:rPr lang="en-US" sz="2400" dirty="0"/>
              <a:t> tile area</a:t>
            </a:r>
          </a:p>
          <a:p>
            <a:pPr marL="0" indent="0">
              <a:buNone/>
            </a:pPr>
            <a:endParaRPr lang="en-US" sz="2400" dirty="0"/>
          </a:p>
          <a:p>
            <a:r>
              <a:rPr lang="en-US" sz="2400" b="1" dirty="0">
                <a:solidFill>
                  <a:schemeClr val="accent6">
                    <a:lumMod val="50000"/>
                  </a:schemeClr>
                </a:solidFill>
              </a:rPr>
              <a:t>Future work: </a:t>
            </a:r>
            <a:r>
              <a:rPr lang="en-US" sz="2400" dirty="0"/>
              <a:t>Evaluate proposed architectures on full applications</a:t>
            </a:r>
            <a:endParaRPr lang="en-US" sz="2400" b="1" dirty="0"/>
          </a:p>
        </p:txBody>
      </p:sp>
      <p:sp>
        <p:nvSpPr>
          <p:cNvPr id="4" name="Slide Number Placeholder 3">
            <a:extLst>
              <a:ext uri="{FF2B5EF4-FFF2-40B4-BE49-F238E27FC236}">
                <a16:creationId xmlns:a16="http://schemas.microsoft.com/office/drawing/2014/main" id="{6D97C745-5DFD-4C4D-A441-47E93EB9AEDE}"/>
              </a:ext>
            </a:extLst>
          </p:cNvPr>
          <p:cNvSpPr>
            <a:spLocks noGrp="1"/>
          </p:cNvSpPr>
          <p:nvPr>
            <p:ph type="sldNum" sz="quarter" idx="12"/>
          </p:nvPr>
        </p:nvSpPr>
        <p:spPr/>
        <p:txBody>
          <a:bodyPr/>
          <a:lstStyle/>
          <a:p>
            <a:fld id="{7F5AC743-F530-4263-8389-E45A994BFB2A}" type="slidenum">
              <a:rPr lang="en-US" smtClean="0"/>
              <a:pPr/>
              <a:t>30</a:t>
            </a:fld>
            <a:endParaRPr lang="en-US" dirty="0"/>
          </a:p>
        </p:txBody>
      </p:sp>
    </p:spTree>
    <p:custDataLst>
      <p:tags r:id="rId1"/>
    </p:custDataLst>
    <p:extLst>
      <p:ext uri="{BB962C8B-B14F-4D97-AF65-F5344CB8AC3E}">
        <p14:creationId xmlns:p14="http://schemas.microsoft.com/office/powerpoint/2010/main" val="3466442746"/>
      </p:ext>
    </p:extLst>
  </p:cSld>
  <p:clrMapOvr>
    <a:masterClrMapping/>
  </p:clrMapOvr>
  <mc:AlternateContent xmlns:mc="http://schemas.openxmlformats.org/markup-compatibility/2006" xmlns:p14="http://schemas.microsoft.com/office/powerpoint/2010/main">
    <mc:Choice Requires="p14">
      <p:transition spd="slow" p14:dur="2000" advTm="72964"/>
    </mc:Choice>
    <mc:Fallback xmlns="">
      <p:transition spd="slow" advTm="729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9C7B-E2FA-4A20-A41A-7BF20197DB02}"/>
              </a:ext>
            </a:extLst>
          </p:cNvPr>
          <p:cNvSpPr>
            <a:spLocks noGrp="1"/>
          </p:cNvSpPr>
          <p:nvPr>
            <p:ph type="title"/>
          </p:nvPr>
        </p:nvSpPr>
        <p:spPr>
          <a:xfrm>
            <a:off x="2851573" y="2805434"/>
            <a:ext cx="6488854" cy="1325563"/>
          </a:xfrm>
        </p:spPr>
        <p:txBody>
          <a:bodyPr/>
          <a:lstStyle/>
          <a:p>
            <a:r>
              <a:rPr lang="en-US" dirty="0"/>
              <a:t>Questions?</a:t>
            </a:r>
          </a:p>
        </p:txBody>
      </p:sp>
      <p:sp>
        <p:nvSpPr>
          <p:cNvPr id="5" name="Slide Number Placeholder 4">
            <a:extLst>
              <a:ext uri="{FF2B5EF4-FFF2-40B4-BE49-F238E27FC236}">
                <a16:creationId xmlns:a16="http://schemas.microsoft.com/office/drawing/2014/main" id="{8A3F0C0C-3CA0-477F-B1BB-F7AB3E796517}"/>
              </a:ext>
            </a:extLst>
          </p:cNvPr>
          <p:cNvSpPr>
            <a:spLocks noGrp="1"/>
          </p:cNvSpPr>
          <p:nvPr>
            <p:ph type="sldNum" sz="quarter" idx="12"/>
          </p:nvPr>
        </p:nvSpPr>
        <p:spPr/>
        <p:txBody>
          <a:bodyPr/>
          <a:lstStyle/>
          <a:p>
            <a:fld id="{7F5AC743-F530-4263-8389-E45A994BFB2A}" type="slidenum">
              <a:rPr lang="en-US" smtClean="0"/>
              <a:pPr/>
              <a:t>31</a:t>
            </a:fld>
            <a:endParaRPr lang="en-US" dirty="0"/>
          </a:p>
        </p:txBody>
      </p:sp>
    </p:spTree>
    <p:extLst>
      <p:ext uri="{BB962C8B-B14F-4D97-AF65-F5344CB8AC3E}">
        <p14:creationId xmlns:p14="http://schemas.microsoft.com/office/powerpoint/2010/main" val="2581535951"/>
      </p:ext>
    </p:extLst>
  </p:cSld>
  <p:clrMapOvr>
    <a:masterClrMapping/>
  </p:clrMapOvr>
  <mc:AlternateContent xmlns:mc="http://schemas.openxmlformats.org/markup-compatibility/2006" xmlns:p14="http://schemas.microsoft.com/office/powerpoint/2010/main">
    <mc:Choice Requires="p14">
      <p:transition spd="slow" p14:dur="2000" advTm="3736"/>
    </mc:Choice>
    <mc:Fallback xmlns="">
      <p:transition spd="slow" advTm="373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A87396-B5AE-4682-9271-3118AFB02DA7}"/>
              </a:ext>
            </a:extLst>
          </p:cNvPr>
          <p:cNvSpPr>
            <a:spLocks noGrp="1"/>
          </p:cNvSpPr>
          <p:nvPr>
            <p:ph type="sldNum" sz="quarter" idx="12"/>
          </p:nvPr>
        </p:nvSpPr>
        <p:spPr/>
        <p:txBody>
          <a:bodyPr/>
          <a:lstStyle/>
          <a:p>
            <a:fld id="{6F88AC42-3878-4AC3-AFF9-08C56054504B}" type="slidenum">
              <a:rPr lang="en-US" smtClean="0"/>
              <a:pPr/>
              <a:t>32</a:t>
            </a:fld>
            <a:endParaRPr lang="en-US" dirty="0"/>
          </a:p>
        </p:txBody>
      </p:sp>
      <p:sp>
        <p:nvSpPr>
          <p:cNvPr id="5" name="Rectangle 4">
            <a:extLst>
              <a:ext uri="{FF2B5EF4-FFF2-40B4-BE49-F238E27FC236}">
                <a16:creationId xmlns:a16="http://schemas.microsoft.com/office/drawing/2014/main" id="{6E76F8B9-D8CD-4015-88A4-6287FD31156C}"/>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69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BAC7EB6-8662-4F64-8F2B-0F801AD11B0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1788" t="4869" r="8049" b="13903"/>
          <a:stretch/>
        </p:blipFill>
        <p:spPr>
          <a:xfrm>
            <a:off x="2037865" y="1627905"/>
            <a:ext cx="8535341" cy="4864970"/>
          </a:xfrm>
          <a:prstGeom prst="rect">
            <a:avLst/>
          </a:prstGeom>
        </p:spPr>
      </p:pic>
      <p:sp>
        <p:nvSpPr>
          <p:cNvPr id="2" name="Title 1">
            <a:extLst>
              <a:ext uri="{FF2B5EF4-FFF2-40B4-BE49-F238E27FC236}">
                <a16:creationId xmlns:a16="http://schemas.microsoft.com/office/drawing/2014/main" id="{A9298B49-F616-4B99-896D-922A7EB76E81}"/>
              </a:ext>
            </a:extLst>
          </p:cNvPr>
          <p:cNvSpPr>
            <a:spLocks noGrp="1"/>
          </p:cNvSpPr>
          <p:nvPr>
            <p:ph type="title"/>
          </p:nvPr>
        </p:nvSpPr>
        <p:spPr/>
        <p:txBody>
          <a:bodyPr/>
          <a:lstStyle/>
          <a:p>
            <a:r>
              <a:rPr lang="en-US" dirty="0"/>
              <a:t>Extra Carry Chain Architecture</a:t>
            </a:r>
          </a:p>
        </p:txBody>
      </p:sp>
      <p:sp>
        <p:nvSpPr>
          <p:cNvPr id="23" name="Slide Number Placeholder 22">
            <a:extLst>
              <a:ext uri="{FF2B5EF4-FFF2-40B4-BE49-F238E27FC236}">
                <a16:creationId xmlns:a16="http://schemas.microsoft.com/office/drawing/2014/main" id="{A34434A6-E9A7-48DD-871E-A4277745621B}"/>
              </a:ext>
            </a:extLst>
          </p:cNvPr>
          <p:cNvSpPr>
            <a:spLocks noGrp="1"/>
          </p:cNvSpPr>
          <p:nvPr>
            <p:ph type="sldNum" sz="quarter" idx="12"/>
          </p:nvPr>
        </p:nvSpPr>
        <p:spPr/>
        <p:txBody>
          <a:bodyPr/>
          <a:lstStyle/>
          <a:p>
            <a:fld id="{7F5AC743-F530-4263-8389-E45A994BFB2A}" type="slidenum">
              <a:rPr lang="en-US" smtClean="0"/>
              <a:pPr/>
              <a:t>33</a:t>
            </a:fld>
            <a:endParaRPr lang="en-US" dirty="0"/>
          </a:p>
        </p:txBody>
      </p:sp>
      <p:sp>
        <p:nvSpPr>
          <p:cNvPr id="24" name="Rectangle 23">
            <a:extLst>
              <a:ext uri="{FF2B5EF4-FFF2-40B4-BE49-F238E27FC236}">
                <a16:creationId xmlns:a16="http://schemas.microsoft.com/office/drawing/2014/main" id="{374F2925-B704-410F-BF74-A92727A9FDD5}"/>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Tree>
    <p:custDataLst>
      <p:tags r:id="rId1"/>
    </p:custDataLst>
    <p:extLst>
      <p:ext uri="{BB962C8B-B14F-4D97-AF65-F5344CB8AC3E}">
        <p14:creationId xmlns:p14="http://schemas.microsoft.com/office/powerpoint/2010/main" val="2956750486"/>
      </p:ext>
    </p:extLst>
  </p:cSld>
  <p:clrMapOvr>
    <a:masterClrMapping/>
  </p:clrMapOvr>
  <mc:AlternateContent xmlns:mc="http://schemas.openxmlformats.org/markup-compatibility/2006" xmlns:p14="http://schemas.microsoft.com/office/powerpoint/2010/main">
    <mc:Choice Requires="p14">
      <p:transition spd="slow" p14:dur="2000" advTm="51664"/>
    </mc:Choice>
    <mc:Fallback xmlns="">
      <p:transition spd="slow" advTm="51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F14F-1F20-4F69-BD4F-52C3929A0660}"/>
              </a:ext>
            </a:extLst>
          </p:cNvPr>
          <p:cNvSpPr>
            <a:spLocks noGrp="1"/>
          </p:cNvSpPr>
          <p:nvPr>
            <p:ph type="title"/>
          </p:nvPr>
        </p:nvSpPr>
        <p:spPr>
          <a:xfrm>
            <a:off x="838200" y="365125"/>
            <a:ext cx="10515600" cy="1325563"/>
          </a:xfrm>
        </p:spPr>
        <p:txBody>
          <a:bodyPr/>
          <a:lstStyle/>
          <a:p>
            <a:r>
              <a:rPr lang="en-US" dirty="0"/>
              <a:t>4-bit Adder Architecture</a:t>
            </a:r>
          </a:p>
        </p:txBody>
      </p:sp>
      <p:pic>
        <p:nvPicPr>
          <p:cNvPr id="6" name="Graphic 5">
            <a:extLst>
              <a:ext uri="{FF2B5EF4-FFF2-40B4-BE49-F238E27FC236}">
                <a16:creationId xmlns:a16="http://schemas.microsoft.com/office/drawing/2014/main" id="{51960B31-1002-4D75-868E-66CB69B85BE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1666" t="3333" r="16083" b="5111"/>
          <a:stretch/>
        </p:blipFill>
        <p:spPr>
          <a:xfrm>
            <a:off x="2580967" y="1458038"/>
            <a:ext cx="7352072" cy="5240577"/>
          </a:xfrm>
          <a:prstGeom prst="rect">
            <a:avLst/>
          </a:prstGeom>
        </p:spPr>
      </p:pic>
      <p:sp>
        <p:nvSpPr>
          <p:cNvPr id="7" name="Slide Number Placeholder 6">
            <a:extLst>
              <a:ext uri="{FF2B5EF4-FFF2-40B4-BE49-F238E27FC236}">
                <a16:creationId xmlns:a16="http://schemas.microsoft.com/office/drawing/2014/main" id="{318ED216-F31C-4A87-BF8D-0AE183F88E37}"/>
              </a:ext>
            </a:extLst>
          </p:cNvPr>
          <p:cNvSpPr>
            <a:spLocks noGrp="1"/>
          </p:cNvSpPr>
          <p:nvPr>
            <p:ph type="sldNum" sz="quarter" idx="12"/>
          </p:nvPr>
        </p:nvSpPr>
        <p:spPr/>
        <p:txBody>
          <a:bodyPr/>
          <a:lstStyle/>
          <a:p>
            <a:fld id="{7F5AC743-F530-4263-8389-E45A994BFB2A}" type="slidenum">
              <a:rPr lang="en-US" smtClean="0"/>
              <a:pPr/>
              <a:t>34</a:t>
            </a:fld>
            <a:endParaRPr lang="en-US" dirty="0"/>
          </a:p>
        </p:txBody>
      </p:sp>
      <p:sp>
        <p:nvSpPr>
          <p:cNvPr id="24" name="Rectangle 23">
            <a:extLst>
              <a:ext uri="{FF2B5EF4-FFF2-40B4-BE49-F238E27FC236}">
                <a16:creationId xmlns:a16="http://schemas.microsoft.com/office/drawing/2014/main" id="{DBD8BA4B-EF70-434D-91AD-6C073A8AF59D}"/>
              </a:ext>
            </a:extLst>
          </p:cNvPr>
          <p:cNvSpPr/>
          <p:nvPr/>
        </p:nvSpPr>
        <p:spPr>
          <a:xfrm>
            <a:off x="0" y="661640"/>
            <a:ext cx="838200" cy="706244"/>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Tree>
    <p:custDataLst>
      <p:tags r:id="rId1"/>
    </p:custDataLst>
    <p:extLst>
      <p:ext uri="{BB962C8B-B14F-4D97-AF65-F5344CB8AC3E}">
        <p14:creationId xmlns:p14="http://schemas.microsoft.com/office/powerpoint/2010/main" val="2709876766"/>
      </p:ext>
    </p:extLst>
  </p:cSld>
  <p:clrMapOvr>
    <a:masterClrMapping/>
  </p:clrMapOvr>
  <mc:AlternateContent xmlns:mc="http://schemas.openxmlformats.org/markup-compatibility/2006" xmlns:p14="http://schemas.microsoft.com/office/powerpoint/2010/main">
    <mc:Choice Requires="p14">
      <p:transition spd="slow" p14:dur="2000" advTm="50669"/>
    </mc:Choice>
    <mc:Fallback xmlns="">
      <p:transition spd="slow" advTm="50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91D1-EAE3-4657-8CC4-20BFD024712A}"/>
              </a:ext>
            </a:extLst>
          </p:cNvPr>
          <p:cNvSpPr>
            <a:spLocks noGrp="1"/>
          </p:cNvSpPr>
          <p:nvPr>
            <p:ph type="title"/>
          </p:nvPr>
        </p:nvSpPr>
        <p:spPr>
          <a:xfrm>
            <a:off x="838200" y="365125"/>
            <a:ext cx="10515600" cy="1325563"/>
          </a:xfrm>
        </p:spPr>
        <p:txBody>
          <a:bodyPr/>
          <a:lstStyle/>
          <a:p>
            <a:r>
              <a:rPr lang="en-US" dirty="0"/>
              <a:t>Low-Precision on FPGAs</a:t>
            </a:r>
          </a:p>
        </p:txBody>
      </p:sp>
      <p:sp>
        <p:nvSpPr>
          <p:cNvPr id="3" name="Content Placeholder 2">
            <a:extLst>
              <a:ext uri="{FF2B5EF4-FFF2-40B4-BE49-F238E27FC236}">
                <a16:creationId xmlns:a16="http://schemas.microsoft.com/office/drawing/2014/main" id="{D5DA1F8C-0053-4B42-BAB3-18EADB73BB49}"/>
              </a:ext>
            </a:extLst>
          </p:cNvPr>
          <p:cNvSpPr>
            <a:spLocks noGrp="1"/>
          </p:cNvSpPr>
          <p:nvPr>
            <p:ph idx="1"/>
          </p:nvPr>
        </p:nvSpPr>
        <p:spPr>
          <a:xfrm>
            <a:off x="838199" y="1825625"/>
            <a:ext cx="11165591" cy="4483246"/>
          </a:xfrm>
        </p:spPr>
        <p:txBody>
          <a:bodyPr>
            <a:noAutofit/>
          </a:bodyPr>
          <a:lstStyle/>
          <a:p>
            <a:r>
              <a:rPr lang="en-US" sz="2400" dirty="0"/>
              <a:t>FPGAs naturally adapt to precision variation</a:t>
            </a:r>
            <a:endParaRPr lang="en-US" sz="2400" dirty="0">
              <a:solidFill>
                <a:srgbClr val="C00000"/>
              </a:solidFill>
            </a:endParaRPr>
          </a:p>
          <a:p>
            <a:pPr lvl="1"/>
            <a:r>
              <a:rPr lang="en-US" sz="2000" dirty="0"/>
              <a:t>Reconfigurable</a:t>
            </a:r>
          </a:p>
          <a:p>
            <a:pPr lvl="1"/>
            <a:r>
              <a:rPr lang="en-US" sz="2000" dirty="0"/>
              <a:t>Variable bit-width data paths</a:t>
            </a:r>
          </a:p>
          <a:p>
            <a:pPr lvl="1"/>
            <a:endParaRPr lang="en-US" sz="1800" baseline="30000" dirty="0"/>
          </a:p>
          <a:p>
            <a:r>
              <a:rPr lang="en-US" sz="2400" dirty="0"/>
              <a:t>But current DSP blocks: limited precisions available</a:t>
            </a:r>
          </a:p>
          <a:p>
            <a:pPr lvl="1"/>
            <a:r>
              <a:rPr lang="en-US" sz="2000" dirty="0"/>
              <a:t>More flexible DSPs: added 9- &amp; 4-bit modes</a:t>
            </a:r>
            <a:r>
              <a:rPr lang="en-US" sz="2000" baseline="30000" dirty="0"/>
              <a:t>1</a:t>
            </a:r>
          </a:p>
          <a:p>
            <a:pPr lvl="1"/>
            <a:endParaRPr lang="en-US" sz="1800" dirty="0"/>
          </a:p>
          <a:p>
            <a:r>
              <a:rPr lang="en-US" sz="2400" dirty="0"/>
              <a:t>What about 5- to 8-bits precisions?</a:t>
            </a:r>
          </a:p>
          <a:p>
            <a:endParaRPr lang="en-US" sz="800" dirty="0">
              <a:solidFill>
                <a:srgbClr val="C00000"/>
              </a:solidFill>
            </a:endParaRPr>
          </a:p>
          <a:p>
            <a:r>
              <a:rPr lang="en-US" sz="2400" dirty="0"/>
              <a:t>Number of DSPs on chip?!  </a:t>
            </a:r>
          </a:p>
          <a:p>
            <a:endParaRPr lang="en-US" sz="1050" dirty="0">
              <a:solidFill>
                <a:srgbClr val="C00000"/>
              </a:solidFill>
            </a:endParaRPr>
          </a:p>
          <a:p>
            <a:r>
              <a:rPr lang="en-US" sz="2400" dirty="0"/>
              <a:t>More flexible and more numerous MACs?</a:t>
            </a:r>
          </a:p>
        </p:txBody>
      </p:sp>
      <p:sp>
        <p:nvSpPr>
          <p:cNvPr id="4" name="Slide Number Placeholder 3">
            <a:extLst>
              <a:ext uri="{FF2B5EF4-FFF2-40B4-BE49-F238E27FC236}">
                <a16:creationId xmlns:a16="http://schemas.microsoft.com/office/drawing/2014/main" id="{9302C7DD-782D-45CC-B966-45FC30A4A126}"/>
              </a:ext>
            </a:extLst>
          </p:cNvPr>
          <p:cNvSpPr>
            <a:spLocks noGrp="1"/>
          </p:cNvSpPr>
          <p:nvPr>
            <p:ph type="sldNum" sz="quarter" idx="12"/>
          </p:nvPr>
        </p:nvSpPr>
        <p:spPr/>
        <p:txBody>
          <a:bodyPr/>
          <a:lstStyle/>
          <a:p>
            <a:fld id="{7F5AC743-F530-4263-8389-E45A994BFB2A}" type="slidenum">
              <a:rPr lang="en-US" smtClean="0"/>
              <a:pPr/>
              <a:t>35</a:t>
            </a:fld>
            <a:endParaRPr lang="en-US" dirty="0"/>
          </a:p>
        </p:txBody>
      </p:sp>
      <p:sp>
        <p:nvSpPr>
          <p:cNvPr id="5" name="TextBox 4">
            <a:extLst>
              <a:ext uri="{FF2B5EF4-FFF2-40B4-BE49-F238E27FC236}">
                <a16:creationId xmlns:a16="http://schemas.microsoft.com/office/drawing/2014/main" id="{3DF12873-DA5C-4E2F-906A-38B1F8A0171C}"/>
              </a:ext>
            </a:extLst>
          </p:cNvPr>
          <p:cNvSpPr txBox="1"/>
          <p:nvPr/>
        </p:nvSpPr>
        <p:spPr>
          <a:xfrm>
            <a:off x="6754128" y="5426116"/>
            <a:ext cx="3233257" cy="830997"/>
          </a:xfrm>
          <a:prstGeom prst="rect">
            <a:avLst/>
          </a:prstGeom>
          <a:noFill/>
        </p:spPr>
        <p:txBody>
          <a:bodyPr wrap="none" rtlCol="0">
            <a:spAutoFit/>
          </a:bodyPr>
          <a:lstStyle/>
          <a:p>
            <a:r>
              <a:rPr lang="en-US" sz="4800" b="1" dirty="0">
                <a:solidFill>
                  <a:srgbClr val="C00000"/>
                </a:solidFill>
              </a:rPr>
              <a:t>Logic Blocks</a:t>
            </a:r>
          </a:p>
        </p:txBody>
      </p:sp>
      <p:sp>
        <p:nvSpPr>
          <p:cNvPr id="6" name="TextBox 5">
            <a:extLst>
              <a:ext uri="{FF2B5EF4-FFF2-40B4-BE49-F238E27FC236}">
                <a16:creationId xmlns:a16="http://schemas.microsoft.com/office/drawing/2014/main" id="{430130B8-2E18-44D4-A1ED-ED927FB17F69}"/>
              </a:ext>
            </a:extLst>
          </p:cNvPr>
          <p:cNvSpPr txBox="1"/>
          <p:nvPr/>
        </p:nvSpPr>
        <p:spPr>
          <a:xfrm>
            <a:off x="2556409" y="6461624"/>
            <a:ext cx="7079182" cy="261610"/>
          </a:xfrm>
          <a:prstGeom prst="rect">
            <a:avLst/>
          </a:prstGeom>
          <a:noFill/>
        </p:spPr>
        <p:txBody>
          <a:bodyPr wrap="none" rtlCol="0">
            <a:spAutoFit/>
          </a:bodyPr>
          <a:lstStyle/>
          <a:p>
            <a:pPr marL="234950" indent="-234950">
              <a:buFont typeface="+mj-lt"/>
              <a:buAutoNum type="arabicPeriod"/>
            </a:pPr>
            <a:r>
              <a:rPr lang="en-US" sz="1100" dirty="0"/>
              <a:t>A. Boutros et al., “Embracing Diversity: Enhanced DSP Blocks for Low-Precision Deep Learning on FPGAs” in FPL 2018</a:t>
            </a:r>
          </a:p>
        </p:txBody>
      </p:sp>
      <p:grpSp>
        <p:nvGrpSpPr>
          <p:cNvPr id="11" name="Group 10">
            <a:extLst>
              <a:ext uri="{FF2B5EF4-FFF2-40B4-BE49-F238E27FC236}">
                <a16:creationId xmlns:a16="http://schemas.microsoft.com/office/drawing/2014/main" id="{50E7D5A8-2BC5-4149-9F41-522424B48DE5}"/>
              </a:ext>
            </a:extLst>
          </p:cNvPr>
          <p:cNvGrpSpPr/>
          <p:nvPr/>
        </p:nvGrpSpPr>
        <p:grpSpPr>
          <a:xfrm>
            <a:off x="8491928" y="838171"/>
            <a:ext cx="3022933" cy="4575635"/>
            <a:chOff x="8491928" y="838171"/>
            <a:chExt cx="3022933" cy="4575635"/>
          </a:xfrm>
        </p:grpSpPr>
        <p:pic>
          <p:nvPicPr>
            <p:cNvPr id="8" name="Graphic 7">
              <a:extLst>
                <a:ext uri="{FF2B5EF4-FFF2-40B4-BE49-F238E27FC236}">
                  <a16:creationId xmlns:a16="http://schemas.microsoft.com/office/drawing/2014/main" id="{F4059F59-517F-4BE8-B4AA-8F2EE697ECF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9153" t="4755" r="43469" b="2859"/>
            <a:stretch/>
          </p:blipFill>
          <p:spPr>
            <a:xfrm>
              <a:off x="8491928" y="1210867"/>
              <a:ext cx="3022933" cy="4202939"/>
            </a:xfrm>
            <a:prstGeom prst="rect">
              <a:avLst/>
            </a:prstGeom>
          </p:spPr>
        </p:pic>
        <p:sp>
          <p:nvSpPr>
            <p:cNvPr id="9" name="TextBox 8">
              <a:extLst>
                <a:ext uri="{FF2B5EF4-FFF2-40B4-BE49-F238E27FC236}">
                  <a16:creationId xmlns:a16="http://schemas.microsoft.com/office/drawing/2014/main" id="{B3EE56FD-7B74-4C84-A7CA-29EB5F393E60}"/>
                </a:ext>
              </a:extLst>
            </p:cNvPr>
            <p:cNvSpPr txBox="1"/>
            <p:nvPr/>
          </p:nvSpPr>
          <p:spPr>
            <a:xfrm>
              <a:off x="8759564" y="838171"/>
              <a:ext cx="2594236" cy="400110"/>
            </a:xfrm>
            <a:prstGeom prst="rect">
              <a:avLst/>
            </a:prstGeom>
            <a:noFill/>
          </p:spPr>
          <p:txBody>
            <a:bodyPr wrap="none" rtlCol="0">
              <a:spAutoFit/>
            </a:bodyPr>
            <a:lstStyle/>
            <a:p>
              <a:r>
                <a:rPr lang="en-US" sz="2000" dirty="0"/>
                <a:t>Simplified FPGA Layout</a:t>
              </a:r>
            </a:p>
          </p:txBody>
        </p:sp>
      </p:grpSp>
      <p:sp>
        <p:nvSpPr>
          <p:cNvPr id="10" name="TextBox 9">
            <a:extLst>
              <a:ext uri="{FF2B5EF4-FFF2-40B4-BE49-F238E27FC236}">
                <a16:creationId xmlns:a16="http://schemas.microsoft.com/office/drawing/2014/main" id="{785B6010-F564-4995-AEE9-0AD6DA43C8A8}"/>
              </a:ext>
            </a:extLst>
          </p:cNvPr>
          <p:cNvSpPr txBox="1"/>
          <p:nvPr/>
        </p:nvSpPr>
        <p:spPr>
          <a:xfrm>
            <a:off x="8989133" y="2773727"/>
            <a:ext cx="2045112" cy="954107"/>
          </a:xfrm>
          <a:prstGeom prst="rect">
            <a:avLst/>
          </a:prstGeom>
          <a:solidFill>
            <a:schemeClr val="bg1"/>
          </a:solidFill>
          <a:ln w="38100">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00000"/>
                </a:solidFill>
              </a:rPr>
              <a:t>DSPs &lt; 5%</a:t>
            </a:r>
          </a:p>
          <a:p>
            <a:pPr algn="ctr"/>
            <a:r>
              <a:rPr lang="en-US" sz="2800" b="1" dirty="0">
                <a:solidFill>
                  <a:srgbClr val="C00000"/>
                </a:solidFill>
              </a:rPr>
              <a:t>of total logic</a:t>
            </a:r>
          </a:p>
        </p:txBody>
      </p:sp>
    </p:spTree>
    <p:custDataLst>
      <p:tags r:id="rId1"/>
    </p:custDataLst>
    <p:extLst>
      <p:ext uri="{BB962C8B-B14F-4D97-AF65-F5344CB8AC3E}">
        <p14:creationId xmlns:p14="http://schemas.microsoft.com/office/powerpoint/2010/main" val="399683098"/>
      </p:ext>
    </p:extLst>
  </p:cSld>
  <p:clrMapOvr>
    <a:masterClrMapping/>
  </p:clrMapOvr>
  <mc:AlternateContent xmlns:mc="http://schemas.openxmlformats.org/markup-compatibility/2006" xmlns:p14="http://schemas.microsoft.com/office/powerpoint/2010/main">
    <mc:Choice Requires="p14">
      <p:transition spd="slow" p14:dur="2000" advTm="68326"/>
    </mc:Choice>
    <mc:Fallback xmlns="">
      <p:transition spd="slow" advTm="68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D492-1D05-4DE6-A5D0-8C71B49D43CB}"/>
              </a:ext>
            </a:extLst>
          </p:cNvPr>
          <p:cNvSpPr>
            <a:spLocks noGrp="1"/>
          </p:cNvSpPr>
          <p:nvPr>
            <p:ph type="title"/>
          </p:nvPr>
        </p:nvSpPr>
        <p:spPr/>
        <p:txBody>
          <a:bodyPr/>
          <a:lstStyle/>
          <a:p>
            <a:r>
              <a:rPr lang="en-US" dirty="0"/>
              <a:t>Deep Learning: Accuracy vs. Compute</a:t>
            </a:r>
          </a:p>
        </p:txBody>
      </p:sp>
      <p:sp>
        <p:nvSpPr>
          <p:cNvPr id="3" name="Slide Number Placeholder 2">
            <a:extLst>
              <a:ext uri="{FF2B5EF4-FFF2-40B4-BE49-F238E27FC236}">
                <a16:creationId xmlns:a16="http://schemas.microsoft.com/office/drawing/2014/main" id="{ADBFE620-D80A-4C4A-89CB-71E259381ECD}"/>
              </a:ext>
            </a:extLst>
          </p:cNvPr>
          <p:cNvSpPr>
            <a:spLocks noGrp="1"/>
          </p:cNvSpPr>
          <p:nvPr>
            <p:ph type="sldNum" sz="quarter" idx="12"/>
          </p:nvPr>
        </p:nvSpPr>
        <p:spPr>
          <a:xfrm>
            <a:off x="10594091" y="6577330"/>
            <a:ext cx="2743200" cy="365125"/>
          </a:xfrm>
        </p:spPr>
        <p:txBody>
          <a:bodyPr/>
          <a:lstStyle/>
          <a:p>
            <a:fld id="{7F5AC743-F530-4263-8389-E45A994BFB2A}" type="slidenum">
              <a:rPr lang="en-US" smtClean="0"/>
              <a:pPr/>
              <a:t>4</a:t>
            </a:fld>
            <a:endParaRPr lang="en-US" dirty="0"/>
          </a:p>
        </p:txBody>
      </p:sp>
      <p:sp>
        <p:nvSpPr>
          <p:cNvPr id="5" name="Rectangle 4">
            <a:extLst>
              <a:ext uri="{FF2B5EF4-FFF2-40B4-BE49-F238E27FC236}">
                <a16:creationId xmlns:a16="http://schemas.microsoft.com/office/drawing/2014/main" id="{CDAD65D2-2C9E-4E7B-AB4D-F5FCB1A8DF62}"/>
              </a:ext>
            </a:extLst>
          </p:cNvPr>
          <p:cNvSpPr/>
          <p:nvPr/>
        </p:nvSpPr>
        <p:spPr>
          <a:xfrm>
            <a:off x="4305285" y="1858297"/>
            <a:ext cx="3119284" cy="383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08C86A-AF71-43B5-940A-095EF8A627A5}"/>
              </a:ext>
            </a:extLst>
          </p:cNvPr>
          <p:cNvSpPr/>
          <p:nvPr/>
        </p:nvSpPr>
        <p:spPr>
          <a:xfrm>
            <a:off x="8683037" y="1690688"/>
            <a:ext cx="1047136" cy="431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FAC1A88-A072-44A3-976B-BD79CA706805}"/>
              </a:ext>
            </a:extLst>
          </p:cNvPr>
          <p:cNvGrpSpPr/>
          <p:nvPr/>
        </p:nvGrpSpPr>
        <p:grpSpPr>
          <a:xfrm>
            <a:off x="9819540" y="3293537"/>
            <a:ext cx="1713365" cy="840472"/>
            <a:chOff x="9819540" y="3293537"/>
            <a:chExt cx="1713365" cy="840472"/>
          </a:xfrm>
        </p:grpSpPr>
        <p:sp>
          <p:nvSpPr>
            <p:cNvPr id="10" name="Rectangle: Rounded Corners 9">
              <a:extLst>
                <a:ext uri="{FF2B5EF4-FFF2-40B4-BE49-F238E27FC236}">
                  <a16:creationId xmlns:a16="http://schemas.microsoft.com/office/drawing/2014/main" id="{88C2285E-7D9D-4D1D-BF1B-6FFDBC671BF8}"/>
                </a:ext>
              </a:extLst>
            </p:cNvPr>
            <p:cNvSpPr/>
            <p:nvPr/>
          </p:nvSpPr>
          <p:spPr>
            <a:xfrm>
              <a:off x="9819540" y="3293537"/>
              <a:ext cx="1710700" cy="824459"/>
            </a:xfrm>
            <a:prstGeom prst="roundRect">
              <a:avLst/>
            </a:prstGeom>
            <a:no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0711B4-23BC-4152-8813-5B5F87B4C574}"/>
                </a:ext>
              </a:extLst>
            </p:cNvPr>
            <p:cNvSpPr txBox="1"/>
            <p:nvPr/>
          </p:nvSpPr>
          <p:spPr>
            <a:xfrm>
              <a:off x="9841672" y="3303012"/>
              <a:ext cx="1691233" cy="830997"/>
            </a:xfrm>
            <a:prstGeom prst="rect">
              <a:avLst/>
            </a:prstGeom>
            <a:noFill/>
            <a:ln w="19050">
              <a:noFill/>
            </a:ln>
          </p:spPr>
          <p:txBody>
            <a:bodyPr wrap="none" rtlCol="0">
              <a:spAutoFit/>
            </a:bodyPr>
            <a:lstStyle/>
            <a:p>
              <a:pPr algn="ctr"/>
              <a:r>
                <a:rPr lang="en-US" sz="2400" b="1" dirty="0"/>
                <a:t>Multiply-</a:t>
              </a:r>
            </a:p>
            <a:p>
              <a:pPr algn="ctr"/>
              <a:r>
                <a:rPr lang="en-US" sz="2400" b="1" dirty="0"/>
                <a:t>Accumulate</a:t>
              </a:r>
            </a:p>
          </p:txBody>
        </p:sp>
      </p:grpSp>
      <p:graphicFrame>
        <p:nvGraphicFramePr>
          <p:cNvPr id="11" name="Chart 10">
            <a:extLst>
              <a:ext uri="{FF2B5EF4-FFF2-40B4-BE49-F238E27FC236}">
                <a16:creationId xmlns:a16="http://schemas.microsoft.com/office/drawing/2014/main" id="{ED1BC82A-B8E8-42A4-9456-00A698D5A018}"/>
              </a:ext>
            </a:extLst>
          </p:cNvPr>
          <p:cNvGraphicFramePr/>
          <p:nvPr>
            <p:extLst>
              <p:ext uri="{D42A27DB-BD31-4B8C-83A1-F6EECF244321}">
                <p14:modId xmlns:p14="http://schemas.microsoft.com/office/powerpoint/2010/main" val="177721297"/>
              </p:ext>
            </p:extLst>
          </p:nvPr>
        </p:nvGraphicFramePr>
        <p:xfrm>
          <a:off x="1790700" y="1559045"/>
          <a:ext cx="7683396" cy="5122265"/>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a16="http://schemas.microsoft.com/office/drawing/2014/main" id="{33576277-6BCE-42D0-932A-E656A1B0C92D}"/>
              </a:ext>
            </a:extLst>
          </p:cNvPr>
          <p:cNvGrpSpPr/>
          <p:nvPr/>
        </p:nvGrpSpPr>
        <p:grpSpPr>
          <a:xfrm>
            <a:off x="4236720" y="1561502"/>
            <a:ext cx="5237377" cy="4448465"/>
            <a:chOff x="4236720" y="1561502"/>
            <a:chExt cx="5237377" cy="4448465"/>
          </a:xfrm>
        </p:grpSpPr>
        <p:sp>
          <p:nvSpPr>
            <p:cNvPr id="4" name="Rectangle 3">
              <a:extLst>
                <a:ext uri="{FF2B5EF4-FFF2-40B4-BE49-F238E27FC236}">
                  <a16:creationId xmlns:a16="http://schemas.microsoft.com/office/drawing/2014/main" id="{96051A13-B610-4527-8A4E-4CF7B1949D29}"/>
                </a:ext>
              </a:extLst>
            </p:cNvPr>
            <p:cNvSpPr/>
            <p:nvPr/>
          </p:nvSpPr>
          <p:spPr>
            <a:xfrm>
              <a:off x="4236720" y="1775460"/>
              <a:ext cx="3187849" cy="383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4F967B-B0E6-4CCD-902F-80EE38535FD6}"/>
                </a:ext>
              </a:extLst>
            </p:cNvPr>
            <p:cNvSpPr/>
            <p:nvPr/>
          </p:nvSpPr>
          <p:spPr>
            <a:xfrm>
              <a:off x="8581465" y="1561502"/>
              <a:ext cx="892632" cy="4448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26807245"/>
      </p:ext>
    </p:extLst>
  </p:cSld>
  <p:clrMapOvr>
    <a:masterClrMapping/>
  </p:clrMapOvr>
  <mc:AlternateContent xmlns:mc="http://schemas.openxmlformats.org/markup-compatibility/2006" xmlns:p14="http://schemas.microsoft.com/office/powerpoint/2010/main">
    <mc:Choice Requires="p14">
      <p:transition spd="slow" p14:dur="2000" advTm="73629"/>
    </mc:Choice>
    <mc:Fallback xmlns="">
      <p:transition spd="slow" advTm="736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2" dur="10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7" dur="1000"/>
                                        <p:tgtEl>
                                          <p:spTgt spid="11">
                                            <p:graphicEl>
                                              <a:chart seriesIdx="1" categoryIdx="-4" bldStep="series"/>
                                            </p:graphicEl>
                                          </p:spTgt>
                                        </p:tgtEl>
                                      </p:cBhvr>
                                    </p:animEffect>
                                  </p:childTnLst>
                                </p:cTn>
                              </p:par>
                              <p:par>
                                <p:cTn id="18" presetID="10" presetClass="exit" presetSubtype="0" fill="hold"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88F7DD7-89A8-4375-A935-DD0F66EA14D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1867" t="57067" r="52833" b="11246"/>
          <a:stretch/>
        </p:blipFill>
        <p:spPr>
          <a:xfrm>
            <a:off x="8337970" y="3037435"/>
            <a:ext cx="3046826" cy="2146545"/>
          </a:xfrm>
          <a:prstGeom prst="rect">
            <a:avLst/>
          </a:prstGeom>
          <a:effectLst/>
        </p:spPr>
      </p:pic>
      <p:grpSp>
        <p:nvGrpSpPr>
          <p:cNvPr id="13" name="Group 12">
            <a:extLst>
              <a:ext uri="{FF2B5EF4-FFF2-40B4-BE49-F238E27FC236}">
                <a16:creationId xmlns:a16="http://schemas.microsoft.com/office/drawing/2014/main" id="{5C05C775-A434-4408-A549-05D51631633B}"/>
              </a:ext>
            </a:extLst>
          </p:cNvPr>
          <p:cNvGrpSpPr/>
          <p:nvPr/>
        </p:nvGrpSpPr>
        <p:grpSpPr>
          <a:xfrm>
            <a:off x="9718816" y="2385226"/>
            <a:ext cx="978226" cy="1498601"/>
            <a:chOff x="9637399" y="1566635"/>
            <a:chExt cx="1524000" cy="2334704"/>
          </a:xfrm>
        </p:grpSpPr>
        <p:grpSp>
          <p:nvGrpSpPr>
            <p:cNvPr id="14" name="Group 13">
              <a:extLst>
                <a:ext uri="{FF2B5EF4-FFF2-40B4-BE49-F238E27FC236}">
                  <a16:creationId xmlns:a16="http://schemas.microsoft.com/office/drawing/2014/main" id="{02A6D8BF-F867-42EF-BFDA-43A9AA543CC1}"/>
                </a:ext>
              </a:extLst>
            </p:cNvPr>
            <p:cNvGrpSpPr/>
            <p:nvPr/>
          </p:nvGrpSpPr>
          <p:grpSpPr>
            <a:xfrm>
              <a:off x="9637399" y="1566635"/>
              <a:ext cx="1524000" cy="1498600"/>
              <a:chOff x="9998019" y="1563340"/>
              <a:chExt cx="1524000" cy="1498600"/>
            </a:xfrm>
          </p:grpSpPr>
          <p:pic>
            <p:nvPicPr>
              <p:cNvPr id="18" name="Graphic 17">
                <a:extLst>
                  <a:ext uri="{FF2B5EF4-FFF2-40B4-BE49-F238E27FC236}">
                    <a16:creationId xmlns:a16="http://schemas.microsoft.com/office/drawing/2014/main" id="{83FAA121-0A59-4C69-B2A6-A8EB4F3C871D}"/>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9722" t="36165" r="53611" b="46872"/>
              <a:stretch/>
            </p:blipFill>
            <p:spPr>
              <a:xfrm>
                <a:off x="9998019" y="1844914"/>
                <a:ext cx="1524000" cy="872477"/>
              </a:xfrm>
              <a:prstGeom prst="rect">
                <a:avLst/>
              </a:prstGeom>
            </p:spPr>
          </p:pic>
          <p:sp>
            <p:nvSpPr>
              <p:cNvPr id="20" name="Oval 19">
                <a:extLst>
                  <a:ext uri="{FF2B5EF4-FFF2-40B4-BE49-F238E27FC236}">
                    <a16:creationId xmlns:a16="http://schemas.microsoft.com/office/drawing/2014/main" id="{8966C208-9A66-47DB-8504-255C42BE518D}"/>
                  </a:ext>
                </a:extLst>
              </p:cNvPr>
              <p:cNvSpPr/>
              <p:nvPr/>
            </p:nvSpPr>
            <p:spPr>
              <a:xfrm>
                <a:off x="10010719" y="1563340"/>
                <a:ext cx="1498600" cy="1498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827086BE-E2E2-49BD-8AD9-73854E345085}"/>
                </a:ext>
              </a:extLst>
            </p:cNvPr>
            <p:cNvCxnSpPr>
              <a:cxnSpLocks/>
            </p:cNvCxnSpPr>
            <p:nvPr/>
          </p:nvCxnSpPr>
          <p:spPr>
            <a:xfrm flipV="1">
              <a:off x="10149840" y="2717391"/>
              <a:ext cx="889000" cy="1183948"/>
            </a:xfrm>
            <a:prstGeom prst="line">
              <a:avLst/>
            </a:prstGeom>
            <a:ln w="952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88FA0A-042F-4353-9F9D-4D3D1F155E22}"/>
                </a:ext>
              </a:extLst>
            </p:cNvPr>
            <p:cNvCxnSpPr>
              <a:cxnSpLocks/>
              <a:endCxn id="20" idx="2"/>
            </p:cNvCxnSpPr>
            <p:nvPr/>
          </p:nvCxnSpPr>
          <p:spPr>
            <a:xfrm flipH="1" flipV="1">
              <a:off x="9650099" y="2315935"/>
              <a:ext cx="23684" cy="135464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pic>
        <p:nvPicPr>
          <p:cNvPr id="6" name="Graphic 5">
            <a:extLst>
              <a:ext uri="{FF2B5EF4-FFF2-40B4-BE49-F238E27FC236}">
                <a16:creationId xmlns:a16="http://schemas.microsoft.com/office/drawing/2014/main" id="{451C72AC-AEBC-439A-B99B-E73428868D3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1034" t="19582" r="50366" b="44489"/>
          <a:stretch/>
        </p:blipFill>
        <p:spPr>
          <a:xfrm>
            <a:off x="8088137" y="2717391"/>
            <a:ext cx="3819764" cy="2699266"/>
          </a:xfrm>
          <a:prstGeom prst="rect">
            <a:avLst/>
          </a:prstGeom>
        </p:spPr>
      </p:pic>
      <p:sp>
        <p:nvSpPr>
          <p:cNvPr id="2" name="Title 1">
            <a:extLst>
              <a:ext uri="{FF2B5EF4-FFF2-40B4-BE49-F238E27FC236}">
                <a16:creationId xmlns:a16="http://schemas.microsoft.com/office/drawing/2014/main" id="{5E59390E-DEF7-41D3-A446-10ED7BD79A2A}"/>
              </a:ext>
            </a:extLst>
          </p:cNvPr>
          <p:cNvSpPr>
            <a:spLocks noGrp="1"/>
          </p:cNvSpPr>
          <p:nvPr>
            <p:ph type="title"/>
          </p:nvPr>
        </p:nvSpPr>
        <p:spPr>
          <a:xfrm>
            <a:off x="838200" y="365125"/>
            <a:ext cx="10515600" cy="1325563"/>
          </a:xfrm>
        </p:spPr>
        <p:txBody>
          <a:bodyPr/>
          <a:lstStyle/>
          <a:p>
            <a:r>
              <a:rPr lang="en-US" dirty="0"/>
              <a:t>Efficient Inference: Low-Precision DNNs</a:t>
            </a:r>
          </a:p>
        </p:txBody>
      </p:sp>
      <p:sp>
        <p:nvSpPr>
          <p:cNvPr id="3" name="Content Placeholder 2">
            <a:extLst>
              <a:ext uri="{FF2B5EF4-FFF2-40B4-BE49-F238E27FC236}">
                <a16:creationId xmlns:a16="http://schemas.microsoft.com/office/drawing/2014/main" id="{712FF773-8CD2-461A-8104-0E7CE6AA4DCA}"/>
              </a:ext>
            </a:extLst>
          </p:cNvPr>
          <p:cNvSpPr>
            <a:spLocks noGrp="1"/>
          </p:cNvSpPr>
          <p:nvPr>
            <p:ph idx="1"/>
          </p:nvPr>
        </p:nvSpPr>
        <p:spPr>
          <a:xfrm>
            <a:off x="838200" y="1825625"/>
            <a:ext cx="10515600" cy="4151429"/>
          </a:xfrm>
        </p:spPr>
        <p:txBody>
          <a:bodyPr>
            <a:normAutofit/>
          </a:bodyPr>
          <a:lstStyle/>
          <a:p>
            <a:pPr marL="0" indent="0">
              <a:buNone/>
            </a:pPr>
            <a:r>
              <a:rPr lang="en-US" dirty="0"/>
              <a:t>One way of reducing computations: </a:t>
            </a:r>
            <a:r>
              <a:rPr lang="en-US" b="1" dirty="0">
                <a:solidFill>
                  <a:srgbClr val="0070C0"/>
                </a:solidFill>
              </a:rPr>
              <a:t>Low-precision</a:t>
            </a:r>
          </a:p>
          <a:p>
            <a:pPr marL="0" indent="0">
              <a:buNone/>
            </a:pPr>
            <a:endParaRPr lang="en-US" dirty="0"/>
          </a:p>
          <a:p>
            <a:pPr marL="0" indent="0">
              <a:buNone/>
            </a:pPr>
            <a:r>
              <a:rPr lang="en-US" dirty="0"/>
              <a:t>Lowering the precision of weights/activations:</a:t>
            </a:r>
          </a:p>
          <a:p>
            <a:pPr lvl="1"/>
            <a:r>
              <a:rPr lang="en-US" sz="2000" dirty="0"/>
              <a:t>Reduce memory bandwidth </a:t>
            </a:r>
          </a:p>
          <a:p>
            <a:pPr lvl="1"/>
            <a:r>
              <a:rPr lang="en-US" sz="2000" dirty="0"/>
              <a:t>Reduce computational energy</a:t>
            </a:r>
          </a:p>
          <a:p>
            <a:pPr lvl="1"/>
            <a:r>
              <a:rPr lang="en-US" sz="2000" dirty="0"/>
              <a:t>Reduce </a:t>
            </a:r>
            <a:r>
              <a:rPr lang="en-US" sz="2000" b="1" dirty="0">
                <a:solidFill>
                  <a:srgbClr val="0070C0"/>
                </a:solidFill>
              </a:rPr>
              <a:t>multiply-accumulate area</a:t>
            </a:r>
          </a:p>
          <a:p>
            <a:pPr lvl="1"/>
            <a:endParaRPr lang="en-US" sz="2000" dirty="0"/>
          </a:p>
          <a:p>
            <a:pPr marL="457200" lvl="1" indent="0">
              <a:buNone/>
            </a:pPr>
            <a:endParaRPr lang="en-US" sz="2000" dirty="0"/>
          </a:p>
          <a:p>
            <a:pPr marL="0" indent="0">
              <a:buNone/>
            </a:pPr>
            <a:r>
              <a:rPr lang="en-US" sz="3600" b="1" dirty="0">
                <a:solidFill>
                  <a:srgbClr val="C00000"/>
                </a:solidFill>
              </a:rPr>
              <a:t>What about accuracy?</a:t>
            </a:r>
          </a:p>
        </p:txBody>
      </p:sp>
      <p:sp>
        <p:nvSpPr>
          <p:cNvPr id="4" name="Slide Number Placeholder 3">
            <a:extLst>
              <a:ext uri="{FF2B5EF4-FFF2-40B4-BE49-F238E27FC236}">
                <a16:creationId xmlns:a16="http://schemas.microsoft.com/office/drawing/2014/main" id="{337580D8-3EB5-4D25-9538-412C6D417D55}"/>
              </a:ext>
            </a:extLst>
          </p:cNvPr>
          <p:cNvSpPr>
            <a:spLocks noGrp="1"/>
          </p:cNvSpPr>
          <p:nvPr>
            <p:ph type="sldNum" sz="quarter" idx="12"/>
          </p:nvPr>
        </p:nvSpPr>
        <p:spPr/>
        <p:txBody>
          <a:bodyPr/>
          <a:lstStyle/>
          <a:p>
            <a:fld id="{7F5AC743-F530-4263-8389-E45A994BFB2A}" type="slidenum">
              <a:rPr lang="en-US" smtClean="0"/>
              <a:pPr/>
              <a:t>5</a:t>
            </a:fld>
            <a:endParaRPr lang="en-US" dirty="0"/>
          </a:p>
        </p:txBody>
      </p:sp>
      <p:grpSp>
        <p:nvGrpSpPr>
          <p:cNvPr id="23" name="Group 22">
            <a:extLst>
              <a:ext uri="{FF2B5EF4-FFF2-40B4-BE49-F238E27FC236}">
                <a16:creationId xmlns:a16="http://schemas.microsoft.com/office/drawing/2014/main" id="{44AE7980-0063-40F6-AB2A-AE27EC4447D4}"/>
              </a:ext>
            </a:extLst>
          </p:cNvPr>
          <p:cNvGrpSpPr/>
          <p:nvPr/>
        </p:nvGrpSpPr>
        <p:grpSpPr>
          <a:xfrm>
            <a:off x="9637399" y="1566635"/>
            <a:ext cx="1524000" cy="2334704"/>
            <a:chOff x="9637399" y="1566635"/>
            <a:chExt cx="1524000" cy="2334704"/>
          </a:xfrm>
        </p:grpSpPr>
        <p:grpSp>
          <p:nvGrpSpPr>
            <p:cNvPr id="15" name="Group 14">
              <a:extLst>
                <a:ext uri="{FF2B5EF4-FFF2-40B4-BE49-F238E27FC236}">
                  <a16:creationId xmlns:a16="http://schemas.microsoft.com/office/drawing/2014/main" id="{55E2B16D-34B2-4448-A590-5D079900BDD3}"/>
                </a:ext>
              </a:extLst>
            </p:cNvPr>
            <p:cNvGrpSpPr/>
            <p:nvPr/>
          </p:nvGrpSpPr>
          <p:grpSpPr>
            <a:xfrm>
              <a:off x="9637399" y="1566635"/>
              <a:ext cx="1524000" cy="1498600"/>
              <a:chOff x="9998019" y="1563340"/>
              <a:chExt cx="1524000" cy="1498600"/>
            </a:xfrm>
          </p:grpSpPr>
          <p:pic>
            <p:nvPicPr>
              <p:cNvPr id="9" name="Graphic 8">
                <a:extLst>
                  <a:ext uri="{FF2B5EF4-FFF2-40B4-BE49-F238E27FC236}">
                    <a16:creationId xmlns:a16="http://schemas.microsoft.com/office/drawing/2014/main" id="{E70C12EB-9BFE-4121-89B1-4CD95513877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7"/>
                  </a:ext>
                </a:extLst>
              </a:blip>
              <a:srcRect l="29722" t="36165" r="53611" b="46872"/>
              <a:stretch/>
            </p:blipFill>
            <p:spPr>
              <a:xfrm>
                <a:off x="9998019" y="1844914"/>
                <a:ext cx="1524000" cy="872477"/>
              </a:xfrm>
              <a:prstGeom prst="rect">
                <a:avLst/>
              </a:prstGeom>
            </p:spPr>
          </p:pic>
          <p:sp>
            <p:nvSpPr>
              <p:cNvPr id="10" name="Oval 9">
                <a:extLst>
                  <a:ext uri="{FF2B5EF4-FFF2-40B4-BE49-F238E27FC236}">
                    <a16:creationId xmlns:a16="http://schemas.microsoft.com/office/drawing/2014/main" id="{F36E8471-FB8E-4982-8360-BFBB0FEF70AA}"/>
                  </a:ext>
                </a:extLst>
              </p:cNvPr>
              <p:cNvSpPr/>
              <p:nvPr/>
            </p:nvSpPr>
            <p:spPr>
              <a:xfrm>
                <a:off x="10010719" y="1563340"/>
                <a:ext cx="1498600" cy="1498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a:extLst>
                <a:ext uri="{FF2B5EF4-FFF2-40B4-BE49-F238E27FC236}">
                  <a16:creationId xmlns:a16="http://schemas.microsoft.com/office/drawing/2014/main" id="{B29322D0-3B8F-4D80-8161-791BD0DF1799}"/>
                </a:ext>
              </a:extLst>
            </p:cNvPr>
            <p:cNvCxnSpPr>
              <a:cxnSpLocks/>
            </p:cNvCxnSpPr>
            <p:nvPr/>
          </p:nvCxnSpPr>
          <p:spPr>
            <a:xfrm flipV="1">
              <a:off x="10149840" y="2717391"/>
              <a:ext cx="889000" cy="1183948"/>
            </a:xfrm>
            <a:prstGeom prst="line">
              <a:avLst/>
            </a:prstGeom>
            <a:ln w="952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590EDB-FFA0-4152-8AE1-F659DF8BB185}"/>
                </a:ext>
              </a:extLst>
            </p:cNvPr>
            <p:cNvCxnSpPr>
              <a:endCxn id="10" idx="2"/>
            </p:cNvCxnSpPr>
            <p:nvPr/>
          </p:nvCxnSpPr>
          <p:spPr>
            <a:xfrm flipV="1">
              <a:off x="9650099" y="2315935"/>
              <a:ext cx="0" cy="133150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28907877"/>
      </p:ext>
    </p:extLst>
  </p:cSld>
  <p:clrMapOvr>
    <a:masterClrMapping/>
  </p:clrMapOvr>
  <mc:AlternateContent xmlns:mc="http://schemas.openxmlformats.org/markup-compatibility/2006" xmlns:p14="http://schemas.microsoft.com/office/powerpoint/2010/main">
    <mc:Choice Requires="p14">
      <p:transition spd="slow" p14:dur="2000" advTm="30621"/>
    </mc:Choice>
    <mc:Fallback xmlns="">
      <p:transition spd="slow" advTm="306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22" presetClass="exit" presetSubtype="1" fill="hold" nodeType="withEffect">
                                  <p:stCondLst>
                                    <p:cond delay="0"/>
                                  </p:stCondLst>
                                  <p:childTnLst>
                                    <p:animEffect transition="out" filter="wipe(up)">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1"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7393-D476-404E-8642-C018BD866D7E}"/>
              </a:ext>
            </a:extLst>
          </p:cNvPr>
          <p:cNvSpPr>
            <a:spLocks noGrp="1"/>
          </p:cNvSpPr>
          <p:nvPr>
            <p:ph type="title"/>
          </p:nvPr>
        </p:nvSpPr>
        <p:spPr>
          <a:xfrm>
            <a:off x="838200" y="365125"/>
            <a:ext cx="10515600" cy="1325563"/>
          </a:xfrm>
        </p:spPr>
        <p:txBody>
          <a:bodyPr/>
          <a:lstStyle/>
          <a:p>
            <a:r>
              <a:rPr lang="en-US" dirty="0"/>
              <a:t>Deep Learning: Best Precision?</a:t>
            </a:r>
          </a:p>
        </p:txBody>
      </p:sp>
      <p:sp>
        <p:nvSpPr>
          <p:cNvPr id="3" name="Content Placeholder 2">
            <a:extLst>
              <a:ext uri="{FF2B5EF4-FFF2-40B4-BE49-F238E27FC236}">
                <a16:creationId xmlns:a16="http://schemas.microsoft.com/office/drawing/2014/main" id="{7F2D9FCE-ADD2-47BA-9718-7ECE4E4061C3}"/>
              </a:ext>
            </a:extLst>
          </p:cNvPr>
          <p:cNvSpPr>
            <a:spLocks noGrp="1"/>
          </p:cNvSpPr>
          <p:nvPr>
            <p:ph idx="1"/>
          </p:nvPr>
        </p:nvSpPr>
        <p:spPr>
          <a:xfrm>
            <a:off x="838200" y="1825625"/>
            <a:ext cx="10951564" cy="4372808"/>
          </a:xfrm>
        </p:spPr>
        <p:txBody>
          <a:bodyPr>
            <a:noAutofit/>
          </a:bodyPr>
          <a:lstStyle/>
          <a:p>
            <a:pPr marL="0" indent="0">
              <a:buNone/>
            </a:pPr>
            <a:r>
              <a:rPr lang="en-US" dirty="0"/>
              <a:t>Lowering precision can </a:t>
            </a:r>
            <a:r>
              <a:rPr lang="en-US" dirty="0">
                <a:solidFill>
                  <a:srgbClr val="C00000"/>
                </a:solidFill>
              </a:rPr>
              <a:t>degrade accuracy</a:t>
            </a:r>
          </a:p>
          <a:p>
            <a:pPr marL="0" indent="0">
              <a:buNone/>
            </a:pPr>
            <a:endParaRPr lang="en-US" dirty="0"/>
          </a:p>
          <a:p>
            <a:pPr marL="0" indent="0">
              <a:buNone/>
            </a:pPr>
            <a:endParaRPr lang="en-US" sz="1600" dirty="0"/>
          </a:p>
          <a:p>
            <a:pPr marL="0" indent="0">
              <a:buNone/>
            </a:pPr>
            <a:r>
              <a:rPr lang="en-US" dirty="0"/>
              <a:t>But network re-engineering can</a:t>
            </a:r>
            <a:r>
              <a:rPr lang="en-US" dirty="0">
                <a:solidFill>
                  <a:srgbClr val="0070C0"/>
                </a:solidFill>
              </a:rPr>
              <a:t> recover accuracy</a:t>
            </a:r>
          </a:p>
          <a:p>
            <a:pPr lvl="1"/>
            <a:endParaRPr lang="en-US" sz="1600" dirty="0"/>
          </a:p>
          <a:p>
            <a:pPr lvl="1"/>
            <a:endParaRPr lang="en-US" sz="1600" dirty="0"/>
          </a:p>
          <a:p>
            <a:pPr marL="0" indent="0">
              <a:buNone/>
            </a:pPr>
            <a:r>
              <a:rPr lang="en-US" dirty="0"/>
              <a:t>Most hardware-efficient precision?</a:t>
            </a:r>
          </a:p>
          <a:p>
            <a:pPr lvl="1"/>
            <a:r>
              <a:rPr lang="en-US" dirty="0">
                <a:solidFill>
                  <a:srgbClr val="C00000"/>
                </a:solidFill>
              </a:rPr>
              <a:t>No single answer</a:t>
            </a:r>
          </a:p>
          <a:p>
            <a:pPr lvl="1"/>
            <a:r>
              <a:rPr lang="en-US" dirty="0"/>
              <a:t>Depends on </a:t>
            </a:r>
            <a:r>
              <a:rPr lang="en-US" dirty="0">
                <a:solidFill>
                  <a:srgbClr val="C00000"/>
                </a:solidFill>
              </a:rPr>
              <a:t>accuracy target, application, model …</a:t>
            </a:r>
          </a:p>
          <a:p>
            <a:pPr lvl="1"/>
            <a:r>
              <a:rPr lang="en-US" dirty="0"/>
              <a:t>Precision from </a:t>
            </a:r>
            <a:r>
              <a:rPr lang="en-US" b="1" dirty="0">
                <a:solidFill>
                  <a:srgbClr val="0070C0"/>
                </a:solidFill>
              </a:rPr>
              <a:t>4 – 9 bits </a:t>
            </a:r>
            <a:r>
              <a:rPr lang="en-US" dirty="0"/>
              <a:t>is pareto-optimal for many target accuracies</a:t>
            </a:r>
            <a:r>
              <a:rPr lang="en-US" baseline="30000" dirty="0"/>
              <a:t>1,2</a:t>
            </a:r>
          </a:p>
        </p:txBody>
      </p:sp>
      <p:sp>
        <p:nvSpPr>
          <p:cNvPr id="6" name="TextBox 5">
            <a:extLst>
              <a:ext uri="{FF2B5EF4-FFF2-40B4-BE49-F238E27FC236}">
                <a16:creationId xmlns:a16="http://schemas.microsoft.com/office/drawing/2014/main" id="{2D1D6C40-B907-4D82-B3EA-1C4DD2363A1B}"/>
              </a:ext>
            </a:extLst>
          </p:cNvPr>
          <p:cNvSpPr txBox="1"/>
          <p:nvPr/>
        </p:nvSpPr>
        <p:spPr>
          <a:xfrm>
            <a:off x="2599715" y="6264537"/>
            <a:ext cx="7942536" cy="400110"/>
          </a:xfrm>
          <a:prstGeom prst="rect">
            <a:avLst/>
          </a:prstGeom>
          <a:noFill/>
        </p:spPr>
        <p:txBody>
          <a:bodyPr wrap="square" rtlCol="0">
            <a:spAutoFit/>
          </a:bodyPr>
          <a:lstStyle/>
          <a:p>
            <a:pPr marL="171450" indent="-171450">
              <a:buFont typeface="+mj-lt"/>
              <a:buAutoNum type="arabicPeriod"/>
            </a:pPr>
            <a:r>
              <a:rPr lang="en-US" sz="1000" dirty="0"/>
              <a:t>J. </a:t>
            </a:r>
            <a:r>
              <a:rPr lang="en-US" sz="1000" dirty="0" err="1"/>
              <a:t>Fowers</a:t>
            </a:r>
            <a:r>
              <a:rPr lang="en-US" sz="1000" dirty="0"/>
              <a:t> et al., “A Configurable Cloud-Scale DNN Processor for Real-Time AI” in ISCA 2018</a:t>
            </a:r>
          </a:p>
          <a:p>
            <a:pPr marL="171450" indent="-171450">
              <a:buFont typeface="+mj-lt"/>
              <a:buAutoNum type="arabicPeriod"/>
            </a:pPr>
            <a:r>
              <a:rPr lang="en-US" sz="1000" dirty="0"/>
              <a:t>M. </a:t>
            </a:r>
            <a:r>
              <a:rPr lang="en-US" sz="1000" dirty="0" err="1"/>
              <a:t>Bott</a:t>
            </a:r>
            <a:r>
              <a:rPr lang="en-US" sz="1000" dirty="0"/>
              <a:t> et al., “FINN-R: An End-to-End Deep-Learning Framework for Fast Exploration of Quantized Neural Networks” in TRETS 2018 </a:t>
            </a:r>
          </a:p>
        </p:txBody>
      </p:sp>
      <p:sp>
        <p:nvSpPr>
          <p:cNvPr id="7" name="Slide Number Placeholder 6">
            <a:extLst>
              <a:ext uri="{FF2B5EF4-FFF2-40B4-BE49-F238E27FC236}">
                <a16:creationId xmlns:a16="http://schemas.microsoft.com/office/drawing/2014/main" id="{6B2F2973-E700-491E-BF2F-2D55A2A85575}"/>
              </a:ext>
            </a:extLst>
          </p:cNvPr>
          <p:cNvSpPr>
            <a:spLocks noGrp="1"/>
          </p:cNvSpPr>
          <p:nvPr>
            <p:ph type="sldNum" sz="quarter" idx="12"/>
          </p:nvPr>
        </p:nvSpPr>
        <p:spPr/>
        <p:txBody>
          <a:bodyPr/>
          <a:lstStyle/>
          <a:p>
            <a:fld id="{7F5AC743-F530-4263-8389-E45A994BFB2A}" type="slidenum">
              <a:rPr lang="en-US" smtClean="0"/>
              <a:pPr/>
              <a:t>6</a:t>
            </a:fld>
            <a:endParaRPr lang="en-US" dirty="0"/>
          </a:p>
        </p:txBody>
      </p:sp>
      <p:pic>
        <p:nvPicPr>
          <p:cNvPr id="12" name="Graphic 11">
            <a:extLst>
              <a:ext uri="{FF2B5EF4-FFF2-40B4-BE49-F238E27FC236}">
                <a16:creationId xmlns:a16="http://schemas.microsoft.com/office/drawing/2014/main" id="{3CCE6BA0-5E4E-4305-9DF4-74C2C1C348E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5271" t="44880" r="20068" b="14743"/>
          <a:stretch/>
        </p:blipFill>
        <p:spPr>
          <a:xfrm>
            <a:off x="8663555" y="1976037"/>
            <a:ext cx="3045418" cy="2804713"/>
          </a:xfrm>
          <a:prstGeom prst="rect">
            <a:avLst/>
          </a:prstGeom>
        </p:spPr>
      </p:pic>
    </p:spTree>
    <p:custDataLst>
      <p:tags r:id="rId1"/>
    </p:custDataLst>
    <p:extLst>
      <p:ext uri="{BB962C8B-B14F-4D97-AF65-F5344CB8AC3E}">
        <p14:creationId xmlns:p14="http://schemas.microsoft.com/office/powerpoint/2010/main" val="4158653055"/>
      </p:ext>
    </p:extLst>
  </p:cSld>
  <p:clrMapOvr>
    <a:masterClrMapping/>
  </p:clrMapOvr>
  <mc:AlternateContent xmlns:mc="http://schemas.openxmlformats.org/markup-compatibility/2006" xmlns:p14="http://schemas.microsoft.com/office/powerpoint/2010/main">
    <mc:Choice Requires="p14">
      <p:transition spd="slow" p14:dur="2000" advTm="78937"/>
    </mc:Choice>
    <mc:Fallback xmlns="">
      <p:transition spd="slow" advTm="78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6" presetClass="entr" presetSubtype="4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 presetClass="entr" presetSubtype="0" fill="hold" grpId="0" nodeType="withEffect">
                                  <p:stCondLst>
                                    <p:cond delay="250"/>
                                  </p:stCondLst>
                                  <p:childTnLst>
                                    <p:set>
                                      <p:cBhvr>
                                        <p:cTn id="33"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7566B10C-1031-4ADF-A454-61316D2A244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61" t="4627" r="43634" b="2422"/>
          <a:stretch/>
        </p:blipFill>
        <p:spPr>
          <a:xfrm>
            <a:off x="8826937" y="1825625"/>
            <a:ext cx="3030501" cy="4202358"/>
          </a:xfrm>
          <a:prstGeom prst="rect">
            <a:avLst/>
          </a:prstGeom>
        </p:spPr>
      </p:pic>
      <p:sp>
        <p:nvSpPr>
          <p:cNvPr id="2" name="Title 1">
            <a:extLst>
              <a:ext uri="{FF2B5EF4-FFF2-40B4-BE49-F238E27FC236}">
                <a16:creationId xmlns:a16="http://schemas.microsoft.com/office/drawing/2014/main" id="{047291D1-EAE3-4657-8CC4-20BFD024712A}"/>
              </a:ext>
            </a:extLst>
          </p:cNvPr>
          <p:cNvSpPr>
            <a:spLocks noGrp="1"/>
          </p:cNvSpPr>
          <p:nvPr>
            <p:ph type="title"/>
          </p:nvPr>
        </p:nvSpPr>
        <p:spPr>
          <a:xfrm>
            <a:off x="838200" y="365125"/>
            <a:ext cx="10515600" cy="1325563"/>
          </a:xfrm>
        </p:spPr>
        <p:txBody>
          <a:bodyPr/>
          <a:lstStyle/>
          <a:p>
            <a:r>
              <a:rPr lang="en-US" dirty="0"/>
              <a:t>Low-Precision on FPGAs</a:t>
            </a:r>
          </a:p>
        </p:txBody>
      </p:sp>
      <p:sp>
        <p:nvSpPr>
          <p:cNvPr id="3" name="Content Placeholder 2">
            <a:extLst>
              <a:ext uri="{FF2B5EF4-FFF2-40B4-BE49-F238E27FC236}">
                <a16:creationId xmlns:a16="http://schemas.microsoft.com/office/drawing/2014/main" id="{D5DA1F8C-0053-4B42-BAB3-18EADB73BB49}"/>
              </a:ext>
            </a:extLst>
          </p:cNvPr>
          <p:cNvSpPr>
            <a:spLocks noGrp="1"/>
          </p:cNvSpPr>
          <p:nvPr>
            <p:ph idx="1"/>
          </p:nvPr>
        </p:nvSpPr>
        <p:spPr>
          <a:xfrm>
            <a:off x="838199" y="1825625"/>
            <a:ext cx="11165591" cy="4483246"/>
          </a:xfrm>
        </p:spPr>
        <p:txBody>
          <a:bodyPr>
            <a:noAutofit/>
          </a:bodyPr>
          <a:lstStyle/>
          <a:p>
            <a:r>
              <a:rPr lang="en-US" dirty="0"/>
              <a:t>FPGAs naturally adapt to precision variation</a:t>
            </a:r>
            <a:endParaRPr lang="en-US" dirty="0">
              <a:solidFill>
                <a:srgbClr val="C00000"/>
              </a:solidFill>
            </a:endParaRPr>
          </a:p>
          <a:p>
            <a:pPr lvl="1"/>
            <a:r>
              <a:rPr lang="en-US" dirty="0"/>
              <a:t>Reconfigurable</a:t>
            </a:r>
          </a:p>
          <a:p>
            <a:pPr lvl="1"/>
            <a:r>
              <a:rPr lang="en-US" dirty="0"/>
              <a:t>Variable bit-width data paths</a:t>
            </a:r>
          </a:p>
          <a:p>
            <a:endParaRPr lang="en-US" sz="200" dirty="0"/>
          </a:p>
          <a:p>
            <a:r>
              <a:rPr lang="en-US" dirty="0"/>
              <a:t>DSPs are good for large multiplies (Ex: 18-bit)</a:t>
            </a:r>
          </a:p>
          <a:p>
            <a:pPr lvl="1"/>
            <a:r>
              <a:rPr lang="en-US" dirty="0"/>
              <a:t>Fast, compact and reasonably numerous</a:t>
            </a:r>
          </a:p>
          <a:p>
            <a:pPr lvl="1"/>
            <a:endParaRPr lang="en-US" sz="1000" dirty="0"/>
          </a:p>
          <a:p>
            <a:r>
              <a:rPr lang="en-US" dirty="0"/>
              <a:t>Are DSPs as good for low-precision multiplies?</a:t>
            </a:r>
          </a:p>
          <a:p>
            <a:pPr lvl="1"/>
            <a:r>
              <a:rPr lang="en-US" b="1" dirty="0">
                <a:solidFill>
                  <a:srgbClr val="0070C0"/>
                </a:solidFill>
              </a:rPr>
              <a:t>24x more 4-bit multiplies using logic blocks </a:t>
            </a:r>
          </a:p>
          <a:p>
            <a:pPr lvl="1"/>
            <a:endParaRPr lang="en-US" sz="2000" dirty="0"/>
          </a:p>
          <a:p>
            <a:r>
              <a:rPr lang="en-US" b="1" dirty="0"/>
              <a:t>Can logic blocks do even better at low-precision?</a:t>
            </a:r>
          </a:p>
          <a:p>
            <a:endParaRPr lang="en-US" sz="2400" dirty="0"/>
          </a:p>
        </p:txBody>
      </p:sp>
      <p:sp>
        <p:nvSpPr>
          <p:cNvPr id="4" name="Slide Number Placeholder 3">
            <a:extLst>
              <a:ext uri="{FF2B5EF4-FFF2-40B4-BE49-F238E27FC236}">
                <a16:creationId xmlns:a16="http://schemas.microsoft.com/office/drawing/2014/main" id="{9302C7DD-782D-45CC-B966-45FC30A4A126}"/>
              </a:ext>
            </a:extLst>
          </p:cNvPr>
          <p:cNvSpPr>
            <a:spLocks noGrp="1"/>
          </p:cNvSpPr>
          <p:nvPr>
            <p:ph type="sldNum" sz="quarter" idx="12"/>
          </p:nvPr>
        </p:nvSpPr>
        <p:spPr/>
        <p:txBody>
          <a:bodyPr/>
          <a:lstStyle/>
          <a:p>
            <a:fld id="{7F5AC743-F530-4263-8389-E45A994BFB2A}" type="slidenum">
              <a:rPr lang="en-US" smtClean="0"/>
              <a:pPr/>
              <a:t>7</a:t>
            </a:fld>
            <a:endParaRPr lang="en-US" dirty="0"/>
          </a:p>
        </p:txBody>
      </p:sp>
      <p:sp>
        <p:nvSpPr>
          <p:cNvPr id="12" name="TextBox 11">
            <a:extLst>
              <a:ext uri="{FF2B5EF4-FFF2-40B4-BE49-F238E27FC236}">
                <a16:creationId xmlns:a16="http://schemas.microsoft.com/office/drawing/2014/main" id="{49640912-3C72-45D6-A1DA-6C808028F2AB}"/>
              </a:ext>
            </a:extLst>
          </p:cNvPr>
          <p:cNvSpPr txBox="1"/>
          <p:nvPr/>
        </p:nvSpPr>
        <p:spPr>
          <a:xfrm>
            <a:off x="9197888" y="3449750"/>
            <a:ext cx="2367122" cy="954107"/>
          </a:xfrm>
          <a:prstGeom prst="rect">
            <a:avLst/>
          </a:prstGeom>
          <a:solidFill>
            <a:schemeClr val="bg1"/>
          </a:solidFill>
          <a:ln w="38100">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00000"/>
                </a:solidFill>
              </a:rPr>
              <a:t>24x more 4-bit</a:t>
            </a:r>
          </a:p>
          <a:p>
            <a:pPr algn="ctr"/>
            <a:r>
              <a:rPr lang="en-US" sz="2800" b="1" dirty="0">
                <a:solidFill>
                  <a:srgbClr val="C00000"/>
                </a:solidFill>
              </a:rPr>
              <a:t>multiplies</a:t>
            </a:r>
          </a:p>
        </p:txBody>
      </p:sp>
      <p:cxnSp>
        <p:nvCxnSpPr>
          <p:cNvPr id="14" name="Straight Arrow Connector 13">
            <a:extLst>
              <a:ext uri="{FF2B5EF4-FFF2-40B4-BE49-F238E27FC236}">
                <a16:creationId xmlns:a16="http://schemas.microsoft.com/office/drawing/2014/main" id="{84235343-1E0D-4A3B-A68D-7A9D49873A56}"/>
              </a:ext>
            </a:extLst>
          </p:cNvPr>
          <p:cNvCxnSpPr>
            <a:cxnSpLocks/>
          </p:cNvCxnSpPr>
          <p:nvPr/>
        </p:nvCxnSpPr>
        <p:spPr>
          <a:xfrm flipH="1">
            <a:off x="10035153" y="1621963"/>
            <a:ext cx="254571" cy="5323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3117C8-D3B3-47EE-9C3C-5D69BB540581}"/>
              </a:ext>
            </a:extLst>
          </p:cNvPr>
          <p:cNvSpPr txBox="1"/>
          <p:nvPr/>
        </p:nvSpPr>
        <p:spPr>
          <a:xfrm>
            <a:off x="10089528" y="1166269"/>
            <a:ext cx="1523494" cy="461665"/>
          </a:xfrm>
          <a:prstGeom prst="rect">
            <a:avLst/>
          </a:prstGeom>
          <a:noFill/>
        </p:spPr>
        <p:txBody>
          <a:bodyPr wrap="none" rtlCol="0">
            <a:spAutoFit/>
          </a:bodyPr>
          <a:lstStyle/>
          <a:p>
            <a:r>
              <a:rPr lang="en-US" sz="2400" dirty="0"/>
              <a:t>DSP blocks</a:t>
            </a:r>
          </a:p>
        </p:txBody>
      </p:sp>
      <p:cxnSp>
        <p:nvCxnSpPr>
          <p:cNvPr id="18" name="Straight Arrow Connector 17">
            <a:extLst>
              <a:ext uri="{FF2B5EF4-FFF2-40B4-BE49-F238E27FC236}">
                <a16:creationId xmlns:a16="http://schemas.microsoft.com/office/drawing/2014/main" id="{6A27DE35-3871-4B76-A853-334A66E05C60}"/>
              </a:ext>
            </a:extLst>
          </p:cNvPr>
          <p:cNvCxnSpPr>
            <a:cxnSpLocks/>
          </p:cNvCxnSpPr>
          <p:nvPr/>
        </p:nvCxnSpPr>
        <p:spPr>
          <a:xfrm>
            <a:off x="8974294" y="1723095"/>
            <a:ext cx="165267" cy="3706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D8083A-08D5-494E-AE0B-886BA00ED3B2}"/>
              </a:ext>
            </a:extLst>
          </p:cNvPr>
          <p:cNvSpPr txBox="1"/>
          <p:nvPr/>
        </p:nvSpPr>
        <p:spPr>
          <a:xfrm>
            <a:off x="8168464" y="1249120"/>
            <a:ext cx="1611660" cy="461665"/>
          </a:xfrm>
          <a:prstGeom prst="rect">
            <a:avLst/>
          </a:prstGeom>
          <a:noFill/>
        </p:spPr>
        <p:txBody>
          <a:bodyPr wrap="none" rtlCol="0">
            <a:spAutoFit/>
          </a:bodyPr>
          <a:lstStyle/>
          <a:p>
            <a:r>
              <a:rPr lang="en-US" sz="2400" dirty="0"/>
              <a:t>logic blocks</a:t>
            </a:r>
          </a:p>
        </p:txBody>
      </p:sp>
    </p:spTree>
    <p:custDataLst>
      <p:tags r:id="rId1"/>
    </p:custDataLst>
    <p:extLst>
      <p:ext uri="{BB962C8B-B14F-4D97-AF65-F5344CB8AC3E}">
        <p14:creationId xmlns:p14="http://schemas.microsoft.com/office/powerpoint/2010/main" val="2711931933"/>
      </p:ext>
    </p:extLst>
  </p:cSld>
  <p:clrMapOvr>
    <a:masterClrMapping/>
  </p:clrMapOvr>
  <mc:AlternateContent xmlns:mc="http://schemas.openxmlformats.org/markup-compatibility/2006" xmlns:p14="http://schemas.microsoft.com/office/powerpoint/2010/main">
    <mc:Choice Requires="p14">
      <p:transition spd="slow" p14:dur="2000" advTm="68326"/>
    </mc:Choice>
    <mc:Fallback xmlns="">
      <p:transition spd="slow" advTm="68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F8A-535C-4536-9C38-984F4DD62C71}"/>
              </a:ext>
            </a:extLst>
          </p:cNvPr>
          <p:cNvSpPr>
            <a:spLocks noGrp="1"/>
          </p:cNvSpPr>
          <p:nvPr>
            <p:ph type="title"/>
          </p:nvPr>
        </p:nvSpPr>
        <p:spPr>
          <a:xfrm>
            <a:off x="2509024" y="2766218"/>
            <a:ext cx="7173951" cy="1325563"/>
          </a:xfrm>
        </p:spPr>
        <p:txBody>
          <a:bodyPr>
            <a:noAutofit/>
          </a:bodyPr>
          <a:lstStyle/>
          <a:p>
            <a:pPr algn="ctr"/>
            <a:r>
              <a:rPr lang="en-US" sz="6000" dirty="0"/>
              <a:t>Logi</a:t>
            </a:r>
            <a:r>
              <a:rPr lang="en-US" dirty="0"/>
              <a:t>c Block Multipliers</a:t>
            </a:r>
            <a:endParaRPr lang="en-US" sz="6000" dirty="0"/>
          </a:p>
        </p:txBody>
      </p:sp>
      <p:sp>
        <p:nvSpPr>
          <p:cNvPr id="4" name="Slide Number Placeholder 3">
            <a:extLst>
              <a:ext uri="{FF2B5EF4-FFF2-40B4-BE49-F238E27FC236}">
                <a16:creationId xmlns:a16="http://schemas.microsoft.com/office/drawing/2014/main" id="{25CCC0D7-49C5-46F3-9792-F72859B8B084}"/>
              </a:ext>
            </a:extLst>
          </p:cNvPr>
          <p:cNvSpPr>
            <a:spLocks noGrp="1"/>
          </p:cNvSpPr>
          <p:nvPr>
            <p:ph type="sldNum" sz="quarter" idx="12"/>
          </p:nvPr>
        </p:nvSpPr>
        <p:spPr/>
        <p:txBody>
          <a:bodyPr/>
          <a:lstStyle/>
          <a:p>
            <a:fld id="{7F5AC743-F530-4263-8389-E45A994BFB2A}" type="slidenum">
              <a:rPr lang="en-US" smtClean="0"/>
              <a:pPr/>
              <a:t>8</a:t>
            </a:fld>
            <a:endParaRPr lang="en-US" dirty="0"/>
          </a:p>
        </p:txBody>
      </p:sp>
    </p:spTree>
    <p:extLst>
      <p:ext uri="{BB962C8B-B14F-4D97-AF65-F5344CB8AC3E}">
        <p14:creationId xmlns:p14="http://schemas.microsoft.com/office/powerpoint/2010/main" val="2881042577"/>
      </p:ext>
    </p:extLst>
  </p:cSld>
  <p:clrMapOvr>
    <a:masterClrMapping/>
  </p:clrMapOvr>
  <mc:AlternateContent xmlns:mc="http://schemas.openxmlformats.org/markup-compatibility/2006" xmlns:p14="http://schemas.microsoft.com/office/powerpoint/2010/main">
    <mc:Choice Requires="p14">
      <p:transition spd="slow" p14:dur="2000" advTm="13478"/>
    </mc:Choice>
    <mc:Fallback xmlns="">
      <p:transition spd="slow" advTm="134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042F2DA-6BE4-4457-BFBF-1453C930547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500" t="7185" r="13740" b="8105"/>
          <a:stretch/>
        </p:blipFill>
        <p:spPr>
          <a:xfrm>
            <a:off x="4980267" y="1584960"/>
            <a:ext cx="7008285" cy="4719283"/>
          </a:xfrm>
          <a:prstGeom prst="rect">
            <a:avLst/>
          </a:prstGeom>
        </p:spPr>
      </p:pic>
      <p:sp>
        <p:nvSpPr>
          <p:cNvPr id="2" name="Title 1">
            <a:extLst>
              <a:ext uri="{FF2B5EF4-FFF2-40B4-BE49-F238E27FC236}">
                <a16:creationId xmlns:a16="http://schemas.microsoft.com/office/drawing/2014/main" id="{D5034F9D-B6DD-404A-AC9F-33D1AB862FD4}"/>
              </a:ext>
            </a:extLst>
          </p:cNvPr>
          <p:cNvSpPr>
            <a:spLocks noGrp="1"/>
          </p:cNvSpPr>
          <p:nvPr>
            <p:ph type="title"/>
          </p:nvPr>
        </p:nvSpPr>
        <p:spPr/>
        <p:txBody>
          <a:bodyPr/>
          <a:lstStyle/>
          <a:p>
            <a:r>
              <a:rPr lang="en-US" dirty="0"/>
              <a:t>Baseline: Stratix 10-like Logic Block</a:t>
            </a:r>
          </a:p>
        </p:txBody>
      </p:sp>
      <p:sp>
        <p:nvSpPr>
          <p:cNvPr id="3" name="Content Placeholder 2">
            <a:extLst>
              <a:ext uri="{FF2B5EF4-FFF2-40B4-BE49-F238E27FC236}">
                <a16:creationId xmlns:a16="http://schemas.microsoft.com/office/drawing/2014/main" id="{DF5D2C04-E862-4803-9340-355251173E2B}"/>
              </a:ext>
            </a:extLst>
          </p:cNvPr>
          <p:cNvSpPr>
            <a:spLocks noGrp="1"/>
          </p:cNvSpPr>
          <p:nvPr>
            <p:ph idx="1"/>
          </p:nvPr>
        </p:nvSpPr>
        <p:spPr>
          <a:xfrm>
            <a:off x="654539" y="2412924"/>
            <a:ext cx="4536353" cy="3448897"/>
          </a:xfrm>
        </p:spPr>
        <p:txBody>
          <a:bodyPr>
            <a:normAutofit/>
          </a:bodyPr>
          <a:lstStyle/>
          <a:p>
            <a:pPr marL="0" indent="0">
              <a:buNone/>
            </a:pPr>
            <a:r>
              <a:rPr lang="en-US" dirty="0"/>
              <a:t>Architecture specs:</a:t>
            </a:r>
          </a:p>
          <a:p>
            <a:r>
              <a:rPr lang="en-US" sz="2400" dirty="0"/>
              <a:t>8 distinct inputs</a:t>
            </a:r>
          </a:p>
          <a:p>
            <a:r>
              <a:rPr lang="en-US" sz="2400" dirty="0"/>
              <a:t>6-input </a:t>
            </a:r>
            <a:r>
              <a:rPr lang="en-US" sz="2400" dirty="0" err="1"/>
              <a:t>fracturable</a:t>
            </a:r>
            <a:r>
              <a:rPr lang="en-US" sz="2400" dirty="0"/>
              <a:t> LUT</a:t>
            </a:r>
          </a:p>
          <a:p>
            <a:r>
              <a:rPr lang="en-US" sz="2400" dirty="0"/>
              <a:t>Used as 6-LUT or two 5-LUTs</a:t>
            </a:r>
          </a:p>
          <a:p>
            <a:r>
              <a:rPr lang="en-US" sz="2400" dirty="0"/>
              <a:t>2 bits of arithmetic</a:t>
            </a:r>
          </a:p>
          <a:p>
            <a:r>
              <a:rPr lang="en-US" sz="2400" dirty="0"/>
              <a:t>4 optionally registered outputs</a:t>
            </a:r>
          </a:p>
        </p:txBody>
      </p:sp>
      <p:sp>
        <p:nvSpPr>
          <p:cNvPr id="6" name="Rectangle 5">
            <a:extLst>
              <a:ext uri="{FF2B5EF4-FFF2-40B4-BE49-F238E27FC236}">
                <a16:creationId xmlns:a16="http://schemas.microsoft.com/office/drawing/2014/main" id="{5E94CF85-0081-40DE-B7D4-81079BD4C8E2}"/>
              </a:ext>
            </a:extLst>
          </p:cNvPr>
          <p:cNvSpPr/>
          <p:nvPr/>
        </p:nvSpPr>
        <p:spPr>
          <a:xfrm>
            <a:off x="5003127" y="1584961"/>
            <a:ext cx="297366" cy="46405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768EC5-AB9A-4B69-AA92-AA9A76197ECD}"/>
              </a:ext>
            </a:extLst>
          </p:cNvPr>
          <p:cNvSpPr/>
          <p:nvPr/>
        </p:nvSpPr>
        <p:spPr>
          <a:xfrm>
            <a:off x="6089767" y="1840526"/>
            <a:ext cx="801742" cy="418689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401487-CA76-49BB-A061-C9055D3E196A}"/>
              </a:ext>
            </a:extLst>
          </p:cNvPr>
          <p:cNvSpPr/>
          <p:nvPr/>
        </p:nvSpPr>
        <p:spPr>
          <a:xfrm>
            <a:off x="7457099" y="1690688"/>
            <a:ext cx="497809" cy="445865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AEE64C2-80C0-43F0-9CED-BBC819976E40}"/>
              </a:ext>
            </a:extLst>
          </p:cNvPr>
          <p:cNvSpPr/>
          <p:nvPr/>
        </p:nvSpPr>
        <p:spPr>
          <a:xfrm>
            <a:off x="8679330" y="2999492"/>
            <a:ext cx="770849" cy="32282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9E2F01B-7F09-4BAB-A420-B1A12F81A2E2}"/>
              </a:ext>
            </a:extLst>
          </p:cNvPr>
          <p:cNvSpPr/>
          <p:nvPr/>
        </p:nvSpPr>
        <p:spPr>
          <a:xfrm>
            <a:off x="11635740" y="2510229"/>
            <a:ext cx="333794" cy="303550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FDC766EE-1D52-4FD5-9AE3-4C9E187B3A8E}"/>
              </a:ext>
            </a:extLst>
          </p:cNvPr>
          <p:cNvSpPr>
            <a:spLocks noGrp="1"/>
          </p:cNvSpPr>
          <p:nvPr>
            <p:ph type="sldNum" sz="quarter" idx="12"/>
          </p:nvPr>
        </p:nvSpPr>
        <p:spPr/>
        <p:txBody>
          <a:bodyPr/>
          <a:lstStyle/>
          <a:p>
            <a:fld id="{7F5AC743-F530-4263-8389-E45A994BFB2A}" type="slidenum">
              <a:rPr lang="en-US" smtClean="0"/>
              <a:pPr/>
              <a:t>9</a:t>
            </a:fld>
            <a:endParaRPr lang="en-US" dirty="0"/>
          </a:p>
        </p:txBody>
      </p:sp>
      <p:sp>
        <p:nvSpPr>
          <p:cNvPr id="20" name="Oval 19">
            <a:extLst>
              <a:ext uri="{FF2B5EF4-FFF2-40B4-BE49-F238E27FC236}">
                <a16:creationId xmlns:a16="http://schemas.microsoft.com/office/drawing/2014/main" id="{ED1B5BCD-B00D-43CC-814C-726162014BD7}"/>
              </a:ext>
            </a:extLst>
          </p:cNvPr>
          <p:cNvSpPr/>
          <p:nvPr/>
        </p:nvSpPr>
        <p:spPr>
          <a:xfrm>
            <a:off x="9877961" y="3728015"/>
            <a:ext cx="770849" cy="32282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7FD3DA2-4D1B-4DF6-B7B8-6740F5AD3E58}"/>
              </a:ext>
            </a:extLst>
          </p:cNvPr>
          <p:cNvSpPr/>
          <p:nvPr/>
        </p:nvSpPr>
        <p:spPr>
          <a:xfrm>
            <a:off x="8599455" y="5111626"/>
            <a:ext cx="770849" cy="32282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3234330"/>
      </p:ext>
    </p:extLst>
  </p:cSld>
  <p:clrMapOvr>
    <a:masterClrMapping/>
  </p:clrMapOvr>
  <mc:AlternateContent xmlns:mc="http://schemas.openxmlformats.org/markup-compatibility/2006" xmlns:p14="http://schemas.microsoft.com/office/powerpoint/2010/main">
    <mc:Choice Requires="p14">
      <p:transition spd="slow" p14:dur="2000" advTm="36505"/>
    </mc:Choice>
    <mc:Fallback xmlns="">
      <p:transition spd="slow" advTm="365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16"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0.7"/>
</p:tagLst>
</file>

<file path=ppt/tags/tag10.xml><?xml version="1.0" encoding="utf-8"?>
<p:tagLst xmlns:a="http://schemas.openxmlformats.org/drawingml/2006/main" xmlns:r="http://schemas.openxmlformats.org/officeDocument/2006/relationships" xmlns:p="http://schemas.openxmlformats.org/presentationml/2006/main">
  <p:tag name="TIMING" val="|3.8|13.7|12.1"/>
</p:tagLst>
</file>

<file path=ppt/tags/tag11.xml><?xml version="1.0" encoding="utf-8"?>
<p:tagLst xmlns:a="http://schemas.openxmlformats.org/drawingml/2006/main" xmlns:r="http://schemas.openxmlformats.org/officeDocument/2006/relationships" xmlns:p="http://schemas.openxmlformats.org/presentationml/2006/main">
  <p:tag name="TIMING" val="|6.4|1.9|7.5|10|13.8"/>
</p:tagLst>
</file>

<file path=ppt/tags/tag12.xml><?xml version="1.0" encoding="utf-8"?>
<p:tagLst xmlns:a="http://schemas.openxmlformats.org/drawingml/2006/main" xmlns:r="http://schemas.openxmlformats.org/officeDocument/2006/relationships" xmlns:p="http://schemas.openxmlformats.org/presentationml/2006/main">
  <p:tag name="TIMING" val="|6.1|10.2"/>
</p:tagLst>
</file>

<file path=ppt/tags/tag13.xml><?xml version="1.0" encoding="utf-8"?>
<p:tagLst xmlns:a="http://schemas.openxmlformats.org/drawingml/2006/main" xmlns:r="http://schemas.openxmlformats.org/officeDocument/2006/relationships" xmlns:p="http://schemas.openxmlformats.org/presentationml/2006/main">
  <p:tag name="TIMING" val="|6.4|1|8.9|22.3|2.9"/>
</p:tagLst>
</file>

<file path=ppt/tags/tag14.xml><?xml version="1.0" encoding="utf-8"?>
<p:tagLst xmlns:a="http://schemas.openxmlformats.org/drawingml/2006/main" xmlns:r="http://schemas.openxmlformats.org/officeDocument/2006/relationships" xmlns:p="http://schemas.openxmlformats.org/presentationml/2006/main">
  <p:tag name="TIMING" val="|10.9|5.6|3.3"/>
</p:tagLst>
</file>

<file path=ppt/tags/tag15.xml><?xml version="1.0" encoding="utf-8"?>
<p:tagLst xmlns:a="http://schemas.openxmlformats.org/drawingml/2006/main" xmlns:r="http://schemas.openxmlformats.org/officeDocument/2006/relationships" xmlns:p="http://schemas.openxmlformats.org/presentationml/2006/main">
  <p:tag name="TIMING" val="|1.6|2.8|12.8|6.4|21.6"/>
</p:tagLst>
</file>

<file path=ppt/tags/tag16.xml><?xml version="1.0" encoding="utf-8"?>
<p:tagLst xmlns:a="http://schemas.openxmlformats.org/drawingml/2006/main" xmlns:r="http://schemas.openxmlformats.org/officeDocument/2006/relationships" xmlns:p="http://schemas.openxmlformats.org/presentationml/2006/main">
  <p:tag name="TIMING" val="|5.1|10.6|4.8"/>
</p:tagLst>
</file>

<file path=ppt/tags/tag17.xml><?xml version="1.0" encoding="utf-8"?>
<p:tagLst xmlns:a="http://schemas.openxmlformats.org/drawingml/2006/main" xmlns:r="http://schemas.openxmlformats.org/officeDocument/2006/relationships" xmlns:p="http://schemas.openxmlformats.org/presentationml/2006/main">
  <p:tag name="TIMING" val="|1.5|31.6|4.9|3.5|2.6|13.6"/>
</p:tagLst>
</file>

<file path=ppt/tags/tag18.xml><?xml version="1.0" encoding="utf-8"?>
<p:tagLst xmlns:a="http://schemas.openxmlformats.org/drawingml/2006/main" xmlns:r="http://schemas.openxmlformats.org/officeDocument/2006/relationships" xmlns:p="http://schemas.openxmlformats.org/presentationml/2006/main">
  <p:tag name="TIMING" val="|1.9|8.8"/>
</p:tagLst>
</file>

<file path=ppt/tags/tag19.xml><?xml version="1.0" encoding="utf-8"?>
<p:tagLst xmlns:a="http://schemas.openxmlformats.org/drawingml/2006/main" xmlns:r="http://schemas.openxmlformats.org/officeDocument/2006/relationships" xmlns:p="http://schemas.openxmlformats.org/presentationml/2006/main">
  <p:tag name="TIMING" val="|1.8|7.7|14.3|13.1|2.8"/>
</p:tagLst>
</file>

<file path=ppt/tags/tag2.xml><?xml version="1.0" encoding="utf-8"?>
<p:tagLst xmlns:a="http://schemas.openxmlformats.org/drawingml/2006/main" xmlns:r="http://schemas.openxmlformats.org/officeDocument/2006/relationships" xmlns:p="http://schemas.openxmlformats.org/presentationml/2006/main">
  <p:tag name="TIMING" val="|26.4|1.9|26.3"/>
</p:tagLst>
</file>

<file path=ppt/tags/tag20.xml><?xml version="1.0" encoding="utf-8"?>
<p:tagLst xmlns:a="http://schemas.openxmlformats.org/drawingml/2006/main" xmlns:r="http://schemas.openxmlformats.org/officeDocument/2006/relationships" xmlns:p="http://schemas.openxmlformats.org/presentationml/2006/main">
  <p:tag name="TIMING" val="|1.7|1.3|5.6|3.7"/>
</p:tagLst>
</file>

<file path=ppt/tags/tag21.xml><?xml version="1.0" encoding="utf-8"?>
<p:tagLst xmlns:a="http://schemas.openxmlformats.org/drawingml/2006/main" xmlns:r="http://schemas.openxmlformats.org/officeDocument/2006/relationships" xmlns:p="http://schemas.openxmlformats.org/presentationml/2006/main">
  <p:tag name="TIMING" val="|1.9|18.7|11.2"/>
</p:tagLst>
</file>

<file path=ppt/tags/tag22.xml><?xml version="1.0" encoding="utf-8"?>
<p:tagLst xmlns:a="http://schemas.openxmlformats.org/drawingml/2006/main" xmlns:r="http://schemas.openxmlformats.org/officeDocument/2006/relationships" xmlns:p="http://schemas.openxmlformats.org/presentationml/2006/main">
  <p:tag name="TIMING" val="|4|9.7|7.7|6.7|19.1|13.2"/>
</p:tagLst>
</file>

<file path=ppt/tags/tag23.xml><?xml version="1.0" encoding="utf-8"?>
<p:tagLst xmlns:a="http://schemas.openxmlformats.org/drawingml/2006/main" xmlns:r="http://schemas.openxmlformats.org/officeDocument/2006/relationships" xmlns:p="http://schemas.openxmlformats.org/presentationml/2006/main">
  <p:tag name="TIMING" val="|6.4|1.9|7.5|10|13.8"/>
</p:tagLst>
</file>

<file path=ppt/tags/tag24.xml><?xml version="1.0" encoding="utf-8"?>
<p:tagLst xmlns:a="http://schemas.openxmlformats.org/drawingml/2006/main" xmlns:r="http://schemas.openxmlformats.org/officeDocument/2006/relationships" xmlns:p="http://schemas.openxmlformats.org/presentationml/2006/main">
  <p:tag name="TIMING" val="|6.4|1|8.9|22.3|2.9"/>
</p:tagLst>
</file>

<file path=ppt/tags/tag25.xml><?xml version="1.0" encoding="utf-8"?>
<p:tagLst xmlns:a="http://schemas.openxmlformats.org/drawingml/2006/main" xmlns:r="http://schemas.openxmlformats.org/officeDocument/2006/relationships" xmlns:p="http://schemas.openxmlformats.org/presentationml/2006/main">
  <p:tag name="TIMING" val="|3|5|1.8|1.9|14.6|8.8|7.4|8.8|14.8"/>
</p:tagLst>
</file>

<file path=ppt/tags/tag3.xml><?xml version="1.0" encoding="utf-8"?>
<p:tagLst xmlns:a="http://schemas.openxmlformats.org/drawingml/2006/main" xmlns:r="http://schemas.openxmlformats.org/officeDocument/2006/relationships" xmlns:p="http://schemas.openxmlformats.org/presentationml/2006/main">
  <p:tag name="TIMING" val="|4|7.4|2.5|2.6|4.9|4.4"/>
</p:tagLst>
</file>

<file path=ppt/tags/tag4.xml><?xml version="1.0" encoding="utf-8"?>
<p:tagLst xmlns:a="http://schemas.openxmlformats.org/drawingml/2006/main" xmlns:r="http://schemas.openxmlformats.org/officeDocument/2006/relationships" xmlns:p="http://schemas.openxmlformats.org/presentationml/2006/main">
  <p:tag name="TIMING" val="|1.6|9.2|8.2|8.7|11.7|9.1|2|12.3"/>
</p:tagLst>
</file>

<file path=ppt/tags/tag5.xml><?xml version="1.0" encoding="utf-8"?>
<p:tagLst xmlns:a="http://schemas.openxmlformats.org/drawingml/2006/main" xmlns:r="http://schemas.openxmlformats.org/officeDocument/2006/relationships" xmlns:p="http://schemas.openxmlformats.org/presentationml/2006/main">
  <p:tag name="TIMING" val="|3|5|1.8|1.9|14.6|8.8|7.4|8.8|14.8"/>
</p:tagLst>
</file>

<file path=ppt/tags/tag6.xml><?xml version="1.0" encoding="utf-8"?>
<p:tagLst xmlns:a="http://schemas.openxmlformats.org/drawingml/2006/main" xmlns:r="http://schemas.openxmlformats.org/officeDocument/2006/relationships" xmlns:p="http://schemas.openxmlformats.org/presentationml/2006/main">
  <p:tag name="TIMING" val="|12.9|3.8|3.7|7.5|5.5"/>
</p:tagLst>
</file>

<file path=ppt/tags/tag7.xml><?xml version="1.0" encoding="utf-8"?>
<p:tagLst xmlns:a="http://schemas.openxmlformats.org/drawingml/2006/main" xmlns:r="http://schemas.openxmlformats.org/officeDocument/2006/relationships" xmlns:p="http://schemas.openxmlformats.org/presentationml/2006/main">
  <p:tag name="TIMING" val="|7.4|10.1"/>
</p:tagLst>
</file>

<file path=ppt/tags/tag8.xml><?xml version="1.0" encoding="utf-8"?>
<p:tagLst xmlns:a="http://schemas.openxmlformats.org/drawingml/2006/main" xmlns:r="http://schemas.openxmlformats.org/officeDocument/2006/relationships" xmlns:p="http://schemas.openxmlformats.org/presentationml/2006/main">
  <p:tag name="TIMING" val="|3.1|5|12.5|9.3|5.5|3.8"/>
</p:tagLst>
</file>

<file path=ppt/tags/tag9.xml><?xml version="1.0" encoding="utf-8"?>
<p:tagLst xmlns:a="http://schemas.openxmlformats.org/drawingml/2006/main" xmlns:r="http://schemas.openxmlformats.org/officeDocument/2006/relationships" xmlns:p="http://schemas.openxmlformats.org/presentationml/2006/main">
  <p:tag name="TIMING" val="|8.1|1.9|1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16062</TotalTime>
  <Words>3095</Words>
  <Application>Microsoft Office PowerPoint</Application>
  <PresentationFormat>Widescreen</PresentationFormat>
  <Paragraphs>355</Paragraphs>
  <Slides>35</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Math Doesn’t Have to be Hard:  Logic Block Architectures to Enhance Low-Precision Multiply-Accumulate on FPGAs</vt:lpstr>
      <vt:lpstr>PowerPoint Presentation</vt:lpstr>
      <vt:lpstr>Can FPGAs do better?</vt:lpstr>
      <vt:lpstr>Deep Learning: Accuracy vs. Compute</vt:lpstr>
      <vt:lpstr>Efficient Inference: Low-Precision DNNs</vt:lpstr>
      <vt:lpstr>Deep Learning: Best Precision?</vt:lpstr>
      <vt:lpstr>Low-Precision on FPGAs</vt:lpstr>
      <vt:lpstr>Logic Block Multipliers</vt:lpstr>
      <vt:lpstr>Baseline: Stratix 10-like Logic Block</vt:lpstr>
      <vt:lpstr>Multiplication Operation</vt:lpstr>
      <vt:lpstr>Stratix-10: Unsigned 4-bit Multiplier Mapping</vt:lpstr>
      <vt:lpstr>Stratix-10: Perfect Resource Utilization?</vt:lpstr>
      <vt:lpstr>Proposed Architectures</vt:lpstr>
      <vt:lpstr>Design Constraints</vt:lpstr>
      <vt:lpstr>Extra Carry Chain Architecture</vt:lpstr>
      <vt:lpstr>Extra CC: Unsigned 4-bit Multiplier Mapping</vt:lpstr>
      <vt:lpstr>4-bit Adder Architecture</vt:lpstr>
      <vt:lpstr>4b Adder: Unsigned 4-bit Multiplier Mapping</vt:lpstr>
      <vt:lpstr>Shadow Multiplier Architecture</vt:lpstr>
      <vt:lpstr>SM: Mapping Larger Multiplies</vt:lpstr>
      <vt:lpstr>SM: Unsigned Multipliers Mapping</vt:lpstr>
      <vt:lpstr>Detailed Evaluation</vt:lpstr>
      <vt:lpstr>What to Evaluate?</vt:lpstr>
      <vt:lpstr>Methodology</vt:lpstr>
      <vt:lpstr>Recap: Proposed Architectures</vt:lpstr>
      <vt:lpstr>Multiply-Accumulate Gains (Geomean)</vt:lpstr>
      <vt:lpstr>General Application: Area and Delay Cost</vt:lpstr>
      <vt:lpstr>Combine Two Architectures?</vt:lpstr>
      <vt:lpstr>MAC Gain and Area Cost</vt:lpstr>
      <vt:lpstr>Summary &amp; Future Work</vt:lpstr>
      <vt:lpstr>Questions?</vt:lpstr>
      <vt:lpstr>PowerPoint Presentation</vt:lpstr>
      <vt:lpstr>Extra Carry Chain Architecture</vt:lpstr>
      <vt:lpstr>4-bit Adder Architecture</vt:lpstr>
      <vt:lpstr>Low-Precision on FPGAs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El Dafrawy</dc:creator>
  <cp:lastModifiedBy>John Lockwood</cp:lastModifiedBy>
  <cp:revision>69</cp:revision>
  <dcterms:created xsi:type="dcterms:W3CDTF">2019-02-06T23:32:53Z</dcterms:created>
  <dcterms:modified xsi:type="dcterms:W3CDTF">2019-02-25T07:12:27Z</dcterms:modified>
</cp:coreProperties>
</file>