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7" r:id="rId1"/>
  </p:sldMasterIdLst>
  <p:notesMasterIdLst>
    <p:notesMasterId r:id="rId59"/>
  </p:notesMasterIdLst>
  <p:handoutMasterIdLst>
    <p:handoutMasterId r:id="rId60"/>
  </p:handoutMasterIdLst>
  <p:sldIdLst>
    <p:sldId id="256" r:id="rId2"/>
    <p:sldId id="403" r:id="rId3"/>
    <p:sldId id="365" r:id="rId4"/>
    <p:sldId id="376" r:id="rId5"/>
    <p:sldId id="399" r:id="rId6"/>
    <p:sldId id="408" r:id="rId7"/>
    <p:sldId id="409" r:id="rId8"/>
    <p:sldId id="410" r:id="rId9"/>
    <p:sldId id="411" r:id="rId10"/>
    <p:sldId id="412" r:id="rId11"/>
    <p:sldId id="379" r:id="rId12"/>
    <p:sldId id="427" r:id="rId13"/>
    <p:sldId id="428" r:id="rId14"/>
    <p:sldId id="436" r:id="rId15"/>
    <p:sldId id="429" r:id="rId16"/>
    <p:sldId id="434" r:id="rId17"/>
    <p:sldId id="437" r:id="rId18"/>
    <p:sldId id="431" r:id="rId19"/>
    <p:sldId id="433" r:id="rId20"/>
    <p:sldId id="419" r:id="rId21"/>
    <p:sldId id="314" r:id="rId22"/>
    <p:sldId id="315" r:id="rId23"/>
    <p:sldId id="316" r:id="rId24"/>
    <p:sldId id="415" r:id="rId25"/>
    <p:sldId id="414" r:id="rId26"/>
    <p:sldId id="390" r:id="rId27"/>
    <p:sldId id="392" r:id="rId28"/>
    <p:sldId id="423" r:id="rId29"/>
    <p:sldId id="424" r:id="rId30"/>
    <p:sldId id="425" r:id="rId31"/>
    <p:sldId id="367" r:id="rId32"/>
    <p:sldId id="435" r:id="rId33"/>
    <p:sldId id="362" r:id="rId34"/>
    <p:sldId id="407" r:id="rId35"/>
    <p:sldId id="369" r:id="rId36"/>
    <p:sldId id="426" r:id="rId37"/>
    <p:sldId id="371" r:id="rId38"/>
    <p:sldId id="404" r:id="rId39"/>
    <p:sldId id="374" r:id="rId40"/>
    <p:sldId id="400" r:id="rId41"/>
    <p:sldId id="377" r:id="rId42"/>
    <p:sldId id="378" r:id="rId43"/>
    <p:sldId id="393" r:id="rId44"/>
    <p:sldId id="401" r:id="rId45"/>
    <p:sldId id="394" r:id="rId46"/>
    <p:sldId id="432" r:id="rId47"/>
    <p:sldId id="416" r:id="rId48"/>
    <p:sldId id="396" r:id="rId49"/>
    <p:sldId id="387" r:id="rId50"/>
    <p:sldId id="388" r:id="rId51"/>
    <p:sldId id="389" r:id="rId52"/>
    <p:sldId id="391" r:id="rId53"/>
    <p:sldId id="331" r:id="rId54"/>
    <p:sldId id="384" r:id="rId55"/>
    <p:sldId id="430" r:id="rId56"/>
    <p:sldId id="413" r:id="rId57"/>
    <p:sldId id="417" r:id="rId5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026"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lvodg" initials="s" lastIdx="1" clrIdx="0">
    <p:extLst>
      <p:ext uri="{19B8F6BF-5375-455C-9EA6-DF929625EA0E}">
        <p15:presenceInfo xmlns:p15="http://schemas.microsoft.com/office/powerpoint/2012/main" userId="salvodg"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49B178"/>
    <a:srgbClr val="C7221C"/>
    <a:srgbClr val="EE5D40"/>
    <a:srgbClr val="485A2C"/>
    <a:srgbClr val="EF6363"/>
    <a:srgbClr val="FF6354"/>
    <a:srgbClr val="F9FAEC"/>
    <a:srgbClr val="EEF1C4"/>
    <a:srgbClr val="0084D6"/>
    <a:srgbClr val="CC512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09" autoAdjust="0"/>
    <p:restoredTop sz="90887" autoAdjust="0"/>
  </p:normalViewPr>
  <p:slideViewPr>
    <p:cSldViewPr>
      <p:cViewPr varScale="1">
        <p:scale>
          <a:sx n="62" d="100"/>
          <a:sy n="62" d="100"/>
        </p:scale>
        <p:origin x="105" y="45"/>
      </p:cViewPr>
      <p:guideLst>
        <p:guide orient="horz" pos="1026"/>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howGuides="1">
      <p:cViewPr varScale="1">
        <p:scale>
          <a:sx n="84" d="100"/>
          <a:sy n="84" d="100"/>
        </p:scale>
        <p:origin x="2838" y="60"/>
      </p:cViewPr>
      <p:guideLst/>
    </p:cSldViewPr>
  </p:notesViewPr>
  <p:gridSpacing cx="36004" cy="36004"/>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commentAuthors" Target="commentAuthor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77"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handoutMaster" Target="handoutMasters/handoutMaster1.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9A8179D-1DAD-CD45-845D-B90BB87858CA}" type="datetimeFigureOut">
              <a:rPr lang="en-US" smtClean="0"/>
              <a:pPr/>
              <a:t>2/25/2019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AB31EE3-266A-C644-BD25-CC6FDED9475B}" type="slidenum">
              <a:rPr lang="en-US" smtClean="0"/>
              <a:pPr/>
              <a:t>‹#›</a:t>
            </a:fld>
            <a:endParaRPr lang="en-US"/>
          </a:p>
        </p:txBody>
      </p:sp>
    </p:spTree>
    <p:extLst>
      <p:ext uri="{BB962C8B-B14F-4D97-AF65-F5344CB8AC3E}">
        <p14:creationId xmlns:p14="http://schemas.microsoft.com/office/powerpoint/2010/main" val="332303767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3702F49-AB9F-44E8-AD6D-8B235D6FFA93}" type="datetimeFigureOut">
              <a:rPr lang="en-US" smtClean="0"/>
              <a:pPr/>
              <a:t>2/25/2019</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CC40F40-438B-4741-9663-A745F4A010DD}" type="slidenum">
              <a:rPr lang="en-US" smtClean="0"/>
              <a:pPr/>
              <a:t>‹#›</a:t>
            </a:fld>
            <a:endParaRPr lang="en-US"/>
          </a:p>
        </p:txBody>
      </p:sp>
    </p:spTree>
    <p:extLst>
      <p:ext uri="{BB962C8B-B14F-4D97-AF65-F5344CB8AC3E}">
        <p14:creationId xmlns:p14="http://schemas.microsoft.com/office/powerpoint/2010/main" val="1061483821"/>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CC40F40-438B-4741-9663-A745F4A010DD}" type="slidenum">
              <a:rPr lang="en-US" smtClean="0"/>
              <a:pPr/>
              <a:t>1</a:t>
            </a:fld>
            <a:endParaRPr lang="en-US"/>
          </a:p>
        </p:txBody>
      </p:sp>
    </p:spTree>
    <p:extLst>
      <p:ext uri="{BB962C8B-B14F-4D97-AF65-F5344CB8AC3E}">
        <p14:creationId xmlns:p14="http://schemas.microsoft.com/office/powerpoint/2010/main" val="36983429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fontScale="92500"/>
          </a:bodyPr>
          <a:lstStyle/>
          <a:p>
            <a:r>
              <a:rPr lang="en-US" dirty="0"/>
              <a:t>Lets take a closer look at the vectorization. Remember how we were able to compute a maximal matching by a simple bit array. In this example shown here, we compute 5 maximal matchings in parallel.</a:t>
            </a:r>
          </a:p>
          <a:p>
            <a:endParaRPr lang="en-US" dirty="0"/>
          </a:p>
          <a:p>
            <a:r>
              <a:rPr lang="en-US" dirty="0"/>
              <a:t>So first of all, we load an edge from main memory to the FPGA. Assume we are therefore given some edge e with vertices u, v, and edge weight w.</a:t>
            </a:r>
          </a:p>
          <a:p>
            <a:r>
              <a:rPr lang="en-US" dirty="0"/>
              <a:t>We then load two vectors from main memory to the FPGA. A vector tells us if u or v is already a part of a matching. If we would compute only one matching, the vector would have 1 entry, as seen at the beginning. But since we compute 5 maximal matchings at once, we need 5 entries per vertex. The values we have chosen here are just for demonstration.</a:t>
            </a:r>
          </a:p>
          <a:p>
            <a:endParaRPr lang="en-US" dirty="0"/>
          </a:p>
          <a:p>
            <a:r>
              <a:rPr lang="en-US" dirty="0"/>
              <a:t>We now need to decide, if this edge is part of a </a:t>
            </a:r>
            <a:r>
              <a:rPr lang="en-US" dirty="0" err="1"/>
              <a:t>substream</a:t>
            </a:r>
            <a:r>
              <a:rPr lang="en-US" dirty="0"/>
              <a:t>. This decision is made by comparing the edge’s weight to constant values, which depend on epsilon. Overall, we need to compute L many integer comparisons.</a:t>
            </a:r>
          </a:p>
          <a:p>
            <a:endParaRPr lang="en-US" dirty="0"/>
          </a:p>
          <a:p>
            <a:r>
              <a:rPr lang="en-US" dirty="0"/>
              <a:t>We then decide, if we can add an edge to a maximal matching. This is done element-wise, by considering the loaded vector and the decision, if the edge is part of the </a:t>
            </a:r>
            <a:r>
              <a:rPr lang="en-US" dirty="0" err="1"/>
              <a:t>substream</a:t>
            </a:r>
            <a:r>
              <a:rPr lang="en-US" dirty="0"/>
              <a:t>. We can add the edge to the matching, if the according entries in the loaded vector are 0, and e is part of the </a:t>
            </a:r>
            <a:r>
              <a:rPr lang="en-US" dirty="0" err="1"/>
              <a:t>substream</a:t>
            </a:r>
            <a:r>
              <a:rPr lang="en-US" dirty="0"/>
              <a:t>. Otherwise, the edge is not added. In this example here, we cannot add the edge to the matching, since there is already an incident edge to vertex u.</a:t>
            </a:r>
          </a:p>
          <a:p>
            <a:endParaRPr lang="en-US" dirty="0"/>
          </a:p>
          <a:p>
            <a:r>
              <a:rPr lang="en-US" dirty="0"/>
              <a:t>Finally, we update the vectors and write them back to main memory, and add the edge to the appropriate matchings.</a:t>
            </a:r>
          </a:p>
        </p:txBody>
      </p:sp>
      <p:sp>
        <p:nvSpPr>
          <p:cNvPr id="4" name="Foliennummernplatzhalter 3"/>
          <p:cNvSpPr>
            <a:spLocks noGrp="1"/>
          </p:cNvSpPr>
          <p:nvPr>
            <p:ph type="sldNum" sz="quarter" idx="10"/>
          </p:nvPr>
        </p:nvSpPr>
        <p:spPr/>
        <p:txBody>
          <a:bodyPr/>
          <a:lstStyle/>
          <a:p>
            <a:fld id="{5CC40F40-438B-4741-9663-A745F4A010DD}" type="slidenum">
              <a:rPr lang="en-US" smtClean="0"/>
              <a:pPr/>
              <a:t>55</a:t>
            </a:fld>
            <a:endParaRPr lang="en-US"/>
          </a:p>
        </p:txBody>
      </p:sp>
    </p:spTree>
    <p:extLst>
      <p:ext uri="{BB962C8B-B14F-4D97-AF65-F5344CB8AC3E}">
        <p14:creationId xmlns:p14="http://schemas.microsoft.com/office/powerpoint/2010/main" val="29789404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fontScale="92500"/>
          </a:bodyPr>
          <a:lstStyle/>
          <a:p>
            <a:r>
              <a:rPr lang="en-US" dirty="0"/>
              <a:t>Lets take a closer look at the vectorization. Remember how we were able to compute a maximal matching by a simple bit array. In this example shown here, we compute 5 maximal matchings in parallel.</a:t>
            </a:r>
          </a:p>
          <a:p>
            <a:endParaRPr lang="en-US" dirty="0"/>
          </a:p>
          <a:p>
            <a:r>
              <a:rPr lang="en-US" dirty="0"/>
              <a:t>So first of all, we load an edge from main memory to the FPGA. Assume we are therefore given some edge e with vertices u, v, and edge weight w.</a:t>
            </a:r>
          </a:p>
          <a:p>
            <a:r>
              <a:rPr lang="en-US" dirty="0"/>
              <a:t>We then load two vectors from main memory to the FPGA. A vector tells us if u or v is already a part of a matching. If we would compute only one matching, the vector would have 1 entry, as seen at the beginning. But since we compute 5 maximal matchings at once, we need 5 entries per vertex. The values we have chosen here are just for demonstration.</a:t>
            </a:r>
          </a:p>
          <a:p>
            <a:endParaRPr lang="en-US" dirty="0"/>
          </a:p>
          <a:p>
            <a:r>
              <a:rPr lang="en-US" dirty="0"/>
              <a:t>We now need to decide, if this edge is part of a </a:t>
            </a:r>
            <a:r>
              <a:rPr lang="en-US" dirty="0" err="1"/>
              <a:t>substream</a:t>
            </a:r>
            <a:r>
              <a:rPr lang="en-US" dirty="0"/>
              <a:t>. This decision is made by comparing the edge’s weight to constant values, which depend on epsilon. Overall, we need to compute L many integer comparisons.</a:t>
            </a:r>
          </a:p>
          <a:p>
            <a:endParaRPr lang="en-US" dirty="0"/>
          </a:p>
          <a:p>
            <a:r>
              <a:rPr lang="en-US" dirty="0"/>
              <a:t>We then decide, if we can add an edge to a maximal matching. This is done element-wise, by considering the loaded vector and the decision, if the edge is part of the </a:t>
            </a:r>
            <a:r>
              <a:rPr lang="en-US" dirty="0" err="1"/>
              <a:t>substream</a:t>
            </a:r>
            <a:r>
              <a:rPr lang="en-US" dirty="0"/>
              <a:t>. We can add the edge to the matching, if the according entries in the loaded vector are 0, and e is part of the </a:t>
            </a:r>
            <a:r>
              <a:rPr lang="en-US" dirty="0" err="1"/>
              <a:t>substream</a:t>
            </a:r>
            <a:r>
              <a:rPr lang="en-US" dirty="0"/>
              <a:t>. Otherwise, the edge is not added. In this example here, we cannot add the edge to the matching, since there is already an incident edge to vertex u.</a:t>
            </a:r>
          </a:p>
          <a:p>
            <a:endParaRPr lang="en-US" dirty="0"/>
          </a:p>
          <a:p>
            <a:r>
              <a:rPr lang="en-US" dirty="0"/>
              <a:t>Finally, we update the vectors and write them back to main memory, and add the edge to the appropriate matchings.</a:t>
            </a:r>
          </a:p>
        </p:txBody>
      </p:sp>
      <p:sp>
        <p:nvSpPr>
          <p:cNvPr id="4" name="Foliennummernplatzhalter 3"/>
          <p:cNvSpPr>
            <a:spLocks noGrp="1"/>
          </p:cNvSpPr>
          <p:nvPr>
            <p:ph type="sldNum" sz="quarter" idx="10"/>
          </p:nvPr>
        </p:nvSpPr>
        <p:spPr/>
        <p:txBody>
          <a:bodyPr/>
          <a:lstStyle/>
          <a:p>
            <a:fld id="{5CC40F40-438B-4741-9663-A745F4A010DD}" type="slidenum">
              <a:rPr lang="en-US" smtClean="0"/>
              <a:pPr/>
              <a:t>18</a:t>
            </a:fld>
            <a:endParaRPr lang="en-US"/>
          </a:p>
        </p:txBody>
      </p:sp>
    </p:spTree>
    <p:extLst>
      <p:ext uri="{BB962C8B-B14F-4D97-AF65-F5344CB8AC3E}">
        <p14:creationId xmlns:p14="http://schemas.microsoft.com/office/powerpoint/2010/main" val="36017475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fontScale="92500"/>
          </a:bodyPr>
          <a:lstStyle/>
          <a:p>
            <a:r>
              <a:rPr lang="en-US" dirty="0"/>
              <a:t>Lets take a closer look at the vectorization. Remember how we were able to compute a maximal matching by a simple bit array. In this example shown here, we compute 5 maximal matchings in parallel.</a:t>
            </a:r>
          </a:p>
          <a:p>
            <a:endParaRPr lang="en-US" dirty="0"/>
          </a:p>
          <a:p>
            <a:r>
              <a:rPr lang="en-US" dirty="0"/>
              <a:t>So first of all, we load an edge from main memory to the FPGA. Assume we are therefore given some edge e with vertices u, v, and edge weight w.</a:t>
            </a:r>
          </a:p>
          <a:p>
            <a:r>
              <a:rPr lang="en-US" dirty="0"/>
              <a:t>We then load two vectors from main memory to the FPGA. A vector tells us if u or v is already a part of a matching. If we would compute only one matching, the vector would have 1 entry, as seen at the beginning. But since we compute 5 maximal matchings at once, we need 5 entries per vertex. The values we have chosen here are just for demonstration.</a:t>
            </a:r>
          </a:p>
          <a:p>
            <a:endParaRPr lang="en-US" dirty="0"/>
          </a:p>
          <a:p>
            <a:r>
              <a:rPr lang="en-US" dirty="0"/>
              <a:t>We now need to decide, if this edge is part of a </a:t>
            </a:r>
            <a:r>
              <a:rPr lang="en-US" dirty="0" err="1"/>
              <a:t>substream</a:t>
            </a:r>
            <a:r>
              <a:rPr lang="en-US" dirty="0"/>
              <a:t>. This decision is made by comparing the edge’s weight to constant values, which depend on epsilon. Overall, we need to compute L many integer comparisons.</a:t>
            </a:r>
          </a:p>
          <a:p>
            <a:endParaRPr lang="en-US" dirty="0"/>
          </a:p>
          <a:p>
            <a:r>
              <a:rPr lang="en-US" dirty="0"/>
              <a:t>We then decide, if we can add an edge to a maximal matching. This is done element-wise, by considering the loaded vector and the decision, if the edge is part of the </a:t>
            </a:r>
            <a:r>
              <a:rPr lang="en-US" dirty="0" err="1"/>
              <a:t>substream</a:t>
            </a:r>
            <a:r>
              <a:rPr lang="en-US" dirty="0"/>
              <a:t>. We can add the edge to the matching, if the according entries in the loaded vector are 0, and e is part of the </a:t>
            </a:r>
            <a:r>
              <a:rPr lang="en-US" dirty="0" err="1"/>
              <a:t>substream</a:t>
            </a:r>
            <a:r>
              <a:rPr lang="en-US" dirty="0"/>
              <a:t>. Otherwise, the edge is not added. In this example here, we cannot add the edge to the matching, since there is already an incident edge to vertex u.</a:t>
            </a:r>
          </a:p>
          <a:p>
            <a:endParaRPr lang="en-US" dirty="0"/>
          </a:p>
          <a:p>
            <a:r>
              <a:rPr lang="en-US" dirty="0"/>
              <a:t>Finally, we update the vectors and write them back to main memory, and add the edge to the appropriate matchings.</a:t>
            </a:r>
          </a:p>
        </p:txBody>
      </p:sp>
      <p:sp>
        <p:nvSpPr>
          <p:cNvPr id="4" name="Foliennummernplatzhalter 3"/>
          <p:cNvSpPr>
            <a:spLocks noGrp="1"/>
          </p:cNvSpPr>
          <p:nvPr>
            <p:ph type="sldNum" sz="quarter" idx="10"/>
          </p:nvPr>
        </p:nvSpPr>
        <p:spPr/>
        <p:txBody>
          <a:bodyPr/>
          <a:lstStyle/>
          <a:p>
            <a:fld id="{5CC40F40-438B-4741-9663-A745F4A010DD}" type="slidenum">
              <a:rPr lang="en-US" smtClean="0"/>
              <a:pPr/>
              <a:t>19</a:t>
            </a:fld>
            <a:endParaRPr lang="en-US"/>
          </a:p>
        </p:txBody>
      </p:sp>
    </p:spTree>
    <p:extLst>
      <p:ext uri="{BB962C8B-B14F-4D97-AF65-F5344CB8AC3E}">
        <p14:creationId xmlns:p14="http://schemas.microsoft.com/office/powerpoint/2010/main" val="4414397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The </a:t>
            </a:r>
            <a:r>
              <a:rPr lang="en-US" sz="1200" b="0" i="0" kern="1200" dirty="0" err="1" smtClean="0">
                <a:solidFill>
                  <a:schemeClr val="tx1"/>
                </a:solidFill>
                <a:effectLst/>
                <a:latin typeface="+mn-lt"/>
                <a:ea typeface="+mn-ea"/>
                <a:cs typeface="+mn-cs"/>
              </a:rPr>
              <a:t>Interlagos</a:t>
            </a:r>
            <a:r>
              <a:rPr lang="en-US" sz="1200" b="0" i="0" kern="1200" dirty="0" smtClean="0">
                <a:solidFill>
                  <a:schemeClr val="tx1"/>
                </a:solidFill>
                <a:effectLst/>
                <a:latin typeface="+mn-lt"/>
                <a:ea typeface="+mn-ea"/>
                <a:cs typeface="+mn-cs"/>
              </a:rPr>
              <a:t> processor is viewed by the Linux operating system in /</a:t>
            </a:r>
            <a:r>
              <a:rPr lang="en-US" sz="1200" b="0" i="0" kern="1200" dirty="0" err="1" smtClean="0">
                <a:solidFill>
                  <a:schemeClr val="tx1"/>
                </a:solidFill>
                <a:effectLst/>
                <a:latin typeface="+mn-lt"/>
                <a:ea typeface="+mn-ea"/>
                <a:cs typeface="+mn-cs"/>
              </a:rPr>
              <a:t>proc</a:t>
            </a:r>
            <a:r>
              <a:rPr lang="en-US" sz="1200" b="0" i="0" kern="1200" dirty="0" smtClean="0">
                <a:solidFill>
                  <a:schemeClr val="tx1"/>
                </a:solidFill>
                <a:effectLst/>
                <a:latin typeface="+mn-lt"/>
                <a:ea typeface="+mn-ea"/>
                <a:cs typeface="+mn-cs"/>
              </a:rPr>
              <a:t>/</a:t>
            </a:r>
            <a:r>
              <a:rPr lang="en-US" sz="1200" b="0" i="0" kern="1200" dirty="0" err="1" smtClean="0">
                <a:solidFill>
                  <a:schemeClr val="tx1"/>
                </a:solidFill>
                <a:effectLst/>
                <a:latin typeface="+mn-lt"/>
                <a:ea typeface="+mn-ea"/>
                <a:cs typeface="+mn-cs"/>
              </a:rPr>
              <a:t>cpuinfo</a:t>
            </a:r>
            <a:r>
              <a:rPr lang="en-US" sz="1200" b="0" i="0" kern="1200" dirty="0" smtClean="0">
                <a:solidFill>
                  <a:schemeClr val="tx1"/>
                </a:solidFill>
                <a:effectLst/>
                <a:latin typeface="+mn-lt"/>
                <a:ea typeface="+mn-ea"/>
                <a:cs typeface="+mn-cs"/>
              </a:rPr>
              <a:t> as having 16 "processors" per chip. These "processors" are the </a:t>
            </a:r>
            <a:r>
              <a:rPr lang="en-US" sz="1200" b="0" i="0" kern="1200" dirty="0" err="1" smtClean="0">
                <a:solidFill>
                  <a:schemeClr val="tx1"/>
                </a:solidFill>
                <a:effectLst/>
                <a:latin typeface="+mn-lt"/>
                <a:ea typeface="+mn-ea"/>
                <a:cs typeface="+mn-cs"/>
              </a:rPr>
              <a:t>schedualable</a:t>
            </a:r>
            <a:r>
              <a:rPr lang="en-US" sz="1200" b="0" i="0" kern="1200" dirty="0" smtClean="0">
                <a:solidFill>
                  <a:schemeClr val="tx1"/>
                </a:solidFill>
                <a:effectLst/>
                <a:latin typeface="+mn-lt"/>
                <a:ea typeface="+mn-ea"/>
                <a:cs typeface="+mn-cs"/>
              </a:rPr>
              <a:t> integer cores</a:t>
            </a:r>
            <a:endParaRPr lang="pl-PL" dirty="0"/>
          </a:p>
        </p:txBody>
      </p:sp>
      <p:sp>
        <p:nvSpPr>
          <p:cNvPr id="4" name="Slide Number Placeholder 3"/>
          <p:cNvSpPr>
            <a:spLocks noGrp="1"/>
          </p:cNvSpPr>
          <p:nvPr>
            <p:ph type="sldNum" sz="quarter" idx="10"/>
          </p:nvPr>
        </p:nvSpPr>
        <p:spPr/>
        <p:txBody>
          <a:bodyPr/>
          <a:lstStyle/>
          <a:p>
            <a:fld id="{5CC40F40-438B-4741-9663-A745F4A010DD}" type="slidenum">
              <a:rPr lang="en-US" smtClean="0"/>
              <a:pPr/>
              <a:t>21</a:t>
            </a:fld>
            <a:endParaRPr lang="en-US"/>
          </a:p>
        </p:txBody>
      </p:sp>
    </p:spTree>
    <p:extLst>
      <p:ext uri="{BB962C8B-B14F-4D97-AF65-F5344CB8AC3E}">
        <p14:creationId xmlns:p14="http://schemas.microsoft.com/office/powerpoint/2010/main" val="23469559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t>
            </a:r>
            <a:r>
              <a:rPr lang="en-US" baseline="0" dirty="0" smtClean="0"/>
              <a:t> Where is the promised case study?</a:t>
            </a:r>
            <a:endParaRPr lang="en-US" dirty="0"/>
          </a:p>
        </p:txBody>
      </p:sp>
      <p:sp>
        <p:nvSpPr>
          <p:cNvPr id="4" name="Slide Number Placeholder 3"/>
          <p:cNvSpPr>
            <a:spLocks noGrp="1"/>
          </p:cNvSpPr>
          <p:nvPr>
            <p:ph type="sldNum" sz="quarter" idx="10"/>
          </p:nvPr>
        </p:nvSpPr>
        <p:spPr/>
        <p:txBody>
          <a:bodyPr/>
          <a:lstStyle/>
          <a:p>
            <a:fld id="{5CC40F40-438B-4741-9663-A745F4A010DD}" type="slidenum">
              <a:rPr lang="en-US" smtClean="0"/>
              <a:pPr/>
              <a:t>28</a:t>
            </a:fld>
            <a:endParaRPr lang="en-US" dirty="0"/>
          </a:p>
        </p:txBody>
      </p:sp>
    </p:spTree>
    <p:extLst>
      <p:ext uri="{BB962C8B-B14F-4D97-AF65-F5344CB8AC3E}">
        <p14:creationId xmlns:p14="http://schemas.microsoft.com/office/powerpoint/2010/main" val="22745560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t>
            </a:r>
            <a:r>
              <a:rPr lang="en-US" baseline="0" dirty="0" smtClean="0"/>
              <a:t> Where is the promised case study?</a:t>
            </a:r>
            <a:endParaRPr lang="en-US" dirty="0"/>
          </a:p>
        </p:txBody>
      </p:sp>
      <p:sp>
        <p:nvSpPr>
          <p:cNvPr id="4" name="Slide Number Placeholder 3"/>
          <p:cNvSpPr>
            <a:spLocks noGrp="1"/>
          </p:cNvSpPr>
          <p:nvPr>
            <p:ph type="sldNum" sz="quarter" idx="10"/>
          </p:nvPr>
        </p:nvSpPr>
        <p:spPr/>
        <p:txBody>
          <a:bodyPr/>
          <a:lstStyle/>
          <a:p>
            <a:fld id="{5CC40F40-438B-4741-9663-A745F4A010DD}" type="slidenum">
              <a:rPr lang="en-US" smtClean="0"/>
              <a:pPr/>
              <a:t>29</a:t>
            </a:fld>
            <a:endParaRPr lang="en-US" dirty="0"/>
          </a:p>
        </p:txBody>
      </p:sp>
    </p:spTree>
    <p:extLst>
      <p:ext uri="{BB962C8B-B14F-4D97-AF65-F5344CB8AC3E}">
        <p14:creationId xmlns:p14="http://schemas.microsoft.com/office/powerpoint/2010/main" val="27368471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t>
            </a:r>
            <a:r>
              <a:rPr lang="en-US" baseline="0" dirty="0" smtClean="0"/>
              <a:t> Where is the promised case study?</a:t>
            </a:r>
            <a:endParaRPr lang="en-US" dirty="0"/>
          </a:p>
        </p:txBody>
      </p:sp>
      <p:sp>
        <p:nvSpPr>
          <p:cNvPr id="4" name="Slide Number Placeholder 3"/>
          <p:cNvSpPr>
            <a:spLocks noGrp="1"/>
          </p:cNvSpPr>
          <p:nvPr>
            <p:ph type="sldNum" sz="quarter" idx="10"/>
          </p:nvPr>
        </p:nvSpPr>
        <p:spPr/>
        <p:txBody>
          <a:bodyPr/>
          <a:lstStyle/>
          <a:p>
            <a:fld id="{5CC40F40-438B-4741-9663-A745F4A010DD}" type="slidenum">
              <a:rPr lang="en-US" smtClean="0"/>
              <a:pPr/>
              <a:t>30</a:t>
            </a:fld>
            <a:endParaRPr lang="en-US" dirty="0"/>
          </a:p>
        </p:txBody>
      </p:sp>
    </p:spTree>
    <p:extLst>
      <p:ext uri="{BB962C8B-B14F-4D97-AF65-F5344CB8AC3E}">
        <p14:creationId xmlns:p14="http://schemas.microsoft.com/office/powerpoint/2010/main" val="27605245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pl-PL" dirty="0" smtClean="0"/>
              <a:t>Writers don’t run wildly: we structure them</a:t>
            </a:r>
            <a:r>
              <a:rPr lang="pl-PL" baseline="0" dirty="0" smtClean="0"/>
              <a:t> inside small MCS queues</a:t>
            </a:r>
          </a:p>
          <a:p>
            <a:pPr marL="171450" indent="-171450">
              <a:buFontTx/>
              <a:buChar char="-"/>
            </a:pPr>
            <a:r>
              <a:rPr lang="pl-PL" baseline="0" dirty="0" smtClean="0"/>
              <a:t>Ask patrick about the exact semantics of b|x|y. Can it be NOT exact?</a:t>
            </a:r>
          </a:p>
          <a:p>
            <a:pPr marL="171450" indent="-171450">
              <a:buFontTx/>
              <a:buChar char="-"/>
            </a:pPr>
            <a:r>
              <a:rPr lang="pl-PL" baseline="0" dirty="0" smtClean="0"/>
              <a:t>T_L,i ? Think about it...</a:t>
            </a:r>
            <a:endParaRPr lang="de-CH" dirty="0"/>
          </a:p>
        </p:txBody>
      </p:sp>
      <p:sp>
        <p:nvSpPr>
          <p:cNvPr id="4" name="Slide Number Placeholder 3"/>
          <p:cNvSpPr>
            <a:spLocks noGrp="1"/>
          </p:cNvSpPr>
          <p:nvPr>
            <p:ph type="sldNum" sz="quarter" idx="10"/>
          </p:nvPr>
        </p:nvSpPr>
        <p:spPr/>
        <p:txBody>
          <a:bodyPr/>
          <a:lstStyle/>
          <a:p>
            <a:fld id="{EB3295E4-2847-472E-A2A1-91B087EA5273}" type="slidenum">
              <a:rPr lang="en-US" smtClean="0"/>
              <a:t>47</a:t>
            </a:fld>
            <a:endParaRPr lang="en-US"/>
          </a:p>
        </p:txBody>
      </p:sp>
    </p:spTree>
    <p:extLst>
      <p:ext uri="{BB962C8B-B14F-4D97-AF65-F5344CB8AC3E}">
        <p14:creationId xmlns:p14="http://schemas.microsoft.com/office/powerpoint/2010/main" val="12064200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t>
            </a:r>
            <a:r>
              <a:rPr lang="en-US" baseline="0" dirty="0" smtClean="0"/>
              <a:t> Where is the promised case study?</a:t>
            </a:r>
            <a:endParaRPr lang="en-US" dirty="0"/>
          </a:p>
        </p:txBody>
      </p:sp>
      <p:sp>
        <p:nvSpPr>
          <p:cNvPr id="4" name="Slide Number Placeholder 3"/>
          <p:cNvSpPr>
            <a:spLocks noGrp="1"/>
          </p:cNvSpPr>
          <p:nvPr>
            <p:ph type="sldNum" sz="quarter" idx="10"/>
          </p:nvPr>
        </p:nvSpPr>
        <p:spPr/>
        <p:txBody>
          <a:bodyPr/>
          <a:lstStyle/>
          <a:p>
            <a:fld id="{5CC40F40-438B-4741-9663-A745F4A010DD}" type="slidenum">
              <a:rPr lang="en-US" smtClean="0"/>
              <a:pPr/>
              <a:t>53</a:t>
            </a:fld>
            <a:endParaRPr lang="en-US" dirty="0"/>
          </a:p>
        </p:txBody>
      </p:sp>
    </p:spTree>
    <p:extLst>
      <p:ext uri="{BB962C8B-B14F-4D97-AF65-F5344CB8AC3E}">
        <p14:creationId xmlns:p14="http://schemas.microsoft.com/office/powerpoint/2010/main" val="31625520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2.e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_Titelfolie D (Hintergrundbi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23" name="Picture 22"/>
          <p:cNvPicPr>
            <a:picLocks/>
          </p:cNvPicPr>
          <p:nvPr userDrawn="1"/>
        </p:nvPicPr>
        <p:blipFill>
          <a:blip r:embed="rId3">
            <a:extLst>
              <a:ext uri="{28A0092B-C50C-407E-A947-70E740481C1C}">
                <a14:useLocalDpi xmlns:a14="http://schemas.microsoft.com/office/drawing/2010/main" val="0"/>
              </a:ext>
            </a:extLst>
          </a:blip>
          <a:stretch>
            <a:fillRect/>
          </a:stretch>
        </p:blipFill>
        <p:spPr>
          <a:xfrm>
            <a:off x="0" y="0"/>
            <a:ext cx="12198096" cy="466344"/>
          </a:xfrm>
          <a:prstGeom prst="rect">
            <a:avLst/>
          </a:prstGeom>
        </p:spPr>
      </p:pic>
      <p:sp>
        <p:nvSpPr>
          <p:cNvPr id="3" name="Untertitel 2"/>
          <p:cNvSpPr>
            <a:spLocks noGrp="1"/>
          </p:cNvSpPr>
          <p:nvPr>
            <p:ph type="subTitle" idx="1"/>
          </p:nvPr>
        </p:nvSpPr>
        <p:spPr>
          <a:xfrm>
            <a:off x="431800" y="620714"/>
            <a:ext cx="11328397" cy="465726"/>
          </a:xfrm>
          <a:noFill/>
          <a:ln>
            <a:noFill/>
          </a:ln>
        </p:spPr>
        <p:txBody>
          <a:bodyPr lIns="144000" tIns="108000" anchor="t" anchorCtr="0"/>
          <a:lstStyle>
            <a:lvl1pPr marL="0" indent="0" algn="l">
              <a:lnSpc>
                <a:spcPct val="100000"/>
              </a:lnSpc>
              <a:buNone/>
              <a:defRPr sz="1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de-DE" dirty="0"/>
          </a:p>
        </p:txBody>
      </p:sp>
      <p:sp>
        <p:nvSpPr>
          <p:cNvPr id="2" name="Titel 1"/>
          <p:cNvSpPr>
            <a:spLocks noGrp="1"/>
          </p:cNvSpPr>
          <p:nvPr>
            <p:ph type="ctrTitle"/>
          </p:nvPr>
        </p:nvSpPr>
        <p:spPr>
          <a:xfrm>
            <a:off x="431803" y="1063259"/>
            <a:ext cx="11328399" cy="960809"/>
          </a:xfrm>
          <a:noFill/>
        </p:spPr>
        <p:txBody>
          <a:bodyPr wrap="square" lIns="144000" tIns="0" anchor="t" anchorCtr="0"/>
          <a:lstStyle>
            <a:lvl1pPr>
              <a:lnSpc>
                <a:spcPct val="100000"/>
              </a:lnSpc>
              <a:spcBef>
                <a:spcPts val="0"/>
              </a:spcBef>
              <a:defRPr sz="2800"/>
            </a:lvl1pPr>
          </a:lstStyle>
          <a:p>
            <a:r>
              <a:rPr lang="en-US" dirty="0"/>
              <a:t>Click to edit Master title style</a:t>
            </a:r>
            <a:endParaRPr lang="de-DE" dirty="0"/>
          </a:p>
        </p:txBody>
      </p:sp>
      <p:pic>
        <p:nvPicPr>
          <p:cNvPr id="12" name="Bild 18" descr="g_eth_logo_kurz_neg_Schutzraum.eps"/>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9336" y="116632"/>
            <a:ext cx="1621226" cy="264456"/>
          </a:xfrm>
          <a:prstGeom prst="rect">
            <a:avLst/>
          </a:prstGeom>
        </p:spPr>
      </p:pic>
      <p:pic>
        <p:nvPicPr>
          <p:cNvPr id="8" name="Picture 7"/>
          <p:cNvPicPr>
            <a:picLocks noChangeAspect="1"/>
          </p:cNvPicPr>
          <p:nvPr userDrawn="1"/>
        </p:nvPicPr>
        <p:blipFill>
          <a:blip r:embed="rId5"/>
          <a:stretch>
            <a:fillRect/>
          </a:stretch>
        </p:blipFill>
        <p:spPr>
          <a:xfrm>
            <a:off x="227348" y="4545124"/>
            <a:ext cx="6208046" cy="2808310"/>
          </a:xfrm>
          <a:prstGeom prst="rect">
            <a:avLst/>
          </a:prstGeom>
          <a:effectLst>
            <a:outerShdw blurRad="50800" dist="38100" dir="2700000" algn="tl" rotWithShape="0">
              <a:prstClr val="black">
                <a:alpha val="40000"/>
              </a:prstClr>
            </a:outerShdw>
          </a:effectLst>
        </p:spPr>
      </p:pic>
      <p:pic>
        <p:nvPicPr>
          <p:cNvPr id="6" name="Picture 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151450" y="85920"/>
            <a:ext cx="990602" cy="280417"/>
          </a:xfrm>
          <a:prstGeom prst="rect">
            <a:avLst/>
          </a:prstGeom>
        </p:spPr>
      </p:pic>
      <p:sp>
        <p:nvSpPr>
          <p:cNvPr id="13" name="TextBox 12"/>
          <p:cNvSpPr txBox="1"/>
          <p:nvPr userDrawn="1"/>
        </p:nvSpPr>
        <p:spPr>
          <a:xfrm>
            <a:off x="10092444" y="26813"/>
            <a:ext cx="1018227" cy="230832"/>
          </a:xfrm>
          <a:prstGeom prst="rect">
            <a:avLst/>
          </a:prstGeom>
          <a:noFill/>
        </p:spPr>
        <p:txBody>
          <a:bodyPr wrap="none" rtlCol="0">
            <a:spAutoFit/>
          </a:bodyPr>
          <a:lstStyle/>
          <a:p>
            <a:pPr algn="r"/>
            <a:r>
              <a:rPr lang="en-US" sz="900" b="1" i="1" dirty="0">
                <a:solidFill>
                  <a:schemeClr val="bg1">
                    <a:lumMod val="95000"/>
                  </a:schemeClr>
                </a:solidFill>
              </a:rPr>
              <a:t>spcl.inf.ethz.ch</a:t>
            </a:r>
          </a:p>
        </p:txBody>
      </p:sp>
      <p:pic>
        <p:nvPicPr>
          <p:cNvPr id="14" name="Picture 2" descr="X:\pubs\2013\einfuehrungsvorlesung\twitter-bird-dark-bgs.png"/>
          <p:cNvPicPr>
            <a:picLocks noChangeAspect="1" noChangeArrowheads="1"/>
          </p:cNvPicPr>
          <p:nvPr userDrawn="1"/>
        </p:nvPicPr>
        <p:blipFill>
          <a:blip r:embed="rId7" cstate="print"/>
          <a:srcRect/>
          <a:stretch>
            <a:fillRect/>
          </a:stretch>
        </p:blipFill>
        <p:spPr bwMode="auto">
          <a:xfrm>
            <a:off x="10281885" y="169053"/>
            <a:ext cx="256032" cy="256032"/>
          </a:xfrm>
          <a:prstGeom prst="rect">
            <a:avLst/>
          </a:prstGeom>
          <a:noFill/>
        </p:spPr>
      </p:pic>
      <p:sp>
        <p:nvSpPr>
          <p:cNvPr id="15" name="TextBox 14"/>
          <p:cNvSpPr txBox="1"/>
          <p:nvPr userDrawn="1"/>
        </p:nvSpPr>
        <p:spPr>
          <a:xfrm>
            <a:off x="10345718" y="179213"/>
            <a:ext cx="764953" cy="230832"/>
          </a:xfrm>
          <a:prstGeom prst="rect">
            <a:avLst/>
          </a:prstGeom>
          <a:noFill/>
        </p:spPr>
        <p:txBody>
          <a:bodyPr wrap="none" rtlCol="0">
            <a:spAutoFit/>
          </a:bodyPr>
          <a:lstStyle/>
          <a:p>
            <a:pPr algn="r"/>
            <a:r>
              <a:rPr lang="en-US" sz="900" b="1" i="1" dirty="0">
                <a:solidFill>
                  <a:schemeClr val="bg1">
                    <a:lumMod val="95000"/>
                  </a:schemeClr>
                </a:solidFill>
              </a:rPr>
              <a:t>@spcl_eth</a:t>
            </a:r>
          </a:p>
        </p:txBody>
      </p:sp>
    </p:spTree>
    <p:extLst>
      <p:ext uri="{BB962C8B-B14F-4D97-AF65-F5344CB8AC3E}">
        <p14:creationId xmlns:p14="http://schemas.microsoft.com/office/powerpoint/2010/main" val="1980723131"/>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halt 1-spaltig">
    <p:bg>
      <p:bgPr>
        <a:solidFill>
          <a:schemeClr val="bg1"/>
        </a:solidFill>
        <a:effectLst/>
      </p:bgPr>
    </p:bg>
    <p:spTree>
      <p:nvGrpSpPr>
        <p:cNvPr id="1" name=""/>
        <p:cNvGrpSpPr/>
        <p:nvPr/>
      </p:nvGrpSpPr>
      <p:grpSpPr>
        <a:xfrm>
          <a:off x="0" y="0"/>
          <a:ext cx="0" cy="0"/>
          <a:chOff x="0" y="0"/>
          <a:chExt cx="0" cy="0"/>
        </a:xfrm>
      </p:grpSpPr>
      <p:sp>
        <p:nvSpPr>
          <p:cNvPr id="3" name="Inhaltsplatzhalter 2"/>
          <p:cNvSpPr>
            <a:spLocks noGrp="1"/>
          </p:cNvSpPr>
          <p:nvPr>
            <p:ph idx="1"/>
          </p:nvPr>
        </p:nvSpPr>
        <p:spPr>
          <a:xfrm>
            <a:off x="191344" y="1352554"/>
            <a:ext cx="11773308" cy="4895846"/>
          </a:xfrm>
        </p:spPr>
        <p:txBody>
          <a:bodyPr/>
          <a:lstStyle>
            <a:lvl1pPr>
              <a:defRPr sz="2000" b="1"/>
            </a:lvl1pPr>
            <a:lvl2pPr>
              <a:buClrTx/>
              <a:buFont typeface="Wingdings" pitchFamily="2" charset="2"/>
              <a:buChar char="§"/>
              <a:defRPr sz="1800"/>
            </a:lvl2pPr>
            <a:lvl3pPr>
              <a:buNone/>
              <a:defRPr i="1"/>
            </a:lvl3pPr>
            <a:lvl4pPr>
              <a:buNone/>
              <a:defRPr/>
            </a:lvl4pPr>
            <a:lvl5pPr>
              <a:buNone/>
              <a:defRPr/>
            </a:lvl5pPr>
          </a:lstStyle>
          <a:p>
            <a:pPr lvl="0"/>
            <a:r>
              <a:rPr lang="en-US" dirty="0"/>
              <a:t>Click to edit Master text styles</a:t>
            </a:r>
          </a:p>
          <a:p>
            <a:pPr lvl="1"/>
            <a:r>
              <a:rPr lang="en-US" dirty="0"/>
              <a:t>Second level</a:t>
            </a:r>
          </a:p>
          <a:p>
            <a:pPr lvl="2"/>
            <a:r>
              <a:rPr lang="en-US" dirty="0"/>
              <a:t>Third level</a:t>
            </a:r>
          </a:p>
        </p:txBody>
      </p:sp>
      <p:sp>
        <p:nvSpPr>
          <p:cNvPr id="5" name="Fußzeilenplatzhalter 4"/>
          <p:cNvSpPr>
            <a:spLocks noGrp="1"/>
          </p:cNvSpPr>
          <p:nvPr>
            <p:ph type="ftr" sz="quarter" idx="11"/>
          </p:nvPr>
        </p:nvSpPr>
        <p:spPr/>
        <p:txBody>
          <a:bodyPr/>
          <a:lstStyle/>
          <a:p>
            <a:r>
              <a:rPr lang="de-DE" dirty="0"/>
              <a:t>((Vorname Nachname))</a:t>
            </a:r>
          </a:p>
        </p:txBody>
      </p:sp>
      <p:sp>
        <p:nvSpPr>
          <p:cNvPr id="6" name="Foliennummernplatzhalter 5"/>
          <p:cNvSpPr>
            <a:spLocks noGrp="1"/>
          </p:cNvSpPr>
          <p:nvPr>
            <p:ph type="sldNum" sz="quarter" idx="12"/>
          </p:nvPr>
        </p:nvSpPr>
        <p:spPr/>
        <p:txBody>
          <a:bodyPr/>
          <a:lstStyle>
            <a:lvl1pPr>
              <a:defRPr sz="1050">
                <a:solidFill>
                  <a:schemeClr val="bg1">
                    <a:lumMod val="65000"/>
                  </a:schemeClr>
                </a:solidFill>
              </a:defRPr>
            </a:lvl1pPr>
          </a:lstStyle>
          <a:p>
            <a:fld id="{6C6AE60A-B69C-4790-82F7-3882EDF23186}" type="slidenum">
              <a:rPr lang="de-DE" smtClean="0"/>
              <a:pPr/>
              <a:t>‹#›</a:t>
            </a:fld>
            <a:endParaRPr lang="de-DE" dirty="0"/>
          </a:p>
        </p:txBody>
      </p:sp>
      <p:sp>
        <p:nvSpPr>
          <p:cNvPr id="7" name="Titel 6"/>
          <p:cNvSpPr>
            <a:spLocks noGrp="1"/>
          </p:cNvSpPr>
          <p:nvPr>
            <p:ph type="title"/>
          </p:nvPr>
        </p:nvSpPr>
        <p:spPr>
          <a:xfrm>
            <a:off x="191344" y="533400"/>
            <a:ext cx="11773308" cy="533400"/>
          </a:xfrm>
          <a:solidFill>
            <a:schemeClr val="bg1"/>
          </a:solidFill>
        </p:spPr>
        <p:txBody>
          <a:bodyPr/>
          <a:lstStyle/>
          <a:p>
            <a:r>
              <a:rPr lang="en-US" dirty="0"/>
              <a:t>Click to edit Master title style</a:t>
            </a:r>
            <a:endParaRPr lang="de-CH" dirty="0"/>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halt 2-spaltig">
    <p:spTree>
      <p:nvGrpSpPr>
        <p:cNvPr id="1" name=""/>
        <p:cNvGrpSpPr/>
        <p:nvPr/>
      </p:nvGrpSpPr>
      <p:grpSpPr>
        <a:xfrm>
          <a:off x="0" y="0"/>
          <a:ext cx="0" cy="0"/>
          <a:chOff x="0" y="0"/>
          <a:chExt cx="0" cy="0"/>
        </a:xfrm>
      </p:grpSpPr>
      <p:sp>
        <p:nvSpPr>
          <p:cNvPr id="3" name="Inhaltsplatzhalter 2"/>
          <p:cNvSpPr>
            <a:spLocks noGrp="1"/>
          </p:cNvSpPr>
          <p:nvPr>
            <p:ph sz="half" idx="1" hasCustomPrompt="1"/>
          </p:nvPr>
        </p:nvSpPr>
        <p:spPr>
          <a:xfrm>
            <a:off x="203596" y="2024068"/>
            <a:ext cx="5676380" cy="4213225"/>
          </a:xfrm>
        </p:spPr>
        <p:txBody>
          <a:bodyPr lIns="140400" rIns="0"/>
          <a:lstStyle>
            <a:lvl1pPr>
              <a:lnSpc>
                <a:spcPct val="100000"/>
              </a:lnSpc>
              <a:spcBef>
                <a:spcPts val="500"/>
              </a:spcBef>
              <a:defRPr sz="2000"/>
            </a:lvl1pPr>
            <a:lvl2pPr>
              <a:lnSpc>
                <a:spcPct val="100000"/>
              </a:lnSpc>
              <a:spcBef>
                <a:spcPts val="400"/>
              </a:spcBef>
              <a:defRPr sz="1800"/>
            </a:lvl2pPr>
            <a:lvl3pPr>
              <a:lnSpc>
                <a:spcPct val="100000"/>
              </a:lnSpc>
              <a:spcBef>
                <a:spcPts val="400"/>
              </a:spcBef>
              <a:defRPr sz="1600"/>
            </a:lvl3pPr>
            <a:lvl4pPr marL="1077913" indent="-177800">
              <a:lnSpc>
                <a:spcPct val="100000"/>
              </a:lnSpc>
              <a:spcBef>
                <a:spcPts val="400"/>
              </a:spcBef>
              <a:defRPr sz="1400"/>
            </a:lvl4pPr>
            <a:lvl5pPr>
              <a:defRPr sz="1400"/>
            </a:lvl5pPr>
            <a:lvl6pPr>
              <a:defRPr sz="1800"/>
            </a:lvl6pPr>
            <a:lvl7pPr>
              <a:defRPr sz="1800"/>
            </a:lvl7pPr>
            <a:lvl8pPr>
              <a:defRPr sz="1800"/>
            </a:lvl8pPr>
            <a:lvl9pPr>
              <a:defRPr sz="1800"/>
            </a:lvl9p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p:txBody>
      </p:sp>
      <p:sp>
        <p:nvSpPr>
          <p:cNvPr id="4" name="Inhaltsplatzhalter 3"/>
          <p:cNvSpPr>
            <a:spLocks noGrp="1"/>
          </p:cNvSpPr>
          <p:nvPr>
            <p:ph sz="half" idx="2" hasCustomPrompt="1"/>
          </p:nvPr>
        </p:nvSpPr>
        <p:spPr>
          <a:xfrm>
            <a:off x="6023992" y="2024068"/>
            <a:ext cx="5945503" cy="4213225"/>
          </a:xfrm>
        </p:spPr>
        <p:txBody>
          <a:bodyPr lIns="140400" rIns="0"/>
          <a:lstStyle>
            <a:lvl1pPr>
              <a:lnSpc>
                <a:spcPct val="100000"/>
              </a:lnSpc>
              <a:spcBef>
                <a:spcPts val="500"/>
              </a:spcBef>
              <a:defRPr sz="2000"/>
            </a:lvl1pPr>
            <a:lvl2pPr>
              <a:lnSpc>
                <a:spcPct val="100000"/>
              </a:lnSpc>
              <a:spcBef>
                <a:spcPts val="400"/>
              </a:spcBef>
              <a:defRPr sz="1800"/>
            </a:lvl2pPr>
            <a:lvl3pPr>
              <a:lnSpc>
                <a:spcPct val="100000"/>
              </a:lnSpc>
              <a:spcBef>
                <a:spcPts val="400"/>
              </a:spcBef>
              <a:defRPr sz="1600"/>
            </a:lvl3pPr>
            <a:lvl4pPr>
              <a:lnSpc>
                <a:spcPct val="100000"/>
              </a:lnSpc>
              <a:spcBef>
                <a:spcPts val="400"/>
              </a:spcBef>
              <a:defRPr sz="1400"/>
            </a:lvl4pPr>
            <a:lvl5pPr>
              <a:defRPr sz="1400"/>
            </a:lvl5pPr>
            <a:lvl6pPr>
              <a:defRPr sz="1800"/>
            </a:lvl6pPr>
            <a:lvl7pPr>
              <a:defRPr sz="1800"/>
            </a:lvl7pPr>
            <a:lvl8pPr>
              <a:defRPr sz="1800"/>
            </a:lvl8pPr>
            <a:lvl9pPr>
              <a:defRPr sz="1800"/>
            </a:lvl9p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p:txBody>
      </p:sp>
      <p:sp>
        <p:nvSpPr>
          <p:cNvPr id="6" name="Fußzeilenplatzhalter 5"/>
          <p:cNvSpPr>
            <a:spLocks noGrp="1"/>
          </p:cNvSpPr>
          <p:nvPr>
            <p:ph type="ftr" sz="quarter" idx="11"/>
          </p:nvPr>
        </p:nvSpPr>
        <p:spPr/>
        <p:txBody>
          <a:bodyPr/>
          <a:lstStyle/>
          <a:p>
            <a:r>
              <a:rPr lang="de-DE"/>
              <a:t>((Vorname Nachname))</a:t>
            </a:r>
          </a:p>
        </p:txBody>
      </p:sp>
      <p:sp>
        <p:nvSpPr>
          <p:cNvPr id="7" name="Foliennummernplatzhalter 6"/>
          <p:cNvSpPr>
            <a:spLocks noGrp="1"/>
          </p:cNvSpPr>
          <p:nvPr>
            <p:ph type="sldNum" sz="quarter" idx="12"/>
          </p:nvPr>
        </p:nvSpPr>
        <p:spPr/>
        <p:txBody>
          <a:bodyPr/>
          <a:lstStyle>
            <a:lvl1pPr>
              <a:defRPr sz="1050">
                <a:solidFill>
                  <a:schemeClr val="bg1">
                    <a:lumMod val="65000"/>
                  </a:schemeClr>
                </a:solidFill>
              </a:defRPr>
            </a:lvl1pPr>
          </a:lstStyle>
          <a:p>
            <a:fld id="{6C6AE60A-B69C-4790-82F7-3882EDF23186}" type="slidenum">
              <a:rPr lang="de-DE" smtClean="0"/>
              <a:pPr/>
              <a:t>‹#›</a:t>
            </a:fld>
            <a:endParaRPr lang="de-DE" dirty="0"/>
          </a:p>
        </p:txBody>
      </p:sp>
      <p:sp>
        <p:nvSpPr>
          <p:cNvPr id="8" name="Titel 7"/>
          <p:cNvSpPr>
            <a:spLocks noGrp="1"/>
          </p:cNvSpPr>
          <p:nvPr>
            <p:ph type="title"/>
          </p:nvPr>
        </p:nvSpPr>
        <p:spPr>
          <a:xfrm>
            <a:off x="192024" y="533400"/>
            <a:ext cx="11777472" cy="533400"/>
          </a:xfrm>
          <a:solidFill>
            <a:schemeClr val="bg1"/>
          </a:solidFill>
        </p:spPr>
        <p:txBody>
          <a:bodyPr/>
          <a:lstStyle/>
          <a:p>
            <a:r>
              <a:rPr lang="en-US" dirty="0"/>
              <a:t>Click to edit Master title style</a:t>
            </a:r>
            <a:endParaRPr lang="de-CH" dirty="0"/>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halt Freifläche">
    <p:spTree>
      <p:nvGrpSpPr>
        <p:cNvPr id="1" name=""/>
        <p:cNvGrpSpPr/>
        <p:nvPr/>
      </p:nvGrpSpPr>
      <p:grpSpPr>
        <a:xfrm>
          <a:off x="0" y="0"/>
          <a:ext cx="0" cy="0"/>
          <a:chOff x="0" y="0"/>
          <a:chExt cx="0" cy="0"/>
        </a:xfrm>
      </p:grpSpPr>
      <p:sp>
        <p:nvSpPr>
          <p:cNvPr id="3" name="Fußzeilenplatzhalter 2"/>
          <p:cNvSpPr>
            <a:spLocks noGrp="1"/>
          </p:cNvSpPr>
          <p:nvPr>
            <p:ph type="ftr" sz="quarter" idx="11"/>
          </p:nvPr>
        </p:nvSpPr>
        <p:spPr/>
        <p:txBody>
          <a:bodyPr/>
          <a:lstStyle/>
          <a:p>
            <a:r>
              <a:rPr lang="de-DE"/>
              <a:t>((Vorname Nachname))</a:t>
            </a:r>
          </a:p>
        </p:txBody>
      </p:sp>
      <p:sp>
        <p:nvSpPr>
          <p:cNvPr id="4" name="Foliennummernplatzhalter 3"/>
          <p:cNvSpPr>
            <a:spLocks noGrp="1"/>
          </p:cNvSpPr>
          <p:nvPr>
            <p:ph type="sldNum" sz="quarter" idx="12"/>
          </p:nvPr>
        </p:nvSpPr>
        <p:spPr/>
        <p:txBody>
          <a:bodyPr/>
          <a:lstStyle>
            <a:lvl1pPr>
              <a:defRPr sz="1050">
                <a:solidFill>
                  <a:schemeClr val="bg1">
                    <a:lumMod val="65000"/>
                  </a:schemeClr>
                </a:solidFill>
              </a:defRPr>
            </a:lvl1pPr>
          </a:lstStyle>
          <a:p>
            <a:fld id="{6C6AE60A-B69C-4790-82F7-3882EDF23186}" type="slidenum">
              <a:rPr lang="de-DE" smtClean="0"/>
              <a:pPr/>
              <a:t>‹#›</a:t>
            </a:fld>
            <a:endParaRPr lang="de-DE" dirty="0"/>
          </a:p>
        </p:txBody>
      </p:sp>
      <p:sp>
        <p:nvSpPr>
          <p:cNvPr id="5" name="Titel 4"/>
          <p:cNvSpPr>
            <a:spLocks noGrp="1"/>
          </p:cNvSpPr>
          <p:nvPr>
            <p:ph type="title"/>
          </p:nvPr>
        </p:nvSpPr>
        <p:spPr>
          <a:xfrm>
            <a:off x="192024" y="533400"/>
            <a:ext cx="11777472" cy="533400"/>
          </a:xfrm>
        </p:spPr>
        <p:txBody>
          <a:bodyPr/>
          <a:lstStyle/>
          <a:p>
            <a:r>
              <a:rPr lang="en-US"/>
              <a:t>Click to edit Master title style</a:t>
            </a:r>
            <a:endParaRPr lang="de-CH"/>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halt Vollbild">
    <p:spTree>
      <p:nvGrpSpPr>
        <p:cNvPr id="1" name=""/>
        <p:cNvGrpSpPr/>
        <p:nvPr/>
      </p:nvGrpSpPr>
      <p:grpSpPr>
        <a:xfrm>
          <a:off x="0" y="0"/>
          <a:ext cx="0" cy="0"/>
          <a:chOff x="0" y="0"/>
          <a:chExt cx="0" cy="0"/>
        </a:xfrm>
      </p:grpSpPr>
      <p:sp>
        <p:nvSpPr>
          <p:cNvPr id="5" name="Fußzeilenplatzhalter 4"/>
          <p:cNvSpPr>
            <a:spLocks noGrp="1"/>
          </p:cNvSpPr>
          <p:nvPr>
            <p:ph type="ftr" sz="quarter" idx="11"/>
          </p:nvPr>
        </p:nvSpPr>
        <p:spPr/>
        <p:txBody>
          <a:bodyPr/>
          <a:lstStyle/>
          <a:p>
            <a:r>
              <a:rPr lang="de-DE"/>
              <a:t>((Vorname Nachname))</a:t>
            </a:r>
          </a:p>
        </p:txBody>
      </p:sp>
      <p:sp>
        <p:nvSpPr>
          <p:cNvPr id="6" name="Foliennummernplatzhalter 5"/>
          <p:cNvSpPr>
            <a:spLocks noGrp="1"/>
          </p:cNvSpPr>
          <p:nvPr>
            <p:ph type="sldNum" sz="quarter" idx="12"/>
          </p:nvPr>
        </p:nvSpPr>
        <p:spPr/>
        <p:txBody>
          <a:bodyPr/>
          <a:lstStyle/>
          <a:p>
            <a:fld id="{6C6AE60A-B69C-4790-82F7-3882EDF23186}" type="slidenum">
              <a:rPr lang="de-DE" smtClean="0"/>
              <a:pPr/>
              <a:t>‹#›</a:t>
            </a:fld>
            <a:endParaRPr lang="de-DE"/>
          </a:p>
        </p:txBody>
      </p:sp>
      <p:sp>
        <p:nvSpPr>
          <p:cNvPr id="10" name="Bildplatzhalter 9"/>
          <p:cNvSpPr>
            <a:spLocks noGrp="1"/>
          </p:cNvSpPr>
          <p:nvPr>
            <p:ph type="pic" sz="quarter" idx="13"/>
          </p:nvPr>
        </p:nvSpPr>
        <p:spPr>
          <a:xfrm>
            <a:off x="431800" y="620713"/>
            <a:ext cx="11328400" cy="5607860"/>
          </a:xfrm>
          <a:noFill/>
        </p:spPr>
        <p:txBody>
          <a:bodyPr/>
          <a:lstStyle>
            <a:lvl1pPr marL="0" indent="0">
              <a:buNone/>
              <a:defRPr/>
            </a:lvl1pPr>
          </a:lstStyle>
          <a:p>
            <a:r>
              <a:rPr lang="en-US"/>
              <a:t>Click icon to add picture</a:t>
            </a:r>
            <a:endParaRPr lang="de-CH" dirty="0"/>
          </a:p>
        </p:txBody>
      </p:sp>
    </p:spTree>
    <p:extLst>
      <p:ext uri="{BB962C8B-B14F-4D97-AF65-F5344CB8AC3E}">
        <p14:creationId xmlns:p14="http://schemas.microsoft.com/office/powerpoint/2010/main" val="1353896245"/>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elfolie A">
    <p:spTree>
      <p:nvGrpSpPr>
        <p:cNvPr id="1" name=""/>
        <p:cNvGrpSpPr/>
        <p:nvPr/>
      </p:nvGrpSpPr>
      <p:grpSpPr>
        <a:xfrm>
          <a:off x="0" y="0"/>
          <a:ext cx="0" cy="0"/>
          <a:chOff x="0" y="0"/>
          <a:chExt cx="0" cy="0"/>
        </a:xfrm>
      </p:grpSpPr>
      <p:sp>
        <p:nvSpPr>
          <p:cNvPr id="3" name="Untertitel 2"/>
          <p:cNvSpPr>
            <a:spLocks noGrp="1"/>
          </p:cNvSpPr>
          <p:nvPr>
            <p:ph type="subTitle" idx="1"/>
          </p:nvPr>
        </p:nvSpPr>
        <p:spPr>
          <a:xfrm>
            <a:off x="431800" y="4563876"/>
            <a:ext cx="11328400" cy="1673412"/>
          </a:xfrm>
          <a:solidFill>
            <a:schemeClr val="bg2"/>
          </a:solidFill>
        </p:spPr>
        <p:txBody>
          <a:bodyPr lIns="144000" tIns="108000" bIns="0" anchor="t" anchorCtr="0"/>
          <a:lstStyle>
            <a:lvl1pPr marL="0" indent="0" algn="l">
              <a:lnSpc>
                <a:spcPct val="100000"/>
              </a:lnSpc>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de-DE" dirty="0"/>
          </a:p>
        </p:txBody>
      </p:sp>
      <p:sp>
        <p:nvSpPr>
          <p:cNvPr id="4" name="Datumsplatzhalter 3"/>
          <p:cNvSpPr>
            <a:spLocks noGrp="1"/>
          </p:cNvSpPr>
          <p:nvPr>
            <p:ph type="dt" sz="half" idx="10"/>
          </p:nvPr>
        </p:nvSpPr>
        <p:spPr>
          <a:xfrm>
            <a:off x="10583501" y="6308726"/>
            <a:ext cx="816091" cy="468312"/>
          </a:xfrm>
          <a:prstGeom prst="rect">
            <a:avLst/>
          </a:prstGeom>
        </p:spPr>
        <p:txBody>
          <a:bodyPr/>
          <a:lstStyle/>
          <a:p>
            <a:endParaRPr lang="de-DE"/>
          </a:p>
        </p:txBody>
      </p:sp>
      <p:sp>
        <p:nvSpPr>
          <p:cNvPr id="5" name="Fußzeilenplatzhalter 4"/>
          <p:cNvSpPr>
            <a:spLocks noGrp="1"/>
          </p:cNvSpPr>
          <p:nvPr>
            <p:ph type="ftr" sz="quarter" idx="11"/>
          </p:nvPr>
        </p:nvSpPr>
        <p:spPr/>
        <p:txBody>
          <a:bodyPr/>
          <a:lstStyle/>
          <a:p>
            <a:r>
              <a:rPr lang="de-DE"/>
              <a:t>((Vorname Nachname))</a:t>
            </a:r>
          </a:p>
        </p:txBody>
      </p:sp>
      <p:sp>
        <p:nvSpPr>
          <p:cNvPr id="6" name="Foliennummernplatzhalter 5"/>
          <p:cNvSpPr>
            <a:spLocks noGrp="1"/>
          </p:cNvSpPr>
          <p:nvPr>
            <p:ph type="sldNum" sz="quarter" idx="12"/>
          </p:nvPr>
        </p:nvSpPr>
        <p:spPr/>
        <p:txBody>
          <a:bodyPr/>
          <a:lstStyle/>
          <a:p>
            <a:fld id="{6C6AE60A-B69C-4790-82F7-3882EDF23186}" type="slidenum">
              <a:rPr lang="de-DE" smtClean="0"/>
              <a:pPr/>
              <a:t>‹#›</a:t>
            </a:fld>
            <a:endParaRPr lang="de-DE"/>
          </a:p>
        </p:txBody>
      </p:sp>
      <p:pic>
        <p:nvPicPr>
          <p:cNvPr id="7" name="Grafik 6"/>
          <p:cNvPicPr>
            <a:picLocks noChangeAspect="1"/>
          </p:cNvPicPr>
          <p:nvPr userDrawn="1"/>
        </p:nvPicPr>
        <p:blipFill rotWithShape="1">
          <a:blip r:embed="rId2" cstate="print">
            <a:extLst>
              <a:ext uri="{28A0092B-C50C-407E-A947-70E740481C1C}">
                <a14:useLocalDpi xmlns:a14="http://schemas.microsoft.com/office/drawing/2010/main" val="0"/>
              </a:ext>
            </a:extLst>
          </a:blip>
          <a:srcRect l="1528" t="19025" r="112" b="21320"/>
          <a:stretch/>
        </p:blipFill>
        <p:spPr>
          <a:xfrm>
            <a:off x="431800" y="620713"/>
            <a:ext cx="11328400" cy="2808287"/>
          </a:xfrm>
          <a:prstGeom prst="rect">
            <a:avLst/>
          </a:prstGeom>
        </p:spPr>
      </p:pic>
      <p:sp>
        <p:nvSpPr>
          <p:cNvPr id="2" name="Titel 1"/>
          <p:cNvSpPr>
            <a:spLocks noGrp="1"/>
          </p:cNvSpPr>
          <p:nvPr>
            <p:ph type="ctrTitle"/>
          </p:nvPr>
        </p:nvSpPr>
        <p:spPr>
          <a:xfrm>
            <a:off x="431800" y="3429000"/>
            <a:ext cx="11328400" cy="1152128"/>
          </a:xfrm>
          <a:solidFill>
            <a:schemeClr val="bg2"/>
          </a:solidFill>
        </p:spPr>
        <p:txBody>
          <a:bodyPr wrap="square" lIns="144000" tIns="72000" anchor="t" anchorCtr="0"/>
          <a:lstStyle>
            <a:lvl1pPr>
              <a:lnSpc>
                <a:spcPct val="100000"/>
              </a:lnSpc>
              <a:spcBef>
                <a:spcPts val="0"/>
              </a:spcBef>
              <a:defRPr sz="3200">
                <a:solidFill>
                  <a:schemeClr val="bg1"/>
                </a:solidFill>
              </a:defRPr>
            </a:lvl1pPr>
          </a:lstStyle>
          <a:p>
            <a:r>
              <a:rPr lang="en-US"/>
              <a:t>Click to edit Master title style</a:t>
            </a:r>
            <a:endParaRPr lang="de-DE" dirty="0"/>
          </a:p>
        </p:txBody>
      </p:sp>
    </p:spTree>
    <p:extLst>
      <p:ext uri="{BB962C8B-B14F-4D97-AF65-F5344CB8AC3E}">
        <p14:creationId xmlns:p14="http://schemas.microsoft.com/office/powerpoint/2010/main" val="826009964"/>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4.png"/><Relationship Id="rId5" Type="http://schemas.openxmlformats.org/officeDocument/2006/relationships/slideLayout" Target="../slideLayouts/slideLayout5.xml"/><Relationship Id="rId10"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image" Target="../media/image2.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6" name="Picture 25"/>
          <p:cNvPicPr>
            <a:picLocks/>
          </p:cNvPicPr>
          <p:nvPr userDrawn="1"/>
        </p:nvPicPr>
        <p:blipFill>
          <a:blip r:embed="rId8">
            <a:extLst>
              <a:ext uri="{28A0092B-C50C-407E-A947-70E740481C1C}">
                <a14:useLocalDpi xmlns:a14="http://schemas.microsoft.com/office/drawing/2010/main" val="0"/>
              </a:ext>
            </a:extLst>
          </a:blip>
          <a:stretch>
            <a:fillRect/>
          </a:stretch>
        </p:blipFill>
        <p:spPr>
          <a:xfrm>
            <a:off x="0" y="0"/>
            <a:ext cx="12198096" cy="466344"/>
          </a:xfrm>
          <a:prstGeom prst="rect">
            <a:avLst/>
          </a:prstGeom>
        </p:spPr>
      </p:pic>
      <p:sp>
        <p:nvSpPr>
          <p:cNvPr id="5" name="Fußzeilenplatzhalter 4"/>
          <p:cNvSpPr>
            <a:spLocks noGrp="1"/>
          </p:cNvSpPr>
          <p:nvPr>
            <p:ph type="ftr" sz="quarter" idx="3"/>
          </p:nvPr>
        </p:nvSpPr>
        <p:spPr>
          <a:xfrm>
            <a:off x="7416803" y="6389688"/>
            <a:ext cx="4278151" cy="468312"/>
          </a:xfrm>
          <a:prstGeom prst="rect">
            <a:avLst/>
          </a:prstGeom>
        </p:spPr>
        <p:txBody>
          <a:bodyPr vert="horz" wrap="none" lIns="0" tIns="0" rIns="0" bIns="0" rtlCol="0" anchor="ctr"/>
          <a:lstStyle>
            <a:lvl1pPr algn="r">
              <a:defRPr sz="800">
                <a:solidFill>
                  <a:schemeClr val="tx1"/>
                </a:solidFill>
              </a:defRPr>
            </a:lvl1pPr>
          </a:lstStyle>
          <a:p>
            <a:r>
              <a:rPr lang="de-DE" dirty="0"/>
              <a:t>((Vorname Nachname))</a:t>
            </a:r>
          </a:p>
        </p:txBody>
      </p:sp>
      <p:sp>
        <p:nvSpPr>
          <p:cNvPr id="6" name="Foliennummernplatzhalter 5"/>
          <p:cNvSpPr>
            <a:spLocks noGrp="1"/>
          </p:cNvSpPr>
          <p:nvPr>
            <p:ph type="sldNum" sz="quarter" idx="4"/>
          </p:nvPr>
        </p:nvSpPr>
        <p:spPr>
          <a:xfrm>
            <a:off x="11836400" y="6465888"/>
            <a:ext cx="355600" cy="468312"/>
          </a:xfrm>
          <a:prstGeom prst="rect">
            <a:avLst/>
          </a:prstGeom>
        </p:spPr>
        <p:txBody>
          <a:bodyPr vert="horz" wrap="none" lIns="0" tIns="0" rIns="0" bIns="0" rtlCol="0" anchor="ctr"/>
          <a:lstStyle>
            <a:lvl1pPr algn="ctr">
              <a:defRPr sz="1200">
                <a:solidFill>
                  <a:schemeClr val="accent3">
                    <a:lumMod val="75000"/>
                  </a:schemeClr>
                </a:solidFill>
              </a:defRPr>
            </a:lvl1pPr>
          </a:lstStyle>
          <a:p>
            <a:fld id="{6C6AE60A-B69C-4790-82F7-3882EDF23186}" type="slidenum">
              <a:rPr lang="de-DE" smtClean="0"/>
              <a:pPr/>
              <a:t>‹#›</a:t>
            </a:fld>
            <a:endParaRPr lang="de-DE" dirty="0"/>
          </a:p>
        </p:txBody>
      </p:sp>
      <p:sp>
        <p:nvSpPr>
          <p:cNvPr id="3" name="Textplatzhalter 2"/>
          <p:cNvSpPr>
            <a:spLocks noGrp="1"/>
          </p:cNvSpPr>
          <p:nvPr>
            <p:ph type="body" idx="1"/>
          </p:nvPr>
        </p:nvSpPr>
        <p:spPr>
          <a:xfrm>
            <a:off x="431800" y="1349376"/>
            <a:ext cx="11311917" cy="5127624"/>
          </a:xfrm>
          <a:prstGeom prst="rect">
            <a:avLst/>
          </a:prstGeom>
        </p:spPr>
        <p:txBody>
          <a:bodyPr vert="horz" lIns="140400" tIns="0" rIns="144000" bIns="0" rtlCol="0">
            <a:noAutofit/>
          </a:bodyPr>
          <a:lstStyle/>
          <a:p>
            <a:pPr lvl="0"/>
            <a:r>
              <a:rPr lang="de-DE" dirty="0"/>
              <a:t>Textmasterformate durch Klicken bearbeiten</a:t>
            </a:r>
          </a:p>
          <a:p>
            <a:pPr lvl="1"/>
            <a:r>
              <a:rPr lang="de-DE" dirty="0"/>
              <a:t>Zweite Ebene</a:t>
            </a:r>
          </a:p>
          <a:p>
            <a:pPr lvl="2"/>
            <a:r>
              <a:rPr lang="de-DE" dirty="0"/>
              <a:t>Dritte Ebene</a:t>
            </a:r>
          </a:p>
        </p:txBody>
      </p:sp>
      <p:sp>
        <p:nvSpPr>
          <p:cNvPr id="2" name="Titelplatzhalter 1"/>
          <p:cNvSpPr>
            <a:spLocks noGrp="1"/>
          </p:cNvSpPr>
          <p:nvPr>
            <p:ph type="title"/>
          </p:nvPr>
        </p:nvSpPr>
        <p:spPr>
          <a:xfrm>
            <a:off x="431800" y="533400"/>
            <a:ext cx="11328400" cy="533400"/>
          </a:xfrm>
          <a:prstGeom prst="rect">
            <a:avLst/>
          </a:prstGeom>
          <a:solidFill>
            <a:schemeClr val="bg1"/>
          </a:solidFill>
        </p:spPr>
        <p:txBody>
          <a:bodyPr vert="horz" lIns="140400" tIns="0" rIns="144000" bIns="0" rtlCol="0" anchor="b" anchorCtr="0">
            <a:noAutofit/>
          </a:bodyPr>
          <a:lstStyle/>
          <a:p>
            <a:r>
              <a:rPr lang="de-DE" dirty="0"/>
              <a:t>Titelmasterformat durch Klicken bearbeiten</a:t>
            </a:r>
          </a:p>
        </p:txBody>
      </p:sp>
      <p:pic>
        <p:nvPicPr>
          <p:cNvPr id="13" name="Picture 12"/>
          <p:cNvPicPr>
            <a:picLocks/>
          </p:cNvPicPr>
          <p:nvPr userDrawn="1"/>
        </p:nvPicPr>
        <p:blipFill>
          <a:blip r:embed="rId8">
            <a:extLst>
              <a:ext uri="{28A0092B-C50C-407E-A947-70E740481C1C}">
                <a14:useLocalDpi xmlns:a14="http://schemas.microsoft.com/office/drawing/2010/main" val="0"/>
              </a:ext>
            </a:extLst>
          </a:blip>
          <a:stretch>
            <a:fillRect/>
          </a:stretch>
        </p:blipFill>
        <p:spPr>
          <a:xfrm>
            <a:off x="0" y="0"/>
            <a:ext cx="12198096" cy="466344"/>
          </a:xfrm>
          <a:prstGeom prst="rect">
            <a:avLst/>
          </a:prstGeom>
        </p:spPr>
      </p:pic>
      <p:pic>
        <p:nvPicPr>
          <p:cNvPr id="16" name="Bild 18" descr="g_eth_logo_kurz_neg_Schutzraum.eps"/>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716768" y="142430"/>
            <a:ext cx="1331052" cy="217123"/>
          </a:xfrm>
          <a:prstGeom prst="rect">
            <a:avLst/>
          </a:prstGeom>
        </p:spPr>
      </p:pic>
      <p:sp>
        <p:nvSpPr>
          <p:cNvPr id="19" name="TextBox 18"/>
          <p:cNvSpPr txBox="1"/>
          <p:nvPr userDrawn="1"/>
        </p:nvSpPr>
        <p:spPr>
          <a:xfrm>
            <a:off x="9552384" y="32236"/>
            <a:ext cx="1018227" cy="230832"/>
          </a:xfrm>
          <a:prstGeom prst="rect">
            <a:avLst/>
          </a:prstGeom>
          <a:noFill/>
        </p:spPr>
        <p:txBody>
          <a:bodyPr wrap="none" rtlCol="0">
            <a:spAutoFit/>
          </a:bodyPr>
          <a:lstStyle/>
          <a:p>
            <a:pPr algn="r"/>
            <a:r>
              <a:rPr lang="en-US" sz="900" b="1" i="1" dirty="0">
                <a:solidFill>
                  <a:schemeClr val="bg1">
                    <a:lumMod val="95000"/>
                  </a:schemeClr>
                </a:solidFill>
              </a:rPr>
              <a:t>spcl.inf.ethz.ch</a:t>
            </a:r>
          </a:p>
        </p:txBody>
      </p:sp>
      <p:pic>
        <p:nvPicPr>
          <p:cNvPr id="20" name="Picture 2" descr="X:\pubs\2013\einfuehrungsvorlesung\twitter-bird-dark-bgs.png"/>
          <p:cNvPicPr>
            <a:picLocks noChangeAspect="1" noChangeArrowheads="1"/>
          </p:cNvPicPr>
          <p:nvPr userDrawn="1"/>
        </p:nvPicPr>
        <p:blipFill>
          <a:blip r:embed="rId10" cstate="print"/>
          <a:srcRect/>
          <a:stretch>
            <a:fillRect/>
          </a:stretch>
        </p:blipFill>
        <p:spPr bwMode="auto">
          <a:xfrm>
            <a:off x="9721505" y="194796"/>
            <a:ext cx="256032" cy="256032"/>
          </a:xfrm>
          <a:prstGeom prst="rect">
            <a:avLst/>
          </a:prstGeom>
          <a:noFill/>
        </p:spPr>
      </p:pic>
      <p:sp>
        <p:nvSpPr>
          <p:cNvPr id="21" name="TextBox 20"/>
          <p:cNvSpPr txBox="1"/>
          <p:nvPr userDrawn="1"/>
        </p:nvSpPr>
        <p:spPr>
          <a:xfrm>
            <a:off x="9805658" y="184636"/>
            <a:ext cx="764953" cy="230832"/>
          </a:xfrm>
          <a:prstGeom prst="rect">
            <a:avLst/>
          </a:prstGeom>
          <a:noFill/>
        </p:spPr>
        <p:txBody>
          <a:bodyPr wrap="none" rtlCol="0">
            <a:spAutoFit/>
          </a:bodyPr>
          <a:lstStyle/>
          <a:p>
            <a:pPr algn="r"/>
            <a:r>
              <a:rPr lang="en-US" sz="900" b="1" i="1" dirty="0">
                <a:solidFill>
                  <a:schemeClr val="bg1">
                    <a:lumMod val="95000"/>
                  </a:schemeClr>
                </a:solidFill>
              </a:rPr>
              <a:t>@spcl_eth</a:t>
            </a:r>
          </a:p>
        </p:txBody>
      </p:sp>
      <p:pic>
        <p:nvPicPr>
          <p:cNvPr id="22" name="Picture 21"/>
          <p:cNvPicPr>
            <a:picLocks noChangeAspect="1"/>
          </p:cNvPicPr>
          <p:nvPr userDrawn="1"/>
        </p:nvPicPr>
        <p:blipFill>
          <a:blip r:embed="rId11"/>
          <a:stretch>
            <a:fillRect/>
          </a:stretch>
        </p:blipFill>
        <p:spPr>
          <a:xfrm>
            <a:off x="83332" y="-82296"/>
            <a:ext cx="1782311" cy="648112"/>
          </a:xfrm>
          <a:prstGeom prst="rect">
            <a:avLst/>
          </a:prstGeom>
        </p:spPr>
      </p:pic>
    </p:spTree>
  </p:cSld>
  <p:clrMap bg1="lt1" tx1="dk1" bg2="lt2" tx2="dk2" accent1="accent1" accent2="accent2" accent3="accent3" accent4="accent4" accent5="accent5" accent6="accent6" hlink="hlink" folHlink="folHlink"/>
  <p:sldLayoutIdLst>
    <p:sldLayoutId id="2147483688" r:id="rId1"/>
    <p:sldLayoutId id="2147483682" r:id="rId2"/>
    <p:sldLayoutId id="2147483683" r:id="rId3"/>
    <p:sldLayoutId id="2147483684" r:id="rId4"/>
    <p:sldLayoutId id="2147483685" r:id="rId5"/>
    <p:sldLayoutId id="2147483678" r:id="rId6"/>
  </p:sldLayoutIdLst>
  <p:transition>
    <p:fade/>
  </p:transition>
  <p:hf hdr="0" ftr="0" dt="0"/>
  <p:txStyles>
    <p:titleStyle>
      <a:lvl1pPr algn="l" defTabSz="914400" rtl="0" eaLnBrk="1" latinLnBrk="0" hangingPunct="1">
        <a:lnSpc>
          <a:spcPct val="100000"/>
        </a:lnSpc>
        <a:spcBef>
          <a:spcPct val="0"/>
        </a:spcBef>
        <a:buNone/>
        <a:defRPr sz="2800" b="1" i="0" kern="1200">
          <a:solidFill>
            <a:schemeClr val="tx1"/>
          </a:solidFill>
          <a:latin typeface="Calibri" panose="020F0502020204030204" pitchFamily="34" charset="0"/>
          <a:ea typeface="+mj-ea"/>
          <a:cs typeface="+mj-cs"/>
        </a:defRPr>
      </a:lvl1pPr>
    </p:titleStyle>
    <p:bodyStyle>
      <a:lvl1pPr marL="361950" indent="-361950" algn="l" defTabSz="914400" rtl="0" eaLnBrk="1" latinLnBrk="0" hangingPunct="1">
        <a:lnSpc>
          <a:spcPct val="100000"/>
        </a:lnSpc>
        <a:spcBef>
          <a:spcPts val="500"/>
        </a:spcBef>
        <a:buClr>
          <a:schemeClr val="bg2"/>
        </a:buClr>
        <a:buFont typeface="Wingdings" pitchFamily="2" charset="2"/>
        <a:buChar char="§"/>
        <a:defRPr sz="2000" b="1" i="0" kern="1200">
          <a:solidFill>
            <a:schemeClr val="tx1"/>
          </a:solidFill>
          <a:latin typeface="Calibri" panose="020F0502020204030204" pitchFamily="34" charset="0"/>
          <a:ea typeface="+mn-ea"/>
          <a:cs typeface="+mn-cs"/>
        </a:defRPr>
      </a:lvl1pPr>
      <a:lvl2pPr marL="627063" indent="-265113" algn="l" defTabSz="914400" rtl="0" eaLnBrk="1" latinLnBrk="0" hangingPunct="1">
        <a:lnSpc>
          <a:spcPct val="100000"/>
        </a:lnSpc>
        <a:spcBef>
          <a:spcPts val="400"/>
        </a:spcBef>
        <a:buClrTx/>
        <a:buFont typeface="Wingdings" pitchFamily="2" charset="2"/>
        <a:buChar char="§"/>
        <a:defRPr sz="1800" b="0" i="0" kern="1200">
          <a:solidFill>
            <a:schemeClr val="tx1"/>
          </a:solidFill>
          <a:latin typeface="Calibri" panose="020F0502020204030204" pitchFamily="34" charset="0"/>
          <a:ea typeface="+mn-ea"/>
          <a:cs typeface="+mn-cs"/>
        </a:defRPr>
      </a:lvl2pPr>
      <a:lvl3pPr marL="893763" indent="-266700" algn="l" defTabSz="914400" rtl="0" eaLnBrk="1" latinLnBrk="0" hangingPunct="1">
        <a:lnSpc>
          <a:spcPct val="100000"/>
        </a:lnSpc>
        <a:spcBef>
          <a:spcPts val="400"/>
        </a:spcBef>
        <a:buClr>
          <a:schemeClr val="bg2"/>
        </a:buClr>
        <a:buFont typeface="Wingdings" pitchFamily="2" charset="2"/>
        <a:buNone/>
        <a:defRPr sz="1800" b="0" i="1" kern="1200">
          <a:solidFill>
            <a:schemeClr val="tx1"/>
          </a:solidFill>
          <a:latin typeface="Calibri" panose="020F0502020204030204" pitchFamily="34" charset="0"/>
          <a:ea typeface="+mn-ea"/>
          <a:cs typeface="+mn-cs"/>
        </a:defRPr>
      </a:lvl3pPr>
      <a:lvl4pPr marL="1077913" indent="-177800" algn="l" defTabSz="914400" rtl="0" eaLnBrk="1" latinLnBrk="0" hangingPunct="1">
        <a:lnSpc>
          <a:spcPct val="100000"/>
        </a:lnSpc>
        <a:spcBef>
          <a:spcPts val="400"/>
        </a:spcBef>
        <a:buClr>
          <a:schemeClr val="bg2"/>
        </a:buClr>
        <a:buFont typeface="Wingdings" pitchFamily="2" charset="2"/>
        <a:buNone/>
        <a:defRPr sz="1600" kern="1200">
          <a:solidFill>
            <a:schemeClr val="tx1"/>
          </a:solidFill>
          <a:latin typeface="+mn-lt"/>
          <a:ea typeface="+mn-ea"/>
          <a:cs typeface="+mn-cs"/>
        </a:defRPr>
      </a:lvl4pPr>
      <a:lvl5pPr marL="1262063" indent="-184150" algn="l" defTabSz="914400" rtl="0" eaLnBrk="1" latinLnBrk="0" hangingPunct="1">
        <a:lnSpc>
          <a:spcPct val="100000"/>
        </a:lnSpc>
        <a:spcBef>
          <a:spcPts val="400"/>
        </a:spcBef>
        <a:buClr>
          <a:schemeClr val="bg2"/>
        </a:buClr>
        <a:buFont typeface="Wingdings" pitchFamily="2" charset="2"/>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0.jpeg"/><Relationship Id="rId7" Type="http://schemas.openxmlformats.org/officeDocument/2006/relationships/image" Target="../media/image67.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45.jpeg"/><Relationship Id="rId7" Type="http://schemas.openxmlformats.org/officeDocument/2006/relationships/image" Target="../media/image40.jpe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2.jpeg"/></Relationships>
</file>

<file path=ppt/slides/_rels/slide13.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45.jpeg"/><Relationship Id="rId7" Type="http://schemas.openxmlformats.org/officeDocument/2006/relationships/image" Target="../media/image40.jpe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2.jpeg"/></Relationships>
</file>

<file path=ppt/slides/_rels/slide14.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45.jpeg"/><Relationship Id="rId7" Type="http://schemas.openxmlformats.org/officeDocument/2006/relationships/image" Target="../media/image40.jpe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2.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5.jpeg"/><Relationship Id="rId13" Type="http://schemas.openxmlformats.org/officeDocument/2006/relationships/image" Target="../media/image20.png"/><Relationship Id="rId18" Type="http://schemas.openxmlformats.org/officeDocument/2006/relationships/image" Target="../media/image25.png"/><Relationship Id="rId3" Type="http://schemas.openxmlformats.org/officeDocument/2006/relationships/image" Target="../media/image10.jpeg"/><Relationship Id="rId21" Type="http://schemas.openxmlformats.org/officeDocument/2006/relationships/image" Target="../media/image28.jpeg"/><Relationship Id="rId7" Type="http://schemas.openxmlformats.org/officeDocument/2006/relationships/image" Target="../media/image14.jpeg"/><Relationship Id="rId12" Type="http://schemas.openxmlformats.org/officeDocument/2006/relationships/image" Target="../media/image19.jpeg"/><Relationship Id="rId17" Type="http://schemas.openxmlformats.org/officeDocument/2006/relationships/image" Target="../media/image24.jpeg"/><Relationship Id="rId2" Type="http://schemas.openxmlformats.org/officeDocument/2006/relationships/image" Target="../media/image9.png"/><Relationship Id="rId16" Type="http://schemas.openxmlformats.org/officeDocument/2006/relationships/image" Target="../media/image23.jpeg"/><Relationship Id="rId20" Type="http://schemas.openxmlformats.org/officeDocument/2006/relationships/image" Target="../media/image27.jpeg"/><Relationship Id="rId1" Type="http://schemas.openxmlformats.org/officeDocument/2006/relationships/slideLayout" Target="../slideLayouts/slideLayout2.xml"/><Relationship Id="rId6" Type="http://schemas.openxmlformats.org/officeDocument/2006/relationships/image" Target="../media/image13.jpeg"/><Relationship Id="rId11" Type="http://schemas.openxmlformats.org/officeDocument/2006/relationships/image" Target="../media/image18.jpeg"/><Relationship Id="rId5" Type="http://schemas.openxmlformats.org/officeDocument/2006/relationships/image" Target="../media/image12.jpeg"/><Relationship Id="rId15" Type="http://schemas.openxmlformats.org/officeDocument/2006/relationships/image" Target="../media/image22.jpeg"/><Relationship Id="rId10" Type="http://schemas.openxmlformats.org/officeDocument/2006/relationships/image" Target="../media/image17.png"/><Relationship Id="rId19" Type="http://schemas.openxmlformats.org/officeDocument/2006/relationships/image" Target="../media/image26.jpeg"/><Relationship Id="rId4" Type="http://schemas.openxmlformats.org/officeDocument/2006/relationships/image" Target="../media/image11.png"/><Relationship Id="rId9" Type="http://schemas.openxmlformats.org/officeDocument/2006/relationships/image" Target="../media/image16.png"/><Relationship Id="rId14" Type="http://schemas.openxmlformats.org/officeDocument/2006/relationships/image" Target="../media/image21.png"/></Relationships>
</file>

<file path=ppt/slides/_rels/slide2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1.jpg"/></Relationships>
</file>

<file path=ppt/slides/_rels/slide22.xml.rels><?xml version="1.0" encoding="UTF-8" standalone="yes"?>
<Relationships xmlns="http://schemas.openxmlformats.org/package/2006/relationships"><Relationship Id="rId8" Type="http://schemas.openxmlformats.org/officeDocument/2006/relationships/image" Target="../media/image57.gif"/><Relationship Id="rId3" Type="http://schemas.openxmlformats.org/officeDocument/2006/relationships/image" Target="../media/image52.png"/><Relationship Id="rId7" Type="http://schemas.openxmlformats.org/officeDocument/2006/relationships/image" Target="../media/image56.jpeg"/><Relationship Id="rId2" Type="http://schemas.openxmlformats.org/officeDocument/2006/relationships/hyperlink" Target="https://snap.stanford.edu/" TargetMode="External"/><Relationship Id="rId1" Type="http://schemas.openxmlformats.org/officeDocument/2006/relationships/slideLayout" Target="../slideLayouts/slideLayout2.xml"/><Relationship Id="rId6" Type="http://schemas.openxmlformats.org/officeDocument/2006/relationships/image" Target="../media/image55.jpeg"/><Relationship Id="rId11" Type="http://schemas.openxmlformats.org/officeDocument/2006/relationships/image" Target="../media/image59.png"/><Relationship Id="rId5" Type="http://schemas.openxmlformats.org/officeDocument/2006/relationships/image" Target="../media/image54.jpeg"/><Relationship Id="rId10" Type="http://schemas.openxmlformats.org/officeDocument/2006/relationships/hyperlink" Target="https://konect.cc/" TargetMode="External"/><Relationship Id="rId4" Type="http://schemas.openxmlformats.org/officeDocument/2006/relationships/image" Target="../media/image53.jpeg"/><Relationship Id="rId9" Type="http://schemas.openxmlformats.org/officeDocument/2006/relationships/image" Target="../media/image58.jpeg"/></Relationships>
</file>

<file path=ppt/slides/_rels/slide2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2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0.png"/><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2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image" Target="../media/image79.png"/><Relationship Id="rId18" Type="http://schemas.openxmlformats.org/officeDocument/2006/relationships/image" Target="../media/image39.png"/><Relationship Id="rId3" Type="http://schemas.openxmlformats.org/officeDocument/2006/relationships/image" Target="../media/image9.png"/><Relationship Id="rId7" Type="http://schemas.openxmlformats.org/officeDocument/2006/relationships/image" Target="../media/image73.png"/><Relationship Id="rId12" Type="http://schemas.openxmlformats.org/officeDocument/2006/relationships/image" Target="../media/image78.png"/><Relationship Id="rId17" Type="http://schemas.openxmlformats.org/officeDocument/2006/relationships/image" Target="../media/image83.jpeg"/><Relationship Id="rId2" Type="http://schemas.openxmlformats.org/officeDocument/2006/relationships/notesSlide" Target="../notesSlides/notesSlide5.xml"/><Relationship Id="rId16" Type="http://schemas.openxmlformats.org/officeDocument/2006/relationships/image" Target="../media/image82.png"/><Relationship Id="rId1" Type="http://schemas.openxmlformats.org/officeDocument/2006/relationships/slideLayout" Target="../slideLayouts/slideLayout2.xml"/><Relationship Id="rId6" Type="http://schemas.openxmlformats.org/officeDocument/2006/relationships/image" Target="../media/image72.png"/><Relationship Id="rId11" Type="http://schemas.openxmlformats.org/officeDocument/2006/relationships/image" Target="../media/image77.png"/><Relationship Id="rId5" Type="http://schemas.openxmlformats.org/officeDocument/2006/relationships/image" Target="../media/image71.png"/><Relationship Id="rId15" Type="http://schemas.openxmlformats.org/officeDocument/2006/relationships/image" Target="../media/image81.png"/><Relationship Id="rId10" Type="http://schemas.openxmlformats.org/officeDocument/2006/relationships/image" Target="../media/image76.png"/><Relationship Id="rId19" Type="http://schemas.openxmlformats.org/officeDocument/2006/relationships/image" Target="../media/image84.png"/><Relationship Id="rId4" Type="http://schemas.openxmlformats.org/officeDocument/2006/relationships/image" Target="../media/image70.png"/><Relationship Id="rId9" Type="http://schemas.openxmlformats.org/officeDocument/2006/relationships/image" Target="../media/image75.png"/><Relationship Id="rId14" Type="http://schemas.openxmlformats.org/officeDocument/2006/relationships/image" Target="../media/image80.png"/></Relationships>
</file>

<file path=ppt/slides/_rels/slide29.xml.rels><?xml version="1.0" encoding="UTF-8" standalone="yes"?>
<Relationships xmlns="http://schemas.openxmlformats.org/package/2006/relationships"><Relationship Id="rId8" Type="http://schemas.openxmlformats.org/officeDocument/2006/relationships/image" Target="../media/image84.png"/><Relationship Id="rId13" Type="http://schemas.openxmlformats.org/officeDocument/2006/relationships/image" Target="../media/image91.png"/><Relationship Id="rId3" Type="http://schemas.openxmlformats.org/officeDocument/2006/relationships/image" Target="../media/image9.png"/><Relationship Id="rId7" Type="http://schemas.openxmlformats.org/officeDocument/2006/relationships/image" Target="../media/image88.png"/><Relationship Id="rId12" Type="http://schemas.openxmlformats.org/officeDocument/2006/relationships/image" Target="../media/image90.png"/><Relationship Id="rId17" Type="http://schemas.openxmlformats.org/officeDocument/2006/relationships/image" Target="../media/image39.png"/><Relationship Id="rId2" Type="http://schemas.openxmlformats.org/officeDocument/2006/relationships/notesSlide" Target="../notesSlides/notesSlide6.xml"/><Relationship Id="rId16" Type="http://schemas.openxmlformats.org/officeDocument/2006/relationships/image" Target="../media/image94.png"/><Relationship Id="rId1" Type="http://schemas.openxmlformats.org/officeDocument/2006/relationships/slideLayout" Target="../slideLayouts/slideLayout2.xml"/><Relationship Id="rId6" Type="http://schemas.openxmlformats.org/officeDocument/2006/relationships/image" Target="../media/image87.png"/><Relationship Id="rId11" Type="http://schemas.openxmlformats.org/officeDocument/2006/relationships/image" Target="../media/image89.png"/><Relationship Id="rId5" Type="http://schemas.openxmlformats.org/officeDocument/2006/relationships/image" Target="../media/image86.png"/><Relationship Id="rId15" Type="http://schemas.openxmlformats.org/officeDocument/2006/relationships/image" Target="../media/image93.png"/><Relationship Id="rId10" Type="http://schemas.openxmlformats.org/officeDocument/2006/relationships/image" Target="../media/image69.png"/><Relationship Id="rId4" Type="http://schemas.openxmlformats.org/officeDocument/2006/relationships/image" Target="../media/image85.png"/><Relationship Id="rId9" Type="http://schemas.openxmlformats.org/officeDocument/2006/relationships/image" Target="../media/image61.png"/><Relationship Id="rId14" Type="http://schemas.openxmlformats.org/officeDocument/2006/relationships/image" Target="../media/image92.png"/></Relationships>
</file>

<file path=ppt/slides/_rels/slide3.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9.png"/><Relationship Id="rId7" Type="http://schemas.openxmlformats.org/officeDocument/2006/relationships/image" Target="../media/image32.jpe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31.png"/><Relationship Id="rId4" Type="http://schemas.openxmlformats.org/officeDocument/2006/relationships/image" Target="../media/image30.png"/><Relationship Id="rId9" Type="http://schemas.openxmlformats.org/officeDocument/2006/relationships/image" Target="../media/image34.png"/></Relationships>
</file>

<file path=ppt/slides/_rels/slide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98.jpeg"/><Relationship Id="rId3" Type="http://schemas.openxmlformats.org/officeDocument/2006/relationships/image" Target="../media/image30.png"/><Relationship Id="rId7" Type="http://schemas.openxmlformats.org/officeDocument/2006/relationships/image" Target="../media/image97.jpe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83.jpeg"/><Relationship Id="rId5" Type="http://schemas.openxmlformats.org/officeDocument/2006/relationships/image" Target="../media/image96.jpeg"/><Relationship Id="rId4" Type="http://schemas.openxmlformats.org/officeDocument/2006/relationships/image" Target="../media/image95.png"/><Relationship Id="rId9" Type="http://schemas.openxmlformats.org/officeDocument/2006/relationships/image" Target="../media/image29.png"/></Relationships>
</file>

<file path=ppt/slides/_rels/slide32.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42.jpeg"/><Relationship Id="rId2" Type="http://schemas.openxmlformats.org/officeDocument/2006/relationships/image" Target="../media/image99.jpeg"/><Relationship Id="rId1" Type="http://schemas.openxmlformats.org/officeDocument/2006/relationships/slideLayout" Target="../slideLayouts/slideLayout2.xml"/><Relationship Id="rId6" Type="http://schemas.openxmlformats.org/officeDocument/2006/relationships/image" Target="../media/image101.jpeg"/><Relationship Id="rId5" Type="http://schemas.openxmlformats.org/officeDocument/2006/relationships/image" Target="../media/image100.jpeg"/><Relationship Id="rId4" Type="http://schemas.openxmlformats.org/officeDocument/2006/relationships/image" Target="../media/image29.png"/></Relationships>
</file>

<file path=ppt/slides/_rels/slide33.xml.rels><?xml version="1.0" encoding="UTF-8" standalone="yes"?>
<Relationships xmlns="http://schemas.openxmlformats.org/package/2006/relationships"><Relationship Id="rId8" Type="http://schemas.openxmlformats.org/officeDocument/2006/relationships/image" Target="../media/image15.jpeg"/><Relationship Id="rId13" Type="http://schemas.openxmlformats.org/officeDocument/2006/relationships/image" Target="../media/image20.png"/><Relationship Id="rId18" Type="http://schemas.openxmlformats.org/officeDocument/2006/relationships/image" Target="../media/image25.png"/><Relationship Id="rId3" Type="http://schemas.openxmlformats.org/officeDocument/2006/relationships/image" Target="../media/image10.jpeg"/><Relationship Id="rId21" Type="http://schemas.openxmlformats.org/officeDocument/2006/relationships/image" Target="../media/image28.jpeg"/><Relationship Id="rId7" Type="http://schemas.openxmlformats.org/officeDocument/2006/relationships/image" Target="../media/image14.jpeg"/><Relationship Id="rId12" Type="http://schemas.openxmlformats.org/officeDocument/2006/relationships/image" Target="../media/image19.jpeg"/><Relationship Id="rId17" Type="http://schemas.openxmlformats.org/officeDocument/2006/relationships/image" Target="../media/image24.jpeg"/><Relationship Id="rId2" Type="http://schemas.openxmlformats.org/officeDocument/2006/relationships/image" Target="../media/image9.png"/><Relationship Id="rId16" Type="http://schemas.openxmlformats.org/officeDocument/2006/relationships/image" Target="../media/image23.jpeg"/><Relationship Id="rId20" Type="http://schemas.openxmlformats.org/officeDocument/2006/relationships/image" Target="../media/image27.jpeg"/><Relationship Id="rId1" Type="http://schemas.openxmlformats.org/officeDocument/2006/relationships/slideLayout" Target="../slideLayouts/slideLayout2.xml"/><Relationship Id="rId6" Type="http://schemas.openxmlformats.org/officeDocument/2006/relationships/image" Target="../media/image13.jpeg"/><Relationship Id="rId11" Type="http://schemas.openxmlformats.org/officeDocument/2006/relationships/image" Target="../media/image18.jpeg"/><Relationship Id="rId5" Type="http://schemas.openxmlformats.org/officeDocument/2006/relationships/image" Target="../media/image12.jpeg"/><Relationship Id="rId15" Type="http://schemas.openxmlformats.org/officeDocument/2006/relationships/image" Target="../media/image22.jpeg"/><Relationship Id="rId10" Type="http://schemas.openxmlformats.org/officeDocument/2006/relationships/image" Target="../media/image17.png"/><Relationship Id="rId19" Type="http://schemas.openxmlformats.org/officeDocument/2006/relationships/image" Target="../media/image26.jpeg"/><Relationship Id="rId4" Type="http://schemas.openxmlformats.org/officeDocument/2006/relationships/image" Target="../media/image11.png"/><Relationship Id="rId9" Type="http://schemas.openxmlformats.org/officeDocument/2006/relationships/image" Target="../media/image16.png"/><Relationship Id="rId14" Type="http://schemas.openxmlformats.org/officeDocument/2006/relationships/image" Target="../media/image21.png"/><Relationship Id="rId22" Type="http://schemas.openxmlformats.org/officeDocument/2006/relationships/image" Target="../media/image36.png"/></Relationships>
</file>

<file path=ppt/slides/_rels/slide34.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98.jpeg"/><Relationship Id="rId7" Type="http://schemas.openxmlformats.org/officeDocument/2006/relationships/image" Target="../media/image37.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02.png"/><Relationship Id="rId5" Type="http://schemas.openxmlformats.org/officeDocument/2006/relationships/image" Target="../media/image36.png"/><Relationship Id="rId4" Type="http://schemas.openxmlformats.org/officeDocument/2006/relationships/image" Target="../media/image29.png"/><Relationship Id="rId9" Type="http://schemas.openxmlformats.org/officeDocument/2006/relationships/image" Target="../media/image39.png"/></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37.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105.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104.png"/><Relationship Id="rId4" Type="http://schemas.openxmlformats.org/officeDocument/2006/relationships/image" Target="../media/image103.png"/></Relationships>
</file>

<file path=ppt/slides/_rels/slide38.xml.rels><?xml version="1.0" encoding="UTF-8" standalone="yes"?>
<Relationships xmlns="http://schemas.openxmlformats.org/package/2006/relationships"><Relationship Id="rId3" Type="http://schemas.openxmlformats.org/officeDocument/2006/relationships/image" Target="../media/image40.jpeg"/><Relationship Id="rId7" Type="http://schemas.openxmlformats.org/officeDocument/2006/relationships/image" Target="../media/image29.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106.jpeg"/><Relationship Id="rId4" Type="http://schemas.openxmlformats.org/officeDocument/2006/relationships/image" Target="../media/image41.jpeg"/></Relationships>
</file>

<file path=ppt/slides/_rels/slide3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07.png"/></Relationships>
</file>

<file path=ppt/slides/_rels/slide4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108.png"/></Relationships>
</file>

<file path=ppt/slides/_rels/slide4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4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720.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740.png"/><Relationship Id="rId4" Type="http://schemas.openxmlformats.org/officeDocument/2006/relationships/image" Target="../media/image730.png"/></Relationships>
</file>

<file path=ppt/slides/_rels/slide4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50.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xml"/><Relationship Id="rId4" Type="http://schemas.openxmlformats.org/officeDocument/2006/relationships/image" Target="../media/image109.png"/></Relationships>
</file>

<file path=ppt/slides/_rels/slide52.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image" Target="../media/image79.png"/><Relationship Id="rId18" Type="http://schemas.openxmlformats.org/officeDocument/2006/relationships/image" Target="../media/image84.png"/><Relationship Id="rId3" Type="http://schemas.openxmlformats.org/officeDocument/2006/relationships/image" Target="../media/image9.png"/><Relationship Id="rId7" Type="http://schemas.openxmlformats.org/officeDocument/2006/relationships/image" Target="../media/image73.png"/><Relationship Id="rId12" Type="http://schemas.openxmlformats.org/officeDocument/2006/relationships/image" Target="../media/image78.png"/><Relationship Id="rId17" Type="http://schemas.openxmlformats.org/officeDocument/2006/relationships/image" Target="../media/image83.jpeg"/><Relationship Id="rId2" Type="http://schemas.openxmlformats.org/officeDocument/2006/relationships/notesSlide" Target="../notesSlides/notesSlide9.xml"/><Relationship Id="rId16" Type="http://schemas.openxmlformats.org/officeDocument/2006/relationships/image" Target="../media/image82.png"/><Relationship Id="rId1" Type="http://schemas.openxmlformats.org/officeDocument/2006/relationships/slideLayout" Target="../slideLayouts/slideLayout2.xml"/><Relationship Id="rId6" Type="http://schemas.openxmlformats.org/officeDocument/2006/relationships/image" Target="../media/image72.png"/><Relationship Id="rId11" Type="http://schemas.openxmlformats.org/officeDocument/2006/relationships/image" Target="../media/image77.png"/><Relationship Id="rId5" Type="http://schemas.openxmlformats.org/officeDocument/2006/relationships/image" Target="../media/image71.png"/><Relationship Id="rId15" Type="http://schemas.openxmlformats.org/officeDocument/2006/relationships/image" Target="../media/image81.png"/><Relationship Id="rId10" Type="http://schemas.openxmlformats.org/officeDocument/2006/relationships/image" Target="../media/image76.png"/><Relationship Id="rId19" Type="http://schemas.openxmlformats.org/officeDocument/2006/relationships/image" Target="../media/image39.png"/><Relationship Id="rId4" Type="http://schemas.openxmlformats.org/officeDocument/2006/relationships/image" Target="../media/image70.png"/><Relationship Id="rId9" Type="http://schemas.openxmlformats.org/officeDocument/2006/relationships/image" Target="../media/image75.png"/><Relationship Id="rId14" Type="http://schemas.openxmlformats.org/officeDocument/2006/relationships/image" Target="../media/image80.png"/></Relationships>
</file>

<file path=ppt/slides/_rels/slide54.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12.png"/><Relationship Id="rId7" Type="http://schemas.openxmlformats.org/officeDocument/2006/relationships/image" Target="../media/image116.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15.png"/><Relationship Id="rId5" Type="http://schemas.openxmlformats.org/officeDocument/2006/relationships/image" Target="../media/image114.png"/><Relationship Id="rId4" Type="http://schemas.openxmlformats.org/officeDocument/2006/relationships/image" Target="../media/image113.png"/></Relationships>
</file>

<file path=ppt/slides/_rels/slide5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42.jpeg"/><Relationship Id="rId2" Type="http://schemas.openxmlformats.org/officeDocument/2006/relationships/image" Target="../media/image99.jpeg"/><Relationship Id="rId1" Type="http://schemas.openxmlformats.org/officeDocument/2006/relationships/slideLayout" Target="../slideLayouts/slideLayout2.xml"/><Relationship Id="rId6" Type="http://schemas.openxmlformats.org/officeDocument/2006/relationships/image" Target="../media/image101.jpeg"/><Relationship Id="rId5" Type="http://schemas.openxmlformats.org/officeDocument/2006/relationships/image" Target="../media/image100.jpeg"/><Relationship Id="rId4" Type="http://schemas.openxmlformats.org/officeDocument/2006/relationships/image" Target="../media/image29.png"/></Relationships>
</file>

<file path=ppt/slides/_rels/slide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0.jpeg"/><Relationship Id="rId7" Type="http://schemas.openxmlformats.org/officeDocument/2006/relationships/image" Target="../media/image43.jpe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image" Target="../media/image36.png"/><Relationship Id="rId4" Type="http://schemas.openxmlformats.org/officeDocument/2006/relationships/image" Target="../media/image41.jpeg"/></Relationships>
</file>

<file path=ppt/slides/_rels/slide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a:xfrm>
            <a:off x="155340" y="476672"/>
            <a:ext cx="11773308" cy="465726"/>
          </a:xfrm>
          <a:solidFill>
            <a:schemeClr val="bg1">
              <a:alpha val="0"/>
            </a:schemeClr>
          </a:solidFill>
        </p:spPr>
        <p:txBody>
          <a:bodyPr>
            <a:normAutofit/>
          </a:bodyPr>
          <a:lstStyle/>
          <a:p>
            <a:pPr>
              <a:buNone/>
            </a:pPr>
            <a:r>
              <a:rPr lang="en-US" u="sng" cap="small" dirty="0" smtClean="0"/>
              <a:t>Maciej Besta</a:t>
            </a:r>
            <a:r>
              <a:rPr lang="en-US" cap="small" dirty="0" smtClean="0"/>
              <a:t>, </a:t>
            </a:r>
            <a:r>
              <a:rPr lang="pl-PL" cap="small" dirty="0" smtClean="0"/>
              <a:t>Marc Fischer</a:t>
            </a:r>
            <a:r>
              <a:rPr lang="en-US" cap="small" dirty="0" smtClean="0"/>
              <a:t>, T</a:t>
            </a:r>
            <a:r>
              <a:rPr lang="pl-PL" cap="small" dirty="0" smtClean="0"/>
              <a:t>al Ben-Nun</a:t>
            </a:r>
            <a:r>
              <a:rPr lang="en-US" cap="small" dirty="0" smtClean="0"/>
              <a:t>, </a:t>
            </a:r>
            <a:r>
              <a:rPr lang="pl-PL" cap="small" dirty="0" smtClean="0"/>
              <a:t>Johannes de Fine Licht</a:t>
            </a:r>
            <a:r>
              <a:rPr lang="en-US" cap="small" dirty="0" smtClean="0"/>
              <a:t>, </a:t>
            </a:r>
            <a:r>
              <a:rPr lang="en-US" cap="small" dirty="0" err="1" smtClean="0"/>
              <a:t>Torsten</a:t>
            </a:r>
            <a:r>
              <a:rPr lang="en-US" cap="small" dirty="0" smtClean="0"/>
              <a:t> </a:t>
            </a:r>
            <a:r>
              <a:rPr lang="en-US" cap="small" dirty="0" err="1" smtClean="0"/>
              <a:t>Hoefler</a:t>
            </a:r>
            <a:endParaRPr lang="en-US" cap="small" dirty="0"/>
          </a:p>
        </p:txBody>
      </p:sp>
      <p:sp>
        <p:nvSpPr>
          <p:cNvPr id="2" name="Title 1"/>
          <p:cNvSpPr>
            <a:spLocks noGrp="1"/>
          </p:cNvSpPr>
          <p:nvPr>
            <p:ph type="ctrTitle"/>
          </p:nvPr>
        </p:nvSpPr>
        <p:spPr>
          <a:xfrm>
            <a:off x="155345" y="919217"/>
            <a:ext cx="10981215" cy="960809"/>
          </a:xfrm>
          <a:solidFill>
            <a:schemeClr val="bg1">
              <a:alpha val="0"/>
            </a:schemeClr>
          </a:solidFill>
        </p:spPr>
        <p:txBody>
          <a:bodyPr>
            <a:noAutofit/>
          </a:bodyPr>
          <a:lstStyle/>
          <a:p>
            <a:r>
              <a:rPr lang="pl-PL" dirty="0" smtClean="0"/>
              <a:t>Substream-Centric Maximum Matchings on FPGA</a:t>
            </a:r>
            <a:endParaRPr lang="de-DE" dirty="0">
              <a:solidFill>
                <a:schemeClr val="tx1"/>
              </a:solidFill>
            </a:endParaRPr>
          </a:p>
        </p:txBody>
      </p:sp>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 descr="Image result for graph processing"/>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9601025">
            <a:off x="1893685" y="115538"/>
            <a:ext cx="7851540" cy="785154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0" y="460619"/>
            <a:ext cx="12192000" cy="6397381"/>
          </a:xfrm>
          <a:prstGeom prst="rect">
            <a:avLst/>
          </a:pr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8" name="Rounded Rectangle 58">
            <a:extLst>
              <a:ext uri="{FF2B5EF4-FFF2-40B4-BE49-F238E27FC236}">
                <a16:creationId xmlns:a16="http://schemas.microsoft.com/office/drawing/2014/main" id="{F533C29D-DB31-4CEC-8F72-4F58076869E5}"/>
              </a:ext>
            </a:extLst>
          </p:cNvPr>
          <p:cNvSpPr/>
          <p:nvPr/>
        </p:nvSpPr>
        <p:spPr>
          <a:xfrm>
            <a:off x="8436260" y="532003"/>
            <a:ext cx="3696978" cy="1752459"/>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u="sng" dirty="0" smtClean="0"/>
              <a:t>Part </a:t>
            </a:r>
            <a:r>
              <a:rPr lang="pl-PL" sz="2600" b="1" u="sng" dirty="0" smtClean="0"/>
              <a:t>3</a:t>
            </a:r>
            <a:r>
              <a:rPr lang="en-US" sz="2600" dirty="0" smtClean="0"/>
              <a:t>: </a:t>
            </a:r>
            <a:r>
              <a:rPr lang="pl-PL" sz="2600" dirty="0" smtClean="0"/>
              <a:t>Analysis of models and algorithms for streaming graph processing</a:t>
            </a:r>
            <a:endParaRPr lang="de-CH" sz="2600" b="1" dirty="0"/>
          </a:p>
        </p:txBody>
      </p:sp>
      <p:pic>
        <p:nvPicPr>
          <p:cNvPr id="4" name="Picture 3"/>
          <p:cNvPicPr>
            <a:picLocks noChangeAspect="1"/>
          </p:cNvPicPr>
          <p:nvPr/>
        </p:nvPicPr>
        <p:blipFill>
          <a:blip r:embed="rId3"/>
          <a:stretch>
            <a:fillRect/>
          </a:stretch>
        </p:blipFill>
        <p:spPr>
          <a:xfrm>
            <a:off x="111953" y="555034"/>
            <a:ext cx="6050640" cy="6222338"/>
          </a:xfrm>
          <a:prstGeom prst="rect">
            <a:avLst/>
          </a:prstGeom>
          <a:ln>
            <a:solidFill>
              <a:schemeClr val="tx1"/>
            </a:solidFill>
          </a:ln>
          <a:effectLst>
            <a:outerShdw blurRad="50800" dist="38100" dir="2700000" algn="tl" rotWithShape="0">
              <a:prstClr val="black">
                <a:alpha val="40000"/>
              </a:prstClr>
            </a:outerShdw>
          </a:effectLst>
        </p:spPr>
      </p:pic>
      <p:sp>
        <p:nvSpPr>
          <p:cNvPr id="23" name="Rounded Rectangle 58">
            <a:extLst>
              <a:ext uri="{FF2B5EF4-FFF2-40B4-BE49-F238E27FC236}">
                <a16:creationId xmlns:a16="http://schemas.microsoft.com/office/drawing/2014/main" id="{F533C29D-DB31-4CEC-8F72-4F58076869E5}"/>
              </a:ext>
            </a:extLst>
          </p:cNvPr>
          <p:cNvSpPr/>
          <p:nvPr/>
        </p:nvSpPr>
        <p:spPr>
          <a:xfrm>
            <a:off x="7536160" y="2600908"/>
            <a:ext cx="4293056" cy="1405301"/>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dirty="0" smtClean="0"/>
              <a:t>~30 algorithms for streaming (approximate) </a:t>
            </a:r>
            <a:r>
              <a:rPr lang="en-US" sz="2600" dirty="0" smtClean="0"/>
              <a:t>MWM</a:t>
            </a:r>
            <a:endParaRPr lang="de-CH" sz="2600" dirty="0"/>
          </a:p>
        </p:txBody>
      </p:sp>
      <p:sp>
        <p:nvSpPr>
          <p:cNvPr id="13" name="Rectangle 12"/>
          <p:cNvSpPr/>
          <p:nvPr/>
        </p:nvSpPr>
        <p:spPr>
          <a:xfrm>
            <a:off x="89985" y="908720"/>
            <a:ext cx="6140214" cy="5544616"/>
          </a:xfrm>
          <a:prstGeom prst="rect">
            <a:avLst/>
          </a:pr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4" name="Rounded Rectangular Callout 13"/>
          <p:cNvSpPr/>
          <p:nvPr/>
        </p:nvSpPr>
        <p:spPr>
          <a:xfrm>
            <a:off x="935700" y="2261209"/>
            <a:ext cx="1678339" cy="706842"/>
          </a:xfrm>
          <a:prstGeom prst="wedgeRoundRectCallout">
            <a:avLst>
              <a:gd name="adj1" fmla="val 3560"/>
              <a:gd name="adj2" fmla="val -240288"/>
              <a:gd name="adj3" fmla="val 1666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Maximize accuracy</a:t>
            </a:r>
            <a:endParaRPr lang="en-US" dirty="0"/>
          </a:p>
        </p:txBody>
      </p:sp>
      <p:sp>
        <p:nvSpPr>
          <p:cNvPr id="15" name="Rounded Rectangle 58">
            <a:extLst>
              <a:ext uri="{FF2B5EF4-FFF2-40B4-BE49-F238E27FC236}">
                <a16:creationId xmlns:a16="http://schemas.microsoft.com/office/drawing/2014/main" id="{F533C29D-DB31-4CEC-8F72-4F58076869E5}"/>
              </a:ext>
            </a:extLst>
          </p:cNvPr>
          <p:cNvSpPr/>
          <p:nvPr/>
        </p:nvSpPr>
        <p:spPr>
          <a:xfrm>
            <a:off x="128213" y="1025415"/>
            <a:ext cx="1616135" cy="1157201"/>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smtClean="0"/>
              <a:t>Most important</a:t>
            </a:r>
            <a:endParaRPr lang="pl-PL" sz="2200" dirty="0" smtClean="0"/>
          </a:p>
          <a:p>
            <a:pPr algn="ctr"/>
            <a:r>
              <a:rPr lang="pl-PL" sz="2200" dirty="0" smtClean="0"/>
              <a:t>goals:</a:t>
            </a:r>
            <a:endParaRPr lang="de-CH" sz="2200" dirty="0"/>
          </a:p>
        </p:txBody>
      </p:sp>
      <p:sp>
        <p:nvSpPr>
          <p:cNvPr id="16" name="Rounded Rectangular Callout 15"/>
          <p:cNvSpPr/>
          <p:nvPr/>
        </p:nvSpPr>
        <p:spPr>
          <a:xfrm>
            <a:off x="2999656" y="2657781"/>
            <a:ext cx="1332148" cy="650576"/>
          </a:xfrm>
          <a:prstGeom prst="wedgeRoundRectCallout">
            <a:avLst>
              <a:gd name="adj1" fmla="val -81935"/>
              <a:gd name="adj2" fmla="val -321178"/>
              <a:gd name="adj3" fmla="val 1666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dirty="0" smtClean="0"/>
              <a:t>Minimize local space</a:t>
            </a:r>
            <a:endParaRPr lang="en-US" dirty="0"/>
          </a:p>
        </p:txBody>
      </p:sp>
      <p:sp>
        <p:nvSpPr>
          <p:cNvPr id="19" name="Rounded Rectangular Callout 18"/>
          <p:cNvSpPr/>
          <p:nvPr/>
        </p:nvSpPr>
        <p:spPr>
          <a:xfrm>
            <a:off x="3643225" y="1278727"/>
            <a:ext cx="1147699" cy="650576"/>
          </a:xfrm>
          <a:prstGeom prst="wedgeRoundRectCallout">
            <a:avLst>
              <a:gd name="adj1" fmla="val -35876"/>
              <a:gd name="adj2" fmla="val -108430"/>
              <a:gd name="adj3" fmla="val 1666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dirty="0" smtClean="0"/>
              <a:t>Minimize #passes</a:t>
            </a:r>
            <a:endParaRPr lang="en-US" dirty="0"/>
          </a:p>
        </p:txBody>
      </p:sp>
      <p:sp>
        <p:nvSpPr>
          <p:cNvPr id="22" name="Rounded Rectangular Callout 21"/>
          <p:cNvSpPr/>
          <p:nvPr/>
        </p:nvSpPr>
        <p:spPr>
          <a:xfrm>
            <a:off x="6708338" y="632598"/>
            <a:ext cx="1436704" cy="1417043"/>
          </a:xfrm>
          <a:prstGeom prst="wedgeRoundRectCallout">
            <a:avLst>
              <a:gd name="adj1" fmla="val -94601"/>
              <a:gd name="adj2" fmla="val -39233"/>
              <a:gd name="adj3" fmla="val 1666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dirty="0" smtClean="0"/>
              <a:t>Expose parallelism (match substream-centric)</a:t>
            </a:r>
            <a:endParaRPr lang="en-US" dirty="0"/>
          </a:p>
        </p:txBody>
      </p:sp>
      <p:sp>
        <p:nvSpPr>
          <p:cNvPr id="17" name="Rounded Rectangle 58">
            <a:extLst>
              <a:ext uri="{FF2B5EF4-FFF2-40B4-BE49-F238E27FC236}">
                <a16:creationId xmlns:a16="http://schemas.microsoft.com/office/drawing/2014/main" id="{F533C29D-DB31-4CEC-8F72-4F58076869E5}"/>
              </a:ext>
            </a:extLst>
          </p:cNvPr>
          <p:cNvSpPr/>
          <p:nvPr/>
        </p:nvSpPr>
        <p:spPr>
          <a:xfrm>
            <a:off x="1016347" y="2349462"/>
            <a:ext cx="10159305" cy="2432334"/>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300" b="1" u="sng" dirty="0" smtClean="0"/>
              <a:t>Part </a:t>
            </a:r>
            <a:r>
              <a:rPr lang="pl-PL" sz="4300" b="1" u="sng" dirty="0" smtClean="0"/>
              <a:t>3</a:t>
            </a:r>
            <a:r>
              <a:rPr lang="en-US" sz="4300" dirty="0" smtClean="0"/>
              <a:t>: </a:t>
            </a:r>
            <a:r>
              <a:rPr lang="pl-PL" sz="4300" dirty="0" smtClean="0"/>
              <a:t>Analysis of models and algorithms for streaming graph processing</a:t>
            </a:r>
            <a:endParaRPr lang="de-CH" sz="4300" b="1" dirty="0"/>
          </a:p>
        </p:txBody>
      </p:sp>
      <p:sp>
        <p:nvSpPr>
          <p:cNvPr id="2" name="Rectangle 1"/>
          <p:cNvSpPr/>
          <p:nvPr/>
        </p:nvSpPr>
        <p:spPr>
          <a:xfrm>
            <a:off x="129044" y="6468380"/>
            <a:ext cx="1337226" cy="246221"/>
          </a:xfrm>
          <a:prstGeom prst="rect">
            <a:avLst/>
          </a:prstGeom>
          <a:solidFill>
            <a:schemeClr val="bg1"/>
          </a:solidFill>
        </p:spPr>
        <p:txBody>
          <a:bodyPr wrap="none">
            <a:spAutoFit/>
          </a:bodyPr>
          <a:lstStyle/>
          <a:p>
            <a:r>
              <a:rPr lang="en-US" sz="1000" dirty="0" smtClean="0"/>
              <a:t>Crouch and Stubbs [1]</a:t>
            </a:r>
            <a:endParaRPr lang="en-US" sz="1000" dirty="0"/>
          </a:p>
        </p:txBody>
      </p:sp>
      <p:sp>
        <p:nvSpPr>
          <p:cNvPr id="27" name="Rectangle 26"/>
          <p:cNvSpPr/>
          <p:nvPr/>
        </p:nvSpPr>
        <p:spPr>
          <a:xfrm>
            <a:off x="89985" y="6356941"/>
            <a:ext cx="6140214" cy="448056"/>
          </a:xfrm>
          <a:prstGeom prst="rect">
            <a:avLst/>
          </a:pr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3" name="Rectangle 2"/>
          <p:cNvSpPr/>
          <p:nvPr/>
        </p:nvSpPr>
        <p:spPr>
          <a:xfrm>
            <a:off x="1166615" y="5081025"/>
            <a:ext cx="3986954" cy="1292662"/>
          </a:xfrm>
          <a:prstGeom prst="rect">
            <a:avLst/>
          </a:prstGeom>
        </p:spPr>
        <p:txBody>
          <a:bodyPr wrap="square">
            <a:spAutoFit/>
          </a:bodyPr>
          <a:lstStyle/>
          <a:p>
            <a:pPr algn="ctr"/>
            <a:r>
              <a:rPr lang="pl-PL" sz="2600" dirty="0" smtClean="0"/>
              <a:t>No worries, no need to analyze it here, all the details are in the paper </a:t>
            </a:r>
            <a:r>
              <a:rPr lang="pl-PL" sz="2600" dirty="0" smtClean="0">
                <a:sym typeface="Wingdings" panose="05000000000000000000" pitchFamily="2" charset="2"/>
              </a:rPr>
              <a:t></a:t>
            </a:r>
            <a:endParaRPr lang="en-US" sz="2600" dirty="0"/>
          </a:p>
        </p:txBody>
      </p:sp>
      <p:sp>
        <p:nvSpPr>
          <p:cNvPr id="26" name="Rounded Rectangle 58">
            <a:extLst>
              <a:ext uri="{FF2B5EF4-FFF2-40B4-BE49-F238E27FC236}">
                <a16:creationId xmlns:a16="http://schemas.microsoft.com/office/drawing/2014/main" id="{F533C29D-DB31-4CEC-8F72-4F58076869E5}"/>
              </a:ext>
            </a:extLst>
          </p:cNvPr>
          <p:cNvSpPr/>
          <p:nvPr/>
        </p:nvSpPr>
        <p:spPr>
          <a:xfrm>
            <a:off x="6312941" y="4886087"/>
            <a:ext cx="5719357" cy="1753588"/>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dirty="0" smtClean="0"/>
              <a:t>Idea: let’s check the (rich) world of </a:t>
            </a:r>
            <a:r>
              <a:rPr lang="en-US" sz="2600" b="1" u="sng" dirty="0" smtClean="0"/>
              <a:t>streaming theory</a:t>
            </a:r>
            <a:r>
              <a:rPr lang="en-US" sz="2600" b="1" dirty="0" smtClean="0"/>
              <a:t> </a:t>
            </a:r>
            <a:r>
              <a:rPr lang="en-US" sz="2600" dirty="0" smtClean="0"/>
              <a:t>and see if there is anything out there that we could use </a:t>
            </a:r>
            <a:r>
              <a:rPr lang="en-US" sz="2600" dirty="0" smtClean="0">
                <a:sym typeface="Wingdings" panose="05000000000000000000" pitchFamily="2" charset="2"/>
              </a:rPr>
              <a:t></a:t>
            </a:r>
            <a:endParaRPr lang="de-CH" sz="2600" dirty="0"/>
          </a:p>
        </p:txBody>
      </p:sp>
    </p:spTree>
    <p:extLst>
      <p:ext uri="{BB962C8B-B14F-4D97-AF65-F5344CB8AC3E}">
        <p14:creationId xmlns:p14="http://schemas.microsoft.com/office/powerpoint/2010/main" val="7564572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17"/>
                                        </p:tgtEl>
                                      </p:cBhvr>
                                    </p:animEffect>
                                    <p:set>
                                      <p:cBhvr>
                                        <p:cTn id="12" dur="1" fill="hold">
                                          <p:stCondLst>
                                            <p:cond delay="499"/>
                                          </p:stCondLst>
                                        </p:cTn>
                                        <p:tgtEl>
                                          <p:spTgt spid="17"/>
                                        </p:tgtEl>
                                        <p:attrNameLst>
                                          <p:attrName>style.visibility</p:attrName>
                                        </p:attrNameLst>
                                      </p:cBhvr>
                                      <p:to>
                                        <p:strVal val="hidden"/>
                                      </p:to>
                                    </p:set>
                                  </p:childTnLst>
                                </p:cTn>
                              </p:par>
                              <p:par>
                                <p:cTn id="13" presetID="10"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fade">
                                      <p:cBhvr>
                                        <p:cTn id="18" dur="500"/>
                                        <p:tgtEl>
                                          <p:spTgt spid="2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500"/>
                                        <p:tgtEl>
                                          <p:spTgt spid="2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500"/>
                                        <p:tgtEl>
                                          <p:spTgt spid="4"/>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500"/>
                                        <p:tgtEl>
                                          <p:spTgt spid="2"/>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500"/>
                                        <p:tgtEl>
                                          <p:spTgt spid="13"/>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fade">
                                      <p:cBhvr>
                                        <p:cTn id="39" dur="500"/>
                                        <p:tgtEl>
                                          <p:spTgt spid="27"/>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fade">
                                      <p:cBhvr>
                                        <p:cTn id="42" dur="500"/>
                                        <p:tgtEl>
                                          <p:spTgt spid="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fade">
                                      <p:cBhvr>
                                        <p:cTn id="47" dur="500"/>
                                        <p:tgtEl>
                                          <p:spTgt spid="15"/>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fade">
                                      <p:cBhvr>
                                        <p:cTn id="52" dur="500"/>
                                        <p:tgtEl>
                                          <p:spTgt spid="14"/>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fade">
                                      <p:cBhvr>
                                        <p:cTn id="57" dur="500"/>
                                        <p:tgtEl>
                                          <p:spTgt spid="16"/>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9"/>
                                        </p:tgtEl>
                                        <p:attrNameLst>
                                          <p:attrName>style.visibility</p:attrName>
                                        </p:attrNameLst>
                                      </p:cBhvr>
                                      <p:to>
                                        <p:strVal val="visible"/>
                                      </p:to>
                                    </p:set>
                                    <p:animEffect transition="in" filter="fade">
                                      <p:cBhvr>
                                        <p:cTn id="62" dur="500"/>
                                        <p:tgtEl>
                                          <p:spTgt spid="19"/>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22"/>
                                        </p:tgtEl>
                                        <p:attrNameLst>
                                          <p:attrName>style.visibility</p:attrName>
                                        </p:attrNameLst>
                                      </p:cBhvr>
                                      <p:to>
                                        <p:strVal val="visible"/>
                                      </p:to>
                                    </p:set>
                                    <p:animEffect transition="in" filter="fade">
                                      <p:cBhvr>
                                        <p:cTn id="67" dur="500"/>
                                        <p:tgtEl>
                                          <p:spTgt spid="22"/>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grpId="1" nodeType="clickEffect">
                                  <p:stCondLst>
                                    <p:cond delay="0"/>
                                  </p:stCondLst>
                                  <p:childTnLst>
                                    <p:animEffect transition="out" filter="fade">
                                      <p:cBhvr>
                                        <p:cTn id="71" dur="500"/>
                                        <p:tgtEl>
                                          <p:spTgt spid="27"/>
                                        </p:tgtEl>
                                      </p:cBhvr>
                                    </p:animEffect>
                                    <p:set>
                                      <p:cBhvr>
                                        <p:cTn id="72" dur="1" fill="hold">
                                          <p:stCondLst>
                                            <p:cond delay="499"/>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3" grpId="0" animBg="1"/>
      <p:bldP spid="13" grpId="0" animBg="1"/>
      <p:bldP spid="14" grpId="0" animBg="1"/>
      <p:bldP spid="15" grpId="0" animBg="1"/>
      <p:bldP spid="16" grpId="0" animBg="1"/>
      <p:bldP spid="19" grpId="0" animBg="1"/>
      <p:bldP spid="22" grpId="0" animBg="1"/>
      <p:bldP spid="17" grpId="0" animBg="1"/>
      <p:bldP spid="17" grpId="1" animBg="1"/>
      <p:bldP spid="2" grpId="0" animBg="1"/>
      <p:bldP spid="27" grpId="0" animBg="1"/>
      <p:bldP spid="27" grpId="1" animBg="1"/>
      <p:bldP spid="3" grpId="0"/>
      <p:bldP spid="2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 descr="Image result for graph processing"/>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9601025">
            <a:off x="1893685" y="115538"/>
            <a:ext cx="7851540" cy="785154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0" y="460619"/>
            <a:ext cx="12192000" cy="6397381"/>
          </a:xfrm>
          <a:prstGeom prst="rect">
            <a:avLst/>
          </a:pr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36" name="Ellipse 25">
            <a:extLst>
              <a:ext uri="{FF2B5EF4-FFF2-40B4-BE49-F238E27FC236}">
                <a16:creationId xmlns:a16="http://schemas.microsoft.com/office/drawing/2014/main" id="{D00BDA27-AA5B-420E-8BAB-08BD107C1545}"/>
              </a:ext>
            </a:extLst>
          </p:cNvPr>
          <p:cNvSpPr>
            <a:spLocks noChangeAspect="1"/>
          </p:cNvSpPr>
          <p:nvPr/>
        </p:nvSpPr>
        <p:spPr>
          <a:xfrm>
            <a:off x="7042265" y="3857263"/>
            <a:ext cx="180000" cy="180000"/>
          </a:xfrm>
          <a:prstGeom prst="ellipse">
            <a:avLst/>
          </a:prstGeom>
          <a:solidFill>
            <a:schemeClr val="tx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cxnSp>
        <p:nvCxnSpPr>
          <p:cNvPr id="138" name="Gerader Verbinder 35">
            <a:extLst>
              <a:ext uri="{FF2B5EF4-FFF2-40B4-BE49-F238E27FC236}">
                <a16:creationId xmlns:a16="http://schemas.microsoft.com/office/drawing/2014/main" id="{6854BE3E-9F16-42A0-A1E1-DA320ED2023C}"/>
              </a:ext>
            </a:extLst>
          </p:cNvPr>
          <p:cNvCxnSpPr>
            <a:cxnSpLocks noChangeAspect="1"/>
            <a:stCxn id="136" idx="5"/>
            <a:endCxn id="137" idx="1"/>
          </p:cNvCxnSpPr>
          <p:nvPr/>
        </p:nvCxnSpPr>
        <p:spPr>
          <a:xfrm>
            <a:off x="7195905" y="4010903"/>
            <a:ext cx="170896" cy="300681"/>
          </a:xfrm>
          <a:prstGeom prst="line">
            <a:avLst/>
          </a:prstGeom>
          <a:ln w="76200">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46" name="Rounded Rectangle 58">
            <a:extLst>
              <a:ext uri="{FF2B5EF4-FFF2-40B4-BE49-F238E27FC236}">
                <a16:creationId xmlns:a16="http://schemas.microsoft.com/office/drawing/2014/main" id="{F533C29D-DB31-4CEC-8F72-4F58076869E5}"/>
              </a:ext>
            </a:extLst>
          </p:cNvPr>
          <p:cNvSpPr/>
          <p:nvPr/>
        </p:nvSpPr>
        <p:spPr>
          <a:xfrm>
            <a:off x="9158711" y="3498598"/>
            <a:ext cx="2691568" cy="2555246"/>
          </a:xfrm>
          <a:prstGeom prst="roundRect">
            <a:avLst/>
          </a:prstGeom>
          <a:solidFill>
            <a:schemeClr val="bg2">
              <a:lumMod val="60000"/>
              <a:lumOff val="40000"/>
            </a:schemeClr>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3600" dirty="0"/>
          </a:p>
        </p:txBody>
      </p:sp>
      <p:sp>
        <p:nvSpPr>
          <p:cNvPr id="147" name="Rounded Rectangle 58">
            <a:extLst>
              <a:ext uri="{FF2B5EF4-FFF2-40B4-BE49-F238E27FC236}">
                <a16:creationId xmlns:a16="http://schemas.microsoft.com/office/drawing/2014/main" id="{F533C29D-DB31-4CEC-8F72-4F58076869E5}"/>
              </a:ext>
            </a:extLst>
          </p:cNvPr>
          <p:cNvSpPr/>
          <p:nvPr/>
        </p:nvSpPr>
        <p:spPr>
          <a:xfrm>
            <a:off x="3995319" y="3039315"/>
            <a:ext cx="1940584" cy="907948"/>
          </a:xfrm>
          <a:prstGeom prst="roundRect">
            <a:avLst>
              <a:gd name="adj" fmla="val 13212"/>
            </a:avLst>
          </a:prstGeom>
          <a:solidFill>
            <a:schemeClr val="bg2">
              <a:lumMod val="60000"/>
              <a:lumOff val="40000"/>
            </a:schemeClr>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3600" dirty="0"/>
          </a:p>
        </p:txBody>
      </p:sp>
      <p:sp>
        <p:nvSpPr>
          <p:cNvPr id="137" name="Ellipse 27">
            <a:extLst>
              <a:ext uri="{FF2B5EF4-FFF2-40B4-BE49-F238E27FC236}">
                <a16:creationId xmlns:a16="http://schemas.microsoft.com/office/drawing/2014/main" id="{136D9D17-9FB9-4D67-84CB-F2AC8CD232A6}"/>
              </a:ext>
            </a:extLst>
          </p:cNvPr>
          <p:cNvSpPr>
            <a:spLocks noChangeAspect="1"/>
          </p:cNvSpPr>
          <p:nvPr/>
        </p:nvSpPr>
        <p:spPr>
          <a:xfrm>
            <a:off x="7340441" y="4285224"/>
            <a:ext cx="180000" cy="180000"/>
          </a:xfrm>
          <a:prstGeom prst="ellipse">
            <a:avLst/>
          </a:prstGeom>
          <a:solidFill>
            <a:schemeClr val="tx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pic>
        <p:nvPicPr>
          <p:cNvPr id="1026" name="Picture 2" descr="Image result for dram memory"/>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158711" y="4360885"/>
            <a:ext cx="2478774" cy="1579879"/>
          </a:xfrm>
          <a:prstGeom prst="rect">
            <a:avLst/>
          </a:prstGeom>
          <a:noFill/>
          <a:extLst>
            <a:ext uri="{909E8E84-426E-40DD-AFC4-6F175D3DCCD1}">
              <a14:hiddenFill xmlns:a14="http://schemas.microsoft.com/office/drawing/2010/main">
                <a:solidFill>
                  <a:srgbClr val="FFFFFF"/>
                </a:solidFill>
              </a14:hiddenFill>
            </a:ext>
          </a:extLst>
        </p:spPr>
      </p:pic>
      <p:pic>
        <p:nvPicPr>
          <p:cNvPr id="135" name="Picture 2" descr="Image result for graph processing"/>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9601025">
            <a:off x="9833505" y="3589242"/>
            <a:ext cx="2092182" cy="2092182"/>
          </a:xfrm>
          <a:prstGeom prst="rect">
            <a:avLst/>
          </a:prstGeom>
          <a:noFill/>
          <a:extLst>
            <a:ext uri="{909E8E84-426E-40DD-AFC4-6F175D3DCCD1}">
              <a14:hiddenFill xmlns:a14="http://schemas.microsoft.com/office/drawing/2010/main">
                <a:solidFill>
                  <a:srgbClr val="FFFFFF"/>
                </a:solidFill>
              </a14:hiddenFill>
            </a:ext>
          </a:extLst>
        </p:spPr>
      </p:pic>
      <p:sp>
        <p:nvSpPr>
          <p:cNvPr id="148" name="Ellipse 25">
            <a:extLst>
              <a:ext uri="{FF2B5EF4-FFF2-40B4-BE49-F238E27FC236}">
                <a16:creationId xmlns:a16="http://schemas.microsoft.com/office/drawing/2014/main" id="{D00BDA27-AA5B-420E-8BAB-08BD107C1545}"/>
              </a:ext>
            </a:extLst>
          </p:cNvPr>
          <p:cNvSpPr>
            <a:spLocks noChangeAspect="1"/>
          </p:cNvSpPr>
          <p:nvPr/>
        </p:nvSpPr>
        <p:spPr>
          <a:xfrm>
            <a:off x="7611932" y="3830903"/>
            <a:ext cx="180000" cy="180000"/>
          </a:xfrm>
          <a:prstGeom prst="ellipse">
            <a:avLst/>
          </a:prstGeom>
          <a:solidFill>
            <a:schemeClr val="tx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cxnSp>
        <p:nvCxnSpPr>
          <p:cNvPr id="149" name="Gerader Verbinder 35">
            <a:extLst>
              <a:ext uri="{FF2B5EF4-FFF2-40B4-BE49-F238E27FC236}">
                <a16:creationId xmlns:a16="http://schemas.microsoft.com/office/drawing/2014/main" id="{6854BE3E-9F16-42A0-A1E1-DA320ED2023C}"/>
              </a:ext>
            </a:extLst>
          </p:cNvPr>
          <p:cNvCxnSpPr>
            <a:cxnSpLocks noChangeAspect="1"/>
            <a:stCxn id="148" idx="5"/>
            <a:endCxn id="150" idx="1"/>
          </p:cNvCxnSpPr>
          <p:nvPr/>
        </p:nvCxnSpPr>
        <p:spPr>
          <a:xfrm>
            <a:off x="7765572" y="3984543"/>
            <a:ext cx="170896" cy="300681"/>
          </a:xfrm>
          <a:prstGeom prst="line">
            <a:avLst/>
          </a:prstGeom>
          <a:ln w="76200">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50" name="Ellipse 27">
            <a:extLst>
              <a:ext uri="{FF2B5EF4-FFF2-40B4-BE49-F238E27FC236}">
                <a16:creationId xmlns:a16="http://schemas.microsoft.com/office/drawing/2014/main" id="{136D9D17-9FB9-4D67-84CB-F2AC8CD232A6}"/>
              </a:ext>
            </a:extLst>
          </p:cNvPr>
          <p:cNvSpPr>
            <a:spLocks noChangeAspect="1"/>
          </p:cNvSpPr>
          <p:nvPr/>
        </p:nvSpPr>
        <p:spPr>
          <a:xfrm>
            <a:off x="7910108" y="4258864"/>
            <a:ext cx="180000" cy="180000"/>
          </a:xfrm>
          <a:prstGeom prst="ellipse">
            <a:avLst/>
          </a:prstGeom>
          <a:solidFill>
            <a:schemeClr val="tx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sp>
        <p:nvSpPr>
          <p:cNvPr id="155" name="Ellipse 25">
            <a:extLst>
              <a:ext uri="{FF2B5EF4-FFF2-40B4-BE49-F238E27FC236}">
                <a16:creationId xmlns:a16="http://schemas.microsoft.com/office/drawing/2014/main" id="{D00BDA27-AA5B-420E-8BAB-08BD107C1545}"/>
              </a:ext>
            </a:extLst>
          </p:cNvPr>
          <p:cNvSpPr>
            <a:spLocks noChangeAspect="1"/>
          </p:cNvSpPr>
          <p:nvPr/>
        </p:nvSpPr>
        <p:spPr>
          <a:xfrm>
            <a:off x="8249467" y="3857263"/>
            <a:ext cx="180000" cy="180000"/>
          </a:xfrm>
          <a:prstGeom prst="ellipse">
            <a:avLst/>
          </a:prstGeom>
          <a:solidFill>
            <a:schemeClr val="tx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cxnSp>
        <p:nvCxnSpPr>
          <p:cNvPr id="156" name="Gerader Verbinder 35">
            <a:extLst>
              <a:ext uri="{FF2B5EF4-FFF2-40B4-BE49-F238E27FC236}">
                <a16:creationId xmlns:a16="http://schemas.microsoft.com/office/drawing/2014/main" id="{6854BE3E-9F16-42A0-A1E1-DA320ED2023C}"/>
              </a:ext>
            </a:extLst>
          </p:cNvPr>
          <p:cNvCxnSpPr>
            <a:cxnSpLocks noChangeAspect="1"/>
            <a:stCxn id="155" idx="5"/>
            <a:endCxn id="157" idx="1"/>
          </p:cNvCxnSpPr>
          <p:nvPr/>
        </p:nvCxnSpPr>
        <p:spPr>
          <a:xfrm>
            <a:off x="8403107" y="4010903"/>
            <a:ext cx="170896" cy="300681"/>
          </a:xfrm>
          <a:prstGeom prst="line">
            <a:avLst/>
          </a:prstGeom>
          <a:ln w="76200">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57" name="Ellipse 27">
            <a:extLst>
              <a:ext uri="{FF2B5EF4-FFF2-40B4-BE49-F238E27FC236}">
                <a16:creationId xmlns:a16="http://schemas.microsoft.com/office/drawing/2014/main" id="{136D9D17-9FB9-4D67-84CB-F2AC8CD232A6}"/>
              </a:ext>
            </a:extLst>
          </p:cNvPr>
          <p:cNvSpPr>
            <a:spLocks noChangeAspect="1"/>
          </p:cNvSpPr>
          <p:nvPr/>
        </p:nvSpPr>
        <p:spPr>
          <a:xfrm>
            <a:off x="8547643" y="4285224"/>
            <a:ext cx="180000" cy="180000"/>
          </a:xfrm>
          <a:prstGeom prst="ellipse">
            <a:avLst/>
          </a:prstGeom>
          <a:solidFill>
            <a:schemeClr val="tx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cxnSp>
        <p:nvCxnSpPr>
          <p:cNvPr id="159" name="Straight Arrow Connector 158"/>
          <p:cNvCxnSpPr/>
          <p:nvPr/>
        </p:nvCxnSpPr>
        <p:spPr>
          <a:xfrm>
            <a:off x="6663308" y="4635333"/>
            <a:ext cx="2360758" cy="0"/>
          </a:xfrm>
          <a:prstGeom prst="straightConnector1">
            <a:avLst/>
          </a:prstGeom>
          <a:ln w="57150">
            <a:solidFill>
              <a:schemeClr val="tx1"/>
            </a:solidFill>
            <a:prstDash val="sys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67" name="Ellipse 25">
            <a:extLst>
              <a:ext uri="{FF2B5EF4-FFF2-40B4-BE49-F238E27FC236}">
                <a16:creationId xmlns:a16="http://schemas.microsoft.com/office/drawing/2014/main" id="{D00BDA27-AA5B-420E-8BAB-08BD107C1545}"/>
              </a:ext>
            </a:extLst>
          </p:cNvPr>
          <p:cNvSpPr>
            <a:spLocks noChangeAspect="1"/>
          </p:cNvSpPr>
          <p:nvPr/>
        </p:nvSpPr>
        <p:spPr>
          <a:xfrm>
            <a:off x="7125853" y="5668243"/>
            <a:ext cx="180000" cy="180000"/>
          </a:xfrm>
          <a:prstGeom prst="ellipse">
            <a:avLst/>
          </a:prstGeom>
          <a:solidFill>
            <a:schemeClr val="tx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cxnSp>
        <p:nvCxnSpPr>
          <p:cNvPr id="168" name="Gerader Verbinder 35">
            <a:extLst>
              <a:ext uri="{FF2B5EF4-FFF2-40B4-BE49-F238E27FC236}">
                <a16:creationId xmlns:a16="http://schemas.microsoft.com/office/drawing/2014/main" id="{6854BE3E-9F16-42A0-A1E1-DA320ED2023C}"/>
              </a:ext>
            </a:extLst>
          </p:cNvPr>
          <p:cNvCxnSpPr>
            <a:cxnSpLocks noChangeAspect="1"/>
            <a:stCxn id="167" idx="5"/>
            <a:endCxn id="169" idx="1"/>
          </p:cNvCxnSpPr>
          <p:nvPr/>
        </p:nvCxnSpPr>
        <p:spPr>
          <a:xfrm>
            <a:off x="7279493" y="5821883"/>
            <a:ext cx="170896" cy="300681"/>
          </a:xfrm>
          <a:prstGeom prst="line">
            <a:avLst/>
          </a:prstGeom>
          <a:ln w="76200">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69" name="Ellipse 27">
            <a:extLst>
              <a:ext uri="{FF2B5EF4-FFF2-40B4-BE49-F238E27FC236}">
                <a16:creationId xmlns:a16="http://schemas.microsoft.com/office/drawing/2014/main" id="{136D9D17-9FB9-4D67-84CB-F2AC8CD232A6}"/>
              </a:ext>
            </a:extLst>
          </p:cNvPr>
          <p:cNvSpPr>
            <a:spLocks noChangeAspect="1"/>
          </p:cNvSpPr>
          <p:nvPr/>
        </p:nvSpPr>
        <p:spPr>
          <a:xfrm>
            <a:off x="7424029" y="6096204"/>
            <a:ext cx="180000" cy="180000"/>
          </a:xfrm>
          <a:prstGeom prst="ellipse">
            <a:avLst/>
          </a:prstGeom>
          <a:solidFill>
            <a:schemeClr val="tx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sp>
        <p:nvSpPr>
          <p:cNvPr id="170" name="Ellipse 25">
            <a:extLst>
              <a:ext uri="{FF2B5EF4-FFF2-40B4-BE49-F238E27FC236}">
                <a16:creationId xmlns:a16="http://schemas.microsoft.com/office/drawing/2014/main" id="{D00BDA27-AA5B-420E-8BAB-08BD107C1545}"/>
              </a:ext>
            </a:extLst>
          </p:cNvPr>
          <p:cNvSpPr>
            <a:spLocks noChangeAspect="1"/>
          </p:cNvSpPr>
          <p:nvPr/>
        </p:nvSpPr>
        <p:spPr>
          <a:xfrm>
            <a:off x="7695520" y="5641883"/>
            <a:ext cx="180000" cy="180000"/>
          </a:xfrm>
          <a:prstGeom prst="ellipse">
            <a:avLst/>
          </a:prstGeom>
          <a:solidFill>
            <a:schemeClr val="tx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cxnSp>
        <p:nvCxnSpPr>
          <p:cNvPr id="171" name="Gerader Verbinder 35">
            <a:extLst>
              <a:ext uri="{FF2B5EF4-FFF2-40B4-BE49-F238E27FC236}">
                <a16:creationId xmlns:a16="http://schemas.microsoft.com/office/drawing/2014/main" id="{6854BE3E-9F16-42A0-A1E1-DA320ED2023C}"/>
              </a:ext>
            </a:extLst>
          </p:cNvPr>
          <p:cNvCxnSpPr>
            <a:cxnSpLocks noChangeAspect="1"/>
            <a:stCxn id="170" idx="5"/>
            <a:endCxn id="172" idx="1"/>
          </p:cNvCxnSpPr>
          <p:nvPr/>
        </p:nvCxnSpPr>
        <p:spPr>
          <a:xfrm>
            <a:off x="7849160" y="5795523"/>
            <a:ext cx="170896" cy="300681"/>
          </a:xfrm>
          <a:prstGeom prst="line">
            <a:avLst/>
          </a:prstGeom>
          <a:ln w="76200">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72" name="Ellipse 27">
            <a:extLst>
              <a:ext uri="{FF2B5EF4-FFF2-40B4-BE49-F238E27FC236}">
                <a16:creationId xmlns:a16="http://schemas.microsoft.com/office/drawing/2014/main" id="{136D9D17-9FB9-4D67-84CB-F2AC8CD232A6}"/>
              </a:ext>
            </a:extLst>
          </p:cNvPr>
          <p:cNvSpPr>
            <a:spLocks noChangeAspect="1"/>
          </p:cNvSpPr>
          <p:nvPr/>
        </p:nvSpPr>
        <p:spPr>
          <a:xfrm>
            <a:off x="7993696" y="6069844"/>
            <a:ext cx="180000" cy="180000"/>
          </a:xfrm>
          <a:prstGeom prst="ellipse">
            <a:avLst/>
          </a:prstGeom>
          <a:solidFill>
            <a:schemeClr val="tx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sp>
        <p:nvSpPr>
          <p:cNvPr id="173" name="Ellipse 25">
            <a:extLst>
              <a:ext uri="{FF2B5EF4-FFF2-40B4-BE49-F238E27FC236}">
                <a16:creationId xmlns:a16="http://schemas.microsoft.com/office/drawing/2014/main" id="{D00BDA27-AA5B-420E-8BAB-08BD107C1545}"/>
              </a:ext>
            </a:extLst>
          </p:cNvPr>
          <p:cNvSpPr>
            <a:spLocks noChangeAspect="1"/>
          </p:cNvSpPr>
          <p:nvPr/>
        </p:nvSpPr>
        <p:spPr>
          <a:xfrm>
            <a:off x="8333055" y="5668243"/>
            <a:ext cx="180000" cy="180000"/>
          </a:xfrm>
          <a:prstGeom prst="ellipse">
            <a:avLst/>
          </a:prstGeom>
          <a:solidFill>
            <a:schemeClr val="tx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cxnSp>
        <p:nvCxnSpPr>
          <p:cNvPr id="174" name="Gerader Verbinder 35">
            <a:extLst>
              <a:ext uri="{FF2B5EF4-FFF2-40B4-BE49-F238E27FC236}">
                <a16:creationId xmlns:a16="http://schemas.microsoft.com/office/drawing/2014/main" id="{6854BE3E-9F16-42A0-A1E1-DA320ED2023C}"/>
              </a:ext>
            </a:extLst>
          </p:cNvPr>
          <p:cNvCxnSpPr>
            <a:cxnSpLocks noChangeAspect="1"/>
            <a:stCxn id="173" idx="5"/>
            <a:endCxn id="175" idx="1"/>
          </p:cNvCxnSpPr>
          <p:nvPr/>
        </p:nvCxnSpPr>
        <p:spPr>
          <a:xfrm>
            <a:off x="8486695" y="5821883"/>
            <a:ext cx="170896" cy="300681"/>
          </a:xfrm>
          <a:prstGeom prst="line">
            <a:avLst/>
          </a:prstGeom>
          <a:ln w="76200">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75" name="Ellipse 27">
            <a:extLst>
              <a:ext uri="{FF2B5EF4-FFF2-40B4-BE49-F238E27FC236}">
                <a16:creationId xmlns:a16="http://schemas.microsoft.com/office/drawing/2014/main" id="{136D9D17-9FB9-4D67-84CB-F2AC8CD232A6}"/>
              </a:ext>
            </a:extLst>
          </p:cNvPr>
          <p:cNvSpPr>
            <a:spLocks noChangeAspect="1"/>
          </p:cNvSpPr>
          <p:nvPr/>
        </p:nvSpPr>
        <p:spPr>
          <a:xfrm>
            <a:off x="8631231" y="6096204"/>
            <a:ext cx="180000" cy="180000"/>
          </a:xfrm>
          <a:prstGeom prst="ellipse">
            <a:avLst/>
          </a:prstGeom>
          <a:solidFill>
            <a:schemeClr val="tx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cxnSp>
        <p:nvCxnSpPr>
          <p:cNvPr id="176" name="Straight Arrow Connector 175"/>
          <p:cNvCxnSpPr/>
          <p:nvPr/>
        </p:nvCxnSpPr>
        <p:spPr>
          <a:xfrm flipH="1">
            <a:off x="8940316" y="6019374"/>
            <a:ext cx="460683" cy="417102"/>
          </a:xfrm>
          <a:prstGeom prst="straightConnector1">
            <a:avLst/>
          </a:prstGeom>
          <a:ln w="57150">
            <a:solidFill>
              <a:schemeClr val="tx1"/>
            </a:solidFill>
            <a:prstDash val="sys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47" name="Title 24"/>
          <p:cNvSpPr>
            <a:spLocks noGrp="1"/>
          </p:cNvSpPr>
          <p:nvPr>
            <p:ph type="title"/>
          </p:nvPr>
        </p:nvSpPr>
        <p:spPr>
          <a:xfrm>
            <a:off x="191344" y="533400"/>
            <a:ext cx="11773308" cy="533400"/>
          </a:xfrm>
          <a:noFill/>
        </p:spPr>
        <p:txBody>
          <a:bodyPr/>
          <a:lstStyle/>
          <a:p>
            <a:r>
              <a:rPr lang="en-US" dirty="0" err="1" smtClean="0"/>
              <a:t>Substream</a:t>
            </a:r>
            <a:r>
              <a:rPr lang="en-US" dirty="0" smtClean="0"/>
              <a:t>-Centric Graph Processing</a:t>
            </a:r>
            <a:endParaRPr lang="de-CH" dirty="0"/>
          </a:p>
        </p:txBody>
      </p:sp>
      <p:sp>
        <p:nvSpPr>
          <p:cNvPr id="50" name="Rounded Rectangle 58">
            <a:extLst>
              <a:ext uri="{FF2B5EF4-FFF2-40B4-BE49-F238E27FC236}">
                <a16:creationId xmlns:a16="http://schemas.microsoft.com/office/drawing/2014/main" id="{F533C29D-DB31-4CEC-8F72-4F58076869E5}"/>
              </a:ext>
            </a:extLst>
          </p:cNvPr>
          <p:cNvSpPr/>
          <p:nvPr/>
        </p:nvSpPr>
        <p:spPr>
          <a:xfrm>
            <a:off x="3965466" y="5237695"/>
            <a:ext cx="1940584" cy="907948"/>
          </a:xfrm>
          <a:prstGeom prst="roundRect">
            <a:avLst>
              <a:gd name="adj" fmla="val 13212"/>
            </a:avLst>
          </a:prstGeom>
          <a:solidFill>
            <a:schemeClr val="bg2">
              <a:lumMod val="60000"/>
              <a:lumOff val="40000"/>
            </a:schemeClr>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3600" dirty="0"/>
          </a:p>
        </p:txBody>
      </p:sp>
      <p:cxnSp>
        <p:nvCxnSpPr>
          <p:cNvPr id="52" name="Straight Arrow Connector 51"/>
          <p:cNvCxnSpPr>
            <a:stCxn id="147" idx="3"/>
          </p:cNvCxnSpPr>
          <p:nvPr/>
        </p:nvCxnSpPr>
        <p:spPr>
          <a:xfrm>
            <a:off x="5935903" y="3493289"/>
            <a:ext cx="682349" cy="1142044"/>
          </a:xfrm>
          <a:prstGeom prst="straightConnector1">
            <a:avLst/>
          </a:prstGeom>
          <a:ln w="57150">
            <a:solidFill>
              <a:schemeClr val="tx1"/>
            </a:solidFill>
            <a:prstDash val="sys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a:stCxn id="50" idx="3"/>
          </p:cNvCxnSpPr>
          <p:nvPr/>
        </p:nvCxnSpPr>
        <p:spPr>
          <a:xfrm flipV="1">
            <a:off x="5906050" y="4594056"/>
            <a:ext cx="685680" cy="1097613"/>
          </a:xfrm>
          <a:prstGeom prst="straightConnector1">
            <a:avLst/>
          </a:prstGeom>
          <a:ln w="57150">
            <a:solidFill>
              <a:schemeClr val="tx1"/>
            </a:solidFill>
            <a:prstDash val="sys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rot="5400000">
            <a:off x="4703027" y="4163258"/>
            <a:ext cx="591829" cy="800219"/>
          </a:xfrm>
          <a:prstGeom prst="rect">
            <a:avLst/>
          </a:prstGeom>
        </p:spPr>
        <p:txBody>
          <a:bodyPr wrap="none">
            <a:spAutoFit/>
          </a:bodyPr>
          <a:lstStyle/>
          <a:p>
            <a:pPr algn="ctr"/>
            <a:r>
              <a:rPr lang="en-US" sz="4600" dirty="0" smtClean="0"/>
              <a:t>…</a:t>
            </a:r>
            <a:endParaRPr lang="de-CH" sz="4600" dirty="0"/>
          </a:p>
        </p:txBody>
      </p:sp>
      <p:sp>
        <p:nvSpPr>
          <p:cNvPr id="64" name="Ellipse 25">
            <a:extLst>
              <a:ext uri="{FF2B5EF4-FFF2-40B4-BE49-F238E27FC236}">
                <a16:creationId xmlns:a16="http://schemas.microsoft.com/office/drawing/2014/main" id="{D00BDA27-AA5B-420E-8BAB-08BD107C1545}"/>
              </a:ext>
            </a:extLst>
          </p:cNvPr>
          <p:cNvSpPr>
            <a:spLocks noChangeAspect="1"/>
          </p:cNvSpPr>
          <p:nvPr/>
        </p:nvSpPr>
        <p:spPr>
          <a:xfrm>
            <a:off x="4230944" y="3174152"/>
            <a:ext cx="180000" cy="180000"/>
          </a:xfrm>
          <a:prstGeom prst="ellipse">
            <a:avLst/>
          </a:prstGeom>
          <a:solidFill>
            <a:schemeClr val="tx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cxnSp>
        <p:nvCxnSpPr>
          <p:cNvPr id="65" name="Gerader Verbinder 35">
            <a:extLst>
              <a:ext uri="{FF2B5EF4-FFF2-40B4-BE49-F238E27FC236}">
                <a16:creationId xmlns:a16="http://schemas.microsoft.com/office/drawing/2014/main" id="{6854BE3E-9F16-42A0-A1E1-DA320ED2023C}"/>
              </a:ext>
            </a:extLst>
          </p:cNvPr>
          <p:cNvCxnSpPr>
            <a:cxnSpLocks noChangeAspect="1"/>
            <a:stCxn id="64" idx="5"/>
            <a:endCxn id="66" idx="1"/>
          </p:cNvCxnSpPr>
          <p:nvPr/>
        </p:nvCxnSpPr>
        <p:spPr>
          <a:xfrm>
            <a:off x="4384584" y="3327792"/>
            <a:ext cx="170896" cy="300681"/>
          </a:xfrm>
          <a:prstGeom prst="line">
            <a:avLst/>
          </a:prstGeom>
          <a:ln w="76200">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6" name="Ellipse 27">
            <a:extLst>
              <a:ext uri="{FF2B5EF4-FFF2-40B4-BE49-F238E27FC236}">
                <a16:creationId xmlns:a16="http://schemas.microsoft.com/office/drawing/2014/main" id="{136D9D17-9FB9-4D67-84CB-F2AC8CD232A6}"/>
              </a:ext>
            </a:extLst>
          </p:cNvPr>
          <p:cNvSpPr>
            <a:spLocks noChangeAspect="1"/>
          </p:cNvSpPr>
          <p:nvPr/>
        </p:nvSpPr>
        <p:spPr>
          <a:xfrm>
            <a:off x="4529120" y="3602113"/>
            <a:ext cx="180000" cy="180000"/>
          </a:xfrm>
          <a:prstGeom prst="ellipse">
            <a:avLst/>
          </a:prstGeom>
          <a:solidFill>
            <a:schemeClr val="tx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sp>
        <p:nvSpPr>
          <p:cNvPr id="67" name="Ellipse 25">
            <a:extLst>
              <a:ext uri="{FF2B5EF4-FFF2-40B4-BE49-F238E27FC236}">
                <a16:creationId xmlns:a16="http://schemas.microsoft.com/office/drawing/2014/main" id="{D00BDA27-AA5B-420E-8BAB-08BD107C1545}"/>
              </a:ext>
            </a:extLst>
          </p:cNvPr>
          <p:cNvSpPr>
            <a:spLocks noChangeAspect="1"/>
          </p:cNvSpPr>
          <p:nvPr/>
        </p:nvSpPr>
        <p:spPr>
          <a:xfrm>
            <a:off x="5071228" y="3200512"/>
            <a:ext cx="180000" cy="180000"/>
          </a:xfrm>
          <a:prstGeom prst="ellipse">
            <a:avLst/>
          </a:prstGeom>
          <a:solidFill>
            <a:schemeClr val="tx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cxnSp>
        <p:nvCxnSpPr>
          <p:cNvPr id="68" name="Gerader Verbinder 35">
            <a:extLst>
              <a:ext uri="{FF2B5EF4-FFF2-40B4-BE49-F238E27FC236}">
                <a16:creationId xmlns:a16="http://schemas.microsoft.com/office/drawing/2014/main" id="{6854BE3E-9F16-42A0-A1E1-DA320ED2023C}"/>
              </a:ext>
            </a:extLst>
          </p:cNvPr>
          <p:cNvCxnSpPr>
            <a:cxnSpLocks noChangeAspect="1"/>
            <a:stCxn id="67" idx="5"/>
            <a:endCxn id="69" idx="1"/>
          </p:cNvCxnSpPr>
          <p:nvPr/>
        </p:nvCxnSpPr>
        <p:spPr>
          <a:xfrm>
            <a:off x="5224868" y="3354152"/>
            <a:ext cx="170896" cy="300681"/>
          </a:xfrm>
          <a:prstGeom prst="line">
            <a:avLst/>
          </a:prstGeom>
          <a:ln w="76200">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9" name="Ellipse 27">
            <a:extLst>
              <a:ext uri="{FF2B5EF4-FFF2-40B4-BE49-F238E27FC236}">
                <a16:creationId xmlns:a16="http://schemas.microsoft.com/office/drawing/2014/main" id="{136D9D17-9FB9-4D67-84CB-F2AC8CD232A6}"/>
              </a:ext>
            </a:extLst>
          </p:cNvPr>
          <p:cNvSpPr>
            <a:spLocks noChangeAspect="1"/>
          </p:cNvSpPr>
          <p:nvPr/>
        </p:nvSpPr>
        <p:spPr>
          <a:xfrm>
            <a:off x="5369404" y="3628473"/>
            <a:ext cx="180000" cy="180000"/>
          </a:xfrm>
          <a:prstGeom prst="ellipse">
            <a:avLst/>
          </a:prstGeom>
          <a:solidFill>
            <a:schemeClr val="tx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sp>
        <p:nvSpPr>
          <p:cNvPr id="70" name="Ellipse 25">
            <a:extLst>
              <a:ext uri="{FF2B5EF4-FFF2-40B4-BE49-F238E27FC236}">
                <a16:creationId xmlns:a16="http://schemas.microsoft.com/office/drawing/2014/main" id="{D00BDA27-AA5B-420E-8BAB-08BD107C1545}"/>
              </a:ext>
            </a:extLst>
          </p:cNvPr>
          <p:cNvSpPr>
            <a:spLocks noChangeAspect="1"/>
          </p:cNvSpPr>
          <p:nvPr/>
        </p:nvSpPr>
        <p:spPr>
          <a:xfrm>
            <a:off x="4737131" y="5358656"/>
            <a:ext cx="180000" cy="180000"/>
          </a:xfrm>
          <a:prstGeom prst="ellipse">
            <a:avLst/>
          </a:prstGeom>
          <a:solidFill>
            <a:schemeClr val="tx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cxnSp>
        <p:nvCxnSpPr>
          <p:cNvPr id="71" name="Gerader Verbinder 35">
            <a:extLst>
              <a:ext uri="{FF2B5EF4-FFF2-40B4-BE49-F238E27FC236}">
                <a16:creationId xmlns:a16="http://schemas.microsoft.com/office/drawing/2014/main" id="{6854BE3E-9F16-42A0-A1E1-DA320ED2023C}"/>
              </a:ext>
            </a:extLst>
          </p:cNvPr>
          <p:cNvCxnSpPr>
            <a:cxnSpLocks noChangeAspect="1"/>
            <a:stCxn id="70" idx="5"/>
            <a:endCxn id="72" idx="1"/>
          </p:cNvCxnSpPr>
          <p:nvPr/>
        </p:nvCxnSpPr>
        <p:spPr>
          <a:xfrm>
            <a:off x="4890771" y="5512296"/>
            <a:ext cx="170896" cy="300681"/>
          </a:xfrm>
          <a:prstGeom prst="line">
            <a:avLst/>
          </a:prstGeom>
          <a:ln w="76200">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2" name="Ellipse 27">
            <a:extLst>
              <a:ext uri="{FF2B5EF4-FFF2-40B4-BE49-F238E27FC236}">
                <a16:creationId xmlns:a16="http://schemas.microsoft.com/office/drawing/2014/main" id="{136D9D17-9FB9-4D67-84CB-F2AC8CD232A6}"/>
              </a:ext>
            </a:extLst>
          </p:cNvPr>
          <p:cNvSpPr>
            <a:spLocks noChangeAspect="1"/>
          </p:cNvSpPr>
          <p:nvPr/>
        </p:nvSpPr>
        <p:spPr>
          <a:xfrm>
            <a:off x="5035307" y="5786617"/>
            <a:ext cx="180000" cy="180000"/>
          </a:xfrm>
          <a:prstGeom prst="ellipse">
            <a:avLst/>
          </a:prstGeom>
          <a:solidFill>
            <a:schemeClr val="tx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sp>
        <p:nvSpPr>
          <p:cNvPr id="73" name="Arc 72"/>
          <p:cNvSpPr/>
          <p:nvPr/>
        </p:nvSpPr>
        <p:spPr>
          <a:xfrm rot="16549170">
            <a:off x="5356275" y="3199908"/>
            <a:ext cx="415904" cy="286439"/>
          </a:xfrm>
          <a:prstGeom prst="arc">
            <a:avLst>
              <a:gd name="adj1" fmla="val 16200000"/>
              <a:gd name="adj2" fmla="val 10926082"/>
            </a:avLst>
          </a:prstGeom>
          <a:ln w="57150">
            <a:solidFill>
              <a:schemeClr val="accent1">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4" name="Arc 73"/>
          <p:cNvSpPr/>
          <p:nvPr/>
        </p:nvSpPr>
        <p:spPr>
          <a:xfrm rot="16549170">
            <a:off x="4529936" y="3208782"/>
            <a:ext cx="415904" cy="286439"/>
          </a:xfrm>
          <a:prstGeom prst="arc">
            <a:avLst>
              <a:gd name="adj1" fmla="val 16200000"/>
              <a:gd name="adj2" fmla="val 10926082"/>
            </a:avLst>
          </a:prstGeom>
          <a:ln w="57150">
            <a:solidFill>
              <a:schemeClr val="accent1">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5" name="Arc 74"/>
          <p:cNvSpPr/>
          <p:nvPr/>
        </p:nvSpPr>
        <p:spPr>
          <a:xfrm rot="16549170">
            <a:off x="5030774" y="5402305"/>
            <a:ext cx="415904" cy="286439"/>
          </a:xfrm>
          <a:prstGeom prst="arc">
            <a:avLst>
              <a:gd name="adj1" fmla="val 16200000"/>
              <a:gd name="adj2" fmla="val 10926082"/>
            </a:avLst>
          </a:prstGeom>
          <a:ln w="57150">
            <a:solidFill>
              <a:schemeClr val="accent1">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76" name="Straight Arrow Connector 75"/>
          <p:cNvCxnSpPr>
            <a:endCxn id="147" idx="1"/>
          </p:cNvCxnSpPr>
          <p:nvPr/>
        </p:nvCxnSpPr>
        <p:spPr>
          <a:xfrm flipV="1">
            <a:off x="2977714" y="3493289"/>
            <a:ext cx="1017605" cy="1017438"/>
          </a:xfrm>
          <a:prstGeom prst="straightConnector1">
            <a:avLst/>
          </a:prstGeom>
          <a:ln w="57150">
            <a:solidFill>
              <a:schemeClr val="tx1"/>
            </a:solidFill>
            <a:prstDash val="sys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7" name="Straight Arrow Connector 76"/>
          <p:cNvCxnSpPr>
            <a:endCxn id="50" idx="1"/>
          </p:cNvCxnSpPr>
          <p:nvPr/>
        </p:nvCxnSpPr>
        <p:spPr>
          <a:xfrm>
            <a:off x="2990595" y="4677386"/>
            <a:ext cx="974871" cy="1014283"/>
          </a:xfrm>
          <a:prstGeom prst="straightConnector1">
            <a:avLst/>
          </a:prstGeom>
          <a:ln w="57150">
            <a:solidFill>
              <a:schemeClr val="tx1"/>
            </a:solidFill>
            <a:prstDash val="sys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7" name="Straight Arrow Connector 86"/>
          <p:cNvCxnSpPr/>
          <p:nvPr/>
        </p:nvCxnSpPr>
        <p:spPr>
          <a:xfrm>
            <a:off x="1307468" y="4606199"/>
            <a:ext cx="1496662" cy="0"/>
          </a:xfrm>
          <a:prstGeom prst="straightConnector1">
            <a:avLst/>
          </a:prstGeom>
          <a:ln w="57150">
            <a:solidFill>
              <a:schemeClr val="tx1"/>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89" name="Rounded Rectangle 58">
            <a:extLst>
              <a:ext uri="{FF2B5EF4-FFF2-40B4-BE49-F238E27FC236}">
                <a16:creationId xmlns:a16="http://schemas.microsoft.com/office/drawing/2014/main" id="{F533C29D-DB31-4CEC-8F72-4F58076869E5}"/>
              </a:ext>
            </a:extLst>
          </p:cNvPr>
          <p:cNvSpPr/>
          <p:nvPr/>
        </p:nvSpPr>
        <p:spPr>
          <a:xfrm>
            <a:off x="2041728" y="4213321"/>
            <a:ext cx="833980" cy="815477"/>
          </a:xfrm>
          <a:prstGeom prst="roundRect">
            <a:avLst>
              <a:gd name="adj" fmla="val 13212"/>
            </a:avLst>
          </a:prstGeom>
          <a:solidFill>
            <a:schemeClr val="bg2">
              <a:lumMod val="60000"/>
              <a:lumOff val="40000"/>
            </a:schemeClr>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3600" dirty="0"/>
          </a:p>
        </p:txBody>
      </p:sp>
      <p:cxnSp>
        <p:nvCxnSpPr>
          <p:cNvPr id="91" name="Straight Arrow Connector 90"/>
          <p:cNvCxnSpPr/>
          <p:nvPr/>
        </p:nvCxnSpPr>
        <p:spPr>
          <a:xfrm flipH="1">
            <a:off x="1307468" y="6446314"/>
            <a:ext cx="7596844" cy="0"/>
          </a:xfrm>
          <a:prstGeom prst="straightConnector1">
            <a:avLst/>
          </a:prstGeom>
          <a:ln w="57150">
            <a:solidFill>
              <a:schemeClr val="tx1"/>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1307468" y="4635333"/>
            <a:ext cx="0" cy="1801143"/>
          </a:xfrm>
          <a:prstGeom prst="line">
            <a:avLst/>
          </a:prstGeom>
          <a:ln w="57150">
            <a:solidFill>
              <a:schemeClr val="tx1"/>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4" name="Straight Arrow Connector 103"/>
          <p:cNvCxnSpPr/>
          <p:nvPr/>
        </p:nvCxnSpPr>
        <p:spPr>
          <a:xfrm>
            <a:off x="5151830" y="4598942"/>
            <a:ext cx="1496662" cy="0"/>
          </a:xfrm>
          <a:prstGeom prst="straightConnector1">
            <a:avLst/>
          </a:prstGeom>
          <a:ln w="57150">
            <a:solidFill>
              <a:schemeClr val="tx1"/>
            </a:solidFill>
            <a:prstDash val="sys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5" name="Straight Arrow Connector 104"/>
          <p:cNvCxnSpPr/>
          <p:nvPr/>
        </p:nvCxnSpPr>
        <p:spPr>
          <a:xfrm>
            <a:off x="2932231" y="4594056"/>
            <a:ext cx="1496662" cy="0"/>
          </a:xfrm>
          <a:prstGeom prst="straightConnector1">
            <a:avLst/>
          </a:prstGeom>
          <a:ln w="57150">
            <a:solidFill>
              <a:schemeClr val="tx1"/>
            </a:solidFill>
            <a:prstDash val="sys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88" name="Rounded Rectangle 58">
            <a:extLst>
              <a:ext uri="{FF2B5EF4-FFF2-40B4-BE49-F238E27FC236}">
                <a16:creationId xmlns:a16="http://schemas.microsoft.com/office/drawing/2014/main" id="{F533C29D-DB31-4CEC-8F72-4F58076869E5}"/>
              </a:ext>
            </a:extLst>
          </p:cNvPr>
          <p:cNvSpPr/>
          <p:nvPr/>
        </p:nvSpPr>
        <p:spPr>
          <a:xfrm>
            <a:off x="6082063" y="4186317"/>
            <a:ext cx="833980" cy="815477"/>
          </a:xfrm>
          <a:prstGeom prst="roundRect">
            <a:avLst>
              <a:gd name="adj" fmla="val 13212"/>
            </a:avLst>
          </a:prstGeom>
          <a:solidFill>
            <a:schemeClr val="bg2">
              <a:lumMod val="60000"/>
              <a:lumOff val="40000"/>
            </a:schemeClr>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3600" dirty="0"/>
          </a:p>
        </p:txBody>
      </p:sp>
      <p:sp>
        <p:nvSpPr>
          <p:cNvPr id="99" name="Arc 98"/>
          <p:cNvSpPr/>
          <p:nvPr/>
        </p:nvSpPr>
        <p:spPr>
          <a:xfrm rot="16549170">
            <a:off x="6276973" y="4476556"/>
            <a:ext cx="415904" cy="286439"/>
          </a:xfrm>
          <a:prstGeom prst="arc">
            <a:avLst>
              <a:gd name="adj1" fmla="val 16200000"/>
              <a:gd name="adj2" fmla="val 10926082"/>
            </a:avLst>
          </a:prstGeom>
          <a:ln w="57150">
            <a:solidFill>
              <a:schemeClr val="accent1">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2" name="Arc 111"/>
          <p:cNvSpPr/>
          <p:nvPr/>
        </p:nvSpPr>
        <p:spPr>
          <a:xfrm rot="16549170">
            <a:off x="2220077" y="4494661"/>
            <a:ext cx="415904" cy="286439"/>
          </a:xfrm>
          <a:prstGeom prst="arc">
            <a:avLst>
              <a:gd name="adj1" fmla="val 16200000"/>
              <a:gd name="adj2" fmla="val 10926082"/>
            </a:avLst>
          </a:prstGeom>
          <a:ln w="57150">
            <a:solidFill>
              <a:schemeClr val="accent1">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8" name="Rounded Rectangle 58">
            <a:extLst>
              <a:ext uri="{FF2B5EF4-FFF2-40B4-BE49-F238E27FC236}">
                <a16:creationId xmlns:a16="http://schemas.microsoft.com/office/drawing/2014/main" id="{F533C29D-DB31-4CEC-8F72-4F58076869E5}"/>
              </a:ext>
            </a:extLst>
          </p:cNvPr>
          <p:cNvSpPr/>
          <p:nvPr/>
        </p:nvSpPr>
        <p:spPr>
          <a:xfrm>
            <a:off x="8904312" y="1195868"/>
            <a:ext cx="2876522" cy="739616"/>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How to minimize the number of “passes”?</a:t>
            </a:r>
            <a:endParaRPr lang="de-CH" sz="2000" dirty="0"/>
          </a:p>
        </p:txBody>
      </p:sp>
      <p:pic>
        <p:nvPicPr>
          <p:cNvPr id="119" name="Picture 2" descr="http://www.avonbournetrust.org/user/74/159860.png">
            <a:extLst>
              <a:ext uri="{FF2B5EF4-FFF2-40B4-BE49-F238E27FC236}">
                <a16:creationId xmlns:a16="http://schemas.microsoft.com/office/drawing/2014/main" id="{E24135B5-C8BF-442C-9A11-4E0F523C749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16289" y="1043773"/>
            <a:ext cx="550288" cy="550286"/>
          </a:xfrm>
          <a:prstGeom prst="rect">
            <a:avLst/>
          </a:prstGeom>
          <a:noFill/>
          <a:extLst>
            <a:ext uri="{909E8E84-426E-40DD-AFC4-6F175D3DCCD1}">
              <a14:hiddenFill xmlns:a14="http://schemas.microsoft.com/office/drawing/2010/main">
                <a:solidFill>
                  <a:srgbClr val="FFFFFF"/>
                </a:solidFill>
              </a14:hiddenFill>
            </a:ext>
          </a:extLst>
        </p:spPr>
      </p:pic>
      <p:sp>
        <p:nvSpPr>
          <p:cNvPr id="86" name="Rounded Rectangular Callout 85"/>
          <p:cNvSpPr/>
          <p:nvPr/>
        </p:nvSpPr>
        <p:spPr>
          <a:xfrm>
            <a:off x="5458718" y="2407957"/>
            <a:ext cx="1457326" cy="429194"/>
          </a:xfrm>
          <a:prstGeom prst="wedgeRoundRectCallout">
            <a:avLst>
              <a:gd name="adj1" fmla="val 2068"/>
              <a:gd name="adj2" fmla="val 252484"/>
              <a:gd name="adj3" fmla="val 16667"/>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2200" dirty="0"/>
          </a:p>
        </p:txBody>
      </p:sp>
      <mc:AlternateContent xmlns:mc="http://schemas.openxmlformats.org/markup-compatibility/2006" xmlns:a14="http://schemas.microsoft.com/office/drawing/2010/main">
        <mc:Choice Requires="a14">
          <p:sp>
            <p:nvSpPr>
              <p:cNvPr id="2" name="TextBox 1"/>
              <p:cNvSpPr txBox="1"/>
              <p:nvPr/>
            </p:nvSpPr>
            <p:spPr>
              <a:xfrm>
                <a:off x="5518752" y="2439754"/>
                <a:ext cx="1349921" cy="33855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2200" b="0" i="1" smtClean="0">
                              <a:solidFill>
                                <a:schemeClr val="bg1"/>
                              </a:solidFill>
                              <a:latin typeface="Cambria Math" panose="02040503050406030204" pitchFamily="18" charset="0"/>
                            </a:rPr>
                          </m:ctrlPr>
                        </m:sSupPr>
                        <m:e>
                          <m:r>
                            <a:rPr lang="en-US" sz="2200" b="0" i="1" smtClean="0">
                              <a:solidFill>
                                <a:schemeClr val="bg1"/>
                              </a:solidFill>
                              <a:latin typeface="Cambria Math" panose="02040503050406030204" pitchFamily="18" charset="0"/>
                            </a:rPr>
                            <m:t>≥</m:t>
                          </m:r>
                          <m:d>
                            <m:dPr>
                              <m:ctrlPr>
                                <a:rPr lang="en-US" sz="2200" b="0" i="1" smtClean="0">
                                  <a:solidFill>
                                    <a:schemeClr val="bg1"/>
                                  </a:solidFill>
                                  <a:latin typeface="Cambria Math" panose="02040503050406030204" pitchFamily="18" charset="0"/>
                                </a:rPr>
                              </m:ctrlPr>
                            </m:dPr>
                            <m:e>
                              <m:r>
                                <a:rPr lang="en-US" sz="2200" b="0" i="1" smtClean="0">
                                  <a:solidFill>
                                    <a:schemeClr val="bg1"/>
                                  </a:solidFill>
                                  <a:latin typeface="Cambria Math" panose="02040503050406030204" pitchFamily="18" charset="0"/>
                                </a:rPr>
                                <m:t>1+</m:t>
                              </m:r>
                              <m:r>
                                <a:rPr lang="en-US" sz="2200" b="0" i="1" smtClean="0">
                                  <a:solidFill>
                                    <a:schemeClr val="bg1"/>
                                  </a:solidFill>
                                  <a:latin typeface="Cambria Math" panose="02040503050406030204" pitchFamily="18" charset="0"/>
                                </a:rPr>
                                <m:t>𝜖</m:t>
                              </m:r>
                            </m:e>
                          </m:d>
                        </m:e>
                        <m:sup>
                          <m:r>
                            <a:rPr lang="en-US" sz="2200" b="0" i="1" smtClean="0">
                              <a:solidFill>
                                <a:schemeClr val="bg1"/>
                              </a:solidFill>
                              <a:latin typeface="Cambria Math" panose="02040503050406030204" pitchFamily="18" charset="0"/>
                            </a:rPr>
                            <m:t>0</m:t>
                          </m:r>
                        </m:sup>
                      </m:sSup>
                    </m:oMath>
                  </m:oMathPara>
                </a14:m>
                <a:endParaRPr lang="en-US" sz="2200" dirty="0">
                  <a:solidFill>
                    <a:schemeClr val="bg1"/>
                  </a:solidFill>
                </a:endParaRPr>
              </a:p>
            </p:txBody>
          </p:sp>
        </mc:Choice>
        <mc:Fallback xmlns="">
          <p:sp>
            <p:nvSpPr>
              <p:cNvPr id="2" name="TextBox 1"/>
              <p:cNvSpPr txBox="1">
                <a:spLocks noRot="1" noChangeAspect="1" noMove="1" noResize="1" noEditPoints="1" noAdjustHandles="1" noChangeArrowheads="1" noChangeShapeType="1" noTextEdit="1"/>
              </p:cNvSpPr>
              <p:nvPr/>
            </p:nvSpPr>
            <p:spPr>
              <a:xfrm>
                <a:off x="5518752" y="2439754"/>
                <a:ext cx="1349921" cy="338554"/>
              </a:xfrm>
              <a:prstGeom prst="rect">
                <a:avLst/>
              </a:prstGeom>
              <a:blipFill>
                <a:blip r:embed="rId5"/>
                <a:stretch>
                  <a:fillRect l="-4505" t="-3571" r="-1802" b="-8929"/>
                </a:stretch>
              </a:blipFill>
            </p:spPr>
            <p:txBody>
              <a:bodyPr/>
              <a:lstStyle/>
              <a:p>
                <a:r>
                  <a:rPr lang="en-US">
                    <a:noFill/>
                  </a:rPr>
                  <a:t> </a:t>
                </a:r>
              </a:p>
            </p:txBody>
          </p:sp>
        </mc:Fallback>
      </mc:AlternateContent>
      <p:sp>
        <p:nvSpPr>
          <p:cNvPr id="90" name="Rounded Rectangular Callout 89"/>
          <p:cNvSpPr/>
          <p:nvPr/>
        </p:nvSpPr>
        <p:spPr>
          <a:xfrm>
            <a:off x="6517158" y="3310396"/>
            <a:ext cx="1419950" cy="429194"/>
          </a:xfrm>
          <a:prstGeom prst="wedgeRoundRectCallout">
            <a:avLst>
              <a:gd name="adj1" fmla="val -125072"/>
              <a:gd name="adj2" fmla="val 227923"/>
              <a:gd name="adj3" fmla="val 16667"/>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2200" dirty="0"/>
          </a:p>
        </p:txBody>
      </p:sp>
      <mc:AlternateContent xmlns:mc="http://schemas.openxmlformats.org/markup-compatibility/2006" xmlns:a14="http://schemas.microsoft.com/office/drawing/2010/main">
        <mc:Choice Requires="a14">
          <p:sp>
            <p:nvSpPr>
              <p:cNvPr id="92" name="TextBox 91"/>
              <p:cNvSpPr txBox="1"/>
              <p:nvPr/>
            </p:nvSpPr>
            <p:spPr>
              <a:xfrm>
                <a:off x="6577192" y="3342193"/>
                <a:ext cx="1310487" cy="34958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2200" b="0" i="1" smtClean="0">
                              <a:solidFill>
                                <a:schemeClr val="bg1"/>
                              </a:solidFill>
                              <a:latin typeface="Cambria Math" panose="02040503050406030204" pitchFamily="18" charset="0"/>
                            </a:rPr>
                          </m:ctrlPr>
                        </m:sSupPr>
                        <m:e>
                          <m:r>
                            <a:rPr lang="en-US" sz="2200" b="0" i="1" smtClean="0">
                              <a:solidFill>
                                <a:schemeClr val="bg1"/>
                              </a:solidFill>
                              <a:latin typeface="Cambria Math" panose="02040503050406030204" pitchFamily="18" charset="0"/>
                            </a:rPr>
                            <m:t>≥</m:t>
                          </m:r>
                          <m:d>
                            <m:dPr>
                              <m:ctrlPr>
                                <a:rPr lang="en-US" sz="2200" b="0" i="1" smtClean="0">
                                  <a:solidFill>
                                    <a:schemeClr val="bg1"/>
                                  </a:solidFill>
                                  <a:latin typeface="Cambria Math" panose="02040503050406030204" pitchFamily="18" charset="0"/>
                                </a:rPr>
                              </m:ctrlPr>
                            </m:dPr>
                            <m:e>
                              <m:r>
                                <a:rPr lang="en-US" sz="2200" b="0" i="1" smtClean="0">
                                  <a:solidFill>
                                    <a:schemeClr val="bg1"/>
                                  </a:solidFill>
                                  <a:latin typeface="Cambria Math" panose="02040503050406030204" pitchFamily="18" charset="0"/>
                                </a:rPr>
                                <m:t>1+</m:t>
                              </m:r>
                              <m:r>
                                <a:rPr lang="en-US" sz="2200" b="0" i="1" smtClean="0">
                                  <a:solidFill>
                                    <a:schemeClr val="bg1"/>
                                  </a:solidFill>
                                  <a:latin typeface="Cambria Math" panose="02040503050406030204" pitchFamily="18" charset="0"/>
                                </a:rPr>
                                <m:t>𝜖</m:t>
                              </m:r>
                            </m:e>
                          </m:d>
                        </m:e>
                        <m:sup>
                          <m:r>
                            <a:rPr lang="en-US" sz="2200" b="0" i="1" smtClean="0">
                              <a:solidFill>
                                <a:schemeClr val="bg1"/>
                              </a:solidFill>
                              <a:latin typeface="Cambria Math" panose="02040503050406030204" pitchFamily="18" charset="0"/>
                            </a:rPr>
                            <m:t>𝑖</m:t>
                          </m:r>
                        </m:sup>
                      </m:sSup>
                    </m:oMath>
                  </m:oMathPara>
                </a14:m>
                <a:endParaRPr lang="en-US" sz="2200" dirty="0">
                  <a:solidFill>
                    <a:schemeClr val="bg1"/>
                  </a:solidFill>
                </a:endParaRPr>
              </a:p>
            </p:txBody>
          </p:sp>
        </mc:Choice>
        <mc:Fallback xmlns="">
          <p:sp>
            <p:nvSpPr>
              <p:cNvPr id="92" name="TextBox 91"/>
              <p:cNvSpPr txBox="1">
                <a:spLocks noRot="1" noChangeAspect="1" noMove="1" noResize="1" noEditPoints="1" noAdjustHandles="1" noChangeArrowheads="1" noChangeShapeType="1" noTextEdit="1"/>
              </p:cNvSpPr>
              <p:nvPr/>
            </p:nvSpPr>
            <p:spPr>
              <a:xfrm>
                <a:off x="6577192" y="3342193"/>
                <a:ext cx="1310487" cy="349583"/>
              </a:xfrm>
              <a:prstGeom prst="rect">
                <a:avLst/>
              </a:prstGeom>
              <a:blipFill>
                <a:blip r:embed="rId6"/>
                <a:stretch>
                  <a:fillRect l="-4651" t="-3448" r="-1395" b="-8621"/>
                </a:stretch>
              </a:blipFill>
            </p:spPr>
            <p:txBody>
              <a:bodyPr/>
              <a:lstStyle/>
              <a:p>
                <a:r>
                  <a:rPr lang="en-US">
                    <a:noFill/>
                  </a:rPr>
                  <a:t> </a:t>
                </a:r>
              </a:p>
            </p:txBody>
          </p:sp>
        </mc:Fallback>
      </mc:AlternateContent>
      <p:sp>
        <p:nvSpPr>
          <p:cNvPr id="93" name="Rounded Rectangular Callout 92"/>
          <p:cNvSpPr/>
          <p:nvPr/>
        </p:nvSpPr>
        <p:spPr>
          <a:xfrm>
            <a:off x="6916043" y="5083585"/>
            <a:ext cx="1660810" cy="460576"/>
          </a:xfrm>
          <a:prstGeom prst="wedgeRoundRectCallout">
            <a:avLst>
              <a:gd name="adj1" fmla="val -92356"/>
              <a:gd name="adj2" fmla="val 6520"/>
              <a:gd name="adj3" fmla="val 16667"/>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2200" dirty="0"/>
          </a:p>
        </p:txBody>
      </p:sp>
      <mc:AlternateContent xmlns:mc="http://schemas.openxmlformats.org/markup-compatibility/2006" xmlns:a14="http://schemas.microsoft.com/office/drawing/2010/main">
        <mc:Choice Requires="a14">
          <p:sp>
            <p:nvSpPr>
              <p:cNvPr id="94" name="TextBox 93"/>
              <p:cNvSpPr txBox="1"/>
              <p:nvPr/>
            </p:nvSpPr>
            <p:spPr>
              <a:xfrm>
                <a:off x="6976079" y="5146764"/>
                <a:ext cx="1616725" cy="33855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2200" b="0" i="1" smtClean="0">
                              <a:solidFill>
                                <a:schemeClr val="bg1"/>
                              </a:solidFill>
                              <a:latin typeface="Cambria Math" panose="02040503050406030204" pitchFamily="18" charset="0"/>
                            </a:rPr>
                          </m:ctrlPr>
                        </m:sSupPr>
                        <m:e>
                          <m:r>
                            <a:rPr lang="en-US" sz="2200" b="0" i="1" smtClean="0">
                              <a:solidFill>
                                <a:schemeClr val="bg1"/>
                              </a:solidFill>
                              <a:latin typeface="Cambria Math" panose="02040503050406030204" pitchFamily="18" charset="0"/>
                            </a:rPr>
                            <m:t>≥</m:t>
                          </m:r>
                          <m:d>
                            <m:dPr>
                              <m:ctrlPr>
                                <a:rPr lang="en-US" sz="2200" b="0" i="1" smtClean="0">
                                  <a:solidFill>
                                    <a:schemeClr val="bg1"/>
                                  </a:solidFill>
                                  <a:latin typeface="Cambria Math" panose="02040503050406030204" pitchFamily="18" charset="0"/>
                                </a:rPr>
                              </m:ctrlPr>
                            </m:dPr>
                            <m:e>
                              <m:r>
                                <a:rPr lang="en-US" sz="2200" b="0" i="1" smtClean="0">
                                  <a:solidFill>
                                    <a:schemeClr val="bg1"/>
                                  </a:solidFill>
                                  <a:latin typeface="Cambria Math" panose="02040503050406030204" pitchFamily="18" charset="0"/>
                                </a:rPr>
                                <m:t>1+</m:t>
                              </m:r>
                              <m:r>
                                <a:rPr lang="en-US" sz="2200" b="0" i="1" smtClean="0">
                                  <a:solidFill>
                                    <a:schemeClr val="bg1"/>
                                  </a:solidFill>
                                  <a:latin typeface="Cambria Math" panose="02040503050406030204" pitchFamily="18" charset="0"/>
                                </a:rPr>
                                <m:t>𝜖</m:t>
                              </m:r>
                            </m:e>
                          </m:d>
                        </m:e>
                        <m:sup>
                          <m:r>
                            <a:rPr lang="en-US" sz="2200" b="0" i="1" smtClean="0">
                              <a:solidFill>
                                <a:schemeClr val="bg1"/>
                              </a:solidFill>
                              <a:latin typeface="Cambria Math" panose="02040503050406030204" pitchFamily="18" charset="0"/>
                            </a:rPr>
                            <m:t>𝐿</m:t>
                          </m:r>
                          <m:r>
                            <a:rPr lang="en-US" sz="2200" b="0" i="1" smtClean="0">
                              <a:solidFill>
                                <a:schemeClr val="bg1"/>
                              </a:solidFill>
                              <a:latin typeface="Cambria Math" panose="02040503050406030204" pitchFamily="18" charset="0"/>
                            </a:rPr>
                            <m:t>−1</m:t>
                          </m:r>
                        </m:sup>
                      </m:sSup>
                    </m:oMath>
                  </m:oMathPara>
                </a14:m>
                <a:endParaRPr lang="en-US" sz="2200" dirty="0">
                  <a:solidFill>
                    <a:schemeClr val="bg1"/>
                  </a:solidFill>
                </a:endParaRPr>
              </a:p>
            </p:txBody>
          </p:sp>
        </mc:Choice>
        <mc:Fallback xmlns="">
          <p:sp>
            <p:nvSpPr>
              <p:cNvPr id="94" name="TextBox 93"/>
              <p:cNvSpPr txBox="1">
                <a:spLocks noRot="1" noChangeAspect="1" noMove="1" noResize="1" noEditPoints="1" noAdjustHandles="1" noChangeArrowheads="1" noChangeShapeType="1" noTextEdit="1"/>
              </p:cNvSpPr>
              <p:nvPr/>
            </p:nvSpPr>
            <p:spPr>
              <a:xfrm>
                <a:off x="6976079" y="5146764"/>
                <a:ext cx="1616725" cy="338554"/>
              </a:xfrm>
              <a:prstGeom prst="rect">
                <a:avLst/>
              </a:prstGeom>
              <a:blipFill>
                <a:blip r:embed="rId7"/>
                <a:stretch>
                  <a:fillRect l="-3759" t="-3571" r="-1128" b="-8929"/>
                </a:stretch>
              </a:blipFill>
            </p:spPr>
            <p:txBody>
              <a:bodyPr/>
              <a:lstStyle/>
              <a:p>
                <a:r>
                  <a:rPr lang="en-US">
                    <a:noFill/>
                  </a:rPr>
                  <a:t> </a:t>
                </a:r>
              </a:p>
            </p:txBody>
          </p:sp>
        </mc:Fallback>
      </mc:AlternateContent>
      <p:sp>
        <p:nvSpPr>
          <p:cNvPr id="95" name="Rounded Rectangle 58">
            <a:extLst>
              <a:ext uri="{FF2B5EF4-FFF2-40B4-BE49-F238E27FC236}">
                <a16:creationId xmlns:a16="http://schemas.microsoft.com/office/drawing/2014/main" id="{F533C29D-DB31-4CEC-8F72-4F58076869E5}"/>
              </a:ext>
            </a:extLst>
          </p:cNvPr>
          <p:cNvSpPr/>
          <p:nvPr/>
        </p:nvSpPr>
        <p:spPr>
          <a:xfrm>
            <a:off x="4947469" y="1362091"/>
            <a:ext cx="1655164" cy="680937"/>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Select edges with weights</a:t>
            </a:r>
            <a:r>
              <a:rPr lang="en-US" sz="2000" dirty="0" smtClean="0"/>
              <a:t>: </a:t>
            </a:r>
            <a:endParaRPr lang="en-US" sz="2000" dirty="0"/>
          </a:p>
        </p:txBody>
      </p:sp>
      <p:sp>
        <p:nvSpPr>
          <p:cNvPr id="97" name="Rounded Rectangular Callout 96"/>
          <p:cNvSpPr/>
          <p:nvPr/>
        </p:nvSpPr>
        <p:spPr>
          <a:xfrm>
            <a:off x="190321" y="2242725"/>
            <a:ext cx="2353342" cy="1115351"/>
          </a:xfrm>
          <a:prstGeom prst="wedgeRoundRectCallout">
            <a:avLst>
              <a:gd name="adj1" fmla="val 37762"/>
              <a:gd name="adj2" fmla="val 112298"/>
              <a:gd name="adj3" fmla="val 16667"/>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smtClean="0"/>
              <a:t>Greedy merge of matchings into the final </a:t>
            </a:r>
            <a:r>
              <a:rPr lang="en-US" sz="2200" b="1" u="sng" dirty="0" smtClean="0"/>
              <a:t>MWM</a:t>
            </a:r>
            <a:endParaRPr lang="en-US" sz="2200" b="1" u="sng" dirty="0"/>
          </a:p>
        </p:txBody>
      </p:sp>
      <p:sp>
        <p:nvSpPr>
          <p:cNvPr id="98" name="Rounded Rectangle 58">
            <a:extLst>
              <a:ext uri="{FF2B5EF4-FFF2-40B4-BE49-F238E27FC236}">
                <a16:creationId xmlns:a16="http://schemas.microsoft.com/office/drawing/2014/main" id="{F533C29D-DB31-4CEC-8F72-4F58076869E5}"/>
              </a:ext>
            </a:extLst>
          </p:cNvPr>
          <p:cNvSpPr/>
          <p:nvPr/>
        </p:nvSpPr>
        <p:spPr>
          <a:xfrm rot="21213546">
            <a:off x="9154238" y="1076627"/>
            <a:ext cx="2467936" cy="932953"/>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Edges are streamed only </a:t>
            </a:r>
            <a:r>
              <a:rPr lang="en-US" sz="2000" b="1" u="sng" dirty="0" smtClean="0"/>
              <a:t>once</a:t>
            </a:r>
            <a:r>
              <a:rPr lang="en-US" sz="2000" dirty="0" smtClean="0"/>
              <a:t>!</a:t>
            </a:r>
            <a:endParaRPr lang="de-CH" sz="2000" dirty="0"/>
          </a:p>
        </p:txBody>
      </p:sp>
      <p:cxnSp>
        <p:nvCxnSpPr>
          <p:cNvPr id="5" name="Straight Connector 4"/>
          <p:cNvCxnSpPr/>
          <p:nvPr/>
        </p:nvCxnSpPr>
        <p:spPr>
          <a:xfrm>
            <a:off x="3453367" y="1507237"/>
            <a:ext cx="0" cy="4712626"/>
          </a:xfrm>
          <a:prstGeom prst="line">
            <a:avLst/>
          </a:prstGeom>
          <a:ln w="76200">
            <a:solidFill>
              <a:schemeClr val="tx2">
                <a:lumMod val="7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a:off x="3463153" y="6231137"/>
            <a:ext cx="1079000" cy="6505"/>
          </a:xfrm>
          <a:prstGeom prst="line">
            <a:avLst/>
          </a:prstGeom>
          <a:ln w="76200">
            <a:solidFill>
              <a:schemeClr val="tx2">
                <a:lumMod val="7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a:off x="3511604" y="4869151"/>
            <a:ext cx="1079000" cy="6505"/>
          </a:xfrm>
          <a:prstGeom prst="line">
            <a:avLst/>
          </a:prstGeom>
          <a:ln w="76200">
            <a:solidFill>
              <a:schemeClr val="tx2">
                <a:lumMod val="7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a:off x="3490063" y="4036452"/>
            <a:ext cx="1079000" cy="6505"/>
          </a:xfrm>
          <a:prstGeom prst="line">
            <a:avLst/>
          </a:prstGeom>
          <a:ln w="76200">
            <a:solidFill>
              <a:schemeClr val="tx2">
                <a:lumMod val="7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83" name="Rounded Rectangle 58">
            <a:extLst>
              <a:ext uri="{FF2B5EF4-FFF2-40B4-BE49-F238E27FC236}">
                <a16:creationId xmlns:a16="http://schemas.microsoft.com/office/drawing/2014/main" id="{F533C29D-DB31-4CEC-8F72-4F58076869E5}"/>
              </a:ext>
            </a:extLst>
          </p:cNvPr>
          <p:cNvSpPr/>
          <p:nvPr/>
        </p:nvSpPr>
        <p:spPr>
          <a:xfrm>
            <a:off x="3844181" y="3884720"/>
            <a:ext cx="1674571" cy="344407"/>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smtClean="0"/>
              <a:t>Substream</a:t>
            </a:r>
            <a:r>
              <a:rPr lang="en-US" sz="2000" dirty="0" smtClean="0"/>
              <a:t> 0</a:t>
            </a:r>
            <a:endParaRPr lang="de-CH" sz="2000" dirty="0"/>
          </a:p>
        </p:txBody>
      </p:sp>
      <p:sp>
        <p:nvSpPr>
          <p:cNvPr id="84" name="Rounded Rectangle 58">
            <a:extLst>
              <a:ext uri="{FF2B5EF4-FFF2-40B4-BE49-F238E27FC236}">
                <a16:creationId xmlns:a16="http://schemas.microsoft.com/office/drawing/2014/main" id="{F533C29D-DB31-4CEC-8F72-4F58076869E5}"/>
              </a:ext>
            </a:extLst>
          </p:cNvPr>
          <p:cNvSpPr/>
          <p:nvPr/>
        </p:nvSpPr>
        <p:spPr>
          <a:xfrm>
            <a:off x="3805476" y="6022399"/>
            <a:ext cx="1808126" cy="336008"/>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smtClean="0"/>
              <a:t>Substream</a:t>
            </a:r>
            <a:r>
              <a:rPr lang="en-US" sz="2000" dirty="0" smtClean="0"/>
              <a:t> </a:t>
            </a:r>
            <a:r>
              <a:rPr lang="en-US" sz="2000" i="1" dirty="0" smtClean="0"/>
              <a:t>L</a:t>
            </a:r>
            <a:r>
              <a:rPr lang="en-US" sz="2000" dirty="0" smtClean="0"/>
              <a:t>-1</a:t>
            </a:r>
            <a:endParaRPr lang="de-CH" sz="2000" dirty="0"/>
          </a:p>
        </p:txBody>
      </p:sp>
      <p:sp>
        <p:nvSpPr>
          <p:cNvPr id="85" name="Rounded Rectangle 58">
            <a:extLst>
              <a:ext uri="{FF2B5EF4-FFF2-40B4-BE49-F238E27FC236}">
                <a16:creationId xmlns:a16="http://schemas.microsoft.com/office/drawing/2014/main" id="{F533C29D-DB31-4CEC-8F72-4F58076869E5}"/>
              </a:ext>
            </a:extLst>
          </p:cNvPr>
          <p:cNvSpPr/>
          <p:nvPr/>
        </p:nvSpPr>
        <p:spPr>
          <a:xfrm>
            <a:off x="3866857" y="4700660"/>
            <a:ext cx="1674571" cy="344407"/>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smtClean="0"/>
              <a:t>Substream</a:t>
            </a:r>
            <a:r>
              <a:rPr lang="en-US" sz="2000" dirty="0" smtClean="0"/>
              <a:t> </a:t>
            </a:r>
            <a:r>
              <a:rPr lang="en-US" sz="2000" i="1" dirty="0" err="1" smtClean="0"/>
              <a:t>i</a:t>
            </a:r>
            <a:endParaRPr lang="de-CH" sz="2000" i="1" dirty="0"/>
          </a:p>
        </p:txBody>
      </p:sp>
      <p:sp>
        <p:nvSpPr>
          <p:cNvPr id="107" name="Rounded Rectangle 58">
            <a:extLst>
              <a:ext uri="{FF2B5EF4-FFF2-40B4-BE49-F238E27FC236}">
                <a16:creationId xmlns:a16="http://schemas.microsoft.com/office/drawing/2014/main" id="{F533C29D-DB31-4CEC-8F72-4F58076869E5}"/>
              </a:ext>
            </a:extLst>
          </p:cNvPr>
          <p:cNvSpPr/>
          <p:nvPr/>
        </p:nvSpPr>
        <p:spPr>
          <a:xfrm rot="21213546">
            <a:off x="8748806" y="2097022"/>
            <a:ext cx="3023611" cy="1468411"/>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The algorithm is (4+</a:t>
            </a:r>
            <a:r>
              <a:rPr lang="el-GR" sz="2000" dirty="0" smtClean="0"/>
              <a:t>ε</a:t>
            </a:r>
            <a:r>
              <a:rPr lang="en-US" sz="2000" dirty="0" smtClean="0"/>
              <a:t>)-approximation, but we’ll show in practice it does not matter much</a:t>
            </a:r>
            <a:endParaRPr lang="de-CH" sz="2000" dirty="0"/>
          </a:p>
        </p:txBody>
      </p:sp>
      <p:sp>
        <p:nvSpPr>
          <p:cNvPr id="100" name="Rounded Rectangle 58">
            <a:extLst>
              <a:ext uri="{FF2B5EF4-FFF2-40B4-BE49-F238E27FC236}">
                <a16:creationId xmlns:a16="http://schemas.microsoft.com/office/drawing/2014/main" id="{F533C29D-DB31-4CEC-8F72-4F58076869E5}"/>
              </a:ext>
            </a:extLst>
          </p:cNvPr>
          <p:cNvSpPr/>
          <p:nvPr/>
        </p:nvSpPr>
        <p:spPr>
          <a:xfrm>
            <a:off x="1437447" y="1223361"/>
            <a:ext cx="2876522" cy="739616"/>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t>Compute </a:t>
            </a:r>
            <a:r>
              <a:rPr lang="en-US" sz="2200" b="1" dirty="0"/>
              <a:t>unweighted</a:t>
            </a:r>
            <a:r>
              <a:rPr lang="en-US" sz="2200" dirty="0"/>
              <a:t> matchings separately</a:t>
            </a:r>
          </a:p>
        </p:txBody>
      </p:sp>
      <p:sp>
        <p:nvSpPr>
          <p:cNvPr id="79" name="Rectangle 7">
            <a:extLst>
              <a:ext uri="{FF2B5EF4-FFF2-40B4-BE49-F238E27FC236}">
                <a16:creationId xmlns:a16="http://schemas.microsoft.com/office/drawing/2014/main" id="{980023DE-18C1-4731-8D28-3C89B1540652}"/>
              </a:ext>
            </a:extLst>
          </p:cNvPr>
          <p:cNvSpPr/>
          <p:nvPr/>
        </p:nvSpPr>
        <p:spPr>
          <a:xfrm>
            <a:off x="-1" y="6584792"/>
            <a:ext cx="11256299" cy="276999"/>
          </a:xfrm>
          <a:prstGeom prst="rect">
            <a:avLst/>
          </a:prstGeom>
        </p:spPr>
        <p:txBody>
          <a:bodyPr wrap="square">
            <a:spAutoFit/>
          </a:bodyPr>
          <a:lstStyle/>
          <a:p>
            <a:r>
              <a:rPr lang="en-US" sz="1200" dirty="0" smtClean="0"/>
              <a:t>[1] </a:t>
            </a:r>
            <a:r>
              <a:rPr lang="en-US" sz="1200" dirty="0"/>
              <a:t>M. Crouch and D. M. Stubbs. Improved streaming Algorithms for weighted Matching, via unweighted Matching. </a:t>
            </a:r>
            <a:r>
              <a:rPr lang="en-US" sz="1200" dirty="0" err="1"/>
              <a:t>LIPIcs</a:t>
            </a:r>
            <a:r>
              <a:rPr lang="en-US" sz="1200" dirty="0"/>
              <a:t>-Leibniz </a:t>
            </a:r>
            <a:r>
              <a:rPr lang="en-US" sz="1200" dirty="0" smtClean="0"/>
              <a:t>Informatics</a:t>
            </a:r>
            <a:r>
              <a:rPr lang="en-US" sz="1200" dirty="0"/>
              <a:t>. 2014.</a:t>
            </a:r>
          </a:p>
        </p:txBody>
      </p:sp>
      <p:sp>
        <p:nvSpPr>
          <p:cNvPr id="80" name="Title 24"/>
          <p:cNvSpPr txBox="1">
            <a:spLocks/>
          </p:cNvSpPr>
          <p:nvPr/>
        </p:nvSpPr>
        <p:spPr>
          <a:xfrm>
            <a:off x="5660866" y="537153"/>
            <a:ext cx="5025660" cy="533400"/>
          </a:xfrm>
          <a:prstGeom prst="rect">
            <a:avLst/>
          </a:prstGeom>
          <a:noFill/>
        </p:spPr>
        <p:txBody>
          <a:bodyPr vert="horz" lIns="140400" tIns="0" rIns="144000" bIns="0" rtlCol="0" anchor="b" anchorCtr="0">
            <a:noAutofit/>
          </a:bodyPr>
          <a:lstStyle>
            <a:lvl1pPr algn="l" defTabSz="914400" rtl="0" eaLnBrk="1" latinLnBrk="0" hangingPunct="1">
              <a:lnSpc>
                <a:spcPct val="100000"/>
              </a:lnSpc>
              <a:spcBef>
                <a:spcPct val="0"/>
              </a:spcBef>
              <a:buNone/>
              <a:defRPr sz="2800" b="1" i="0" kern="1200">
                <a:solidFill>
                  <a:schemeClr val="tx1"/>
                </a:solidFill>
                <a:latin typeface="Calibri" panose="020F0502020204030204" pitchFamily="34" charset="0"/>
                <a:ea typeface="+mj-ea"/>
                <a:cs typeface="+mj-cs"/>
              </a:defRPr>
            </a:lvl1pPr>
          </a:lstStyle>
          <a:p>
            <a:r>
              <a:rPr lang="en-US" dirty="0" smtClean="0"/>
              <a:t>+ Crouch and Stubbs MWM [1]</a:t>
            </a:r>
            <a:endParaRPr lang="de-CH" dirty="0"/>
          </a:p>
        </p:txBody>
      </p:sp>
      <p:sp>
        <p:nvSpPr>
          <p:cNvPr id="3" name="Rectangle 2"/>
          <p:cNvSpPr/>
          <p:nvPr/>
        </p:nvSpPr>
        <p:spPr>
          <a:xfrm>
            <a:off x="7103722" y="1864303"/>
            <a:ext cx="1688890" cy="923330"/>
          </a:xfrm>
          <a:prstGeom prst="rect">
            <a:avLst/>
          </a:prstGeom>
        </p:spPr>
        <p:txBody>
          <a:bodyPr wrap="square">
            <a:spAutoFit/>
          </a:bodyPr>
          <a:lstStyle/>
          <a:p>
            <a:pPr algn="ctr"/>
            <a:r>
              <a:rPr lang="en-US" dirty="0" smtClean="0"/>
              <a:t>A parameter that controls accuracy</a:t>
            </a:r>
            <a:endParaRPr lang="en-US" dirty="0"/>
          </a:p>
        </p:txBody>
      </p:sp>
      <p:cxnSp>
        <p:nvCxnSpPr>
          <p:cNvPr id="6" name="Straight Connector 5"/>
          <p:cNvCxnSpPr/>
          <p:nvPr/>
        </p:nvCxnSpPr>
        <p:spPr>
          <a:xfrm flipV="1">
            <a:off x="7614347" y="2805549"/>
            <a:ext cx="205368" cy="531726"/>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96" name="Rectangle 95"/>
          <p:cNvSpPr/>
          <p:nvPr/>
        </p:nvSpPr>
        <p:spPr>
          <a:xfrm>
            <a:off x="9266195" y="3578399"/>
            <a:ext cx="801823" cy="369332"/>
          </a:xfrm>
          <a:prstGeom prst="rect">
            <a:avLst/>
          </a:prstGeom>
        </p:spPr>
        <p:txBody>
          <a:bodyPr wrap="none">
            <a:spAutoFit/>
          </a:bodyPr>
          <a:lstStyle/>
          <a:p>
            <a:r>
              <a:rPr lang="en-US" b="1" dirty="0"/>
              <a:t>DRAM</a:t>
            </a:r>
          </a:p>
        </p:txBody>
      </p:sp>
    </p:spTree>
    <p:extLst>
      <p:ext uri="{BB962C8B-B14F-4D97-AF65-F5344CB8AC3E}">
        <p14:creationId xmlns:p14="http://schemas.microsoft.com/office/powerpoint/2010/main" val="6526219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0"/>
                                        </p:tgtEl>
                                        <p:attrNameLst>
                                          <p:attrName>style.visibility</p:attrName>
                                        </p:attrNameLst>
                                      </p:cBhvr>
                                      <p:to>
                                        <p:strVal val="visible"/>
                                      </p:to>
                                    </p:set>
                                    <p:animEffect transition="in" filter="fade">
                                      <p:cBhvr>
                                        <p:cTn id="7" dur="500"/>
                                        <p:tgtEl>
                                          <p:spTgt spid="8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9"/>
                                        </p:tgtEl>
                                        <p:attrNameLst>
                                          <p:attrName>style.visibility</p:attrName>
                                        </p:attrNameLst>
                                      </p:cBhvr>
                                      <p:to>
                                        <p:strVal val="visible"/>
                                      </p:to>
                                    </p:set>
                                    <p:animEffect transition="in" filter="fade">
                                      <p:cBhvr>
                                        <p:cTn id="10" dur="500"/>
                                        <p:tgtEl>
                                          <p:spTgt spid="7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3"/>
                                        </p:tgtEl>
                                        <p:attrNameLst>
                                          <p:attrName>style.visibility</p:attrName>
                                        </p:attrNameLst>
                                      </p:cBhvr>
                                      <p:to>
                                        <p:strVal val="visible"/>
                                      </p:to>
                                    </p:set>
                                    <p:animEffect transition="in" filter="fade">
                                      <p:cBhvr>
                                        <p:cTn id="15" dur="500"/>
                                        <p:tgtEl>
                                          <p:spTgt spid="8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5"/>
                                        </p:tgtEl>
                                        <p:attrNameLst>
                                          <p:attrName>style.visibility</p:attrName>
                                        </p:attrNameLst>
                                      </p:cBhvr>
                                      <p:to>
                                        <p:strVal val="visible"/>
                                      </p:to>
                                    </p:set>
                                    <p:animEffect transition="in" filter="fade">
                                      <p:cBhvr>
                                        <p:cTn id="18" dur="500"/>
                                        <p:tgtEl>
                                          <p:spTgt spid="8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84"/>
                                        </p:tgtEl>
                                        <p:attrNameLst>
                                          <p:attrName>style.visibility</p:attrName>
                                        </p:attrNameLst>
                                      </p:cBhvr>
                                      <p:to>
                                        <p:strVal val="visible"/>
                                      </p:to>
                                    </p:set>
                                    <p:animEffect transition="in" filter="fade">
                                      <p:cBhvr>
                                        <p:cTn id="21" dur="500"/>
                                        <p:tgtEl>
                                          <p:spTgt spid="8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95"/>
                                        </p:tgtEl>
                                        <p:attrNameLst>
                                          <p:attrName>style.visibility</p:attrName>
                                        </p:attrNameLst>
                                      </p:cBhvr>
                                      <p:to>
                                        <p:strVal val="visible"/>
                                      </p:to>
                                    </p:set>
                                    <p:animEffect transition="in" filter="fade">
                                      <p:cBhvr>
                                        <p:cTn id="26" dur="500"/>
                                        <p:tgtEl>
                                          <p:spTgt spid="9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92"/>
                                        </p:tgtEl>
                                        <p:attrNameLst>
                                          <p:attrName>style.visibility</p:attrName>
                                        </p:attrNameLst>
                                      </p:cBhvr>
                                      <p:to>
                                        <p:strVal val="visible"/>
                                      </p:to>
                                    </p:set>
                                    <p:animEffect transition="in" filter="fade">
                                      <p:cBhvr>
                                        <p:cTn id="31" dur="500"/>
                                        <p:tgtEl>
                                          <p:spTgt spid="92"/>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90"/>
                                        </p:tgtEl>
                                        <p:attrNameLst>
                                          <p:attrName>style.visibility</p:attrName>
                                        </p:attrNameLst>
                                      </p:cBhvr>
                                      <p:to>
                                        <p:strVal val="visible"/>
                                      </p:to>
                                    </p:set>
                                    <p:animEffect transition="in" filter="fade">
                                      <p:cBhvr>
                                        <p:cTn id="34" dur="500"/>
                                        <p:tgtEl>
                                          <p:spTgt spid="90"/>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fade">
                                      <p:cBhvr>
                                        <p:cTn id="37" dur="500"/>
                                        <p:tgtEl>
                                          <p:spTgt spid="3"/>
                                        </p:tgtEl>
                                      </p:cBhvr>
                                    </p:animEffect>
                                  </p:childTnLst>
                                </p:cTn>
                              </p:par>
                              <p:par>
                                <p:cTn id="38" presetID="10" presetClass="entr" presetSubtype="0" fill="hold" nodeType="with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500"/>
                                        <p:tgtEl>
                                          <p:spTgt spid="6"/>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
                                        </p:tgtEl>
                                        <p:attrNameLst>
                                          <p:attrName>style.visibility</p:attrName>
                                        </p:attrNameLst>
                                      </p:cBhvr>
                                      <p:to>
                                        <p:strVal val="visible"/>
                                      </p:to>
                                    </p:set>
                                    <p:animEffect transition="in" filter="fade">
                                      <p:cBhvr>
                                        <p:cTn id="45" dur="500"/>
                                        <p:tgtEl>
                                          <p:spTgt spid="2"/>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86"/>
                                        </p:tgtEl>
                                        <p:attrNameLst>
                                          <p:attrName>style.visibility</p:attrName>
                                        </p:attrNameLst>
                                      </p:cBhvr>
                                      <p:to>
                                        <p:strVal val="visible"/>
                                      </p:to>
                                    </p:set>
                                    <p:animEffect transition="in" filter="fade">
                                      <p:cBhvr>
                                        <p:cTn id="48" dur="500"/>
                                        <p:tgtEl>
                                          <p:spTgt spid="86"/>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93"/>
                                        </p:tgtEl>
                                        <p:attrNameLst>
                                          <p:attrName>style.visibility</p:attrName>
                                        </p:attrNameLst>
                                      </p:cBhvr>
                                      <p:to>
                                        <p:strVal val="visible"/>
                                      </p:to>
                                    </p:set>
                                    <p:animEffect transition="in" filter="fade">
                                      <p:cBhvr>
                                        <p:cTn id="53" dur="500"/>
                                        <p:tgtEl>
                                          <p:spTgt spid="93"/>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94"/>
                                        </p:tgtEl>
                                        <p:attrNameLst>
                                          <p:attrName>style.visibility</p:attrName>
                                        </p:attrNameLst>
                                      </p:cBhvr>
                                      <p:to>
                                        <p:strVal val="visible"/>
                                      </p:to>
                                    </p:set>
                                    <p:animEffect transition="in" filter="fade">
                                      <p:cBhvr>
                                        <p:cTn id="56" dur="500"/>
                                        <p:tgtEl>
                                          <p:spTgt spid="94"/>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101"/>
                                        </p:tgtEl>
                                        <p:attrNameLst>
                                          <p:attrName>style.visibility</p:attrName>
                                        </p:attrNameLst>
                                      </p:cBhvr>
                                      <p:to>
                                        <p:strVal val="visible"/>
                                      </p:to>
                                    </p:set>
                                    <p:animEffect transition="in" filter="fade">
                                      <p:cBhvr>
                                        <p:cTn id="61" dur="500"/>
                                        <p:tgtEl>
                                          <p:spTgt spid="101"/>
                                        </p:tgtEl>
                                      </p:cBhvr>
                                    </p:animEffect>
                                  </p:childTnLst>
                                </p:cTn>
                              </p:par>
                              <p:par>
                                <p:cTn id="62" presetID="10" presetClass="entr" presetSubtype="0" fill="hold" nodeType="withEffect">
                                  <p:stCondLst>
                                    <p:cond delay="0"/>
                                  </p:stCondLst>
                                  <p:childTnLst>
                                    <p:set>
                                      <p:cBhvr>
                                        <p:cTn id="63" dur="1" fill="hold">
                                          <p:stCondLst>
                                            <p:cond delay="0"/>
                                          </p:stCondLst>
                                        </p:cTn>
                                        <p:tgtEl>
                                          <p:spTgt spid="103"/>
                                        </p:tgtEl>
                                        <p:attrNameLst>
                                          <p:attrName>style.visibility</p:attrName>
                                        </p:attrNameLst>
                                      </p:cBhvr>
                                      <p:to>
                                        <p:strVal val="visible"/>
                                      </p:to>
                                    </p:set>
                                    <p:animEffect transition="in" filter="fade">
                                      <p:cBhvr>
                                        <p:cTn id="64" dur="500"/>
                                        <p:tgtEl>
                                          <p:spTgt spid="103"/>
                                        </p:tgtEl>
                                      </p:cBhvr>
                                    </p:animEffect>
                                  </p:childTnLst>
                                </p:cTn>
                              </p:par>
                              <p:par>
                                <p:cTn id="65" presetID="10" presetClass="entr" presetSubtype="0" fill="hold" nodeType="withEffect">
                                  <p:stCondLst>
                                    <p:cond delay="0"/>
                                  </p:stCondLst>
                                  <p:childTnLst>
                                    <p:set>
                                      <p:cBhvr>
                                        <p:cTn id="66" dur="1" fill="hold">
                                          <p:stCondLst>
                                            <p:cond delay="0"/>
                                          </p:stCondLst>
                                        </p:cTn>
                                        <p:tgtEl>
                                          <p:spTgt spid="106"/>
                                        </p:tgtEl>
                                        <p:attrNameLst>
                                          <p:attrName>style.visibility</p:attrName>
                                        </p:attrNameLst>
                                      </p:cBhvr>
                                      <p:to>
                                        <p:strVal val="visible"/>
                                      </p:to>
                                    </p:set>
                                    <p:animEffect transition="in" filter="fade">
                                      <p:cBhvr>
                                        <p:cTn id="67" dur="500"/>
                                        <p:tgtEl>
                                          <p:spTgt spid="106"/>
                                        </p:tgtEl>
                                      </p:cBhvr>
                                    </p:animEffect>
                                  </p:childTnLst>
                                </p:cTn>
                              </p:par>
                              <p:par>
                                <p:cTn id="68" presetID="10" presetClass="entr" presetSubtype="0" fill="hold" nodeType="withEffect">
                                  <p:stCondLst>
                                    <p:cond delay="0"/>
                                  </p:stCondLst>
                                  <p:childTnLst>
                                    <p:set>
                                      <p:cBhvr>
                                        <p:cTn id="69" dur="1" fill="hold">
                                          <p:stCondLst>
                                            <p:cond delay="0"/>
                                          </p:stCondLst>
                                        </p:cTn>
                                        <p:tgtEl>
                                          <p:spTgt spid="5"/>
                                        </p:tgtEl>
                                        <p:attrNameLst>
                                          <p:attrName>style.visibility</p:attrName>
                                        </p:attrNameLst>
                                      </p:cBhvr>
                                      <p:to>
                                        <p:strVal val="visible"/>
                                      </p:to>
                                    </p:set>
                                    <p:animEffect transition="in" filter="fade">
                                      <p:cBhvr>
                                        <p:cTn id="70" dur="500"/>
                                        <p:tgtEl>
                                          <p:spTgt spid="5"/>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100"/>
                                        </p:tgtEl>
                                        <p:attrNameLst>
                                          <p:attrName>style.visibility</p:attrName>
                                        </p:attrNameLst>
                                      </p:cBhvr>
                                      <p:to>
                                        <p:strVal val="visible"/>
                                      </p:to>
                                    </p:set>
                                    <p:animEffect transition="in" filter="fade">
                                      <p:cBhvr>
                                        <p:cTn id="73" dur="500"/>
                                        <p:tgtEl>
                                          <p:spTgt spid="100"/>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97"/>
                                        </p:tgtEl>
                                        <p:attrNameLst>
                                          <p:attrName>style.visibility</p:attrName>
                                        </p:attrNameLst>
                                      </p:cBhvr>
                                      <p:to>
                                        <p:strVal val="visible"/>
                                      </p:to>
                                    </p:set>
                                    <p:animEffect transition="in" filter="fade">
                                      <p:cBhvr>
                                        <p:cTn id="78" dur="500"/>
                                        <p:tgtEl>
                                          <p:spTgt spid="97"/>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nodeType="clickEffect">
                                  <p:stCondLst>
                                    <p:cond delay="0"/>
                                  </p:stCondLst>
                                  <p:childTnLst>
                                    <p:set>
                                      <p:cBhvr>
                                        <p:cTn id="82" dur="1" fill="hold">
                                          <p:stCondLst>
                                            <p:cond delay="0"/>
                                          </p:stCondLst>
                                        </p:cTn>
                                        <p:tgtEl>
                                          <p:spTgt spid="119"/>
                                        </p:tgtEl>
                                        <p:attrNameLst>
                                          <p:attrName>style.visibility</p:attrName>
                                        </p:attrNameLst>
                                      </p:cBhvr>
                                      <p:to>
                                        <p:strVal val="visible"/>
                                      </p:to>
                                    </p:set>
                                    <p:animEffect transition="in" filter="fade">
                                      <p:cBhvr>
                                        <p:cTn id="83" dur="500"/>
                                        <p:tgtEl>
                                          <p:spTgt spid="119"/>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118"/>
                                        </p:tgtEl>
                                        <p:attrNameLst>
                                          <p:attrName>style.visibility</p:attrName>
                                        </p:attrNameLst>
                                      </p:cBhvr>
                                      <p:to>
                                        <p:strVal val="visible"/>
                                      </p:to>
                                    </p:set>
                                    <p:animEffect transition="in" filter="fade">
                                      <p:cBhvr>
                                        <p:cTn id="86" dur="500"/>
                                        <p:tgtEl>
                                          <p:spTgt spid="118"/>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grpId="0" nodeType="clickEffect">
                                  <p:stCondLst>
                                    <p:cond delay="0"/>
                                  </p:stCondLst>
                                  <p:childTnLst>
                                    <p:set>
                                      <p:cBhvr>
                                        <p:cTn id="90" dur="1" fill="hold">
                                          <p:stCondLst>
                                            <p:cond delay="0"/>
                                          </p:stCondLst>
                                        </p:cTn>
                                        <p:tgtEl>
                                          <p:spTgt spid="98"/>
                                        </p:tgtEl>
                                        <p:attrNameLst>
                                          <p:attrName>style.visibility</p:attrName>
                                        </p:attrNameLst>
                                      </p:cBhvr>
                                      <p:to>
                                        <p:strVal val="visible"/>
                                      </p:to>
                                    </p:set>
                                    <p:animEffect transition="in" filter="fade">
                                      <p:cBhvr>
                                        <p:cTn id="91" dur="500"/>
                                        <p:tgtEl>
                                          <p:spTgt spid="98"/>
                                        </p:tgtEl>
                                      </p:cBhvr>
                                    </p:animEffect>
                                  </p:childTnLst>
                                </p:cTn>
                              </p:par>
                            </p:childTnLst>
                          </p:cTn>
                        </p:par>
                      </p:childTnLst>
                    </p:cTn>
                  </p:par>
                  <p:par>
                    <p:cTn id="92" fill="hold">
                      <p:stCondLst>
                        <p:cond delay="indefinite"/>
                      </p:stCondLst>
                      <p:childTnLst>
                        <p:par>
                          <p:cTn id="93" fill="hold">
                            <p:stCondLst>
                              <p:cond delay="0"/>
                            </p:stCondLst>
                            <p:childTnLst>
                              <p:par>
                                <p:cTn id="94" presetID="10" presetClass="entr" presetSubtype="0" fill="hold" grpId="0" nodeType="clickEffect">
                                  <p:stCondLst>
                                    <p:cond delay="0"/>
                                  </p:stCondLst>
                                  <p:childTnLst>
                                    <p:set>
                                      <p:cBhvr>
                                        <p:cTn id="95" dur="1" fill="hold">
                                          <p:stCondLst>
                                            <p:cond delay="0"/>
                                          </p:stCondLst>
                                        </p:cTn>
                                        <p:tgtEl>
                                          <p:spTgt spid="107"/>
                                        </p:tgtEl>
                                        <p:attrNameLst>
                                          <p:attrName>style.visibility</p:attrName>
                                        </p:attrNameLst>
                                      </p:cBhvr>
                                      <p:to>
                                        <p:strVal val="visible"/>
                                      </p:to>
                                    </p:set>
                                    <p:animEffect transition="in" filter="fade">
                                      <p:cBhvr>
                                        <p:cTn id="96" dur="500"/>
                                        <p:tgtEl>
                                          <p:spTgt spid="1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 grpId="0" animBg="1"/>
      <p:bldP spid="86" grpId="0" animBg="1"/>
      <p:bldP spid="2" grpId="0"/>
      <p:bldP spid="90" grpId="0" animBg="1"/>
      <p:bldP spid="92" grpId="0"/>
      <p:bldP spid="93" grpId="0" animBg="1"/>
      <p:bldP spid="94" grpId="0"/>
      <p:bldP spid="95" grpId="0" animBg="1"/>
      <p:bldP spid="97" grpId="0" animBg="1"/>
      <p:bldP spid="98" grpId="0" animBg="1"/>
      <p:bldP spid="83" grpId="0" animBg="1"/>
      <p:bldP spid="84" grpId="0" animBg="1"/>
      <p:bldP spid="85" grpId="0" animBg="1"/>
      <p:bldP spid="107" grpId="0" animBg="1"/>
      <p:bldP spid="100" grpId="0" animBg="1"/>
      <p:bldP spid="79" grpId="0"/>
      <p:bldP spid="80" grpId="0"/>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 descr="Image result for graph processing"/>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9601025">
            <a:off x="1893685" y="115538"/>
            <a:ext cx="7851540" cy="785154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0" y="460619"/>
            <a:ext cx="12192000" cy="6397381"/>
          </a:xfrm>
          <a:prstGeom prst="rect">
            <a:avLst/>
          </a:pr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53" name="Rounded Rectangle 58">
            <a:extLst>
              <a:ext uri="{FF2B5EF4-FFF2-40B4-BE49-F238E27FC236}">
                <a16:creationId xmlns:a16="http://schemas.microsoft.com/office/drawing/2014/main" id="{F533C29D-DB31-4CEC-8F72-4F58076869E5}"/>
              </a:ext>
            </a:extLst>
          </p:cNvPr>
          <p:cNvSpPr/>
          <p:nvPr/>
        </p:nvSpPr>
        <p:spPr>
          <a:xfrm>
            <a:off x="801136" y="3300468"/>
            <a:ext cx="2497621" cy="2889936"/>
          </a:xfrm>
          <a:prstGeom prst="roundRect">
            <a:avLst>
              <a:gd name="adj" fmla="val 13212"/>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3600" dirty="0"/>
          </a:p>
        </p:txBody>
      </p:sp>
      <p:sp>
        <p:nvSpPr>
          <p:cNvPr id="154" name="Rounded Rectangle 58">
            <a:extLst>
              <a:ext uri="{FF2B5EF4-FFF2-40B4-BE49-F238E27FC236}">
                <a16:creationId xmlns:a16="http://schemas.microsoft.com/office/drawing/2014/main" id="{F533C29D-DB31-4CEC-8F72-4F58076869E5}"/>
              </a:ext>
            </a:extLst>
          </p:cNvPr>
          <p:cNvSpPr/>
          <p:nvPr/>
        </p:nvSpPr>
        <p:spPr>
          <a:xfrm>
            <a:off x="3624227" y="1367472"/>
            <a:ext cx="3393725" cy="4990936"/>
          </a:xfrm>
          <a:prstGeom prst="roundRect">
            <a:avLst>
              <a:gd name="adj" fmla="val 13212"/>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3600" dirty="0"/>
          </a:p>
        </p:txBody>
      </p:sp>
      <p:pic>
        <p:nvPicPr>
          <p:cNvPr id="158" name="Picture 4" descr="Image result for fpg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83759" y="1823014"/>
            <a:ext cx="1400757" cy="936617"/>
          </a:xfrm>
          <a:prstGeom prst="rect">
            <a:avLst/>
          </a:prstGeom>
          <a:noFill/>
          <a:effectLst/>
          <a:extLst>
            <a:ext uri="{909E8E84-426E-40DD-AFC4-6F175D3DCCD1}">
              <a14:hiddenFill xmlns:a14="http://schemas.microsoft.com/office/drawing/2010/main">
                <a:solidFill>
                  <a:srgbClr val="FFFFFF"/>
                </a:solidFill>
              </a14:hiddenFill>
            </a:ext>
          </a:extLst>
        </p:spPr>
      </p:pic>
      <p:sp>
        <p:nvSpPr>
          <p:cNvPr id="160" name="Rounded Rectangle 58">
            <a:extLst>
              <a:ext uri="{FF2B5EF4-FFF2-40B4-BE49-F238E27FC236}">
                <a16:creationId xmlns:a16="http://schemas.microsoft.com/office/drawing/2014/main" id="{F533C29D-DB31-4CEC-8F72-4F58076869E5}"/>
              </a:ext>
            </a:extLst>
          </p:cNvPr>
          <p:cNvSpPr/>
          <p:nvPr/>
        </p:nvSpPr>
        <p:spPr>
          <a:xfrm>
            <a:off x="6533118" y="1115226"/>
            <a:ext cx="1662177" cy="1158461"/>
          </a:xfrm>
          <a:prstGeom prst="roundRect">
            <a:avLst/>
          </a:prstGeom>
          <a:solidFill>
            <a:schemeClr val="tx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000" b="1" dirty="0" smtClean="0"/>
              <a:t>FPGA</a:t>
            </a:r>
          </a:p>
          <a:p>
            <a:pPr algn="ctr"/>
            <a:r>
              <a:rPr lang="en-US" sz="2000" b="1" dirty="0" smtClean="0"/>
              <a:t>Time</a:t>
            </a:r>
            <a:r>
              <a:rPr lang="en-US" sz="2000" i="1" dirty="0" smtClean="0"/>
              <a:t>: O(m)</a:t>
            </a:r>
          </a:p>
          <a:p>
            <a:pPr algn="ctr"/>
            <a:r>
              <a:rPr lang="en-US" sz="2000" b="1" dirty="0" smtClean="0"/>
              <a:t>Work</a:t>
            </a:r>
            <a:r>
              <a:rPr lang="en-US" sz="2000" i="1" dirty="0" smtClean="0"/>
              <a:t>: O(Lm)</a:t>
            </a:r>
            <a:endParaRPr lang="de-CH" sz="2000" i="1" dirty="0"/>
          </a:p>
        </p:txBody>
      </p:sp>
      <p:sp>
        <p:nvSpPr>
          <p:cNvPr id="161" name="Rounded Rectangle 58">
            <a:extLst>
              <a:ext uri="{FF2B5EF4-FFF2-40B4-BE49-F238E27FC236}">
                <a16:creationId xmlns:a16="http://schemas.microsoft.com/office/drawing/2014/main" id="{F533C29D-DB31-4CEC-8F72-4F58076869E5}"/>
              </a:ext>
            </a:extLst>
          </p:cNvPr>
          <p:cNvSpPr/>
          <p:nvPr/>
        </p:nvSpPr>
        <p:spPr>
          <a:xfrm>
            <a:off x="230517" y="3224032"/>
            <a:ext cx="1583352" cy="1147855"/>
          </a:xfrm>
          <a:prstGeom prst="roundRect">
            <a:avLst/>
          </a:prstGeom>
          <a:solidFill>
            <a:schemeClr val="tx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000" b="1" dirty="0" smtClean="0"/>
              <a:t>CPU</a:t>
            </a:r>
          </a:p>
          <a:p>
            <a:pPr algn="ctr"/>
            <a:r>
              <a:rPr lang="en-US" sz="2000" b="1" dirty="0" smtClean="0"/>
              <a:t>Time</a:t>
            </a:r>
            <a:r>
              <a:rPr lang="en-US" sz="2000" i="1" dirty="0" smtClean="0"/>
              <a:t>: O(Ln)</a:t>
            </a:r>
          </a:p>
          <a:p>
            <a:pPr algn="ctr"/>
            <a:r>
              <a:rPr lang="en-US" sz="2000" b="1" dirty="0" smtClean="0"/>
              <a:t>Work</a:t>
            </a:r>
            <a:r>
              <a:rPr lang="en-US" sz="2000" i="1" dirty="0" smtClean="0"/>
              <a:t>: O(Ln)</a:t>
            </a:r>
            <a:endParaRPr lang="de-CH" sz="2000" i="1" dirty="0"/>
          </a:p>
        </p:txBody>
      </p:sp>
      <p:cxnSp>
        <p:nvCxnSpPr>
          <p:cNvPr id="162" name="Straight Arrow Connector 161"/>
          <p:cNvCxnSpPr/>
          <p:nvPr/>
        </p:nvCxnSpPr>
        <p:spPr>
          <a:xfrm flipH="1" flipV="1">
            <a:off x="2484437" y="2423333"/>
            <a:ext cx="149296" cy="846230"/>
          </a:xfrm>
          <a:prstGeom prst="straightConnector1">
            <a:avLst/>
          </a:prstGeom>
          <a:ln w="57150">
            <a:solidFill>
              <a:schemeClr val="tx1"/>
            </a:solidFill>
            <a:prstDash val="solid"/>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3" name="Straight Arrow Connector 162"/>
          <p:cNvCxnSpPr/>
          <p:nvPr/>
        </p:nvCxnSpPr>
        <p:spPr>
          <a:xfrm flipH="1" flipV="1">
            <a:off x="2559085" y="2172098"/>
            <a:ext cx="989384" cy="383854"/>
          </a:xfrm>
          <a:prstGeom prst="straightConnector1">
            <a:avLst/>
          </a:prstGeom>
          <a:ln w="57150">
            <a:solidFill>
              <a:schemeClr val="tx1"/>
            </a:solidFill>
            <a:prstDash val="solid"/>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64" name="Rounded Rectangle 58">
            <a:extLst>
              <a:ext uri="{FF2B5EF4-FFF2-40B4-BE49-F238E27FC236}">
                <a16:creationId xmlns:a16="http://schemas.microsoft.com/office/drawing/2014/main" id="{F533C29D-DB31-4CEC-8F72-4F58076869E5}"/>
              </a:ext>
            </a:extLst>
          </p:cNvPr>
          <p:cNvSpPr/>
          <p:nvPr/>
        </p:nvSpPr>
        <p:spPr>
          <a:xfrm>
            <a:off x="941357" y="1328737"/>
            <a:ext cx="2150160" cy="1484268"/>
          </a:xfrm>
          <a:prstGeom prst="roundRect">
            <a:avLst/>
          </a:prstGeom>
          <a:solidFill>
            <a:schemeClr val="tx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pl-PL" sz="2600" b="1" dirty="0" smtClean="0"/>
              <a:t>Use a hybrid CPU-FPGA setting!</a:t>
            </a:r>
            <a:endParaRPr lang="de-CH" sz="2600" i="1" dirty="0"/>
          </a:p>
        </p:txBody>
      </p:sp>
      <p:pic>
        <p:nvPicPr>
          <p:cNvPr id="165" name="Picture 2" descr="Image result for xilinx fpg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84843" y="1636864"/>
            <a:ext cx="1297124" cy="811534"/>
          </a:xfrm>
          <a:prstGeom prst="rect">
            <a:avLst/>
          </a:prstGeom>
          <a:noFill/>
          <a:extLst>
            <a:ext uri="{909E8E84-426E-40DD-AFC4-6F175D3DCCD1}">
              <a14:hiddenFill xmlns:a14="http://schemas.microsoft.com/office/drawing/2010/main">
                <a:solidFill>
                  <a:srgbClr val="FFFFFF"/>
                </a:solidFill>
              </a14:hiddenFill>
            </a:ext>
          </a:extLst>
        </p:spPr>
      </p:pic>
      <p:pic>
        <p:nvPicPr>
          <p:cNvPr id="166" name="Picture 2" descr="Image result for amd cpu"/>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97952" y="3384169"/>
            <a:ext cx="921531" cy="703661"/>
          </a:xfrm>
          <a:prstGeom prst="rect">
            <a:avLst/>
          </a:prstGeom>
          <a:noFill/>
          <a:extLst>
            <a:ext uri="{909E8E84-426E-40DD-AFC4-6F175D3DCCD1}">
              <a14:hiddenFill xmlns:a14="http://schemas.microsoft.com/office/drawing/2010/main">
                <a:solidFill>
                  <a:srgbClr val="FFFFFF"/>
                </a:solidFill>
              </a14:hiddenFill>
            </a:ext>
          </a:extLst>
        </p:spPr>
      </p:pic>
      <p:pic>
        <p:nvPicPr>
          <p:cNvPr id="177" name="Picture 17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08421" y="5185775"/>
            <a:ext cx="849474" cy="849474"/>
          </a:xfrm>
          <a:prstGeom prst="rect">
            <a:avLst/>
          </a:prstGeom>
        </p:spPr>
      </p:pic>
      <p:sp>
        <p:nvSpPr>
          <p:cNvPr id="136" name="Ellipse 25">
            <a:extLst>
              <a:ext uri="{FF2B5EF4-FFF2-40B4-BE49-F238E27FC236}">
                <a16:creationId xmlns:a16="http://schemas.microsoft.com/office/drawing/2014/main" id="{D00BDA27-AA5B-420E-8BAB-08BD107C1545}"/>
              </a:ext>
            </a:extLst>
          </p:cNvPr>
          <p:cNvSpPr>
            <a:spLocks noChangeAspect="1"/>
          </p:cNvSpPr>
          <p:nvPr/>
        </p:nvSpPr>
        <p:spPr>
          <a:xfrm>
            <a:off x="7042265" y="3857263"/>
            <a:ext cx="180000" cy="180000"/>
          </a:xfrm>
          <a:prstGeom prst="ellipse">
            <a:avLst/>
          </a:prstGeom>
          <a:solidFill>
            <a:schemeClr val="tx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cxnSp>
        <p:nvCxnSpPr>
          <p:cNvPr id="138" name="Gerader Verbinder 35">
            <a:extLst>
              <a:ext uri="{FF2B5EF4-FFF2-40B4-BE49-F238E27FC236}">
                <a16:creationId xmlns:a16="http://schemas.microsoft.com/office/drawing/2014/main" id="{6854BE3E-9F16-42A0-A1E1-DA320ED2023C}"/>
              </a:ext>
            </a:extLst>
          </p:cNvPr>
          <p:cNvCxnSpPr>
            <a:cxnSpLocks noChangeAspect="1"/>
            <a:stCxn id="136" idx="5"/>
            <a:endCxn id="137" idx="1"/>
          </p:cNvCxnSpPr>
          <p:nvPr/>
        </p:nvCxnSpPr>
        <p:spPr>
          <a:xfrm>
            <a:off x="7195905" y="4010903"/>
            <a:ext cx="170896" cy="300681"/>
          </a:xfrm>
          <a:prstGeom prst="line">
            <a:avLst/>
          </a:prstGeom>
          <a:ln w="76200">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46" name="Rounded Rectangle 58">
            <a:extLst>
              <a:ext uri="{FF2B5EF4-FFF2-40B4-BE49-F238E27FC236}">
                <a16:creationId xmlns:a16="http://schemas.microsoft.com/office/drawing/2014/main" id="{F533C29D-DB31-4CEC-8F72-4F58076869E5}"/>
              </a:ext>
            </a:extLst>
          </p:cNvPr>
          <p:cNvSpPr/>
          <p:nvPr/>
        </p:nvSpPr>
        <p:spPr>
          <a:xfrm>
            <a:off x="9158711" y="3498598"/>
            <a:ext cx="2691568" cy="2555246"/>
          </a:xfrm>
          <a:prstGeom prst="roundRect">
            <a:avLst/>
          </a:prstGeom>
          <a:solidFill>
            <a:schemeClr val="bg2">
              <a:lumMod val="60000"/>
              <a:lumOff val="40000"/>
            </a:schemeClr>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3600" dirty="0"/>
          </a:p>
        </p:txBody>
      </p:sp>
      <p:sp>
        <p:nvSpPr>
          <p:cNvPr id="147" name="Rounded Rectangle 58">
            <a:extLst>
              <a:ext uri="{FF2B5EF4-FFF2-40B4-BE49-F238E27FC236}">
                <a16:creationId xmlns:a16="http://schemas.microsoft.com/office/drawing/2014/main" id="{F533C29D-DB31-4CEC-8F72-4F58076869E5}"/>
              </a:ext>
            </a:extLst>
          </p:cNvPr>
          <p:cNvSpPr/>
          <p:nvPr/>
        </p:nvSpPr>
        <p:spPr>
          <a:xfrm>
            <a:off x="3995319" y="3039315"/>
            <a:ext cx="1940584" cy="907948"/>
          </a:xfrm>
          <a:prstGeom prst="roundRect">
            <a:avLst>
              <a:gd name="adj" fmla="val 13212"/>
            </a:avLst>
          </a:prstGeom>
          <a:solidFill>
            <a:schemeClr val="bg2">
              <a:lumMod val="60000"/>
              <a:lumOff val="40000"/>
            </a:schemeClr>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3600" dirty="0"/>
          </a:p>
        </p:txBody>
      </p:sp>
      <p:sp>
        <p:nvSpPr>
          <p:cNvPr id="137" name="Ellipse 27">
            <a:extLst>
              <a:ext uri="{FF2B5EF4-FFF2-40B4-BE49-F238E27FC236}">
                <a16:creationId xmlns:a16="http://schemas.microsoft.com/office/drawing/2014/main" id="{136D9D17-9FB9-4D67-84CB-F2AC8CD232A6}"/>
              </a:ext>
            </a:extLst>
          </p:cNvPr>
          <p:cNvSpPr>
            <a:spLocks noChangeAspect="1"/>
          </p:cNvSpPr>
          <p:nvPr/>
        </p:nvSpPr>
        <p:spPr>
          <a:xfrm>
            <a:off x="7340441" y="4285224"/>
            <a:ext cx="180000" cy="180000"/>
          </a:xfrm>
          <a:prstGeom prst="ellipse">
            <a:avLst/>
          </a:prstGeom>
          <a:solidFill>
            <a:schemeClr val="tx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pic>
        <p:nvPicPr>
          <p:cNvPr id="1026" name="Picture 2" descr="Image result for dram memory"/>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158711" y="4360885"/>
            <a:ext cx="2478774" cy="1579879"/>
          </a:xfrm>
          <a:prstGeom prst="rect">
            <a:avLst/>
          </a:prstGeom>
          <a:noFill/>
          <a:extLst>
            <a:ext uri="{909E8E84-426E-40DD-AFC4-6F175D3DCCD1}">
              <a14:hiddenFill xmlns:a14="http://schemas.microsoft.com/office/drawing/2010/main">
                <a:solidFill>
                  <a:srgbClr val="FFFFFF"/>
                </a:solidFill>
              </a14:hiddenFill>
            </a:ext>
          </a:extLst>
        </p:spPr>
      </p:pic>
      <p:pic>
        <p:nvPicPr>
          <p:cNvPr id="135" name="Picture 2" descr="Image result for graph processing"/>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9601025">
            <a:off x="9833505" y="3589242"/>
            <a:ext cx="2092182" cy="2092182"/>
          </a:xfrm>
          <a:prstGeom prst="rect">
            <a:avLst/>
          </a:prstGeom>
          <a:noFill/>
          <a:extLst>
            <a:ext uri="{909E8E84-426E-40DD-AFC4-6F175D3DCCD1}">
              <a14:hiddenFill xmlns:a14="http://schemas.microsoft.com/office/drawing/2010/main">
                <a:solidFill>
                  <a:srgbClr val="FFFFFF"/>
                </a:solidFill>
              </a14:hiddenFill>
            </a:ext>
          </a:extLst>
        </p:spPr>
      </p:pic>
      <p:sp>
        <p:nvSpPr>
          <p:cNvPr id="148" name="Ellipse 25">
            <a:extLst>
              <a:ext uri="{FF2B5EF4-FFF2-40B4-BE49-F238E27FC236}">
                <a16:creationId xmlns:a16="http://schemas.microsoft.com/office/drawing/2014/main" id="{D00BDA27-AA5B-420E-8BAB-08BD107C1545}"/>
              </a:ext>
            </a:extLst>
          </p:cNvPr>
          <p:cNvSpPr>
            <a:spLocks noChangeAspect="1"/>
          </p:cNvSpPr>
          <p:nvPr/>
        </p:nvSpPr>
        <p:spPr>
          <a:xfrm>
            <a:off x="7611932" y="3830903"/>
            <a:ext cx="180000" cy="180000"/>
          </a:xfrm>
          <a:prstGeom prst="ellipse">
            <a:avLst/>
          </a:prstGeom>
          <a:solidFill>
            <a:schemeClr val="tx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cxnSp>
        <p:nvCxnSpPr>
          <p:cNvPr id="149" name="Gerader Verbinder 35">
            <a:extLst>
              <a:ext uri="{FF2B5EF4-FFF2-40B4-BE49-F238E27FC236}">
                <a16:creationId xmlns:a16="http://schemas.microsoft.com/office/drawing/2014/main" id="{6854BE3E-9F16-42A0-A1E1-DA320ED2023C}"/>
              </a:ext>
            </a:extLst>
          </p:cNvPr>
          <p:cNvCxnSpPr>
            <a:cxnSpLocks noChangeAspect="1"/>
            <a:stCxn id="148" idx="5"/>
            <a:endCxn id="150" idx="1"/>
          </p:cNvCxnSpPr>
          <p:nvPr/>
        </p:nvCxnSpPr>
        <p:spPr>
          <a:xfrm>
            <a:off x="7765572" y="3984543"/>
            <a:ext cx="170896" cy="300681"/>
          </a:xfrm>
          <a:prstGeom prst="line">
            <a:avLst/>
          </a:prstGeom>
          <a:ln w="76200">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50" name="Ellipse 27">
            <a:extLst>
              <a:ext uri="{FF2B5EF4-FFF2-40B4-BE49-F238E27FC236}">
                <a16:creationId xmlns:a16="http://schemas.microsoft.com/office/drawing/2014/main" id="{136D9D17-9FB9-4D67-84CB-F2AC8CD232A6}"/>
              </a:ext>
            </a:extLst>
          </p:cNvPr>
          <p:cNvSpPr>
            <a:spLocks noChangeAspect="1"/>
          </p:cNvSpPr>
          <p:nvPr/>
        </p:nvSpPr>
        <p:spPr>
          <a:xfrm>
            <a:off x="7910108" y="4258864"/>
            <a:ext cx="180000" cy="180000"/>
          </a:xfrm>
          <a:prstGeom prst="ellipse">
            <a:avLst/>
          </a:prstGeom>
          <a:solidFill>
            <a:schemeClr val="tx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sp>
        <p:nvSpPr>
          <p:cNvPr id="155" name="Ellipse 25">
            <a:extLst>
              <a:ext uri="{FF2B5EF4-FFF2-40B4-BE49-F238E27FC236}">
                <a16:creationId xmlns:a16="http://schemas.microsoft.com/office/drawing/2014/main" id="{D00BDA27-AA5B-420E-8BAB-08BD107C1545}"/>
              </a:ext>
            </a:extLst>
          </p:cNvPr>
          <p:cNvSpPr>
            <a:spLocks noChangeAspect="1"/>
          </p:cNvSpPr>
          <p:nvPr/>
        </p:nvSpPr>
        <p:spPr>
          <a:xfrm>
            <a:off x="8249467" y="3857263"/>
            <a:ext cx="180000" cy="180000"/>
          </a:xfrm>
          <a:prstGeom prst="ellipse">
            <a:avLst/>
          </a:prstGeom>
          <a:solidFill>
            <a:schemeClr val="tx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cxnSp>
        <p:nvCxnSpPr>
          <p:cNvPr id="156" name="Gerader Verbinder 35">
            <a:extLst>
              <a:ext uri="{FF2B5EF4-FFF2-40B4-BE49-F238E27FC236}">
                <a16:creationId xmlns:a16="http://schemas.microsoft.com/office/drawing/2014/main" id="{6854BE3E-9F16-42A0-A1E1-DA320ED2023C}"/>
              </a:ext>
            </a:extLst>
          </p:cNvPr>
          <p:cNvCxnSpPr>
            <a:cxnSpLocks noChangeAspect="1"/>
            <a:stCxn id="155" idx="5"/>
            <a:endCxn id="157" idx="1"/>
          </p:cNvCxnSpPr>
          <p:nvPr/>
        </p:nvCxnSpPr>
        <p:spPr>
          <a:xfrm>
            <a:off x="8403107" y="4010903"/>
            <a:ext cx="170896" cy="300681"/>
          </a:xfrm>
          <a:prstGeom prst="line">
            <a:avLst/>
          </a:prstGeom>
          <a:ln w="76200">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57" name="Ellipse 27">
            <a:extLst>
              <a:ext uri="{FF2B5EF4-FFF2-40B4-BE49-F238E27FC236}">
                <a16:creationId xmlns:a16="http://schemas.microsoft.com/office/drawing/2014/main" id="{136D9D17-9FB9-4D67-84CB-F2AC8CD232A6}"/>
              </a:ext>
            </a:extLst>
          </p:cNvPr>
          <p:cNvSpPr>
            <a:spLocks noChangeAspect="1"/>
          </p:cNvSpPr>
          <p:nvPr/>
        </p:nvSpPr>
        <p:spPr>
          <a:xfrm>
            <a:off x="8547643" y="4285224"/>
            <a:ext cx="180000" cy="180000"/>
          </a:xfrm>
          <a:prstGeom prst="ellipse">
            <a:avLst/>
          </a:prstGeom>
          <a:solidFill>
            <a:schemeClr val="tx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cxnSp>
        <p:nvCxnSpPr>
          <p:cNvPr id="159" name="Straight Arrow Connector 158"/>
          <p:cNvCxnSpPr/>
          <p:nvPr/>
        </p:nvCxnSpPr>
        <p:spPr>
          <a:xfrm>
            <a:off x="6663308" y="4635333"/>
            <a:ext cx="2360758" cy="0"/>
          </a:xfrm>
          <a:prstGeom prst="straightConnector1">
            <a:avLst/>
          </a:prstGeom>
          <a:ln w="57150">
            <a:solidFill>
              <a:schemeClr val="tx1"/>
            </a:solidFill>
            <a:prstDash val="sys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67" name="Ellipse 25">
            <a:extLst>
              <a:ext uri="{FF2B5EF4-FFF2-40B4-BE49-F238E27FC236}">
                <a16:creationId xmlns:a16="http://schemas.microsoft.com/office/drawing/2014/main" id="{D00BDA27-AA5B-420E-8BAB-08BD107C1545}"/>
              </a:ext>
            </a:extLst>
          </p:cNvPr>
          <p:cNvSpPr>
            <a:spLocks noChangeAspect="1"/>
          </p:cNvSpPr>
          <p:nvPr/>
        </p:nvSpPr>
        <p:spPr>
          <a:xfrm>
            <a:off x="7125853" y="5668243"/>
            <a:ext cx="180000" cy="180000"/>
          </a:xfrm>
          <a:prstGeom prst="ellipse">
            <a:avLst/>
          </a:prstGeom>
          <a:solidFill>
            <a:schemeClr val="tx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cxnSp>
        <p:nvCxnSpPr>
          <p:cNvPr id="168" name="Gerader Verbinder 35">
            <a:extLst>
              <a:ext uri="{FF2B5EF4-FFF2-40B4-BE49-F238E27FC236}">
                <a16:creationId xmlns:a16="http://schemas.microsoft.com/office/drawing/2014/main" id="{6854BE3E-9F16-42A0-A1E1-DA320ED2023C}"/>
              </a:ext>
            </a:extLst>
          </p:cNvPr>
          <p:cNvCxnSpPr>
            <a:cxnSpLocks noChangeAspect="1"/>
            <a:stCxn id="167" idx="5"/>
            <a:endCxn id="169" idx="1"/>
          </p:cNvCxnSpPr>
          <p:nvPr/>
        </p:nvCxnSpPr>
        <p:spPr>
          <a:xfrm>
            <a:off x="7279493" y="5821883"/>
            <a:ext cx="170896" cy="300681"/>
          </a:xfrm>
          <a:prstGeom prst="line">
            <a:avLst/>
          </a:prstGeom>
          <a:ln w="76200">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69" name="Ellipse 27">
            <a:extLst>
              <a:ext uri="{FF2B5EF4-FFF2-40B4-BE49-F238E27FC236}">
                <a16:creationId xmlns:a16="http://schemas.microsoft.com/office/drawing/2014/main" id="{136D9D17-9FB9-4D67-84CB-F2AC8CD232A6}"/>
              </a:ext>
            </a:extLst>
          </p:cNvPr>
          <p:cNvSpPr>
            <a:spLocks noChangeAspect="1"/>
          </p:cNvSpPr>
          <p:nvPr/>
        </p:nvSpPr>
        <p:spPr>
          <a:xfrm>
            <a:off x="7424029" y="6096204"/>
            <a:ext cx="180000" cy="180000"/>
          </a:xfrm>
          <a:prstGeom prst="ellipse">
            <a:avLst/>
          </a:prstGeom>
          <a:solidFill>
            <a:schemeClr val="tx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sp>
        <p:nvSpPr>
          <p:cNvPr id="170" name="Ellipse 25">
            <a:extLst>
              <a:ext uri="{FF2B5EF4-FFF2-40B4-BE49-F238E27FC236}">
                <a16:creationId xmlns:a16="http://schemas.microsoft.com/office/drawing/2014/main" id="{D00BDA27-AA5B-420E-8BAB-08BD107C1545}"/>
              </a:ext>
            </a:extLst>
          </p:cNvPr>
          <p:cNvSpPr>
            <a:spLocks noChangeAspect="1"/>
          </p:cNvSpPr>
          <p:nvPr/>
        </p:nvSpPr>
        <p:spPr>
          <a:xfrm>
            <a:off x="7695520" y="5641883"/>
            <a:ext cx="180000" cy="180000"/>
          </a:xfrm>
          <a:prstGeom prst="ellipse">
            <a:avLst/>
          </a:prstGeom>
          <a:solidFill>
            <a:schemeClr val="tx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cxnSp>
        <p:nvCxnSpPr>
          <p:cNvPr id="171" name="Gerader Verbinder 35">
            <a:extLst>
              <a:ext uri="{FF2B5EF4-FFF2-40B4-BE49-F238E27FC236}">
                <a16:creationId xmlns:a16="http://schemas.microsoft.com/office/drawing/2014/main" id="{6854BE3E-9F16-42A0-A1E1-DA320ED2023C}"/>
              </a:ext>
            </a:extLst>
          </p:cNvPr>
          <p:cNvCxnSpPr>
            <a:cxnSpLocks noChangeAspect="1"/>
            <a:stCxn id="170" idx="5"/>
            <a:endCxn id="172" idx="1"/>
          </p:cNvCxnSpPr>
          <p:nvPr/>
        </p:nvCxnSpPr>
        <p:spPr>
          <a:xfrm>
            <a:off x="7849160" y="5795523"/>
            <a:ext cx="170896" cy="300681"/>
          </a:xfrm>
          <a:prstGeom prst="line">
            <a:avLst/>
          </a:prstGeom>
          <a:ln w="76200">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72" name="Ellipse 27">
            <a:extLst>
              <a:ext uri="{FF2B5EF4-FFF2-40B4-BE49-F238E27FC236}">
                <a16:creationId xmlns:a16="http://schemas.microsoft.com/office/drawing/2014/main" id="{136D9D17-9FB9-4D67-84CB-F2AC8CD232A6}"/>
              </a:ext>
            </a:extLst>
          </p:cNvPr>
          <p:cNvSpPr>
            <a:spLocks noChangeAspect="1"/>
          </p:cNvSpPr>
          <p:nvPr/>
        </p:nvSpPr>
        <p:spPr>
          <a:xfrm>
            <a:off x="7993696" y="6069844"/>
            <a:ext cx="180000" cy="180000"/>
          </a:xfrm>
          <a:prstGeom prst="ellipse">
            <a:avLst/>
          </a:prstGeom>
          <a:solidFill>
            <a:schemeClr val="tx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sp>
        <p:nvSpPr>
          <p:cNvPr id="173" name="Ellipse 25">
            <a:extLst>
              <a:ext uri="{FF2B5EF4-FFF2-40B4-BE49-F238E27FC236}">
                <a16:creationId xmlns:a16="http://schemas.microsoft.com/office/drawing/2014/main" id="{D00BDA27-AA5B-420E-8BAB-08BD107C1545}"/>
              </a:ext>
            </a:extLst>
          </p:cNvPr>
          <p:cNvSpPr>
            <a:spLocks noChangeAspect="1"/>
          </p:cNvSpPr>
          <p:nvPr/>
        </p:nvSpPr>
        <p:spPr>
          <a:xfrm>
            <a:off x="8333055" y="5668243"/>
            <a:ext cx="180000" cy="180000"/>
          </a:xfrm>
          <a:prstGeom prst="ellipse">
            <a:avLst/>
          </a:prstGeom>
          <a:solidFill>
            <a:schemeClr val="tx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cxnSp>
        <p:nvCxnSpPr>
          <p:cNvPr id="174" name="Gerader Verbinder 35">
            <a:extLst>
              <a:ext uri="{FF2B5EF4-FFF2-40B4-BE49-F238E27FC236}">
                <a16:creationId xmlns:a16="http://schemas.microsoft.com/office/drawing/2014/main" id="{6854BE3E-9F16-42A0-A1E1-DA320ED2023C}"/>
              </a:ext>
            </a:extLst>
          </p:cNvPr>
          <p:cNvCxnSpPr>
            <a:cxnSpLocks noChangeAspect="1"/>
            <a:stCxn id="173" idx="5"/>
            <a:endCxn id="175" idx="1"/>
          </p:cNvCxnSpPr>
          <p:nvPr/>
        </p:nvCxnSpPr>
        <p:spPr>
          <a:xfrm>
            <a:off x="8486695" y="5821883"/>
            <a:ext cx="170896" cy="300681"/>
          </a:xfrm>
          <a:prstGeom prst="line">
            <a:avLst/>
          </a:prstGeom>
          <a:ln w="76200">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75" name="Ellipse 27">
            <a:extLst>
              <a:ext uri="{FF2B5EF4-FFF2-40B4-BE49-F238E27FC236}">
                <a16:creationId xmlns:a16="http://schemas.microsoft.com/office/drawing/2014/main" id="{136D9D17-9FB9-4D67-84CB-F2AC8CD232A6}"/>
              </a:ext>
            </a:extLst>
          </p:cNvPr>
          <p:cNvSpPr>
            <a:spLocks noChangeAspect="1"/>
          </p:cNvSpPr>
          <p:nvPr/>
        </p:nvSpPr>
        <p:spPr>
          <a:xfrm>
            <a:off x="8631231" y="6096204"/>
            <a:ext cx="180000" cy="180000"/>
          </a:xfrm>
          <a:prstGeom prst="ellipse">
            <a:avLst/>
          </a:prstGeom>
          <a:solidFill>
            <a:schemeClr val="tx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cxnSp>
        <p:nvCxnSpPr>
          <p:cNvPr id="176" name="Straight Arrow Connector 175"/>
          <p:cNvCxnSpPr/>
          <p:nvPr/>
        </p:nvCxnSpPr>
        <p:spPr>
          <a:xfrm flipH="1">
            <a:off x="8940316" y="6019374"/>
            <a:ext cx="460683" cy="417102"/>
          </a:xfrm>
          <a:prstGeom prst="straightConnector1">
            <a:avLst/>
          </a:prstGeom>
          <a:ln w="57150">
            <a:solidFill>
              <a:schemeClr val="tx1"/>
            </a:solidFill>
            <a:prstDash val="sys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47" name="Title 24"/>
          <p:cNvSpPr>
            <a:spLocks noGrp="1"/>
          </p:cNvSpPr>
          <p:nvPr>
            <p:ph type="title"/>
          </p:nvPr>
        </p:nvSpPr>
        <p:spPr>
          <a:xfrm>
            <a:off x="191344" y="533400"/>
            <a:ext cx="11773308" cy="533400"/>
          </a:xfrm>
          <a:noFill/>
        </p:spPr>
        <p:txBody>
          <a:bodyPr/>
          <a:lstStyle/>
          <a:p>
            <a:r>
              <a:rPr lang="en-US" dirty="0" err="1" smtClean="0"/>
              <a:t>Substream</a:t>
            </a:r>
            <a:r>
              <a:rPr lang="en-US" dirty="0" smtClean="0"/>
              <a:t>-Centric Graph Processing</a:t>
            </a:r>
            <a:endParaRPr lang="de-CH" dirty="0"/>
          </a:p>
        </p:txBody>
      </p:sp>
      <p:sp>
        <p:nvSpPr>
          <p:cNvPr id="50" name="Rounded Rectangle 58">
            <a:extLst>
              <a:ext uri="{FF2B5EF4-FFF2-40B4-BE49-F238E27FC236}">
                <a16:creationId xmlns:a16="http://schemas.microsoft.com/office/drawing/2014/main" id="{F533C29D-DB31-4CEC-8F72-4F58076869E5}"/>
              </a:ext>
            </a:extLst>
          </p:cNvPr>
          <p:cNvSpPr/>
          <p:nvPr/>
        </p:nvSpPr>
        <p:spPr>
          <a:xfrm>
            <a:off x="3965466" y="5237695"/>
            <a:ext cx="1940584" cy="907948"/>
          </a:xfrm>
          <a:prstGeom prst="roundRect">
            <a:avLst>
              <a:gd name="adj" fmla="val 13212"/>
            </a:avLst>
          </a:prstGeom>
          <a:solidFill>
            <a:schemeClr val="bg2">
              <a:lumMod val="60000"/>
              <a:lumOff val="40000"/>
            </a:schemeClr>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3600" dirty="0"/>
          </a:p>
        </p:txBody>
      </p:sp>
      <p:cxnSp>
        <p:nvCxnSpPr>
          <p:cNvPr id="52" name="Straight Arrow Connector 51"/>
          <p:cNvCxnSpPr>
            <a:stCxn id="147" idx="3"/>
          </p:cNvCxnSpPr>
          <p:nvPr/>
        </p:nvCxnSpPr>
        <p:spPr>
          <a:xfrm>
            <a:off x="5935903" y="3493289"/>
            <a:ext cx="682349" cy="1142044"/>
          </a:xfrm>
          <a:prstGeom prst="straightConnector1">
            <a:avLst/>
          </a:prstGeom>
          <a:ln w="57150">
            <a:solidFill>
              <a:schemeClr val="tx1"/>
            </a:solidFill>
            <a:prstDash val="sys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a:stCxn id="50" idx="3"/>
          </p:cNvCxnSpPr>
          <p:nvPr/>
        </p:nvCxnSpPr>
        <p:spPr>
          <a:xfrm flipV="1">
            <a:off x="5906050" y="4594056"/>
            <a:ext cx="685680" cy="1097613"/>
          </a:xfrm>
          <a:prstGeom prst="straightConnector1">
            <a:avLst/>
          </a:prstGeom>
          <a:ln w="57150">
            <a:solidFill>
              <a:schemeClr val="tx1"/>
            </a:solidFill>
            <a:prstDash val="sys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rot="5400000">
            <a:off x="4703027" y="4163258"/>
            <a:ext cx="591829" cy="800219"/>
          </a:xfrm>
          <a:prstGeom prst="rect">
            <a:avLst/>
          </a:prstGeom>
        </p:spPr>
        <p:txBody>
          <a:bodyPr wrap="none">
            <a:spAutoFit/>
          </a:bodyPr>
          <a:lstStyle/>
          <a:p>
            <a:pPr algn="ctr"/>
            <a:r>
              <a:rPr lang="en-US" sz="4600" dirty="0" smtClean="0"/>
              <a:t>…</a:t>
            </a:r>
            <a:endParaRPr lang="de-CH" sz="4600" dirty="0"/>
          </a:p>
        </p:txBody>
      </p:sp>
      <p:sp>
        <p:nvSpPr>
          <p:cNvPr id="64" name="Ellipse 25">
            <a:extLst>
              <a:ext uri="{FF2B5EF4-FFF2-40B4-BE49-F238E27FC236}">
                <a16:creationId xmlns:a16="http://schemas.microsoft.com/office/drawing/2014/main" id="{D00BDA27-AA5B-420E-8BAB-08BD107C1545}"/>
              </a:ext>
            </a:extLst>
          </p:cNvPr>
          <p:cNvSpPr>
            <a:spLocks noChangeAspect="1"/>
          </p:cNvSpPr>
          <p:nvPr/>
        </p:nvSpPr>
        <p:spPr>
          <a:xfrm>
            <a:off x="4230944" y="3174152"/>
            <a:ext cx="180000" cy="180000"/>
          </a:xfrm>
          <a:prstGeom prst="ellipse">
            <a:avLst/>
          </a:prstGeom>
          <a:solidFill>
            <a:schemeClr val="tx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cxnSp>
        <p:nvCxnSpPr>
          <p:cNvPr id="65" name="Gerader Verbinder 35">
            <a:extLst>
              <a:ext uri="{FF2B5EF4-FFF2-40B4-BE49-F238E27FC236}">
                <a16:creationId xmlns:a16="http://schemas.microsoft.com/office/drawing/2014/main" id="{6854BE3E-9F16-42A0-A1E1-DA320ED2023C}"/>
              </a:ext>
            </a:extLst>
          </p:cNvPr>
          <p:cNvCxnSpPr>
            <a:cxnSpLocks noChangeAspect="1"/>
            <a:stCxn id="64" idx="5"/>
            <a:endCxn id="66" idx="1"/>
          </p:cNvCxnSpPr>
          <p:nvPr/>
        </p:nvCxnSpPr>
        <p:spPr>
          <a:xfrm>
            <a:off x="4384584" y="3327792"/>
            <a:ext cx="170896" cy="300681"/>
          </a:xfrm>
          <a:prstGeom prst="line">
            <a:avLst/>
          </a:prstGeom>
          <a:ln w="76200">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6" name="Ellipse 27">
            <a:extLst>
              <a:ext uri="{FF2B5EF4-FFF2-40B4-BE49-F238E27FC236}">
                <a16:creationId xmlns:a16="http://schemas.microsoft.com/office/drawing/2014/main" id="{136D9D17-9FB9-4D67-84CB-F2AC8CD232A6}"/>
              </a:ext>
            </a:extLst>
          </p:cNvPr>
          <p:cNvSpPr>
            <a:spLocks noChangeAspect="1"/>
          </p:cNvSpPr>
          <p:nvPr/>
        </p:nvSpPr>
        <p:spPr>
          <a:xfrm>
            <a:off x="4529120" y="3602113"/>
            <a:ext cx="180000" cy="180000"/>
          </a:xfrm>
          <a:prstGeom prst="ellipse">
            <a:avLst/>
          </a:prstGeom>
          <a:solidFill>
            <a:schemeClr val="tx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sp>
        <p:nvSpPr>
          <p:cNvPr id="67" name="Ellipse 25">
            <a:extLst>
              <a:ext uri="{FF2B5EF4-FFF2-40B4-BE49-F238E27FC236}">
                <a16:creationId xmlns:a16="http://schemas.microsoft.com/office/drawing/2014/main" id="{D00BDA27-AA5B-420E-8BAB-08BD107C1545}"/>
              </a:ext>
            </a:extLst>
          </p:cNvPr>
          <p:cNvSpPr>
            <a:spLocks noChangeAspect="1"/>
          </p:cNvSpPr>
          <p:nvPr/>
        </p:nvSpPr>
        <p:spPr>
          <a:xfrm>
            <a:off x="5071228" y="3200512"/>
            <a:ext cx="180000" cy="180000"/>
          </a:xfrm>
          <a:prstGeom prst="ellipse">
            <a:avLst/>
          </a:prstGeom>
          <a:solidFill>
            <a:schemeClr val="tx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cxnSp>
        <p:nvCxnSpPr>
          <p:cNvPr id="68" name="Gerader Verbinder 35">
            <a:extLst>
              <a:ext uri="{FF2B5EF4-FFF2-40B4-BE49-F238E27FC236}">
                <a16:creationId xmlns:a16="http://schemas.microsoft.com/office/drawing/2014/main" id="{6854BE3E-9F16-42A0-A1E1-DA320ED2023C}"/>
              </a:ext>
            </a:extLst>
          </p:cNvPr>
          <p:cNvCxnSpPr>
            <a:cxnSpLocks noChangeAspect="1"/>
            <a:stCxn id="67" idx="5"/>
            <a:endCxn id="69" idx="1"/>
          </p:cNvCxnSpPr>
          <p:nvPr/>
        </p:nvCxnSpPr>
        <p:spPr>
          <a:xfrm>
            <a:off x="5224868" y="3354152"/>
            <a:ext cx="170896" cy="300681"/>
          </a:xfrm>
          <a:prstGeom prst="line">
            <a:avLst/>
          </a:prstGeom>
          <a:ln w="76200">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9" name="Ellipse 27">
            <a:extLst>
              <a:ext uri="{FF2B5EF4-FFF2-40B4-BE49-F238E27FC236}">
                <a16:creationId xmlns:a16="http://schemas.microsoft.com/office/drawing/2014/main" id="{136D9D17-9FB9-4D67-84CB-F2AC8CD232A6}"/>
              </a:ext>
            </a:extLst>
          </p:cNvPr>
          <p:cNvSpPr>
            <a:spLocks noChangeAspect="1"/>
          </p:cNvSpPr>
          <p:nvPr/>
        </p:nvSpPr>
        <p:spPr>
          <a:xfrm>
            <a:off x="5369404" y="3628473"/>
            <a:ext cx="180000" cy="180000"/>
          </a:xfrm>
          <a:prstGeom prst="ellipse">
            <a:avLst/>
          </a:prstGeom>
          <a:solidFill>
            <a:schemeClr val="tx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sp>
        <p:nvSpPr>
          <p:cNvPr id="70" name="Ellipse 25">
            <a:extLst>
              <a:ext uri="{FF2B5EF4-FFF2-40B4-BE49-F238E27FC236}">
                <a16:creationId xmlns:a16="http://schemas.microsoft.com/office/drawing/2014/main" id="{D00BDA27-AA5B-420E-8BAB-08BD107C1545}"/>
              </a:ext>
            </a:extLst>
          </p:cNvPr>
          <p:cNvSpPr>
            <a:spLocks noChangeAspect="1"/>
          </p:cNvSpPr>
          <p:nvPr/>
        </p:nvSpPr>
        <p:spPr>
          <a:xfrm>
            <a:off x="4737131" y="5358656"/>
            <a:ext cx="180000" cy="180000"/>
          </a:xfrm>
          <a:prstGeom prst="ellipse">
            <a:avLst/>
          </a:prstGeom>
          <a:solidFill>
            <a:schemeClr val="tx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cxnSp>
        <p:nvCxnSpPr>
          <p:cNvPr id="71" name="Gerader Verbinder 35">
            <a:extLst>
              <a:ext uri="{FF2B5EF4-FFF2-40B4-BE49-F238E27FC236}">
                <a16:creationId xmlns:a16="http://schemas.microsoft.com/office/drawing/2014/main" id="{6854BE3E-9F16-42A0-A1E1-DA320ED2023C}"/>
              </a:ext>
            </a:extLst>
          </p:cNvPr>
          <p:cNvCxnSpPr>
            <a:cxnSpLocks noChangeAspect="1"/>
            <a:stCxn id="70" idx="5"/>
            <a:endCxn id="72" idx="1"/>
          </p:cNvCxnSpPr>
          <p:nvPr/>
        </p:nvCxnSpPr>
        <p:spPr>
          <a:xfrm>
            <a:off x="4890771" y="5512296"/>
            <a:ext cx="170896" cy="300681"/>
          </a:xfrm>
          <a:prstGeom prst="line">
            <a:avLst/>
          </a:prstGeom>
          <a:ln w="76200">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2" name="Ellipse 27">
            <a:extLst>
              <a:ext uri="{FF2B5EF4-FFF2-40B4-BE49-F238E27FC236}">
                <a16:creationId xmlns:a16="http://schemas.microsoft.com/office/drawing/2014/main" id="{136D9D17-9FB9-4D67-84CB-F2AC8CD232A6}"/>
              </a:ext>
            </a:extLst>
          </p:cNvPr>
          <p:cNvSpPr>
            <a:spLocks noChangeAspect="1"/>
          </p:cNvSpPr>
          <p:nvPr/>
        </p:nvSpPr>
        <p:spPr>
          <a:xfrm>
            <a:off x="5035307" y="5786617"/>
            <a:ext cx="180000" cy="180000"/>
          </a:xfrm>
          <a:prstGeom prst="ellipse">
            <a:avLst/>
          </a:prstGeom>
          <a:solidFill>
            <a:schemeClr val="tx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sp>
        <p:nvSpPr>
          <p:cNvPr id="73" name="Arc 72"/>
          <p:cNvSpPr/>
          <p:nvPr/>
        </p:nvSpPr>
        <p:spPr>
          <a:xfrm rot="16549170">
            <a:off x="5356275" y="3199908"/>
            <a:ext cx="415904" cy="286439"/>
          </a:xfrm>
          <a:prstGeom prst="arc">
            <a:avLst>
              <a:gd name="adj1" fmla="val 16200000"/>
              <a:gd name="adj2" fmla="val 10926082"/>
            </a:avLst>
          </a:prstGeom>
          <a:ln w="57150">
            <a:solidFill>
              <a:schemeClr val="accent1">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4" name="Arc 73"/>
          <p:cNvSpPr/>
          <p:nvPr/>
        </p:nvSpPr>
        <p:spPr>
          <a:xfrm rot="16549170">
            <a:off x="4529936" y="3208782"/>
            <a:ext cx="415904" cy="286439"/>
          </a:xfrm>
          <a:prstGeom prst="arc">
            <a:avLst>
              <a:gd name="adj1" fmla="val 16200000"/>
              <a:gd name="adj2" fmla="val 10926082"/>
            </a:avLst>
          </a:prstGeom>
          <a:ln w="57150">
            <a:solidFill>
              <a:schemeClr val="accent1">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5" name="Arc 74"/>
          <p:cNvSpPr/>
          <p:nvPr/>
        </p:nvSpPr>
        <p:spPr>
          <a:xfrm rot="16549170">
            <a:off x="5030774" y="5402305"/>
            <a:ext cx="415904" cy="286439"/>
          </a:xfrm>
          <a:prstGeom prst="arc">
            <a:avLst>
              <a:gd name="adj1" fmla="val 16200000"/>
              <a:gd name="adj2" fmla="val 10926082"/>
            </a:avLst>
          </a:prstGeom>
          <a:ln w="57150">
            <a:solidFill>
              <a:schemeClr val="accent1">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76" name="Straight Arrow Connector 75"/>
          <p:cNvCxnSpPr>
            <a:endCxn id="147" idx="1"/>
          </p:cNvCxnSpPr>
          <p:nvPr/>
        </p:nvCxnSpPr>
        <p:spPr>
          <a:xfrm flipV="1">
            <a:off x="2977714" y="3493289"/>
            <a:ext cx="1017605" cy="1017438"/>
          </a:xfrm>
          <a:prstGeom prst="straightConnector1">
            <a:avLst/>
          </a:prstGeom>
          <a:ln w="57150">
            <a:solidFill>
              <a:schemeClr val="tx1"/>
            </a:solidFill>
            <a:prstDash val="sys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7" name="Straight Arrow Connector 76"/>
          <p:cNvCxnSpPr>
            <a:endCxn id="50" idx="1"/>
          </p:cNvCxnSpPr>
          <p:nvPr/>
        </p:nvCxnSpPr>
        <p:spPr>
          <a:xfrm>
            <a:off x="2990595" y="4677386"/>
            <a:ext cx="974871" cy="1014283"/>
          </a:xfrm>
          <a:prstGeom prst="straightConnector1">
            <a:avLst/>
          </a:prstGeom>
          <a:ln w="57150">
            <a:solidFill>
              <a:schemeClr val="tx1"/>
            </a:solidFill>
            <a:prstDash val="sys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7" name="Straight Arrow Connector 86"/>
          <p:cNvCxnSpPr/>
          <p:nvPr/>
        </p:nvCxnSpPr>
        <p:spPr>
          <a:xfrm>
            <a:off x="1307468" y="4606199"/>
            <a:ext cx="1496662" cy="0"/>
          </a:xfrm>
          <a:prstGeom prst="straightConnector1">
            <a:avLst/>
          </a:prstGeom>
          <a:ln w="57150">
            <a:solidFill>
              <a:schemeClr val="tx1"/>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89" name="Rounded Rectangle 58">
            <a:extLst>
              <a:ext uri="{FF2B5EF4-FFF2-40B4-BE49-F238E27FC236}">
                <a16:creationId xmlns:a16="http://schemas.microsoft.com/office/drawing/2014/main" id="{F533C29D-DB31-4CEC-8F72-4F58076869E5}"/>
              </a:ext>
            </a:extLst>
          </p:cNvPr>
          <p:cNvSpPr/>
          <p:nvPr/>
        </p:nvSpPr>
        <p:spPr>
          <a:xfrm>
            <a:off x="2041728" y="4213321"/>
            <a:ext cx="833980" cy="815477"/>
          </a:xfrm>
          <a:prstGeom prst="roundRect">
            <a:avLst>
              <a:gd name="adj" fmla="val 13212"/>
            </a:avLst>
          </a:prstGeom>
          <a:solidFill>
            <a:schemeClr val="bg2">
              <a:lumMod val="60000"/>
              <a:lumOff val="40000"/>
            </a:schemeClr>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3600" dirty="0"/>
          </a:p>
        </p:txBody>
      </p:sp>
      <p:cxnSp>
        <p:nvCxnSpPr>
          <p:cNvPr id="91" name="Straight Arrow Connector 90"/>
          <p:cNvCxnSpPr/>
          <p:nvPr/>
        </p:nvCxnSpPr>
        <p:spPr>
          <a:xfrm flipH="1">
            <a:off x="1307468" y="6446314"/>
            <a:ext cx="7596844" cy="0"/>
          </a:xfrm>
          <a:prstGeom prst="straightConnector1">
            <a:avLst/>
          </a:prstGeom>
          <a:ln w="57150">
            <a:solidFill>
              <a:schemeClr val="tx1"/>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1307468" y="4635333"/>
            <a:ext cx="0" cy="1801143"/>
          </a:xfrm>
          <a:prstGeom prst="line">
            <a:avLst/>
          </a:prstGeom>
          <a:ln w="57150">
            <a:solidFill>
              <a:schemeClr val="tx1"/>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4" name="Straight Arrow Connector 103"/>
          <p:cNvCxnSpPr/>
          <p:nvPr/>
        </p:nvCxnSpPr>
        <p:spPr>
          <a:xfrm>
            <a:off x="5151830" y="4598942"/>
            <a:ext cx="1496662" cy="0"/>
          </a:xfrm>
          <a:prstGeom prst="straightConnector1">
            <a:avLst/>
          </a:prstGeom>
          <a:ln w="57150">
            <a:solidFill>
              <a:schemeClr val="tx1"/>
            </a:solidFill>
            <a:prstDash val="sys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5" name="Straight Arrow Connector 104"/>
          <p:cNvCxnSpPr/>
          <p:nvPr/>
        </p:nvCxnSpPr>
        <p:spPr>
          <a:xfrm>
            <a:off x="2932231" y="4594056"/>
            <a:ext cx="1496662" cy="0"/>
          </a:xfrm>
          <a:prstGeom prst="straightConnector1">
            <a:avLst/>
          </a:prstGeom>
          <a:ln w="57150">
            <a:solidFill>
              <a:schemeClr val="tx1"/>
            </a:solidFill>
            <a:prstDash val="sys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88" name="Rounded Rectangle 58">
            <a:extLst>
              <a:ext uri="{FF2B5EF4-FFF2-40B4-BE49-F238E27FC236}">
                <a16:creationId xmlns:a16="http://schemas.microsoft.com/office/drawing/2014/main" id="{F533C29D-DB31-4CEC-8F72-4F58076869E5}"/>
              </a:ext>
            </a:extLst>
          </p:cNvPr>
          <p:cNvSpPr/>
          <p:nvPr/>
        </p:nvSpPr>
        <p:spPr>
          <a:xfrm>
            <a:off x="6082063" y="4186317"/>
            <a:ext cx="833980" cy="815477"/>
          </a:xfrm>
          <a:prstGeom prst="roundRect">
            <a:avLst>
              <a:gd name="adj" fmla="val 13212"/>
            </a:avLst>
          </a:prstGeom>
          <a:solidFill>
            <a:schemeClr val="bg2">
              <a:lumMod val="60000"/>
              <a:lumOff val="40000"/>
            </a:schemeClr>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3600" dirty="0"/>
          </a:p>
        </p:txBody>
      </p:sp>
      <p:sp>
        <p:nvSpPr>
          <p:cNvPr id="99" name="Arc 98"/>
          <p:cNvSpPr/>
          <p:nvPr/>
        </p:nvSpPr>
        <p:spPr>
          <a:xfrm rot="16549170">
            <a:off x="6276973" y="4476556"/>
            <a:ext cx="415904" cy="286439"/>
          </a:xfrm>
          <a:prstGeom prst="arc">
            <a:avLst>
              <a:gd name="adj1" fmla="val 16200000"/>
              <a:gd name="adj2" fmla="val 10926082"/>
            </a:avLst>
          </a:prstGeom>
          <a:ln w="57150">
            <a:solidFill>
              <a:schemeClr val="accent1">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2" name="Arc 111"/>
          <p:cNvSpPr/>
          <p:nvPr/>
        </p:nvSpPr>
        <p:spPr>
          <a:xfrm rot="16549170">
            <a:off x="2220077" y="4494661"/>
            <a:ext cx="415904" cy="286439"/>
          </a:xfrm>
          <a:prstGeom prst="arc">
            <a:avLst>
              <a:gd name="adj1" fmla="val 16200000"/>
              <a:gd name="adj2" fmla="val 10926082"/>
            </a:avLst>
          </a:prstGeom>
          <a:ln w="57150">
            <a:solidFill>
              <a:schemeClr val="accent1">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8" name="Rounded Rectangle 58">
            <a:extLst>
              <a:ext uri="{FF2B5EF4-FFF2-40B4-BE49-F238E27FC236}">
                <a16:creationId xmlns:a16="http://schemas.microsoft.com/office/drawing/2014/main" id="{F533C29D-DB31-4CEC-8F72-4F58076869E5}"/>
              </a:ext>
            </a:extLst>
          </p:cNvPr>
          <p:cNvSpPr/>
          <p:nvPr/>
        </p:nvSpPr>
        <p:spPr>
          <a:xfrm>
            <a:off x="8904312" y="1195868"/>
            <a:ext cx="2876522" cy="739616"/>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How to minimize the number of “passes”?</a:t>
            </a:r>
            <a:endParaRPr lang="de-CH" sz="2000" dirty="0"/>
          </a:p>
        </p:txBody>
      </p:sp>
      <p:pic>
        <p:nvPicPr>
          <p:cNvPr id="119" name="Picture 2" descr="http://www.avonbournetrust.org/user/74/159860.png">
            <a:extLst>
              <a:ext uri="{FF2B5EF4-FFF2-40B4-BE49-F238E27FC236}">
                <a16:creationId xmlns:a16="http://schemas.microsoft.com/office/drawing/2014/main" id="{E24135B5-C8BF-442C-9A11-4E0F523C749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416289" y="1043773"/>
            <a:ext cx="550288" cy="550286"/>
          </a:xfrm>
          <a:prstGeom prst="rect">
            <a:avLst/>
          </a:prstGeom>
          <a:noFill/>
          <a:extLst>
            <a:ext uri="{909E8E84-426E-40DD-AFC4-6F175D3DCCD1}">
              <a14:hiddenFill xmlns:a14="http://schemas.microsoft.com/office/drawing/2010/main">
                <a:solidFill>
                  <a:srgbClr val="FFFFFF"/>
                </a:solidFill>
              </a14:hiddenFill>
            </a:ext>
          </a:extLst>
        </p:spPr>
      </p:pic>
      <p:sp>
        <p:nvSpPr>
          <p:cNvPr id="98" name="Rounded Rectangle 58">
            <a:extLst>
              <a:ext uri="{FF2B5EF4-FFF2-40B4-BE49-F238E27FC236}">
                <a16:creationId xmlns:a16="http://schemas.microsoft.com/office/drawing/2014/main" id="{F533C29D-DB31-4CEC-8F72-4F58076869E5}"/>
              </a:ext>
            </a:extLst>
          </p:cNvPr>
          <p:cNvSpPr/>
          <p:nvPr/>
        </p:nvSpPr>
        <p:spPr>
          <a:xfrm rot="21213546">
            <a:off x="9154238" y="1076627"/>
            <a:ext cx="2467936" cy="932953"/>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Edges are streamed only </a:t>
            </a:r>
            <a:r>
              <a:rPr lang="en-US" sz="2000" b="1" u="sng" dirty="0" smtClean="0"/>
              <a:t>once</a:t>
            </a:r>
            <a:r>
              <a:rPr lang="en-US" sz="2000" dirty="0" smtClean="0"/>
              <a:t>!</a:t>
            </a:r>
            <a:endParaRPr lang="de-CH" sz="2000" dirty="0"/>
          </a:p>
        </p:txBody>
      </p:sp>
      <p:sp>
        <p:nvSpPr>
          <p:cNvPr id="83" name="Rounded Rectangle 58">
            <a:extLst>
              <a:ext uri="{FF2B5EF4-FFF2-40B4-BE49-F238E27FC236}">
                <a16:creationId xmlns:a16="http://schemas.microsoft.com/office/drawing/2014/main" id="{F533C29D-DB31-4CEC-8F72-4F58076869E5}"/>
              </a:ext>
            </a:extLst>
          </p:cNvPr>
          <p:cNvSpPr/>
          <p:nvPr/>
        </p:nvSpPr>
        <p:spPr>
          <a:xfrm>
            <a:off x="3844181" y="3884720"/>
            <a:ext cx="1674571" cy="344407"/>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smtClean="0"/>
              <a:t>Substream</a:t>
            </a:r>
            <a:r>
              <a:rPr lang="en-US" sz="2000" dirty="0" smtClean="0"/>
              <a:t> 0</a:t>
            </a:r>
            <a:endParaRPr lang="de-CH" sz="2000" dirty="0"/>
          </a:p>
        </p:txBody>
      </p:sp>
      <p:sp>
        <p:nvSpPr>
          <p:cNvPr id="84" name="Rounded Rectangle 58">
            <a:extLst>
              <a:ext uri="{FF2B5EF4-FFF2-40B4-BE49-F238E27FC236}">
                <a16:creationId xmlns:a16="http://schemas.microsoft.com/office/drawing/2014/main" id="{F533C29D-DB31-4CEC-8F72-4F58076869E5}"/>
              </a:ext>
            </a:extLst>
          </p:cNvPr>
          <p:cNvSpPr/>
          <p:nvPr/>
        </p:nvSpPr>
        <p:spPr>
          <a:xfrm>
            <a:off x="3805476" y="6022399"/>
            <a:ext cx="1808126" cy="336008"/>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smtClean="0"/>
              <a:t>Substream</a:t>
            </a:r>
            <a:r>
              <a:rPr lang="en-US" sz="2000" dirty="0" smtClean="0"/>
              <a:t> </a:t>
            </a:r>
            <a:r>
              <a:rPr lang="en-US" sz="2000" i="1" dirty="0" smtClean="0"/>
              <a:t>L</a:t>
            </a:r>
            <a:r>
              <a:rPr lang="en-US" sz="2000" dirty="0" smtClean="0"/>
              <a:t>-1</a:t>
            </a:r>
            <a:endParaRPr lang="de-CH" sz="2000" dirty="0"/>
          </a:p>
        </p:txBody>
      </p:sp>
      <p:sp>
        <p:nvSpPr>
          <p:cNvPr id="85" name="Rounded Rectangle 58">
            <a:extLst>
              <a:ext uri="{FF2B5EF4-FFF2-40B4-BE49-F238E27FC236}">
                <a16:creationId xmlns:a16="http://schemas.microsoft.com/office/drawing/2014/main" id="{F533C29D-DB31-4CEC-8F72-4F58076869E5}"/>
              </a:ext>
            </a:extLst>
          </p:cNvPr>
          <p:cNvSpPr/>
          <p:nvPr/>
        </p:nvSpPr>
        <p:spPr>
          <a:xfrm>
            <a:off x="3866857" y="4700660"/>
            <a:ext cx="1674571" cy="344407"/>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smtClean="0"/>
              <a:t>Substream</a:t>
            </a:r>
            <a:r>
              <a:rPr lang="en-US" sz="2000" dirty="0" smtClean="0"/>
              <a:t> </a:t>
            </a:r>
            <a:r>
              <a:rPr lang="en-US" sz="2000" i="1" dirty="0" err="1" smtClean="0"/>
              <a:t>i</a:t>
            </a:r>
            <a:endParaRPr lang="de-CH" sz="2000" i="1" dirty="0"/>
          </a:p>
        </p:txBody>
      </p:sp>
      <p:sp>
        <p:nvSpPr>
          <p:cNvPr id="107" name="Rounded Rectangle 58">
            <a:extLst>
              <a:ext uri="{FF2B5EF4-FFF2-40B4-BE49-F238E27FC236}">
                <a16:creationId xmlns:a16="http://schemas.microsoft.com/office/drawing/2014/main" id="{F533C29D-DB31-4CEC-8F72-4F58076869E5}"/>
              </a:ext>
            </a:extLst>
          </p:cNvPr>
          <p:cNvSpPr/>
          <p:nvPr/>
        </p:nvSpPr>
        <p:spPr>
          <a:xfrm rot="21213546">
            <a:off x="8748806" y="2097022"/>
            <a:ext cx="3023611" cy="1468411"/>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The algorithm is (4+</a:t>
            </a:r>
            <a:r>
              <a:rPr lang="el-GR" sz="2000" dirty="0" smtClean="0"/>
              <a:t>ε</a:t>
            </a:r>
            <a:r>
              <a:rPr lang="en-US" sz="2000" dirty="0" smtClean="0"/>
              <a:t>)-approximation, but we’ll show in practice it does not matter much</a:t>
            </a:r>
            <a:endParaRPr lang="de-CH" sz="2000" dirty="0"/>
          </a:p>
        </p:txBody>
      </p:sp>
      <p:sp>
        <p:nvSpPr>
          <p:cNvPr id="79" name="Rectangle 7">
            <a:extLst>
              <a:ext uri="{FF2B5EF4-FFF2-40B4-BE49-F238E27FC236}">
                <a16:creationId xmlns:a16="http://schemas.microsoft.com/office/drawing/2014/main" id="{980023DE-18C1-4731-8D28-3C89B1540652}"/>
              </a:ext>
            </a:extLst>
          </p:cNvPr>
          <p:cNvSpPr/>
          <p:nvPr/>
        </p:nvSpPr>
        <p:spPr>
          <a:xfrm>
            <a:off x="-1" y="6584792"/>
            <a:ext cx="11256299" cy="276999"/>
          </a:xfrm>
          <a:prstGeom prst="rect">
            <a:avLst/>
          </a:prstGeom>
        </p:spPr>
        <p:txBody>
          <a:bodyPr wrap="square">
            <a:spAutoFit/>
          </a:bodyPr>
          <a:lstStyle/>
          <a:p>
            <a:r>
              <a:rPr lang="en-US" sz="1200" dirty="0" smtClean="0"/>
              <a:t>[1] </a:t>
            </a:r>
            <a:r>
              <a:rPr lang="en-US" sz="1200" dirty="0"/>
              <a:t>M. Crouch and D. M. Stubbs. Improved streaming Algorithms for weighted Matching, via unweighted Matching. </a:t>
            </a:r>
            <a:r>
              <a:rPr lang="en-US" sz="1200" dirty="0" err="1"/>
              <a:t>LIPIcs</a:t>
            </a:r>
            <a:r>
              <a:rPr lang="en-US" sz="1200" dirty="0"/>
              <a:t>-Leibniz </a:t>
            </a:r>
            <a:r>
              <a:rPr lang="en-US" sz="1200" dirty="0" smtClean="0"/>
              <a:t>Informatics</a:t>
            </a:r>
            <a:r>
              <a:rPr lang="en-US" sz="1200" dirty="0"/>
              <a:t>. 2014.</a:t>
            </a:r>
          </a:p>
        </p:txBody>
      </p:sp>
      <p:sp>
        <p:nvSpPr>
          <p:cNvPr id="80" name="Title 24"/>
          <p:cNvSpPr txBox="1">
            <a:spLocks/>
          </p:cNvSpPr>
          <p:nvPr/>
        </p:nvSpPr>
        <p:spPr>
          <a:xfrm>
            <a:off x="5660866" y="537153"/>
            <a:ext cx="5025660" cy="533400"/>
          </a:xfrm>
          <a:prstGeom prst="rect">
            <a:avLst/>
          </a:prstGeom>
          <a:noFill/>
        </p:spPr>
        <p:txBody>
          <a:bodyPr vert="horz" lIns="140400" tIns="0" rIns="144000" bIns="0" rtlCol="0" anchor="b" anchorCtr="0">
            <a:noAutofit/>
          </a:bodyPr>
          <a:lstStyle>
            <a:lvl1pPr algn="l" defTabSz="914400" rtl="0" eaLnBrk="1" latinLnBrk="0" hangingPunct="1">
              <a:lnSpc>
                <a:spcPct val="100000"/>
              </a:lnSpc>
              <a:spcBef>
                <a:spcPct val="0"/>
              </a:spcBef>
              <a:buNone/>
              <a:defRPr sz="2800" b="1" i="0" kern="1200">
                <a:solidFill>
                  <a:schemeClr val="tx1"/>
                </a:solidFill>
                <a:latin typeface="Calibri" panose="020F0502020204030204" pitchFamily="34" charset="0"/>
                <a:ea typeface="+mj-ea"/>
                <a:cs typeface="+mj-cs"/>
              </a:defRPr>
            </a:lvl1pPr>
          </a:lstStyle>
          <a:p>
            <a:r>
              <a:rPr lang="en-US" dirty="0" smtClean="0"/>
              <a:t>+ Crouch and Stubbs MWM [1]</a:t>
            </a:r>
            <a:endParaRPr lang="de-CH" dirty="0"/>
          </a:p>
        </p:txBody>
      </p:sp>
      <p:sp>
        <p:nvSpPr>
          <p:cNvPr id="96" name="Rectangle 95"/>
          <p:cNvSpPr/>
          <p:nvPr/>
        </p:nvSpPr>
        <p:spPr>
          <a:xfrm>
            <a:off x="9266195" y="3578399"/>
            <a:ext cx="801823" cy="369332"/>
          </a:xfrm>
          <a:prstGeom prst="rect">
            <a:avLst/>
          </a:prstGeom>
        </p:spPr>
        <p:txBody>
          <a:bodyPr wrap="none">
            <a:spAutoFit/>
          </a:bodyPr>
          <a:lstStyle/>
          <a:p>
            <a:r>
              <a:rPr lang="en-US" b="1" dirty="0"/>
              <a:t>DRAM</a:t>
            </a:r>
          </a:p>
        </p:txBody>
      </p:sp>
      <p:sp>
        <p:nvSpPr>
          <p:cNvPr id="178" name="Rounded Rectangle 58">
            <a:extLst>
              <a:ext uri="{FF2B5EF4-FFF2-40B4-BE49-F238E27FC236}">
                <a16:creationId xmlns:a16="http://schemas.microsoft.com/office/drawing/2014/main" id="{F533C29D-DB31-4CEC-8F72-4F58076869E5}"/>
              </a:ext>
            </a:extLst>
          </p:cNvPr>
          <p:cNvSpPr/>
          <p:nvPr/>
        </p:nvSpPr>
        <p:spPr>
          <a:xfrm>
            <a:off x="941357" y="2213193"/>
            <a:ext cx="10159305" cy="2432334"/>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300" b="1" u="sng" dirty="0" smtClean="0"/>
              <a:t>Part </a:t>
            </a:r>
            <a:r>
              <a:rPr lang="pl-PL" sz="4300" b="1" u="sng" dirty="0" smtClean="0"/>
              <a:t>4</a:t>
            </a:r>
            <a:r>
              <a:rPr lang="en-US" sz="4300" dirty="0" smtClean="0"/>
              <a:t>: </a:t>
            </a:r>
            <a:r>
              <a:rPr lang="pl-PL" sz="4300" dirty="0" smtClean="0"/>
              <a:t>Mapping </a:t>
            </a:r>
            <a:r>
              <a:rPr lang="en-US" sz="4300" dirty="0" smtClean="0"/>
              <a:t>the algorithm </a:t>
            </a:r>
            <a:r>
              <a:rPr lang="pl-PL" sz="4300" dirty="0" smtClean="0"/>
              <a:t>to </a:t>
            </a:r>
            <a:r>
              <a:rPr lang="pl-PL" sz="4300" dirty="0" smtClean="0"/>
              <a:t>the „right” hardware configuration</a:t>
            </a:r>
            <a:endParaRPr lang="de-CH" sz="4300" b="1" dirty="0"/>
          </a:p>
        </p:txBody>
      </p:sp>
      <p:sp>
        <p:nvSpPr>
          <p:cNvPr id="179" name="Rounded Rectangle 58">
            <a:extLst>
              <a:ext uri="{FF2B5EF4-FFF2-40B4-BE49-F238E27FC236}">
                <a16:creationId xmlns:a16="http://schemas.microsoft.com/office/drawing/2014/main" id="{F533C29D-DB31-4CEC-8F72-4F58076869E5}"/>
              </a:ext>
            </a:extLst>
          </p:cNvPr>
          <p:cNvSpPr/>
          <p:nvPr/>
        </p:nvSpPr>
        <p:spPr>
          <a:xfrm rot="2109893">
            <a:off x="4785436" y="2833896"/>
            <a:ext cx="5054491" cy="897662"/>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3200" dirty="0" smtClean="0"/>
              <a:t>Pipelines</a:t>
            </a:r>
            <a:r>
              <a:rPr lang="en-US" sz="3200" dirty="0" smtClean="0"/>
              <a:t> – it fits FPGA well</a:t>
            </a:r>
            <a:r>
              <a:rPr lang="pl-PL" sz="3200" dirty="0" smtClean="0"/>
              <a:t>!</a:t>
            </a:r>
            <a:endParaRPr lang="de-CH" sz="3200" dirty="0"/>
          </a:p>
        </p:txBody>
      </p:sp>
      <p:cxnSp>
        <p:nvCxnSpPr>
          <p:cNvPr id="180" name="Straight Arrow Connector 179"/>
          <p:cNvCxnSpPr/>
          <p:nvPr/>
        </p:nvCxnSpPr>
        <p:spPr>
          <a:xfrm flipV="1">
            <a:off x="5999443" y="3236920"/>
            <a:ext cx="568149" cy="161463"/>
          </a:xfrm>
          <a:prstGeom prst="straightConnector1">
            <a:avLst/>
          </a:prstGeom>
          <a:ln w="76200">
            <a:solidFill>
              <a:schemeClr val="bg2"/>
            </a:solidFill>
            <a:prstDash val="solid"/>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81" name="Straight Arrow Connector 180"/>
          <p:cNvCxnSpPr/>
          <p:nvPr/>
        </p:nvCxnSpPr>
        <p:spPr>
          <a:xfrm flipV="1">
            <a:off x="5000202" y="3578598"/>
            <a:ext cx="1938757" cy="968829"/>
          </a:xfrm>
          <a:prstGeom prst="straightConnector1">
            <a:avLst/>
          </a:prstGeom>
          <a:ln w="76200">
            <a:solidFill>
              <a:schemeClr val="bg2"/>
            </a:solidFill>
            <a:prstDash val="solid"/>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82" name="Straight Arrow Connector 181"/>
          <p:cNvCxnSpPr/>
          <p:nvPr/>
        </p:nvCxnSpPr>
        <p:spPr>
          <a:xfrm flipV="1">
            <a:off x="5651828" y="3865403"/>
            <a:ext cx="2097857" cy="2320801"/>
          </a:xfrm>
          <a:prstGeom prst="straightConnector1">
            <a:avLst/>
          </a:prstGeom>
          <a:ln w="76200">
            <a:solidFill>
              <a:schemeClr val="bg2"/>
            </a:solidFill>
            <a:prstDash val="solid"/>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83" name="Rounded Rectangle 58">
            <a:extLst>
              <a:ext uri="{FF2B5EF4-FFF2-40B4-BE49-F238E27FC236}">
                <a16:creationId xmlns:a16="http://schemas.microsoft.com/office/drawing/2014/main" id="{F533C29D-DB31-4CEC-8F72-4F58076869E5}"/>
              </a:ext>
            </a:extLst>
          </p:cNvPr>
          <p:cNvSpPr/>
          <p:nvPr/>
        </p:nvSpPr>
        <p:spPr>
          <a:xfrm rot="20857962">
            <a:off x="520026" y="4948937"/>
            <a:ext cx="2848862" cy="1564580"/>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3200" dirty="0" smtClean="0"/>
              <a:t>Inherently sequential</a:t>
            </a:r>
            <a:r>
              <a:rPr lang="en-US" sz="3200" dirty="0" smtClean="0"/>
              <a:t> </a:t>
            </a:r>
            <a:r>
              <a:rPr lang="en-US" sz="3200" smtClean="0"/>
              <a:t>– it fits </a:t>
            </a:r>
            <a:r>
              <a:rPr lang="en-US" sz="3200" dirty="0" smtClean="0"/>
              <a:t>CPU well</a:t>
            </a:r>
            <a:endParaRPr lang="de-CH" sz="3200" dirty="0"/>
          </a:p>
        </p:txBody>
      </p:sp>
    </p:spTree>
    <p:extLst>
      <p:ext uri="{BB962C8B-B14F-4D97-AF65-F5344CB8AC3E}">
        <p14:creationId xmlns:p14="http://schemas.microsoft.com/office/powerpoint/2010/main" val="23027521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8"/>
                                        </p:tgtEl>
                                        <p:attrNameLst>
                                          <p:attrName>style.visibility</p:attrName>
                                        </p:attrNameLst>
                                      </p:cBhvr>
                                      <p:to>
                                        <p:strVal val="visible"/>
                                      </p:to>
                                    </p:set>
                                    <p:animEffect transition="in" filter="fade">
                                      <p:cBhvr>
                                        <p:cTn id="7" dur="500"/>
                                        <p:tgtEl>
                                          <p:spTgt spid="17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178"/>
                                        </p:tgtEl>
                                      </p:cBhvr>
                                    </p:animEffect>
                                    <p:set>
                                      <p:cBhvr>
                                        <p:cTn id="12" dur="1" fill="hold">
                                          <p:stCondLst>
                                            <p:cond delay="499"/>
                                          </p:stCondLst>
                                        </p:cTn>
                                        <p:tgtEl>
                                          <p:spTgt spid="17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8"/>
                                        </p:tgtEl>
                                        <p:attrNameLst>
                                          <p:attrName>style.visibility</p:attrName>
                                        </p:attrNameLst>
                                      </p:cBhvr>
                                      <p:to>
                                        <p:strVal val="visible"/>
                                      </p:to>
                                    </p:set>
                                    <p:animEffect transition="in" filter="fade">
                                      <p:cBhvr>
                                        <p:cTn id="17" dur="500"/>
                                        <p:tgtEl>
                                          <p:spTgt spid="158"/>
                                        </p:tgtEl>
                                      </p:cBhvr>
                                    </p:animEffect>
                                  </p:childTnLst>
                                </p:cTn>
                              </p:par>
                              <p:par>
                                <p:cTn id="18" presetID="10" presetClass="entr" presetSubtype="0" fill="hold" nodeType="withEffect">
                                  <p:stCondLst>
                                    <p:cond delay="0"/>
                                  </p:stCondLst>
                                  <p:childTnLst>
                                    <p:set>
                                      <p:cBhvr>
                                        <p:cTn id="19" dur="1" fill="hold">
                                          <p:stCondLst>
                                            <p:cond delay="0"/>
                                          </p:stCondLst>
                                        </p:cTn>
                                        <p:tgtEl>
                                          <p:spTgt spid="165"/>
                                        </p:tgtEl>
                                        <p:attrNameLst>
                                          <p:attrName>style.visibility</p:attrName>
                                        </p:attrNameLst>
                                      </p:cBhvr>
                                      <p:to>
                                        <p:strVal val="visible"/>
                                      </p:to>
                                    </p:set>
                                    <p:animEffect transition="in" filter="fade">
                                      <p:cBhvr>
                                        <p:cTn id="20" dur="500"/>
                                        <p:tgtEl>
                                          <p:spTgt spid="165"/>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54"/>
                                        </p:tgtEl>
                                        <p:attrNameLst>
                                          <p:attrName>style.visibility</p:attrName>
                                        </p:attrNameLst>
                                      </p:cBhvr>
                                      <p:to>
                                        <p:strVal val="visible"/>
                                      </p:to>
                                    </p:set>
                                    <p:animEffect transition="in" filter="fade">
                                      <p:cBhvr>
                                        <p:cTn id="23" dur="500"/>
                                        <p:tgtEl>
                                          <p:spTgt spid="15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53"/>
                                        </p:tgtEl>
                                        <p:attrNameLst>
                                          <p:attrName>style.visibility</p:attrName>
                                        </p:attrNameLst>
                                      </p:cBhvr>
                                      <p:to>
                                        <p:strVal val="visible"/>
                                      </p:to>
                                    </p:set>
                                    <p:animEffect transition="in" filter="fade">
                                      <p:cBhvr>
                                        <p:cTn id="28" dur="500"/>
                                        <p:tgtEl>
                                          <p:spTgt spid="153"/>
                                        </p:tgtEl>
                                      </p:cBhvr>
                                    </p:animEffect>
                                  </p:childTnLst>
                                </p:cTn>
                              </p:par>
                              <p:par>
                                <p:cTn id="29" presetID="10" presetClass="entr" presetSubtype="0" fill="hold" nodeType="withEffect">
                                  <p:stCondLst>
                                    <p:cond delay="0"/>
                                  </p:stCondLst>
                                  <p:childTnLst>
                                    <p:set>
                                      <p:cBhvr>
                                        <p:cTn id="30" dur="1" fill="hold">
                                          <p:stCondLst>
                                            <p:cond delay="0"/>
                                          </p:stCondLst>
                                        </p:cTn>
                                        <p:tgtEl>
                                          <p:spTgt spid="166"/>
                                        </p:tgtEl>
                                        <p:attrNameLst>
                                          <p:attrName>style.visibility</p:attrName>
                                        </p:attrNameLst>
                                      </p:cBhvr>
                                      <p:to>
                                        <p:strVal val="visible"/>
                                      </p:to>
                                    </p:set>
                                    <p:animEffect transition="in" filter="fade">
                                      <p:cBhvr>
                                        <p:cTn id="31" dur="500"/>
                                        <p:tgtEl>
                                          <p:spTgt spid="166"/>
                                        </p:tgtEl>
                                      </p:cBhvr>
                                    </p:animEffect>
                                  </p:childTnLst>
                                </p:cTn>
                              </p:par>
                              <p:par>
                                <p:cTn id="32" presetID="10" presetClass="entr" presetSubtype="0" fill="hold" nodeType="withEffect">
                                  <p:stCondLst>
                                    <p:cond delay="0"/>
                                  </p:stCondLst>
                                  <p:childTnLst>
                                    <p:set>
                                      <p:cBhvr>
                                        <p:cTn id="33" dur="1" fill="hold">
                                          <p:stCondLst>
                                            <p:cond delay="0"/>
                                          </p:stCondLst>
                                        </p:cTn>
                                        <p:tgtEl>
                                          <p:spTgt spid="177"/>
                                        </p:tgtEl>
                                        <p:attrNameLst>
                                          <p:attrName>style.visibility</p:attrName>
                                        </p:attrNameLst>
                                      </p:cBhvr>
                                      <p:to>
                                        <p:strVal val="visible"/>
                                      </p:to>
                                    </p:set>
                                    <p:animEffect transition="in" filter="fade">
                                      <p:cBhvr>
                                        <p:cTn id="34" dur="500"/>
                                        <p:tgtEl>
                                          <p:spTgt spid="177"/>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60"/>
                                        </p:tgtEl>
                                        <p:attrNameLst>
                                          <p:attrName>style.visibility</p:attrName>
                                        </p:attrNameLst>
                                      </p:cBhvr>
                                      <p:to>
                                        <p:strVal val="visible"/>
                                      </p:to>
                                    </p:set>
                                    <p:animEffect transition="in" filter="fade">
                                      <p:cBhvr>
                                        <p:cTn id="39" dur="500"/>
                                        <p:tgtEl>
                                          <p:spTgt spid="160"/>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61"/>
                                        </p:tgtEl>
                                        <p:attrNameLst>
                                          <p:attrName>style.visibility</p:attrName>
                                        </p:attrNameLst>
                                      </p:cBhvr>
                                      <p:to>
                                        <p:strVal val="visible"/>
                                      </p:to>
                                    </p:set>
                                    <p:animEffect transition="in" filter="fade">
                                      <p:cBhvr>
                                        <p:cTn id="44" dur="500"/>
                                        <p:tgtEl>
                                          <p:spTgt spid="161"/>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64"/>
                                        </p:tgtEl>
                                        <p:attrNameLst>
                                          <p:attrName>style.visibility</p:attrName>
                                        </p:attrNameLst>
                                      </p:cBhvr>
                                      <p:to>
                                        <p:strVal val="visible"/>
                                      </p:to>
                                    </p:set>
                                    <p:animEffect transition="in" filter="fade">
                                      <p:cBhvr>
                                        <p:cTn id="49" dur="500"/>
                                        <p:tgtEl>
                                          <p:spTgt spid="164"/>
                                        </p:tgtEl>
                                      </p:cBhvr>
                                    </p:animEffect>
                                  </p:childTnLst>
                                </p:cTn>
                              </p:par>
                              <p:par>
                                <p:cTn id="50" presetID="10" presetClass="entr" presetSubtype="0" fill="hold" nodeType="withEffect">
                                  <p:stCondLst>
                                    <p:cond delay="0"/>
                                  </p:stCondLst>
                                  <p:childTnLst>
                                    <p:set>
                                      <p:cBhvr>
                                        <p:cTn id="51" dur="1" fill="hold">
                                          <p:stCondLst>
                                            <p:cond delay="0"/>
                                          </p:stCondLst>
                                        </p:cTn>
                                        <p:tgtEl>
                                          <p:spTgt spid="163"/>
                                        </p:tgtEl>
                                        <p:attrNameLst>
                                          <p:attrName>style.visibility</p:attrName>
                                        </p:attrNameLst>
                                      </p:cBhvr>
                                      <p:to>
                                        <p:strVal val="visible"/>
                                      </p:to>
                                    </p:set>
                                    <p:animEffect transition="in" filter="fade">
                                      <p:cBhvr>
                                        <p:cTn id="52" dur="500"/>
                                        <p:tgtEl>
                                          <p:spTgt spid="163"/>
                                        </p:tgtEl>
                                      </p:cBhvr>
                                    </p:animEffect>
                                  </p:childTnLst>
                                </p:cTn>
                              </p:par>
                              <p:par>
                                <p:cTn id="53" presetID="10" presetClass="entr" presetSubtype="0" fill="hold" nodeType="withEffect">
                                  <p:stCondLst>
                                    <p:cond delay="0"/>
                                  </p:stCondLst>
                                  <p:childTnLst>
                                    <p:set>
                                      <p:cBhvr>
                                        <p:cTn id="54" dur="1" fill="hold">
                                          <p:stCondLst>
                                            <p:cond delay="0"/>
                                          </p:stCondLst>
                                        </p:cTn>
                                        <p:tgtEl>
                                          <p:spTgt spid="162"/>
                                        </p:tgtEl>
                                        <p:attrNameLst>
                                          <p:attrName>style.visibility</p:attrName>
                                        </p:attrNameLst>
                                      </p:cBhvr>
                                      <p:to>
                                        <p:strVal val="visible"/>
                                      </p:to>
                                    </p:set>
                                    <p:animEffect transition="in" filter="fade">
                                      <p:cBhvr>
                                        <p:cTn id="55" dur="500"/>
                                        <p:tgtEl>
                                          <p:spTgt spid="162"/>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181"/>
                                        </p:tgtEl>
                                        <p:attrNameLst>
                                          <p:attrName>style.visibility</p:attrName>
                                        </p:attrNameLst>
                                      </p:cBhvr>
                                      <p:to>
                                        <p:strVal val="visible"/>
                                      </p:to>
                                    </p:set>
                                    <p:animEffect transition="in" filter="fade">
                                      <p:cBhvr>
                                        <p:cTn id="60" dur="500"/>
                                        <p:tgtEl>
                                          <p:spTgt spid="181"/>
                                        </p:tgtEl>
                                      </p:cBhvr>
                                    </p:animEffect>
                                  </p:childTnLst>
                                </p:cTn>
                              </p:par>
                              <p:par>
                                <p:cTn id="61" presetID="10" presetClass="entr" presetSubtype="0" fill="hold" nodeType="withEffect">
                                  <p:stCondLst>
                                    <p:cond delay="0"/>
                                  </p:stCondLst>
                                  <p:childTnLst>
                                    <p:set>
                                      <p:cBhvr>
                                        <p:cTn id="62" dur="1" fill="hold">
                                          <p:stCondLst>
                                            <p:cond delay="0"/>
                                          </p:stCondLst>
                                        </p:cTn>
                                        <p:tgtEl>
                                          <p:spTgt spid="180"/>
                                        </p:tgtEl>
                                        <p:attrNameLst>
                                          <p:attrName>style.visibility</p:attrName>
                                        </p:attrNameLst>
                                      </p:cBhvr>
                                      <p:to>
                                        <p:strVal val="visible"/>
                                      </p:to>
                                    </p:set>
                                    <p:animEffect transition="in" filter="fade">
                                      <p:cBhvr>
                                        <p:cTn id="63" dur="500"/>
                                        <p:tgtEl>
                                          <p:spTgt spid="180"/>
                                        </p:tgtEl>
                                      </p:cBhvr>
                                    </p:animEffect>
                                  </p:childTnLst>
                                </p:cTn>
                              </p:par>
                              <p:par>
                                <p:cTn id="64" presetID="10" presetClass="entr" presetSubtype="0" fill="hold" nodeType="withEffect">
                                  <p:stCondLst>
                                    <p:cond delay="0"/>
                                  </p:stCondLst>
                                  <p:childTnLst>
                                    <p:set>
                                      <p:cBhvr>
                                        <p:cTn id="65" dur="1" fill="hold">
                                          <p:stCondLst>
                                            <p:cond delay="0"/>
                                          </p:stCondLst>
                                        </p:cTn>
                                        <p:tgtEl>
                                          <p:spTgt spid="182"/>
                                        </p:tgtEl>
                                        <p:attrNameLst>
                                          <p:attrName>style.visibility</p:attrName>
                                        </p:attrNameLst>
                                      </p:cBhvr>
                                      <p:to>
                                        <p:strVal val="visible"/>
                                      </p:to>
                                    </p:set>
                                    <p:animEffect transition="in" filter="fade">
                                      <p:cBhvr>
                                        <p:cTn id="66" dur="500"/>
                                        <p:tgtEl>
                                          <p:spTgt spid="182"/>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179"/>
                                        </p:tgtEl>
                                        <p:attrNameLst>
                                          <p:attrName>style.visibility</p:attrName>
                                        </p:attrNameLst>
                                      </p:cBhvr>
                                      <p:to>
                                        <p:strVal val="visible"/>
                                      </p:to>
                                    </p:set>
                                    <p:animEffect transition="in" filter="fade">
                                      <p:cBhvr>
                                        <p:cTn id="69" dur="500"/>
                                        <p:tgtEl>
                                          <p:spTgt spid="179"/>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183"/>
                                        </p:tgtEl>
                                        <p:attrNameLst>
                                          <p:attrName>style.visibility</p:attrName>
                                        </p:attrNameLst>
                                      </p:cBhvr>
                                      <p:to>
                                        <p:strVal val="visible"/>
                                      </p:to>
                                    </p:set>
                                    <p:animEffect transition="in" filter="fade">
                                      <p:cBhvr>
                                        <p:cTn id="74" dur="500"/>
                                        <p:tgtEl>
                                          <p:spTgt spid="1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 grpId="0" animBg="1"/>
      <p:bldP spid="154" grpId="0" animBg="1"/>
      <p:bldP spid="160" grpId="0" animBg="1"/>
      <p:bldP spid="161" grpId="0" animBg="1"/>
      <p:bldP spid="164" grpId="0" animBg="1"/>
      <p:bldP spid="178" grpId="0" animBg="1"/>
      <p:bldP spid="178" grpId="1" animBg="1"/>
      <p:bldP spid="179" grpId="0" animBg="1"/>
      <p:bldP spid="183"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8" name="Picture 2" descr="Image result for graph processing"/>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9601025">
            <a:off x="1893685" y="115538"/>
            <a:ext cx="7851540" cy="785154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0" y="460619"/>
            <a:ext cx="12192000" cy="6397381"/>
          </a:xfrm>
          <a:prstGeom prst="rect">
            <a:avLst/>
          </a:pr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53" name="Rounded Rectangle 58">
            <a:extLst>
              <a:ext uri="{FF2B5EF4-FFF2-40B4-BE49-F238E27FC236}">
                <a16:creationId xmlns:a16="http://schemas.microsoft.com/office/drawing/2014/main" id="{F533C29D-DB31-4CEC-8F72-4F58076869E5}"/>
              </a:ext>
            </a:extLst>
          </p:cNvPr>
          <p:cNvSpPr/>
          <p:nvPr/>
        </p:nvSpPr>
        <p:spPr>
          <a:xfrm>
            <a:off x="801136" y="3300468"/>
            <a:ext cx="2497621" cy="2889936"/>
          </a:xfrm>
          <a:prstGeom prst="roundRect">
            <a:avLst>
              <a:gd name="adj" fmla="val 13212"/>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3600" dirty="0"/>
          </a:p>
        </p:txBody>
      </p:sp>
      <p:sp>
        <p:nvSpPr>
          <p:cNvPr id="154" name="Rounded Rectangle 58">
            <a:extLst>
              <a:ext uri="{FF2B5EF4-FFF2-40B4-BE49-F238E27FC236}">
                <a16:creationId xmlns:a16="http://schemas.microsoft.com/office/drawing/2014/main" id="{F533C29D-DB31-4CEC-8F72-4F58076869E5}"/>
              </a:ext>
            </a:extLst>
          </p:cNvPr>
          <p:cNvSpPr/>
          <p:nvPr/>
        </p:nvSpPr>
        <p:spPr>
          <a:xfrm>
            <a:off x="3624227" y="1367472"/>
            <a:ext cx="3393725" cy="4990936"/>
          </a:xfrm>
          <a:prstGeom prst="roundRect">
            <a:avLst>
              <a:gd name="adj" fmla="val 13212"/>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3600" dirty="0"/>
          </a:p>
        </p:txBody>
      </p:sp>
      <p:pic>
        <p:nvPicPr>
          <p:cNvPr id="158" name="Picture 4" descr="Image result for fpg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83759" y="1823014"/>
            <a:ext cx="1400757" cy="936617"/>
          </a:xfrm>
          <a:prstGeom prst="rect">
            <a:avLst/>
          </a:prstGeom>
          <a:noFill/>
          <a:effectLst/>
          <a:extLst>
            <a:ext uri="{909E8E84-426E-40DD-AFC4-6F175D3DCCD1}">
              <a14:hiddenFill xmlns:a14="http://schemas.microsoft.com/office/drawing/2010/main">
                <a:solidFill>
                  <a:srgbClr val="FFFFFF"/>
                </a:solidFill>
              </a14:hiddenFill>
            </a:ext>
          </a:extLst>
        </p:spPr>
      </p:pic>
      <p:sp>
        <p:nvSpPr>
          <p:cNvPr id="160" name="Rounded Rectangle 58">
            <a:extLst>
              <a:ext uri="{FF2B5EF4-FFF2-40B4-BE49-F238E27FC236}">
                <a16:creationId xmlns:a16="http://schemas.microsoft.com/office/drawing/2014/main" id="{F533C29D-DB31-4CEC-8F72-4F58076869E5}"/>
              </a:ext>
            </a:extLst>
          </p:cNvPr>
          <p:cNvSpPr/>
          <p:nvPr/>
        </p:nvSpPr>
        <p:spPr>
          <a:xfrm>
            <a:off x="6533118" y="1115226"/>
            <a:ext cx="1662177" cy="1158461"/>
          </a:xfrm>
          <a:prstGeom prst="roundRect">
            <a:avLst/>
          </a:prstGeom>
          <a:solidFill>
            <a:schemeClr val="tx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000" b="1" dirty="0" smtClean="0"/>
              <a:t>FPGA</a:t>
            </a:r>
          </a:p>
          <a:p>
            <a:pPr algn="ctr"/>
            <a:r>
              <a:rPr lang="en-US" sz="2000" b="1" dirty="0" smtClean="0"/>
              <a:t>Time</a:t>
            </a:r>
            <a:r>
              <a:rPr lang="en-US" sz="2000" i="1" dirty="0" smtClean="0"/>
              <a:t>: O(m)</a:t>
            </a:r>
          </a:p>
          <a:p>
            <a:pPr algn="ctr"/>
            <a:r>
              <a:rPr lang="en-US" sz="2000" b="1" dirty="0" smtClean="0"/>
              <a:t>Work</a:t>
            </a:r>
            <a:r>
              <a:rPr lang="en-US" sz="2000" i="1" dirty="0" smtClean="0"/>
              <a:t>: O(Lm)</a:t>
            </a:r>
            <a:endParaRPr lang="de-CH" sz="2000" i="1" dirty="0"/>
          </a:p>
        </p:txBody>
      </p:sp>
      <p:sp>
        <p:nvSpPr>
          <p:cNvPr id="161" name="Rounded Rectangle 58">
            <a:extLst>
              <a:ext uri="{FF2B5EF4-FFF2-40B4-BE49-F238E27FC236}">
                <a16:creationId xmlns:a16="http://schemas.microsoft.com/office/drawing/2014/main" id="{F533C29D-DB31-4CEC-8F72-4F58076869E5}"/>
              </a:ext>
            </a:extLst>
          </p:cNvPr>
          <p:cNvSpPr/>
          <p:nvPr/>
        </p:nvSpPr>
        <p:spPr>
          <a:xfrm>
            <a:off x="230517" y="3224032"/>
            <a:ext cx="1583352" cy="1147855"/>
          </a:xfrm>
          <a:prstGeom prst="roundRect">
            <a:avLst/>
          </a:prstGeom>
          <a:solidFill>
            <a:schemeClr val="tx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000" b="1" dirty="0" smtClean="0"/>
              <a:t>CPU</a:t>
            </a:r>
          </a:p>
          <a:p>
            <a:pPr algn="ctr"/>
            <a:r>
              <a:rPr lang="en-US" sz="2000" b="1" dirty="0" smtClean="0"/>
              <a:t>Time</a:t>
            </a:r>
            <a:r>
              <a:rPr lang="en-US" sz="2000" i="1" dirty="0" smtClean="0"/>
              <a:t>: O(Ln)</a:t>
            </a:r>
          </a:p>
          <a:p>
            <a:pPr algn="ctr"/>
            <a:r>
              <a:rPr lang="en-US" sz="2000" b="1" dirty="0" smtClean="0"/>
              <a:t>Work</a:t>
            </a:r>
            <a:r>
              <a:rPr lang="en-US" sz="2000" i="1" dirty="0" smtClean="0"/>
              <a:t>: O(Ln)</a:t>
            </a:r>
            <a:endParaRPr lang="de-CH" sz="2000" i="1" dirty="0"/>
          </a:p>
        </p:txBody>
      </p:sp>
      <p:cxnSp>
        <p:nvCxnSpPr>
          <p:cNvPr id="162" name="Straight Arrow Connector 161"/>
          <p:cNvCxnSpPr/>
          <p:nvPr/>
        </p:nvCxnSpPr>
        <p:spPr>
          <a:xfrm flipH="1" flipV="1">
            <a:off x="2484437" y="2423333"/>
            <a:ext cx="149296" cy="846230"/>
          </a:xfrm>
          <a:prstGeom prst="straightConnector1">
            <a:avLst/>
          </a:prstGeom>
          <a:ln w="57150">
            <a:solidFill>
              <a:schemeClr val="tx1"/>
            </a:solidFill>
            <a:prstDash val="solid"/>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3" name="Straight Arrow Connector 162"/>
          <p:cNvCxnSpPr/>
          <p:nvPr/>
        </p:nvCxnSpPr>
        <p:spPr>
          <a:xfrm flipH="1" flipV="1">
            <a:off x="2559085" y="2172098"/>
            <a:ext cx="989384" cy="383854"/>
          </a:xfrm>
          <a:prstGeom prst="straightConnector1">
            <a:avLst/>
          </a:prstGeom>
          <a:ln w="57150">
            <a:solidFill>
              <a:schemeClr val="tx1"/>
            </a:solidFill>
            <a:prstDash val="solid"/>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64" name="Rounded Rectangle 58">
            <a:extLst>
              <a:ext uri="{FF2B5EF4-FFF2-40B4-BE49-F238E27FC236}">
                <a16:creationId xmlns:a16="http://schemas.microsoft.com/office/drawing/2014/main" id="{F533C29D-DB31-4CEC-8F72-4F58076869E5}"/>
              </a:ext>
            </a:extLst>
          </p:cNvPr>
          <p:cNvSpPr/>
          <p:nvPr/>
        </p:nvSpPr>
        <p:spPr>
          <a:xfrm>
            <a:off x="941357" y="1328737"/>
            <a:ext cx="2150160" cy="1484268"/>
          </a:xfrm>
          <a:prstGeom prst="roundRect">
            <a:avLst/>
          </a:prstGeom>
          <a:solidFill>
            <a:schemeClr val="tx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pl-PL" sz="2600" b="1" dirty="0" smtClean="0"/>
              <a:t>Use a hybrid CPU-FPGA setting!</a:t>
            </a:r>
            <a:endParaRPr lang="de-CH" sz="2600" i="1" dirty="0"/>
          </a:p>
        </p:txBody>
      </p:sp>
      <p:pic>
        <p:nvPicPr>
          <p:cNvPr id="165" name="Picture 2" descr="Image result for xilinx fpg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84843" y="1636864"/>
            <a:ext cx="1297124" cy="811534"/>
          </a:xfrm>
          <a:prstGeom prst="rect">
            <a:avLst/>
          </a:prstGeom>
          <a:noFill/>
          <a:extLst>
            <a:ext uri="{909E8E84-426E-40DD-AFC4-6F175D3DCCD1}">
              <a14:hiddenFill xmlns:a14="http://schemas.microsoft.com/office/drawing/2010/main">
                <a:solidFill>
                  <a:srgbClr val="FFFFFF"/>
                </a:solidFill>
              </a14:hiddenFill>
            </a:ext>
          </a:extLst>
        </p:spPr>
      </p:pic>
      <p:pic>
        <p:nvPicPr>
          <p:cNvPr id="166" name="Picture 2" descr="Image result for amd cpu"/>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97952" y="3384169"/>
            <a:ext cx="921531" cy="703661"/>
          </a:xfrm>
          <a:prstGeom prst="rect">
            <a:avLst/>
          </a:prstGeom>
          <a:noFill/>
          <a:extLst>
            <a:ext uri="{909E8E84-426E-40DD-AFC4-6F175D3DCCD1}">
              <a14:hiddenFill xmlns:a14="http://schemas.microsoft.com/office/drawing/2010/main">
                <a:solidFill>
                  <a:srgbClr val="FFFFFF"/>
                </a:solidFill>
              </a14:hiddenFill>
            </a:ext>
          </a:extLst>
        </p:spPr>
      </p:pic>
      <p:pic>
        <p:nvPicPr>
          <p:cNvPr id="177" name="Picture 17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08421" y="5185775"/>
            <a:ext cx="849474" cy="849474"/>
          </a:xfrm>
          <a:prstGeom prst="rect">
            <a:avLst/>
          </a:prstGeom>
        </p:spPr>
      </p:pic>
      <p:sp>
        <p:nvSpPr>
          <p:cNvPr id="136" name="Ellipse 25">
            <a:extLst>
              <a:ext uri="{FF2B5EF4-FFF2-40B4-BE49-F238E27FC236}">
                <a16:creationId xmlns:a16="http://schemas.microsoft.com/office/drawing/2014/main" id="{D00BDA27-AA5B-420E-8BAB-08BD107C1545}"/>
              </a:ext>
            </a:extLst>
          </p:cNvPr>
          <p:cNvSpPr>
            <a:spLocks noChangeAspect="1"/>
          </p:cNvSpPr>
          <p:nvPr/>
        </p:nvSpPr>
        <p:spPr>
          <a:xfrm>
            <a:off x="7042265" y="3857263"/>
            <a:ext cx="180000" cy="180000"/>
          </a:xfrm>
          <a:prstGeom prst="ellipse">
            <a:avLst/>
          </a:prstGeom>
          <a:solidFill>
            <a:schemeClr val="tx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cxnSp>
        <p:nvCxnSpPr>
          <p:cNvPr id="138" name="Gerader Verbinder 35">
            <a:extLst>
              <a:ext uri="{FF2B5EF4-FFF2-40B4-BE49-F238E27FC236}">
                <a16:creationId xmlns:a16="http://schemas.microsoft.com/office/drawing/2014/main" id="{6854BE3E-9F16-42A0-A1E1-DA320ED2023C}"/>
              </a:ext>
            </a:extLst>
          </p:cNvPr>
          <p:cNvCxnSpPr>
            <a:cxnSpLocks noChangeAspect="1"/>
            <a:stCxn id="136" idx="5"/>
            <a:endCxn id="137" idx="1"/>
          </p:cNvCxnSpPr>
          <p:nvPr/>
        </p:nvCxnSpPr>
        <p:spPr>
          <a:xfrm>
            <a:off x="7195905" y="4010903"/>
            <a:ext cx="170896" cy="300681"/>
          </a:xfrm>
          <a:prstGeom prst="line">
            <a:avLst/>
          </a:prstGeom>
          <a:ln w="76200">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46" name="Rounded Rectangle 58">
            <a:extLst>
              <a:ext uri="{FF2B5EF4-FFF2-40B4-BE49-F238E27FC236}">
                <a16:creationId xmlns:a16="http://schemas.microsoft.com/office/drawing/2014/main" id="{F533C29D-DB31-4CEC-8F72-4F58076869E5}"/>
              </a:ext>
            </a:extLst>
          </p:cNvPr>
          <p:cNvSpPr/>
          <p:nvPr/>
        </p:nvSpPr>
        <p:spPr>
          <a:xfrm>
            <a:off x="9158711" y="3498598"/>
            <a:ext cx="2691568" cy="2555246"/>
          </a:xfrm>
          <a:prstGeom prst="roundRect">
            <a:avLst/>
          </a:prstGeom>
          <a:solidFill>
            <a:schemeClr val="bg2">
              <a:lumMod val="60000"/>
              <a:lumOff val="40000"/>
            </a:schemeClr>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3600" dirty="0"/>
          </a:p>
        </p:txBody>
      </p:sp>
      <p:sp>
        <p:nvSpPr>
          <p:cNvPr id="147" name="Rounded Rectangle 58">
            <a:extLst>
              <a:ext uri="{FF2B5EF4-FFF2-40B4-BE49-F238E27FC236}">
                <a16:creationId xmlns:a16="http://schemas.microsoft.com/office/drawing/2014/main" id="{F533C29D-DB31-4CEC-8F72-4F58076869E5}"/>
              </a:ext>
            </a:extLst>
          </p:cNvPr>
          <p:cNvSpPr/>
          <p:nvPr/>
        </p:nvSpPr>
        <p:spPr>
          <a:xfrm>
            <a:off x="3995319" y="3039315"/>
            <a:ext cx="1940584" cy="907948"/>
          </a:xfrm>
          <a:prstGeom prst="roundRect">
            <a:avLst>
              <a:gd name="adj" fmla="val 13212"/>
            </a:avLst>
          </a:prstGeom>
          <a:solidFill>
            <a:schemeClr val="bg2">
              <a:lumMod val="60000"/>
              <a:lumOff val="40000"/>
            </a:schemeClr>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3600" dirty="0"/>
          </a:p>
        </p:txBody>
      </p:sp>
      <p:sp>
        <p:nvSpPr>
          <p:cNvPr id="137" name="Ellipse 27">
            <a:extLst>
              <a:ext uri="{FF2B5EF4-FFF2-40B4-BE49-F238E27FC236}">
                <a16:creationId xmlns:a16="http://schemas.microsoft.com/office/drawing/2014/main" id="{136D9D17-9FB9-4D67-84CB-F2AC8CD232A6}"/>
              </a:ext>
            </a:extLst>
          </p:cNvPr>
          <p:cNvSpPr>
            <a:spLocks noChangeAspect="1"/>
          </p:cNvSpPr>
          <p:nvPr/>
        </p:nvSpPr>
        <p:spPr>
          <a:xfrm>
            <a:off x="7340441" y="4285224"/>
            <a:ext cx="180000" cy="180000"/>
          </a:xfrm>
          <a:prstGeom prst="ellipse">
            <a:avLst/>
          </a:prstGeom>
          <a:solidFill>
            <a:schemeClr val="tx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pic>
        <p:nvPicPr>
          <p:cNvPr id="1026" name="Picture 2" descr="Image result for dram memory"/>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158711" y="4360885"/>
            <a:ext cx="2478774" cy="1579879"/>
          </a:xfrm>
          <a:prstGeom prst="rect">
            <a:avLst/>
          </a:prstGeom>
          <a:noFill/>
          <a:extLst>
            <a:ext uri="{909E8E84-426E-40DD-AFC4-6F175D3DCCD1}">
              <a14:hiddenFill xmlns:a14="http://schemas.microsoft.com/office/drawing/2010/main">
                <a:solidFill>
                  <a:srgbClr val="FFFFFF"/>
                </a:solidFill>
              </a14:hiddenFill>
            </a:ext>
          </a:extLst>
        </p:spPr>
      </p:pic>
      <p:pic>
        <p:nvPicPr>
          <p:cNvPr id="135" name="Picture 2" descr="Image result for graph processing"/>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9601025">
            <a:off x="9833505" y="3589242"/>
            <a:ext cx="2092182" cy="2092182"/>
          </a:xfrm>
          <a:prstGeom prst="rect">
            <a:avLst/>
          </a:prstGeom>
          <a:noFill/>
          <a:extLst>
            <a:ext uri="{909E8E84-426E-40DD-AFC4-6F175D3DCCD1}">
              <a14:hiddenFill xmlns:a14="http://schemas.microsoft.com/office/drawing/2010/main">
                <a:solidFill>
                  <a:srgbClr val="FFFFFF"/>
                </a:solidFill>
              </a14:hiddenFill>
            </a:ext>
          </a:extLst>
        </p:spPr>
      </p:pic>
      <p:sp>
        <p:nvSpPr>
          <p:cNvPr id="148" name="Ellipse 25">
            <a:extLst>
              <a:ext uri="{FF2B5EF4-FFF2-40B4-BE49-F238E27FC236}">
                <a16:creationId xmlns:a16="http://schemas.microsoft.com/office/drawing/2014/main" id="{D00BDA27-AA5B-420E-8BAB-08BD107C1545}"/>
              </a:ext>
            </a:extLst>
          </p:cNvPr>
          <p:cNvSpPr>
            <a:spLocks noChangeAspect="1"/>
          </p:cNvSpPr>
          <p:nvPr/>
        </p:nvSpPr>
        <p:spPr>
          <a:xfrm>
            <a:off x="7611932" y="3830903"/>
            <a:ext cx="180000" cy="180000"/>
          </a:xfrm>
          <a:prstGeom prst="ellipse">
            <a:avLst/>
          </a:prstGeom>
          <a:solidFill>
            <a:schemeClr val="tx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cxnSp>
        <p:nvCxnSpPr>
          <p:cNvPr id="149" name="Gerader Verbinder 35">
            <a:extLst>
              <a:ext uri="{FF2B5EF4-FFF2-40B4-BE49-F238E27FC236}">
                <a16:creationId xmlns:a16="http://schemas.microsoft.com/office/drawing/2014/main" id="{6854BE3E-9F16-42A0-A1E1-DA320ED2023C}"/>
              </a:ext>
            </a:extLst>
          </p:cNvPr>
          <p:cNvCxnSpPr>
            <a:cxnSpLocks noChangeAspect="1"/>
            <a:stCxn id="148" idx="5"/>
            <a:endCxn id="150" idx="1"/>
          </p:cNvCxnSpPr>
          <p:nvPr/>
        </p:nvCxnSpPr>
        <p:spPr>
          <a:xfrm>
            <a:off x="7765572" y="3984543"/>
            <a:ext cx="170896" cy="300681"/>
          </a:xfrm>
          <a:prstGeom prst="line">
            <a:avLst/>
          </a:prstGeom>
          <a:ln w="76200">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50" name="Ellipse 27">
            <a:extLst>
              <a:ext uri="{FF2B5EF4-FFF2-40B4-BE49-F238E27FC236}">
                <a16:creationId xmlns:a16="http://schemas.microsoft.com/office/drawing/2014/main" id="{136D9D17-9FB9-4D67-84CB-F2AC8CD232A6}"/>
              </a:ext>
            </a:extLst>
          </p:cNvPr>
          <p:cNvSpPr>
            <a:spLocks noChangeAspect="1"/>
          </p:cNvSpPr>
          <p:nvPr/>
        </p:nvSpPr>
        <p:spPr>
          <a:xfrm>
            <a:off x="7910108" y="4258864"/>
            <a:ext cx="180000" cy="180000"/>
          </a:xfrm>
          <a:prstGeom prst="ellipse">
            <a:avLst/>
          </a:prstGeom>
          <a:solidFill>
            <a:schemeClr val="tx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sp>
        <p:nvSpPr>
          <p:cNvPr id="155" name="Ellipse 25">
            <a:extLst>
              <a:ext uri="{FF2B5EF4-FFF2-40B4-BE49-F238E27FC236}">
                <a16:creationId xmlns:a16="http://schemas.microsoft.com/office/drawing/2014/main" id="{D00BDA27-AA5B-420E-8BAB-08BD107C1545}"/>
              </a:ext>
            </a:extLst>
          </p:cNvPr>
          <p:cNvSpPr>
            <a:spLocks noChangeAspect="1"/>
          </p:cNvSpPr>
          <p:nvPr/>
        </p:nvSpPr>
        <p:spPr>
          <a:xfrm>
            <a:off x="8249467" y="3857263"/>
            <a:ext cx="180000" cy="180000"/>
          </a:xfrm>
          <a:prstGeom prst="ellipse">
            <a:avLst/>
          </a:prstGeom>
          <a:solidFill>
            <a:schemeClr val="tx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cxnSp>
        <p:nvCxnSpPr>
          <p:cNvPr id="156" name="Gerader Verbinder 35">
            <a:extLst>
              <a:ext uri="{FF2B5EF4-FFF2-40B4-BE49-F238E27FC236}">
                <a16:creationId xmlns:a16="http://schemas.microsoft.com/office/drawing/2014/main" id="{6854BE3E-9F16-42A0-A1E1-DA320ED2023C}"/>
              </a:ext>
            </a:extLst>
          </p:cNvPr>
          <p:cNvCxnSpPr>
            <a:cxnSpLocks noChangeAspect="1"/>
            <a:stCxn id="155" idx="5"/>
            <a:endCxn id="157" idx="1"/>
          </p:cNvCxnSpPr>
          <p:nvPr/>
        </p:nvCxnSpPr>
        <p:spPr>
          <a:xfrm>
            <a:off x="8403107" y="4010903"/>
            <a:ext cx="170896" cy="300681"/>
          </a:xfrm>
          <a:prstGeom prst="line">
            <a:avLst/>
          </a:prstGeom>
          <a:ln w="76200">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57" name="Ellipse 27">
            <a:extLst>
              <a:ext uri="{FF2B5EF4-FFF2-40B4-BE49-F238E27FC236}">
                <a16:creationId xmlns:a16="http://schemas.microsoft.com/office/drawing/2014/main" id="{136D9D17-9FB9-4D67-84CB-F2AC8CD232A6}"/>
              </a:ext>
            </a:extLst>
          </p:cNvPr>
          <p:cNvSpPr>
            <a:spLocks noChangeAspect="1"/>
          </p:cNvSpPr>
          <p:nvPr/>
        </p:nvSpPr>
        <p:spPr>
          <a:xfrm>
            <a:off x="8547643" y="4285224"/>
            <a:ext cx="180000" cy="180000"/>
          </a:xfrm>
          <a:prstGeom prst="ellipse">
            <a:avLst/>
          </a:prstGeom>
          <a:solidFill>
            <a:schemeClr val="tx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cxnSp>
        <p:nvCxnSpPr>
          <p:cNvPr id="159" name="Straight Arrow Connector 158"/>
          <p:cNvCxnSpPr/>
          <p:nvPr/>
        </p:nvCxnSpPr>
        <p:spPr>
          <a:xfrm>
            <a:off x="6663308" y="4635333"/>
            <a:ext cx="2360758" cy="0"/>
          </a:xfrm>
          <a:prstGeom prst="straightConnector1">
            <a:avLst/>
          </a:prstGeom>
          <a:ln w="57150">
            <a:solidFill>
              <a:schemeClr val="tx1"/>
            </a:solidFill>
            <a:prstDash val="sys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67" name="Ellipse 25">
            <a:extLst>
              <a:ext uri="{FF2B5EF4-FFF2-40B4-BE49-F238E27FC236}">
                <a16:creationId xmlns:a16="http://schemas.microsoft.com/office/drawing/2014/main" id="{D00BDA27-AA5B-420E-8BAB-08BD107C1545}"/>
              </a:ext>
            </a:extLst>
          </p:cNvPr>
          <p:cNvSpPr>
            <a:spLocks noChangeAspect="1"/>
          </p:cNvSpPr>
          <p:nvPr/>
        </p:nvSpPr>
        <p:spPr>
          <a:xfrm>
            <a:off x="7125853" y="5668243"/>
            <a:ext cx="180000" cy="180000"/>
          </a:xfrm>
          <a:prstGeom prst="ellipse">
            <a:avLst/>
          </a:prstGeom>
          <a:solidFill>
            <a:schemeClr val="tx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cxnSp>
        <p:nvCxnSpPr>
          <p:cNvPr id="168" name="Gerader Verbinder 35">
            <a:extLst>
              <a:ext uri="{FF2B5EF4-FFF2-40B4-BE49-F238E27FC236}">
                <a16:creationId xmlns:a16="http://schemas.microsoft.com/office/drawing/2014/main" id="{6854BE3E-9F16-42A0-A1E1-DA320ED2023C}"/>
              </a:ext>
            </a:extLst>
          </p:cNvPr>
          <p:cNvCxnSpPr>
            <a:cxnSpLocks noChangeAspect="1"/>
            <a:stCxn id="167" idx="5"/>
            <a:endCxn id="169" idx="1"/>
          </p:cNvCxnSpPr>
          <p:nvPr/>
        </p:nvCxnSpPr>
        <p:spPr>
          <a:xfrm>
            <a:off x="7279493" y="5821883"/>
            <a:ext cx="170896" cy="300681"/>
          </a:xfrm>
          <a:prstGeom prst="line">
            <a:avLst/>
          </a:prstGeom>
          <a:ln w="76200">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69" name="Ellipse 27">
            <a:extLst>
              <a:ext uri="{FF2B5EF4-FFF2-40B4-BE49-F238E27FC236}">
                <a16:creationId xmlns:a16="http://schemas.microsoft.com/office/drawing/2014/main" id="{136D9D17-9FB9-4D67-84CB-F2AC8CD232A6}"/>
              </a:ext>
            </a:extLst>
          </p:cNvPr>
          <p:cNvSpPr>
            <a:spLocks noChangeAspect="1"/>
          </p:cNvSpPr>
          <p:nvPr/>
        </p:nvSpPr>
        <p:spPr>
          <a:xfrm>
            <a:off x="7424029" y="6096204"/>
            <a:ext cx="180000" cy="180000"/>
          </a:xfrm>
          <a:prstGeom prst="ellipse">
            <a:avLst/>
          </a:prstGeom>
          <a:solidFill>
            <a:schemeClr val="tx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sp>
        <p:nvSpPr>
          <p:cNvPr id="170" name="Ellipse 25">
            <a:extLst>
              <a:ext uri="{FF2B5EF4-FFF2-40B4-BE49-F238E27FC236}">
                <a16:creationId xmlns:a16="http://schemas.microsoft.com/office/drawing/2014/main" id="{D00BDA27-AA5B-420E-8BAB-08BD107C1545}"/>
              </a:ext>
            </a:extLst>
          </p:cNvPr>
          <p:cNvSpPr>
            <a:spLocks noChangeAspect="1"/>
          </p:cNvSpPr>
          <p:nvPr/>
        </p:nvSpPr>
        <p:spPr>
          <a:xfrm>
            <a:off x="7695520" y="5641883"/>
            <a:ext cx="180000" cy="180000"/>
          </a:xfrm>
          <a:prstGeom prst="ellipse">
            <a:avLst/>
          </a:prstGeom>
          <a:solidFill>
            <a:schemeClr val="tx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cxnSp>
        <p:nvCxnSpPr>
          <p:cNvPr id="171" name="Gerader Verbinder 35">
            <a:extLst>
              <a:ext uri="{FF2B5EF4-FFF2-40B4-BE49-F238E27FC236}">
                <a16:creationId xmlns:a16="http://schemas.microsoft.com/office/drawing/2014/main" id="{6854BE3E-9F16-42A0-A1E1-DA320ED2023C}"/>
              </a:ext>
            </a:extLst>
          </p:cNvPr>
          <p:cNvCxnSpPr>
            <a:cxnSpLocks noChangeAspect="1"/>
            <a:stCxn id="170" idx="5"/>
            <a:endCxn id="172" idx="1"/>
          </p:cNvCxnSpPr>
          <p:nvPr/>
        </p:nvCxnSpPr>
        <p:spPr>
          <a:xfrm>
            <a:off x="7849160" y="5795523"/>
            <a:ext cx="170896" cy="300681"/>
          </a:xfrm>
          <a:prstGeom prst="line">
            <a:avLst/>
          </a:prstGeom>
          <a:ln w="76200">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72" name="Ellipse 27">
            <a:extLst>
              <a:ext uri="{FF2B5EF4-FFF2-40B4-BE49-F238E27FC236}">
                <a16:creationId xmlns:a16="http://schemas.microsoft.com/office/drawing/2014/main" id="{136D9D17-9FB9-4D67-84CB-F2AC8CD232A6}"/>
              </a:ext>
            </a:extLst>
          </p:cNvPr>
          <p:cNvSpPr>
            <a:spLocks noChangeAspect="1"/>
          </p:cNvSpPr>
          <p:nvPr/>
        </p:nvSpPr>
        <p:spPr>
          <a:xfrm>
            <a:off x="7993696" y="6069844"/>
            <a:ext cx="180000" cy="180000"/>
          </a:xfrm>
          <a:prstGeom prst="ellipse">
            <a:avLst/>
          </a:prstGeom>
          <a:solidFill>
            <a:schemeClr val="tx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sp>
        <p:nvSpPr>
          <p:cNvPr id="173" name="Ellipse 25">
            <a:extLst>
              <a:ext uri="{FF2B5EF4-FFF2-40B4-BE49-F238E27FC236}">
                <a16:creationId xmlns:a16="http://schemas.microsoft.com/office/drawing/2014/main" id="{D00BDA27-AA5B-420E-8BAB-08BD107C1545}"/>
              </a:ext>
            </a:extLst>
          </p:cNvPr>
          <p:cNvSpPr>
            <a:spLocks noChangeAspect="1"/>
          </p:cNvSpPr>
          <p:nvPr/>
        </p:nvSpPr>
        <p:spPr>
          <a:xfrm>
            <a:off x="8333055" y="5668243"/>
            <a:ext cx="180000" cy="180000"/>
          </a:xfrm>
          <a:prstGeom prst="ellipse">
            <a:avLst/>
          </a:prstGeom>
          <a:solidFill>
            <a:schemeClr val="tx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cxnSp>
        <p:nvCxnSpPr>
          <p:cNvPr id="174" name="Gerader Verbinder 35">
            <a:extLst>
              <a:ext uri="{FF2B5EF4-FFF2-40B4-BE49-F238E27FC236}">
                <a16:creationId xmlns:a16="http://schemas.microsoft.com/office/drawing/2014/main" id="{6854BE3E-9F16-42A0-A1E1-DA320ED2023C}"/>
              </a:ext>
            </a:extLst>
          </p:cNvPr>
          <p:cNvCxnSpPr>
            <a:cxnSpLocks noChangeAspect="1"/>
            <a:stCxn id="173" idx="5"/>
            <a:endCxn id="175" idx="1"/>
          </p:cNvCxnSpPr>
          <p:nvPr/>
        </p:nvCxnSpPr>
        <p:spPr>
          <a:xfrm>
            <a:off x="8486695" y="5821883"/>
            <a:ext cx="170896" cy="300681"/>
          </a:xfrm>
          <a:prstGeom prst="line">
            <a:avLst/>
          </a:prstGeom>
          <a:ln w="76200">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75" name="Ellipse 27">
            <a:extLst>
              <a:ext uri="{FF2B5EF4-FFF2-40B4-BE49-F238E27FC236}">
                <a16:creationId xmlns:a16="http://schemas.microsoft.com/office/drawing/2014/main" id="{136D9D17-9FB9-4D67-84CB-F2AC8CD232A6}"/>
              </a:ext>
            </a:extLst>
          </p:cNvPr>
          <p:cNvSpPr>
            <a:spLocks noChangeAspect="1"/>
          </p:cNvSpPr>
          <p:nvPr/>
        </p:nvSpPr>
        <p:spPr>
          <a:xfrm>
            <a:off x="8631231" y="6096204"/>
            <a:ext cx="180000" cy="180000"/>
          </a:xfrm>
          <a:prstGeom prst="ellipse">
            <a:avLst/>
          </a:prstGeom>
          <a:solidFill>
            <a:schemeClr val="tx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cxnSp>
        <p:nvCxnSpPr>
          <p:cNvPr id="176" name="Straight Arrow Connector 175"/>
          <p:cNvCxnSpPr/>
          <p:nvPr/>
        </p:nvCxnSpPr>
        <p:spPr>
          <a:xfrm flipH="1">
            <a:off x="8940316" y="6019374"/>
            <a:ext cx="460683" cy="417102"/>
          </a:xfrm>
          <a:prstGeom prst="straightConnector1">
            <a:avLst/>
          </a:prstGeom>
          <a:ln w="57150">
            <a:solidFill>
              <a:schemeClr val="tx1"/>
            </a:solidFill>
            <a:prstDash val="sys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47" name="Title 24"/>
          <p:cNvSpPr>
            <a:spLocks noGrp="1"/>
          </p:cNvSpPr>
          <p:nvPr>
            <p:ph type="title"/>
          </p:nvPr>
        </p:nvSpPr>
        <p:spPr>
          <a:xfrm>
            <a:off x="191344" y="533400"/>
            <a:ext cx="11773308" cy="533400"/>
          </a:xfrm>
          <a:noFill/>
        </p:spPr>
        <p:txBody>
          <a:bodyPr/>
          <a:lstStyle/>
          <a:p>
            <a:r>
              <a:rPr lang="en-US" dirty="0" err="1" smtClean="0"/>
              <a:t>Substream</a:t>
            </a:r>
            <a:r>
              <a:rPr lang="en-US" dirty="0" smtClean="0"/>
              <a:t>-Centric Graph Processing</a:t>
            </a:r>
            <a:endParaRPr lang="de-CH" dirty="0"/>
          </a:p>
        </p:txBody>
      </p:sp>
      <p:sp>
        <p:nvSpPr>
          <p:cNvPr id="50" name="Rounded Rectangle 58">
            <a:extLst>
              <a:ext uri="{FF2B5EF4-FFF2-40B4-BE49-F238E27FC236}">
                <a16:creationId xmlns:a16="http://schemas.microsoft.com/office/drawing/2014/main" id="{F533C29D-DB31-4CEC-8F72-4F58076869E5}"/>
              </a:ext>
            </a:extLst>
          </p:cNvPr>
          <p:cNvSpPr/>
          <p:nvPr/>
        </p:nvSpPr>
        <p:spPr>
          <a:xfrm>
            <a:off x="3965466" y="5237695"/>
            <a:ext cx="1940584" cy="907948"/>
          </a:xfrm>
          <a:prstGeom prst="roundRect">
            <a:avLst>
              <a:gd name="adj" fmla="val 13212"/>
            </a:avLst>
          </a:prstGeom>
          <a:solidFill>
            <a:schemeClr val="bg2">
              <a:lumMod val="60000"/>
              <a:lumOff val="40000"/>
            </a:schemeClr>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3600" dirty="0"/>
          </a:p>
        </p:txBody>
      </p:sp>
      <p:cxnSp>
        <p:nvCxnSpPr>
          <p:cNvPr id="52" name="Straight Arrow Connector 51"/>
          <p:cNvCxnSpPr>
            <a:stCxn id="147" idx="3"/>
          </p:cNvCxnSpPr>
          <p:nvPr/>
        </p:nvCxnSpPr>
        <p:spPr>
          <a:xfrm>
            <a:off x="5935903" y="3493289"/>
            <a:ext cx="682349" cy="1142044"/>
          </a:xfrm>
          <a:prstGeom prst="straightConnector1">
            <a:avLst/>
          </a:prstGeom>
          <a:ln w="57150">
            <a:solidFill>
              <a:schemeClr val="tx1"/>
            </a:solidFill>
            <a:prstDash val="sys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a:stCxn id="50" idx="3"/>
          </p:cNvCxnSpPr>
          <p:nvPr/>
        </p:nvCxnSpPr>
        <p:spPr>
          <a:xfrm flipV="1">
            <a:off x="5906050" y="4594056"/>
            <a:ext cx="685680" cy="1097613"/>
          </a:xfrm>
          <a:prstGeom prst="straightConnector1">
            <a:avLst/>
          </a:prstGeom>
          <a:ln w="57150">
            <a:solidFill>
              <a:schemeClr val="tx1"/>
            </a:solidFill>
            <a:prstDash val="sys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rot="5400000">
            <a:off x="4703027" y="4163258"/>
            <a:ext cx="591829" cy="800219"/>
          </a:xfrm>
          <a:prstGeom prst="rect">
            <a:avLst/>
          </a:prstGeom>
        </p:spPr>
        <p:txBody>
          <a:bodyPr wrap="none">
            <a:spAutoFit/>
          </a:bodyPr>
          <a:lstStyle/>
          <a:p>
            <a:pPr algn="ctr"/>
            <a:r>
              <a:rPr lang="en-US" sz="4600" dirty="0" smtClean="0"/>
              <a:t>…</a:t>
            </a:r>
            <a:endParaRPr lang="de-CH" sz="4600" dirty="0"/>
          </a:p>
        </p:txBody>
      </p:sp>
      <p:sp>
        <p:nvSpPr>
          <p:cNvPr id="64" name="Ellipse 25">
            <a:extLst>
              <a:ext uri="{FF2B5EF4-FFF2-40B4-BE49-F238E27FC236}">
                <a16:creationId xmlns:a16="http://schemas.microsoft.com/office/drawing/2014/main" id="{D00BDA27-AA5B-420E-8BAB-08BD107C1545}"/>
              </a:ext>
            </a:extLst>
          </p:cNvPr>
          <p:cNvSpPr>
            <a:spLocks noChangeAspect="1"/>
          </p:cNvSpPr>
          <p:nvPr/>
        </p:nvSpPr>
        <p:spPr>
          <a:xfrm>
            <a:off x="4230944" y="3174152"/>
            <a:ext cx="180000" cy="180000"/>
          </a:xfrm>
          <a:prstGeom prst="ellipse">
            <a:avLst/>
          </a:prstGeom>
          <a:solidFill>
            <a:schemeClr val="tx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cxnSp>
        <p:nvCxnSpPr>
          <p:cNvPr id="65" name="Gerader Verbinder 35">
            <a:extLst>
              <a:ext uri="{FF2B5EF4-FFF2-40B4-BE49-F238E27FC236}">
                <a16:creationId xmlns:a16="http://schemas.microsoft.com/office/drawing/2014/main" id="{6854BE3E-9F16-42A0-A1E1-DA320ED2023C}"/>
              </a:ext>
            </a:extLst>
          </p:cNvPr>
          <p:cNvCxnSpPr>
            <a:cxnSpLocks noChangeAspect="1"/>
            <a:stCxn id="64" idx="5"/>
            <a:endCxn id="66" idx="1"/>
          </p:cNvCxnSpPr>
          <p:nvPr/>
        </p:nvCxnSpPr>
        <p:spPr>
          <a:xfrm>
            <a:off x="4384584" y="3327792"/>
            <a:ext cx="170896" cy="300681"/>
          </a:xfrm>
          <a:prstGeom prst="line">
            <a:avLst/>
          </a:prstGeom>
          <a:ln w="76200">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6" name="Ellipse 27">
            <a:extLst>
              <a:ext uri="{FF2B5EF4-FFF2-40B4-BE49-F238E27FC236}">
                <a16:creationId xmlns:a16="http://schemas.microsoft.com/office/drawing/2014/main" id="{136D9D17-9FB9-4D67-84CB-F2AC8CD232A6}"/>
              </a:ext>
            </a:extLst>
          </p:cNvPr>
          <p:cNvSpPr>
            <a:spLocks noChangeAspect="1"/>
          </p:cNvSpPr>
          <p:nvPr/>
        </p:nvSpPr>
        <p:spPr>
          <a:xfrm>
            <a:off x="4529120" y="3602113"/>
            <a:ext cx="180000" cy="180000"/>
          </a:xfrm>
          <a:prstGeom prst="ellipse">
            <a:avLst/>
          </a:prstGeom>
          <a:solidFill>
            <a:schemeClr val="tx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sp>
        <p:nvSpPr>
          <p:cNvPr id="67" name="Ellipse 25">
            <a:extLst>
              <a:ext uri="{FF2B5EF4-FFF2-40B4-BE49-F238E27FC236}">
                <a16:creationId xmlns:a16="http://schemas.microsoft.com/office/drawing/2014/main" id="{D00BDA27-AA5B-420E-8BAB-08BD107C1545}"/>
              </a:ext>
            </a:extLst>
          </p:cNvPr>
          <p:cNvSpPr>
            <a:spLocks noChangeAspect="1"/>
          </p:cNvSpPr>
          <p:nvPr/>
        </p:nvSpPr>
        <p:spPr>
          <a:xfrm>
            <a:off x="5071228" y="3200512"/>
            <a:ext cx="180000" cy="180000"/>
          </a:xfrm>
          <a:prstGeom prst="ellipse">
            <a:avLst/>
          </a:prstGeom>
          <a:solidFill>
            <a:schemeClr val="tx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cxnSp>
        <p:nvCxnSpPr>
          <p:cNvPr id="68" name="Gerader Verbinder 35">
            <a:extLst>
              <a:ext uri="{FF2B5EF4-FFF2-40B4-BE49-F238E27FC236}">
                <a16:creationId xmlns:a16="http://schemas.microsoft.com/office/drawing/2014/main" id="{6854BE3E-9F16-42A0-A1E1-DA320ED2023C}"/>
              </a:ext>
            </a:extLst>
          </p:cNvPr>
          <p:cNvCxnSpPr>
            <a:cxnSpLocks noChangeAspect="1"/>
            <a:stCxn id="67" idx="5"/>
            <a:endCxn id="69" idx="1"/>
          </p:cNvCxnSpPr>
          <p:nvPr/>
        </p:nvCxnSpPr>
        <p:spPr>
          <a:xfrm>
            <a:off x="5224868" y="3354152"/>
            <a:ext cx="170896" cy="300681"/>
          </a:xfrm>
          <a:prstGeom prst="line">
            <a:avLst/>
          </a:prstGeom>
          <a:ln w="76200">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9" name="Ellipse 27">
            <a:extLst>
              <a:ext uri="{FF2B5EF4-FFF2-40B4-BE49-F238E27FC236}">
                <a16:creationId xmlns:a16="http://schemas.microsoft.com/office/drawing/2014/main" id="{136D9D17-9FB9-4D67-84CB-F2AC8CD232A6}"/>
              </a:ext>
            </a:extLst>
          </p:cNvPr>
          <p:cNvSpPr>
            <a:spLocks noChangeAspect="1"/>
          </p:cNvSpPr>
          <p:nvPr/>
        </p:nvSpPr>
        <p:spPr>
          <a:xfrm>
            <a:off x="5369404" y="3628473"/>
            <a:ext cx="180000" cy="180000"/>
          </a:xfrm>
          <a:prstGeom prst="ellipse">
            <a:avLst/>
          </a:prstGeom>
          <a:solidFill>
            <a:schemeClr val="tx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sp>
        <p:nvSpPr>
          <p:cNvPr id="70" name="Ellipse 25">
            <a:extLst>
              <a:ext uri="{FF2B5EF4-FFF2-40B4-BE49-F238E27FC236}">
                <a16:creationId xmlns:a16="http://schemas.microsoft.com/office/drawing/2014/main" id="{D00BDA27-AA5B-420E-8BAB-08BD107C1545}"/>
              </a:ext>
            </a:extLst>
          </p:cNvPr>
          <p:cNvSpPr>
            <a:spLocks noChangeAspect="1"/>
          </p:cNvSpPr>
          <p:nvPr/>
        </p:nvSpPr>
        <p:spPr>
          <a:xfrm>
            <a:off x="4737131" y="5358656"/>
            <a:ext cx="180000" cy="180000"/>
          </a:xfrm>
          <a:prstGeom prst="ellipse">
            <a:avLst/>
          </a:prstGeom>
          <a:solidFill>
            <a:schemeClr val="tx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cxnSp>
        <p:nvCxnSpPr>
          <p:cNvPr id="71" name="Gerader Verbinder 35">
            <a:extLst>
              <a:ext uri="{FF2B5EF4-FFF2-40B4-BE49-F238E27FC236}">
                <a16:creationId xmlns:a16="http://schemas.microsoft.com/office/drawing/2014/main" id="{6854BE3E-9F16-42A0-A1E1-DA320ED2023C}"/>
              </a:ext>
            </a:extLst>
          </p:cNvPr>
          <p:cNvCxnSpPr>
            <a:cxnSpLocks noChangeAspect="1"/>
            <a:stCxn id="70" idx="5"/>
            <a:endCxn id="72" idx="1"/>
          </p:cNvCxnSpPr>
          <p:nvPr/>
        </p:nvCxnSpPr>
        <p:spPr>
          <a:xfrm>
            <a:off x="4890771" y="5512296"/>
            <a:ext cx="170896" cy="300681"/>
          </a:xfrm>
          <a:prstGeom prst="line">
            <a:avLst/>
          </a:prstGeom>
          <a:ln w="76200">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2" name="Ellipse 27">
            <a:extLst>
              <a:ext uri="{FF2B5EF4-FFF2-40B4-BE49-F238E27FC236}">
                <a16:creationId xmlns:a16="http://schemas.microsoft.com/office/drawing/2014/main" id="{136D9D17-9FB9-4D67-84CB-F2AC8CD232A6}"/>
              </a:ext>
            </a:extLst>
          </p:cNvPr>
          <p:cNvSpPr>
            <a:spLocks noChangeAspect="1"/>
          </p:cNvSpPr>
          <p:nvPr/>
        </p:nvSpPr>
        <p:spPr>
          <a:xfrm>
            <a:off x="5035307" y="5786617"/>
            <a:ext cx="180000" cy="180000"/>
          </a:xfrm>
          <a:prstGeom prst="ellipse">
            <a:avLst/>
          </a:prstGeom>
          <a:solidFill>
            <a:schemeClr val="tx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sp>
        <p:nvSpPr>
          <p:cNvPr id="73" name="Arc 72"/>
          <p:cNvSpPr/>
          <p:nvPr/>
        </p:nvSpPr>
        <p:spPr>
          <a:xfrm rot="16549170">
            <a:off x="5356275" y="3199908"/>
            <a:ext cx="415904" cy="286439"/>
          </a:xfrm>
          <a:prstGeom prst="arc">
            <a:avLst>
              <a:gd name="adj1" fmla="val 16200000"/>
              <a:gd name="adj2" fmla="val 10926082"/>
            </a:avLst>
          </a:prstGeom>
          <a:ln w="57150">
            <a:solidFill>
              <a:schemeClr val="accent1">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4" name="Arc 73"/>
          <p:cNvSpPr/>
          <p:nvPr/>
        </p:nvSpPr>
        <p:spPr>
          <a:xfrm rot="16549170">
            <a:off x="4529936" y="3208782"/>
            <a:ext cx="415904" cy="286439"/>
          </a:xfrm>
          <a:prstGeom prst="arc">
            <a:avLst>
              <a:gd name="adj1" fmla="val 16200000"/>
              <a:gd name="adj2" fmla="val 10926082"/>
            </a:avLst>
          </a:prstGeom>
          <a:ln w="57150">
            <a:solidFill>
              <a:schemeClr val="accent1">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5" name="Arc 74"/>
          <p:cNvSpPr/>
          <p:nvPr/>
        </p:nvSpPr>
        <p:spPr>
          <a:xfrm rot="16549170">
            <a:off x="5030774" y="5402305"/>
            <a:ext cx="415904" cy="286439"/>
          </a:xfrm>
          <a:prstGeom prst="arc">
            <a:avLst>
              <a:gd name="adj1" fmla="val 16200000"/>
              <a:gd name="adj2" fmla="val 10926082"/>
            </a:avLst>
          </a:prstGeom>
          <a:ln w="57150">
            <a:solidFill>
              <a:schemeClr val="accent1">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76" name="Straight Arrow Connector 75"/>
          <p:cNvCxnSpPr>
            <a:endCxn id="147" idx="1"/>
          </p:cNvCxnSpPr>
          <p:nvPr/>
        </p:nvCxnSpPr>
        <p:spPr>
          <a:xfrm flipV="1">
            <a:off x="2977714" y="3493289"/>
            <a:ext cx="1017605" cy="1017438"/>
          </a:xfrm>
          <a:prstGeom prst="straightConnector1">
            <a:avLst/>
          </a:prstGeom>
          <a:ln w="57150">
            <a:solidFill>
              <a:schemeClr val="tx1"/>
            </a:solidFill>
            <a:prstDash val="sys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7" name="Straight Arrow Connector 76"/>
          <p:cNvCxnSpPr>
            <a:endCxn id="50" idx="1"/>
          </p:cNvCxnSpPr>
          <p:nvPr/>
        </p:nvCxnSpPr>
        <p:spPr>
          <a:xfrm>
            <a:off x="2990595" y="4677386"/>
            <a:ext cx="974871" cy="1014283"/>
          </a:xfrm>
          <a:prstGeom prst="straightConnector1">
            <a:avLst/>
          </a:prstGeom>
          <a:ln w="57150">
            <a:solidFill>
              <a:schemeClr val="tx1"/>
            </a:solidFill>
            <a:prstDash val="sys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7" name="Straight Arrow Connector 86"/>
          <p:cNvCxnSpPr/>
          <p:nvPr/>
        </p:nvCxnSpPr>
        <p:spPr>
          <a:xfrm>
            <a:off x="1307468" y="4606199"/>
            <a:ext cx="1496662" cy="0"/>
          </a:xfrm>
          <a:prstGeom prst="straightConnector1">
            <a:avLst/>
          </a:prstGeom>
          <a:ln w="57150">
            <a:solidFill>
              <a:schemeClr val="tx1"/>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89" name="Rounded Rectangle 58">
            <a:extLst>
              <a:ext uri="{FF2B5EF4-FFF2-40B4-BE49-F238E27FC236}">
                <a16:creationId xmlns:a16="http://schemas.microsoft.com/office/drawing/2014/main" id="{F533C29D-DB31-4CEC-8F72-4F58076869E5}"/>
              </a:ext>
            </a:extLst>
          </p:cNvPr>
          <p:cNvSpPr/>
          <p:nvPr/>
        </p:nvSpPr>
        <p:spPr>
          <a:xfrm>
            <a:off x="2041728" y="4213321"/>
            <a:ext cx="833980" cy="815477"/>
          </a:xfrm>
          <a:prstGeom prst="roundRect">
            <a:avLst>
              <a:gd name="adj" fmla="val 13212"/>
            </a:avLst>
          </a:prstGeom>
          <a:solidFill>
            <a:schemeClr val="bg2">
              <a:lumMod val="60000"/>
              <a:lumOff val="40000"/>
            </a:schemeClr>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3600" dirty="0"/>
          </a:p>
        </p:txBody>
      </p:sp>
      <p:cxnSp>
        <p:nvCxnSpPr>
          <p:cNvPr id="91" name="Straight Arrow Connector 90"/>
          <p:cNvCxnSpPr/>
          <p:nvPr/>
        </p:nvCxnSpPr>
        <p:spPr>
          <a:xfrm flipH="1">
            <a:off x="1307468" y="6446314"/>
            <a:ext cx="7596844" cy="0"/>
          </a:xfrm>
          <a:prstGeom prst="straightConnector1">
            <a:avLst/>
          </a:prstGeom>
          <a:ln w="57150">
            <a:solidFill>
              <a:schemeClr val="tx1"/>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1307468" y="4635333"/>
            <a:ext cx="0" cy="1801143"/>
          </a:xfrm>
          <a:prstGeom prst="line">
            <a:avLst/>
          </a:prstGeom>
          <a:ln w="57150">
            <a:solidFill>
              <a:schemeClr val="tx1"/>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4" name="Straight Arrow Connector 103"/>
          <p:cNvCxnSpPr/>
          <p:nvPr/>
        </p:nvCxnSpPr>
        <p:spPr>
          <a:xfrm>
            <a:off x="5151830" y="4598942"/>
            <a:ext cx="1496662" cy="0"/>
          </a:xfrm>
          <a:prstGeom prst="straightConnector1">
            <a:avLst/>
          </a:prstGeom>
          <a:ln w="57150">
            <a:solidFill>
              <a:schemeClr val="tx1"/>
            </a:solidFill>
            <a:prstDash val="sys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5" name="Straight Arrow Connector 104"/>
          <p:cNvCxnSpPr/>
          <p:nvPr/>
        </p:nvCxnSpPr>
        <p:spPr>
          <a:xfrm>
            <a:off x="2932231" y="4594056"/>
            <a:ext cx="1496662" cy="0"/>
          </a:xfrm>
          <a:prstGeom prst="straightConnector1">
            <a:avLst/>
          </a:prstGeom>
          <a:ln w="57150">
            <a:solidFill>
              <a:schemeClr val="tx1"/>
            </a:solidFill>
            <a:prstDash val="sys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88" name="Rounded Rectangle 58">
            <a:extLst>
              <a:ext uri="{FF2B5EF4-FFF2-40B4-BE49-F238E27FC236}">
                <a16:creationId xmlns:a16="http://schemas.microsoft.com/office/drawing/2014/main" id="{F533C29D-DB31-4CEC-8F72-4F58076869E5}"/>
              </a:ext>
            </a:extLst>
          </p:cNvPr>
          <p:cNvSpPr/>
          <p:nvPr/>
        </p:nvSpPr>
        <p:spPr>
          <a:xfrm>
            <a:off x="6082063" y="4186317"/>
            <a:ext cx="833980" cy="815477"/>
          </a:xfrm>
          <a:prstGeom prst="roundRect">
            <a:avLst>
              <a:gd name="adj" fmla="val 13212"/>
            </a:avLst>
          </a:prstGeom>
          <a:solidFill>
            <a:schemeClr val="bg2">
              <a:lumMod val="60000"/>
              <a:lumOff val="40000"/>
            </a:schemeClr>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3600" dirty="0"/>
          </a:p>
        </p:txBody>
      </p:sp>
      <p:sp>
        <p:nvSpPr>
          <p:cNvPr id="99" name="Arc 98"/>
          <p:cNvSpPr/>
          <p:nvPr/>
        </p:nvSpPr>
        <p:spPr>
          <a:xfrm rot="16549170">
            <a:off x="6276973" y="4476556"/>
            <a:ext cx="415904" cy="286439"/>
          </a:xfrm>
          <a:prstGeom prst="arc">
            <a:avLst>
              <a:gd name="adj1" fmla="val 16200000"/>
              <a:gd name="adj2" fmla="val 10926082"/>
            </a:avLst>
          </a:prstGeom>
          <a:ln w="57150">
            <a:solidFill>
              <a:schemeClr val="accent1">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2" name="Arc 111"/>
          <p:cNvSpPr/>
          <p:nvPr/>
        </p:nvSpPr>
        <p:spPr>
          <a:xfrm rot="16549170">
            <a:off x="2220077" y="4494661"/>
            <a:ext cx="415904" cy="286439"/>
          </a:xfrm>
          <a:prstGeom prst="arc">
            <a:avLst>
              <a:gd name="adj1" fmla="val 16200000"/>
              <a:gd name="adj2" fmla="val 10926082"/>
            </a:avLst>
          </a:prstGeom>
          <a:ln w="57150">
            <a:solidFill>
              <a:schemeClr val="accent1">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8" name="Rounded Rectangle 58">
            <a:extLst>
              <a:ext uri="{FF2B5EF4-FFF2-40B4-BE49-F238E27FC236}">
                <a16:creationId xmlns:a16="http://schemas.microsoft.com/office/drawing/2014/main" id="{F533C29D-DB31-4CEC-8F72-4F58076869E5}"/>
              </a:ext>
            </a:extLst>
          </p:cNvPr>
          <p:cNvSpPr/>
          <p:nvPr/>
        </p:nvSpPr>
        <p:spPr>
          <a:xfrm>
            <a:off x="8904312" y="1195868"/>
            <a:ext cx="2876522" cy="739616"/>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How to minimize the number of “passes”?</a:t>
            </a:r>
            <a:endParaRPr lang="de-CH" sz="2000" dirty="0"/>
          </a:p>
        </p:txBody>
      </p:sp>
      <p:pic>
        <p:nvPicPr>
          <p:cNvPr id="119" name="Picture 2" descr="http://www.avonbournetrust.org/user/74/159860.png">
            <a:extLst>
              <a:ext uri="{FF2B5EF4-FFF2-40B4-BE49-F238E27FC236}">
                <a16:creationId xmlns:a16="http://schemas.microsoft.com/office/drawing/2014/main" id="{E24135B5-C8BF-442C-9A11-4E0F523C749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416289" y="1043773"/>
            <a:ext cx="550288" cy="550286"/>
          </a:xfrm>
          <a:prstGeom prst="rect">
            <a:avLst/>
          </a:prstGeom>
          <a:noFill/>
          <a:extLst>
            <a:ext uri="{909E8E84-426E-40DD-AFC4-6F175D3DCCD1}">
              <a14:hiddenFill xmlns:a14="http://schemas.microsoft.com/office/drawing/2010/main">
                <a:solidFill>
                  <a:srgbClr val="FFFFFF"/>
                </a:solidFill>
              </a14:hiddenFill>
            </a:ext>
          </a:extLst>
        </p:spPr>
      </p:pic>
      <p:sp>
        <p:nvSpPr>
          <p:cNvPr id="98" name="Rounded Rectangle 58">
            <a:extLst>
              <a:ext uri="{FF2B5EF4-FFF2-40B4-BE49-F238E27FC236}">
                <a16:creationId xmlns:a16="http://schemas.microsoft.com/office/drawing/2014/main" id="{F533C29D-DB31-4CEC-8F72-4F58076869E5}"/>
              </a:ext>
            </a:extLst>
          </p:cNvPr>
          <p:cNvSpPr/>
          <p:nvPr/>
        </p:nvSpPr>
        <p:spPr>
          <a:xfrm rot="21213546">
            <a:off x="9154238" y="1076627"/>
            <a:ext cx="2467936" cy="932953"/>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Edges are streamed only </a:t>
            </a:r>
            <a:r>
              <a:rPr lang="en-US" sz="2000" b="1" u="sng" dirty="0" smtClean="0"/>
              <a:t>once</a:t>
            </a:r>
            <a:r>
              <a:rPr lang="en-US" sz="2000" dirty="0" smtClean="0"/>
              <a:t>!</a:t>
            </a:r>
            <a:endParaRPr lang="de-CH" sz="2000" dirty="0"/>
          </a:p>
        </p:txBody>
      </p:sp>
      <p:sp>
        <p:nvSpPr>
          <p:cNvPr id="83" name="Rounded Rectangle 58">
            <a:extLst>
              <a:ext uri="{FF2B5EF4-FFF2-40B4-BE49-F238E27FC236}">
                <a16:creationId xmlns:a16="http://schemas.microsoft.com/office/drawing/2014/main" id="{F533C29D-DB31-4CEC-8F72-4F58076869E5}"/>
              </a:ext>
            </a:extLst>
          </p:cNvPr>
          <p:cNvSpPr/>
          <p:nvPr/>
        </p:nvSpPr>
        <p:spPr>
          <a:xfrm>
            <a:off x="3844181" y="3884720"/>
            <a:ext cx="1674571" cy="344407"/>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smtClean="0"/>
              <a:t>Substream</a:t>
            </a:r>
            <a:r>
              <a:rPr lang="en-US" sz="2000" dirty="0" smtClean="0"/>
              <a:t> 0</a:t>
            </a:r>
            <a:endParaRPr lang="de-CH" sz="2000" dirty="0"/>
          </a:p>
        </p:txBody>
      </p:sp>
      <p:sp>
        <p:nvSpPr>
          <p:cNvPr id="84" name="Rounded Rectangle 58">
            <a:extLst>
              <a:ext uri="{FF2B5EF4-FFF2-40B4-BE49-F238E27FC236}">
                <a16:creationId xmlns:a16="http://schemas.microsoft.com/office/drawing/2014/main" id="{F533C29D-DB31-4CEC-8F72-4F58076869E5}"/>
              </a:ext>
            </a:extLst>
          </p:cNvPr>
          <p:cNvSpPr/>
          <p:nvPr/>
        </p:nvSpPr>
        <p:spPr>
          <a:xfrm>
            <a:off x="3805476" y="6022399"/>
            <a:ext cx="1808126" cy="336008"/>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smtClean="0"/>
              <a:t>Substream</a:t>
            </a:r>
            <a:r>
              <a:rPr lang="en-US" sz="2000" dirty="0" smtClean="0"/>
              <a:t> </a:t>
            </a:r>
            <a:r>
              <a:rPr lang="en-US" sz="2000" i="1" dirty="0" smtClean="0"/>
              <a:t>L</a:t>
            </a:r>
            <a:r>
              <a:rPr lang="en-US" sz="2000" dirty="0" smtClean="0"/>
              <a:t>-1</a:t>
            </a:r>
            <a:endParaRPr lang="de-CH" sz="2000" dirty="0"/>
          </a:p>
        </p:txBody>
      </p:sp>
      <p:sp>
        <p:nvSpPr>
          <p:cNvPr id="85" name="Rounded Rectangle 58">
            <a:extLst>
              <a:ext uri="{FF2B5EF4-FFF2-40B4-BE49-F238E27FC236}">
                <a16:creationId xmlns:a16="http://schemas.microsoft.com/office/drawing/2014/main" id="{F533C29D-DB31-4CEC-8F72-4F58076869E5}"/>
              </a:ext>
            </a:extLst>
          </p:cNvPr>
          <p:cNvSpPr/>
          <p:nvPr/>
        </p:nvSpPr>
        <p:spPr>
          <a:xfrm>
            <a:off x="3866857" y="4700660"/>
            <a:ext cx="1674571" cy="344407"/>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smtClean="0"/>
              <a:t>Substream</a:t>
            </a:r>
            <a:r>
              <a:rPr lang="en-US" sz="2000" dirty="0" smtClean="0"/>
              <a:t> </a:t>
            </a:r>
            <a:r>
              <a:rPr lang="en-US" sz="2000" i="1" dirty="0" err="1" smtClean="0"/>
              <a:t>i</a:t>
            </a:r>
            <a:endParaRPr lang="de-CH" sz="2000" i="1" dirty="0"/>
          </a:p>
        </p:txBody>
      </p:sp>
      <p:sp>
        <p:nvSpPr>
          <p:cNvPr id="107" name="Rounded Rectangle 58">
            <a:extLst>
              <a:ext uri="{FF2B5EF4-FFF2-40B4-BE49-F238E27FC236}">
                <a16:creationId xmlns:a16="http://schemas.microsoft.com/office/drawing/2014/main" id="{F533C29D-DB31-4CEC-8F72-4F58076869E5}"/>
              </a:ext>
            </a:extLst>
          </p:cNvPr>
          <p:cNvSpPr/>
          <p:nvPr/>
        </p:nvSpPr>
        <p:spPr>
          <a:xfrm rot="21213546">
            <a:off x="8748806" y="2097022"/>
            <a:ext cx="3023611" cy="1468411"/>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The algorithm is (4+</a:t>
            </a:r>
            <a:r>
              <a:rPr lang="el-GR" sz="2000" dirty="0" smtClean="0"/>
              <a:t>ε</a:t>
            </a:r>
            <a:r>
              <a:rPr lang="en-US" sz="2000" dirty="0" smtClean="0"/>
              <a:t>)-approximation, but we’ll show in practice it does not matter much</a:t>
            </a:r>
            <a:endParaRPr lang="de-CH" sz="2000" dirty="0"/>
          </a:p>
        </p:txBody>
      </p:sp>
      <p:sp>
        <p:nvSpPr>
          <p:cNvPr id="79" name="Rectangle 7">
            <a:extLst>
              <a:ext uri="{FF2B5EF4-FFF2-40B4-BE49-F238E27FC236}">
                <a16:creationId xmlns:a16="http://schemas.microsoft.com/office/drawing/2014/main" id="{980023DE-18C1-4731-8D28-3C89B1540652}"/>
              </a:ext>
            </a:extLst>
          </p:cNvPr>
          <p:cNvSpPr/>
          <p:nvPr/>
        </p:nvSpPr>
        <p:spPr>
          <a:xfrm>
            <a:off x="-1" y="6584792"/>
            <a:ext cx="11256299" cy="276999"/>
          </a:xfrm>
          <a:prstGeom prst="rect">
            <a:avLst/>
          </a:prstGeom>
        </p:spPr>
        <p:txBody>
          <a:bodyPr wrap="square">
            <a:spAutoFit/>
          </a:bodyPr>
          <a:lstStyle/>
          <a:p>
            <a:r>
              <a:rPr lang="en-US" sz="1200" dirty="0" smtClean="0"/>
              <a:t>[1] </a:t>
            </a:r>
            <a:r>
              <a:rPr lang="en-US" sz="1200" dirty="0"/>
              <a:t>M. Crouch and D. M. Stubbs. Improved streaming Algorithms for weighted Matching, via unweighted Matching. </a:t>
            </a:r>
            <a:r>
              <a:rPr lang="en-US" sz="1200" dirty="0" err="1"/>
              <a:t>LIPIcs</a:t>
            </a:r>
            <a:r>
              <a:rPr lang="en-US" sz="1200" dirty="0"/>
              <a:t>-Leibniz </a:t>
            </a:r>
            <a:r>
              <a:rPr lang="en-US" sz="1200" dirty="0" smtClean="0"/>
              <a:t>Informatics</a:t>
            </a:r>
            <a:r>
              <a:rPr lang="en-US" sz="1200" dirty="0"/>
              <a:t>. 2014.</a:t>
            </a:r>
          </a:p>
        </p:txBody>
      </p:sp>
      <p:sp>
        <p:nvSpPr>
          <p:cNvPr id="80" name="Title 24"/>
          <p:cNvSpPr txBox="1">
            <a:spLocks/>
          </p:cNvSpPr>
          <p:nvPr/>
        </p:nvSpPr>
        <p:spPr>
          <a:xfrm>
            <a:off x="5660866" y="537153"/>
            <a:ext cx="5025660" cy="533400"/>
          </a:xfrm>
          <a:prstGeom prst="rect">
            <a:avLst/>
          </a:prstGeom>
          <a:noFill/>
        </p:spPr>
        <p:txBody>
          <a:bodyPr vert="horz" lIns="140400" tIns="0" rIns="144000" bIns="0" rtlCol="0" anchor="b" anchorCtr="0">
            <a:noAutofit/>
          </a:bodyPr>
          <a:lstStyle>
            <a:lvl1pPr algn="l" defTabSz="914400" rtl="0" eaLnBrk="1" latinLnBrk="0" hangingPunct="1">
              <a:lnSpc>
                <a:spcPct val="100000"/>
              </a:lnSpc>
              <a:spcBef>
                <a:spcPct val="0"/>
              </a:spcBef>
              <a:buNone/>
              <a:defRPr sz="2800" b="1" i="0" kern="1200">
                <a:solidFill>
                  <a:schemeClr val="tx1"/>
                </a:solidFill>
                <a:latin typeface="Calibri" panose="020F0502020204030204" pitchFamily="34" charset="0"/>
                <a:ea typeface="+mj-ea"/>
                <a:cs typeface="+mj-cs"/>
              </a:defRPr>
            </a:lvl1pPr>
          </a:lstStyle>
          <a:p>
            <a:r>
              <a:rPr lang="en-US" dirty="0" smtClean="0"/>
              <a:t>+ Crouch and Stubbs MWM [1]</a:t>
            </a:r>
            <a:endParaRPr lang="de-CH" dirty="0"/>
          </a:p>
        </p:txBody>
      </p:sp>
      <p:sp>
        <p:nvSpPr>
          <p:cNvPr id="96" name="Rectangle 95"/>
          <p:cNvSpPr/>
          <p:nvPr/>
        </p:nvSpPr>
        <p:spPr>
          <a:xfrm>
            <a:off x="9266195" y="3578399"/>
            <a:ext cx="801823" cy="369332"/>
          </a:xfrm>
          <a:prstGeom prst="rect">
            <a:avLst/>
          </a:prstGeom>
        </p:spPr>
        <p:txBody>
          <a:bodyPr wrap="none">
            <a:spAutoFit/>
          </a:bodyPr>
          <a:lstStyle/>
          <a:p>
            <a:r>
              <a:rPr lang="en-US" b="1" dirty="0"/>
              <a:t>DRAM</a:t>
            </a:r>
          </a:p>
        </p:txBody>
      </p:sp>
      <p:sp>
        <p:nvSpPr>
          <p:cNvPr id="78" name="Rounded Rectangle 58">
            <a:extLst>
              <a:ext uri="{FF2B5EF4-FFF2-40B4-BE49-F238E27FC236}">
                <a16:creationId xmlns:a16="http://schemas.microsoft.com/office/drawing/2014/main" id="{F533C29D-DB31-4CEC-8F72-4F58076869E5}"/>
              </a:ext>
            </a:extLst>
          </p:cNvPr>
          <p:cNvSpPr/>
          <p:nvPr/>
        </p:nvSpPr>
        <p:spPr>
          <a:xfrm>
            <a:off x="1808589" y="2355747"/>
            <a:ext cx="7938516" cy="2425445"/>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300" b="1" u="sng" dirty="0" smtClean="0"/>
              <a:t>Part </a:t>
            </a:r>
            <a:r>
              <a:rPr lang="pl-PL" sz="4300" b="1" u="sng" dirty="0" smtClean="0"/>
              <a:t>5</a:t>
            </a:r>
            <a:r>
              <a:rPr lang="en-US" sz="4300" dirty="0" smtClean="0"/>
              <a:t>: </a:t>
            </a:r>
            <a:r>
              <a:rPr lang="pl-PL" sz="4300" dirty="0" smtClean="0"/>
              <a:t>Implementing all of this on the FPGA-CPU platform</a:t>
            </a:r>
            <a:endParaRPr lang="de-CH" sz="4300" b="1" dirty="0"/>
          </a:p>
        </p:txBody>
      </p:sp>
    </p:spTree>
    <p:extLst>
      <p:ext uri="{BB962C8B-B14F-4D97-AF65-F5344CB8AC3E}">
        <p14:creationId xmlns:p14="http://schemas.microsoft.com/office/powerpoint/2010/main" val="39135849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fade">
                                      <p:cBhvr>
                                        <p:cTn id="7" dur="5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8" name="Picture 2" descr="Image result for graph processing"/>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9601025">
            <a:off x="1893685" y="115538"/>
            <a:ext cx="7851540" cy="785154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0" y="460619"/>
            <a:ext cx="12192000" cy="6397381"/>
          </a:xfrm>
          <a:prstGeom prst="rect">
            <a:avLst/>
          </a:pr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53" name="Rounded Rectangle 58">
            <a:extLst>
              <a:ext uri="{FF2B5EF4-FFF2-40B4-BE49-F238E27FC236}">
                <a16:creationId xmlns:a16="http://schemas.microsoft.com/office/drawing/2014/main" id="{F533C29D-DB31-4CEC-8F72-4F58076869E5}"/>
              </a:ext>
            </a:extLst>
          </p:cNvPr>
          <p:cNvSpPr/>
          <p:nvPr/>
        </p:nvSpPr>
        <p:spPr>
          <a:xfrm>
            <a:off x="801136" y="3300468"/>
            <a:ext cx="2497621" cy="2889936"/>
          </a:xfrm>
          <a:prstGeom prst="roundRect">
            <a:avLst>
              <a:gd name="adj" fmla="val 13212"/>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3600" dirty="0"/>
          </a:p>
        </p:txBody>
      </p:sp>
      <p:sp>
        <p:nvSpPr>
          <p:cNvPr id="154" name="Rounded Rectangle 58">
            <a:extLst>
              <a:ext uri="{FF2B5EF4-FFF2-40B4-BE49-F238E27FC236}">
                <a16:creationId xmlns:a16="http://schemas.microsoft.com/office/drawing/2014/main" id="{F533C29D-DB31-4CEC-8F72-4F58076869E5}"/>
              </a:ext>
            </a:extLst>
          </p:cNvPr>
          <p:cNvSpPr/>
          <p:nvPr/>
        </p:nvSpPr>
        <p:spPr>
          <a:xfrm>
            <a:off x="3624227" y="1367472"/>
            <a:ext cx="3393725" cy="4990936"/>
          </a:xfrm>
          <a:prstGeom prst="roundRect">
            <a:avLst>
              <a:gd name="adj" fmla="val 13212"/>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3600" dirty="0"/>
          </a:p>
        </p:txBody>
      </p:sp>
      <p:pic>
        <p:nvPicPr>
          <p:cNvPr id="158" name="Picture 4" descr="Image result for fpg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83759" y="1823014"/>
            <a:ext cx="1400757" cy="936617"/>
          </a:xfrm>
          <a:prstGeom prst="rect">
            <a:avLst/>
          </a:prstGeom>
          <a:noFill/>
          <a:effectLst/>
          <a:extLst>
            <a:ext uri="{909E8E84-426E-40DD-AFC4-6F175D3DCCD1}">
              <a14:hiddenFill xmlns:a14="http://schemas.microsoft.com/office/drawing/2010/main">
                <a:solidFill>
                  <a:srgbClr val="FFFFFF"/>
                </a:solidFill>
              </a14:hiddenFill>
            </a:ext>
          </a:extLst>
        </p:spPr>
      </p:pic>
      <p:sp>
        <p:nvSpPr>
          <p:cNvPr id="160" name="Rounded Rectangle 58">
            <a:extLst>
              <a:ext uri="{FF2B5EF4-FFF2-40B4-BE49-F238E27FC236}">
                <a16:creationId xmlns:a16="http://schemas.microsoft.com/office/drawing/2014/main" id="{F533C29D-DB31-4CEC-8F72-4F58076869E5}"/>
              </a:ext>
            </a:extLst>
          </p:cNvPr>
          <p:cNvSpPr/>
          <p:nvPr/>
        </p:nvSpPr>
        <p:spPr>
          <a:xfrm>
            <a:off x="6533118" y="1115226"/>
            <a:ext cx="1662177" cy="1158461"/>
          </a:xfrm>
          <a:prstGeom prst="roundRect">
            <a:avLst/>
          </a:prstGeom>
          <a:solidFill>
            <a:schemeClr val="tx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000" b="1" dirty="0" smtClean="0"/>
              <a:t>FPGA</a:t>
            </a:r>
          </a:p>
          <a:p>
            <a:pPr algn="ctr"/>
            <a:r>
              <a:rPr lang="en-US" sz="2000" b="1" dirty="0" smtClean="0"/>
              <a:t>Time</a:t>
            </a:r>
            <a:r>
              <a:rPr lang="en-US" sz="2000" i="1" dirty="0" smtClean="0"/>
              <a:t>: O(m)</a:t>
            </a:r>
          </a:p>
          <a:p>
            <a:pPr algn="ctr"/>
            <a:r>
              <a:rPr lang="en-US" sz="2000" b="1" dirty="0" smtClean="0"/>
              <a:t>Work</a:t>
            </a:r>
            <a:r>
              <a:rPr lang="en-US" sz="2000" i="1" dirty="0" smtClean="0"/>
              <a:t>: O(Lm)</a:t>
            </a:r>
            <a:endParaRPr lang="de-CH" sz="2000" i="1" dirty="0"/>
          </a:p>
        </p:txBody>
      </p:sp>
      <p:sp>
        <p:nvSpPr>
          <p:cNvPr id="161" name="Rounded Rectangle 58">
            <a:extLst>
              <a:ext uri="{FF2B5EF4-FFF2-40B4-BE49-F238E27FC236}">
                <a16:creationId xmlns:a16="http://schemas.microsoft.com/office/drawing/2014/main" id="{F533C29D-DB31-4CEC-8F72-4F58076869E5}"/>
              </a:ext>
            </a:extLst>
          </p:cNvPr>
          <p:cNvSpPr/>
          <p:nvPr/>
        </p:nvSpPr>
        <p:spPr>
          <a:xfrm>
            <a:off x="230517" y="3224032"/>
            <a:ext cx="1583352" cy="1147855"/>
          </a:xfrm>
          <a:prstGeom prst="roundRect">
            <a:avLst/>
          </a:prstGeom>
          <a:solidFill>
            <a:schemeClr val="tx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000" b="1" dirty="0" smtClean="0"/>
              <a:t>CPU</a:t>
            </a:r>
          </a:p>
          <a:p>
            <a:pPr algn="ctr"/>
            <a:r>
              <a:rPr lang="en-US" sz="2000" b="1" dirty="0" smtClean="0"/>
              <a:t>Time</a:t>
            </a:r>
            <a:r>
              <a:rPr lang="en-US" sz="2000" i="1" dirty="0" smtClean="0"/>
              <a:t>: O(Ln)</a:t>
            </a:r>
          </a:p>
          <a:p>
            <a:pPr algn="ctr"/>
            <a:r>
              <a:rPr lang="en-US" sz="2000" b="1" dirty="0" smtClean="0"/>
              <a:t>Work</a:t>
            </a:r>
            <a:r>
              <a:rPr lang="en-US" sz="2000" i="1" dirty="0" smtClean="0"/>
              <a:t>: O(Ln)</a:t>
            </a:r>
            <a:endParaRPr lang="de-CH" sz="2000" i="1" dirty="0"/>
          </a:p>
        </p:txBody>
      </p:sp>
      <p:cxnSp>
        <p:nvCxnSpPr>
          <p:cNvPr id="162" name="Straight Arrow Connector 161"/>
          <p:cNvCxnSpPr/>
          <p:nvPr/>
        </p:nvCxnSpPr>
        <p:spPr>
          <a:xfrm flipH="1" flipV="1">
            <a:off x="2484437" y="2423333"/>
            <a:ext cx="149296" cy="846230"/>
          </a:xfrm>
          <a:prstGeom prst="straightConnector1">
            <a:avLst/>
          </a:prstGeom>
          <a:ln w="57150">
            <a:solidFill>
              <a:schemeClr val="tx1"/>
            </a:solidFill>
            <a:prstDash val="solid"/>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3" name="Straight Arrow Connector 162"/>
          <p:cNvCxnSpPr/>
          <p:nvPr/>
        </p:nvCxnSpPr>
        <p:spPr>
          <a:xfrm flipH="1" flipV="1">
            <a:off x="2559085" y="2172098"/>
            <a:ext cx="989384" cy="383854"/>
          </a:xfrm>
          <a:prstGeom prst="straightConnector1">
            <a:avLst/>
          </a:prstGeom>
          <a:ln w="57150">
            <a:solidFill>
              <a:schemeClr val="tx1"/>
            </a:solidFill>
            <a:prstDash val="solid"/>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64" name="Rounded Rectangle 58">
            <a:extLst>
              <a:ext uri="{FF2B5EF4-FFF2-40B4-BE49-F238E27FC236}">
                <a16:creationId xmlns:a16="http://schemas.microsoft.com/office/drawing/2014/main" id="{F533C29D-DB31-4CEC-8F72-4F58076869E5}"/>
              </a:ext>
            </a:extLst>
          </p:cNvPr>
          <p:cNvSpPr/>
          <p:nvPr/>
        </p:nvSpPr>
        <p:spPr>
          <a:xfrm>
            <a:off x="941357" y="1328737"/>
            <a:ext cx="2150160" cy="1484268"/>
          </a:xfrm>
          <a:prstGeom prst="roundRect">
            <a:avLst/>
          </a:prstGeom>
          <a:solidFill>
            <a:schemeClr val="tx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pl-PL" sz="2600" b="1" dirty="0" smtClean="0"/>
              <a:t>Use a hybrid CPU-FPGA setting!</a:t>
            </a:r>
            <a:endParaRPr lang="de-CH" sz="2600" i="1" dirty="0"/>
          </a:p>
        </p:txBody>
      </p:sp>
      <p:pic>
        <p:nvPicPr>
          <p:cNvPr id="165" name="Picture 2" descr="Image result for xilinx fpg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84843" y="1636864"/>
            <a:ext cx="1297124" cy="811534"/>
          </a:xfrm>
          <a:prstGeom prst="rect">
            <a:avLst/>
          </a:prstGeom>
          <a:noFill/>
          <a:extLst>
            <a:ext uri="{909E8E84-426E-40DD-AFC4-6F175D3DCCD1}">
              <a14:hiddenFill xmlns:a14="http://schemas.microsoft.com/office/drawing/2010/main">
                <a:solidFill>
                  <a:srgbClr val="FFFFFF"/>
                </a:solidFill>
              </a14:hiddenFill>
            </a:ext>
          </a:extLst>
        </p:spPr>
      </p:pic>
      <p:pic>
        <p:nvPicPr>
          <p:cNvPr id="166" name="Picture 2" descr="Image result for amd cpu"/>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97952" y="3384169"/>
            <a:ext cx="921531" cy="703661"/>
          </a:xfrm>
          <a:prstGeom prst="rect">
            <a:avLst/>
          </a:prstGeom>
          <a:noFill/>
          <a:extLst>
            <a:ext uri="{909E8E84-426E-40DD-AFC4-6F175D3DCCD1}">
              <a14:hiddenFill xmlns:a14="http://schemas.microsoft.com/office/drawing/2010/main">
                <a:solidFill>
                  <a:srgbClr val="FFFFFF"/>
                </a:solidFill>
              </a14:hiddenFill>
            </a:ext>
          </a:extLst>
        </p:spPr>
      </p:pic>
      <p:pic>
        <p:nvPicPr>
          <p:cNvPr id="177" name="Picture 17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08421" y="5185775"/>
            <a:ext cx="849474" cy="849474"/>
          </a:xfrm>
          <a:prstGeom prst="rect">
            <a:avLst/>
          </a:prstGeom>
        </p:spPr>
      </p:pic>
      <p:sp>
        <p:nvSpPr>
          <p:cNvPr id="136" name="Ellipse 25">
            <a:extLst>
              <a:ext uri="{FF2B5EF4-FFF2-40B4-BE49-F238E27FC236}">
                <a16:creationId xmlns:a16="http://schemas.microsoft.com/office/drawing/2014/main" id="{D00BDA27-AA5B-420E-8BAB-08BD107C1545}"/>
              </a:ext>
            </a:extLst>
          </p:cNvPr>
          <p:cNvSpPr>
            <a:spLocks noChangeAspect="1"/>
          </p:cNvSpPr>
          <p:nvPr/>
        </p:nvSpPr>
        <p:spPr>
          <a:xfrm>
            <a:off x="7042265" y="3857263"/>
            <a:ext cx="180000" cy="180000"/>
          </a:xfrm>
          <a:prstGeom prst="ellipse">
            <a:avLst/>
          </a:prstGeom>
          <a:solidFill>
            <a:schemeClr val="tx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cxnSp>
        <p:nvCxnSpPr>
          <p:cNvPr id="138" name="Gerader Verbinder 35">
            <a:extLst>
              <a:ext uri="{FF2B5EF4-FFF2-40B4-BE49-F238E27FC236}">
                <a16:creationId xmlns:a16="http://schemas.microsoft.com/office/drawing/2014/main" id="{6854BE3E-9F16-42A0-A1E1-DA320ED2023C}"/>
              </a:ext>
            </a:extLst>
          </p:cNvPr>
          <p:cNvCxnSpPr>
            <a:cxnSpLocks noChangeAspect="1"/>
            <a:stCxn id="136" idx="5"/>
            <a:endCxn id="137" idx="1"/>
          </p:cNvCxnSpPr>
          <p:nvPr/>
        </p:nvCxnSpPr>
        <p:spPr>
          <a:xfrm>
            <a:off x="7195905" y="4010903"/>
            <a:ext cx="170896" cy="300681"/>
          </a:xfrm>
          <a:prstGeom prst="line">
            <a:avLst/>
          </a:prstGeom>
          <a:ln w="76200">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46" name="Rounded Rectangle 58">
            <a:extLst>
              <a:ext uri="{FF2B5EF4-FFF2-40B4-BE49-F238E27FC236}">
                <a16:creationId xmlns:a16="http://schemas.microsoft.com/office/drawing/2014/main" id="{F533C29D-DB31-4CEC-8F72-4F58076869E5}"/>
              </a:ext>
            </a:extLst>
          </p:cNvPr>
          <p:cNvSpPr/>
          <p:nvPr/>
        </p:nvSpPr>
        <p:spPr>
          <a:xfrm>
            <a:off x="9158711" y="3498598"/>
            <a:ext cx="2691568" cy="2555246"/>
          </a:xfrm>
          <a:prstGeom prst="roundRect">
            <a:avLst/>
          </a:prstGeom>
          <a:solidFill>
            <a:schemeClr val="bg2">
              <a:lumMod val="60000"/>
              <a:lumOff val="40000"/>
            </a:schemeClr>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3600" dirty="0"/>
          </a:p>
        </p:txBody>
      </p:sp>
      <p:sp>
        <p:nvSpPr>
          <p:cNvPr id="147" name="Rounded Rectangle 58">
            <a:extLst>
              <a:ext uri="{FF2B5EF4-FFF2-40B4-BE49-F238E27FC236}">
                <a16:creationId xmlns:a16="http://schemas.microsoft.com/office/drawing/2014/main" id="{F533C29D-DB31-4CEC-8F72-4F58076869E5}"/>
              </a:ext>
            </a:extLst>
          </p:cNvPr>
          <p:cNvSpPr/>
          <p:nvPr/>
        </p:nvSpPr>
        <p:spPr>
          <a:xfrm>
            <a:off x="3995319" y="3039315"/>
            <a:ext cx="1940584" cy="907948"/>
          </a:xfrm>
          <a:prstGeom prst="roundRect">
            <a:avLst>
              <a:gd name="adj" fmla="val 13212"/>
            </a:avLst>
          </a:prstGeom>
          <a:solidFill>
            <a:schemeClr val="bg2">
              <a:lumMod val="60000"/>
              <a:lumOff val="40000"/>
            </a:schemeClr>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3600" dirty="0"/>
          </a:p>
        </p:txBody>
      </p:sp>
      <p:sp>
        <p:nvSpPr>
          <p:cNvPr id="137" name="Ellipse 27">
            <a:extLst>
              <a:ext uri="{FF2B5EF4-FFF2-40B4-BE49-F238E27FC236}">
                <a16:creationId xmlns:a16="http://schemas.microsoft.com/office/drawing/2014/main" id="{136D9D17-9FB9-4D67-84CB-F2AC8CD232A6}"/>
              </a:ext>
            </a:extLst>
          </p:cNvPr>
          <p:cNvSpPr>
            <a:spLocks noChangeAspect="1"/>
          </p:cNvSpPr>
          <p:nvPr/>
        </p:nvSpPr>
        <p:spPr>
          <a:xfrm>
            <a:off x="7340441" y="4285224"/>
            <a:ext cx="180000" cy="180000"/>
          </a:xfrm>
          <a:prstGeom prst="ellipse">
            <a:avLst/>
          </a:prstGeom>
          <a:solidFill>
            <a:schemeClr val="tx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pic>
        <p:nvPicPr>
          <p:cNvPr id="1026" name="Picture 2" descr="Image result for dram memory"/>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158711" y="4360885"/>
            <a:ext cx="2478774" cy="1579879"/>
          </a:xfrm>
          <a:prstGeom prst="rect">
            <a:avLst/>
          </a:prstGeom>
          <a:noFill/>
          <a:extLst>
            <a:ext uri="{909E8E84-426E-40DD-AFC4-6F175D3DCCD1}">
              <a14:hiddenFill xmlns:a14="http://schemas.microsoft.com/office/drawing/2010/main">
                <a:solidFill>
                  <a:srgbClr val="FFFFFF"/>
                </a:solidFill>
              </a14:hiddenFill>
            </a:ext>
          </a:extLst>
        </p:spPr>
      </p:pic>
      <p:pic>
        <p:nvPicPr>
          <p:cNvPr id="135" name="Picture 2" descr="Image result for graph processing"/>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9601025">
            <a:off x="9833505" y="3589242"/>
            <a:ext cx="2092182" cy="2092182"/>
          </a:xfrm>
          <a:prstGeom prst="rect">
            <a:avLst/>
          </a:prstGeom>
          <a:noFill/>
          <a:extLst>
            <a:ext uri="{909E8E84-426E-40DD-AFC4-6F175D3DCCD1}">
              <a14:hiddenFill xmlns:a14="http://schemas.microsoft.com/office/drawing/2010/main">
                <a:solidFill>
                  <a:srgbClr val="FFFFFF"/>
                </a:solidFill>
              </a14:hiddenFill>
            </a:ext>
          </a:extLst>
        </p:spPr>
      </p:pic>
      <p:sp>
        <p:nvSpPr>
          <p:cNvPr id="148" name="Ellipse 25">
            <a:extLst>
              <a:ext uri="{FF2B5EF4-FFF2-40B4-BE49-F238E27FC236}">
                <a16:creationId xmlns:a16="http://schemas.microsoft.com/office/drawing/2014/main" id="{D00BDA27-AA5B-420E-8BAB-08BD107C1545}"/>
              </a:ext>
            </a:extLst>
          </p:cNvPr>
          <p:cNvSpPr>
            <a:spLocks noChangeAspect="1"/>
          </p:cNvSpPr>
          <p:nvPr/>
        </p:nvSpPr>
        <p:spPr>
          <a:xfrm>
            <a:off x="7611932" y="3830903"/>
            <a:ext cx="180000" cy="180000"/>
          </a:xfrm>
          <a:prstGeom prst="ellipse">
            <a:avLst/>
          </a:prstGeom>
          <a:solidFill>
            <a:schemeClr val="tx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cxnSp>
        <p:nvCxnSpPr>
          <p:cNvPr id="149" name="Gerader Verbinder 35">
            <a:extLst>
              <a:ext uri="{FF2B5EF4-FFF2-40B4-BE49-F238E27FC236}">
                <a16:creationId xmlns:a16="http://schemas.microsoft.com/office/drawing/2014/main" id="{6854BE3E-9F16-42A0-A1E1-DA320ED2023C}"/>
              </a:ext>
            </a:extLst>
          </p:cNvPr>
          <p:cNvCxnSpPr>
            <a:cxnSpLocks noChangeAspect="1"/>
            <a:stCxn id="148" idx="5"/>
            <a:endCxn id="150" idx="1"/>
          </p:cNvCxnSpPr>
          <p:nvPr/>
        </p:nvCxnSpPr>
        <p:spPr>
          <a:xfrm>
            <a:off x="7765572" y="3984543"/>
            <a:ext cx="170896" cy="300681"/>
          </a:xfrm>
          <a:prstGeom prst="line">
            <a:avLst/>
          </a:prstGeom>
          <a:ln w="76200">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50" name="Ellipse 27">
            <a:extLst>
              <a:ext uri="{FF2B5EF4-FFF2-40B4-BE49-F238E27FC236}">
                <a16:creationId xmlns:a16="http://schemas.microsoft.com/office/drawing/2014/main" id="{136D9D17-9FB9-4D67-84CB-F2AC8CD232A6}"/>
              </a:ext>
            </a:extLst>
          </p:cNvPr>
          <p:cNvSpPr>
            <a:spLocks noChangeAspect="1"/>
          </p:cNvSpPr>
          <p:nvPr/>
        </p:nvSpPr>
        <p:spPr>
          <a:xfrm>
            <a:off x="7910108" y="4258864"/>
            <a:ext cx="180000" cy="180000"/>
          </a:xfrm>
          <a:prstGeom prst="ellipse">
            <a:avLst/>
          </a:prstGeom>
          <a:solidFill>
            <a:schemeClr val="tx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sp>
        <p:nvSpPr>
          <p:cNvPr id="155" name="Ellipse 25">
            <a:extLst>
              <a:ext uri="{FF2B5EF4-FFF2-40B4-BE49-F238E27FC236}">
                <a16:creationId xmlns:a16="http://schemas.microsoft.com/office/drawing/2014/main" id="{D00BDA27-AA5B-420E-8BAB-08BD107C1545}"/>
              </a:ext>
            </a:extLst>
          </p:cNvPr>
          <p:cNvSpPr>
            <a:spLocks noChangeAspect="1"/>
          </p:cNvSpPr>
          <p:nvPr/>
        </p:nvSpPr>
        <p:spPr>
          <a:xfrm>
            <a:off x="8249467" y="3857263"/>
            <a:ext cx="180000" cy="180000"/>
          </a:xfrm>
          <a:prstGeom prst="ellipse">
            <a:avLst/>
          </a:prstGeom>
          <a:solidFill>
            <a:schemeClr val="tx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cxnSp>
        <p:nvCxnSpPr>
          <p:cNvPr id="156" name="Gerader Verbinder 35">
            <a:extLst>
              <a:ext uri="{FF2B5EF4-FFF2-40B4-BE49-F238E27FC236}">
                <a16:creationId xmlns:a16="http://schemas.microsoft.com/office/drawing/2014/main" id="{6854BE3E-9F16-42A0-A1E1-DA320ED2023C}"/>
              </a:ext>
            </a:extLst>
          </p:cNvPr>
          <p:cNvCxnSpPr>
            <a:cxnSpLocks noChangeAspect="1"/>
            <a:stCxn id="155" idx="5"/>
            <a:endCxn id="157" idx="1"/>
          </p:cNvCxnSpPr>
          <p:nvPr/>
        </p:nvCxnSpPr>
        <p:spPr>
          <a:xfrm>
            <a:off x="8403107" y="4010903"/>
            <a:ext cx="170896" cy="300681"/>
          </a:xfrm>
          <a:prstGeom prst="line">
            <a:avLst/>
          </a:prstGeom>
          <a:ln w="76200">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57" name="Ellipse 27">
            <a:extLst>
              <a:ext uri="{FF2B5EF4-FFF2-40B4-BE49-F238E27FC236}">
                <a16:creationId xmlns:a16="http://schemas.microsoft.com/office/drawing/2014/main" id="{136D9D17-9FB9-4D67-84CB-F2AC8CD232A6}"/>
              </a:ext>
            </a:extLst>
          </p:cNvPr>
          <p:cNvSpPr>
            <a:spLocks noChangeAspect="1"/>
          </p:cNvSpPr>
          <p:nvPr/>
        </p:nvSpPr>
        <p:spPr>
          <a:xfrm>
            <a:off x="8547643" y="4285224"/>
            <a:ext cx="180000" cy="180000"/>
          </a:xfrm>
          <a:prstGeom prst="ellipse">
            <a:avLst/>
          </a:prstGeom>
          <a:solidFill>
            <a:schemeClr val="tx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cxnSp>
        <p:nvCxnSpPr>
          <p:cNvPr id="159" name="Straight Arrow Connector 158"/>
          <p:cNvCxnSpPr/>
          <p:nvPr/>
        </p:nvCxnSpPr>
        <p:spPr>
          <a:xfrm>
            <a:off x="6663308" y="4635333"/>
            <a:ext cx="2360758" cy="0"/>
          </a:xfrm>
          <a:prstGeom prst="straightConnector1">
            <a:avLst/>
          </a:prstGeom>
          <a:ln w="57150">
            <a:solidFill>
              <a:schemeClr val="tx1"/>
            </a:solidFill>
            <a:prstDash val="sys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67" name="Ellipse 25">
            <a:extLst>
              <a:ext uri="{FF2B5EF4-FFF2-40B4-BE49-F238E27FC236}">
                <a16:creationId xmlns:a16="http://schemas.microsoft.com/office/drawing/2014/main" id="{D00BDA27-AA5B-420E-8BAB-08BD107C1545}"/>
              </a:ext>
            </a:extLst>
          </p:cNvPr>
          <p:cNvSpPr>
            <a:spLocks noChangeAspect="1"/>
          </p:cNvSpPr>
          <p:nvPr/>
        </p:nvSpPr>
        <p:spPr>
          <a:xfrm>
            <a:off x="7125853" y="5668243"/>
            <a:ext cx="180000" cy="180000"/>
          </a:xfrm>
          <a:prstGeom prst="ellipse">
            <a:avLst/>
          </a:prstGeom>
          <a:solidFill>
            <a:schemeClr val="tx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cxnSp>
        <p:nvCxnSpPr>
          <p:cNvPr id="168" name="Gerader Verbinder 35">
            <a:extLst>
              <a:ext uri="{FF2B5EF4-FFF2-40B4-BE49-F238E27FC236}">
                <a16:creationId xmlns:a16="http://schemas.microsoft.com/office/drawing/2014/main" id="{6854BE3E-9F16-42A0-A1E1-DA320ED2023C}"/>
              </a:ext>
            </a:extLst>
          </p:cNvPr>
          <p:cNvCxnSpPr>
            <a:cxnSpLocks noChangeAspect="1"/>
            <a:stCxn id="167" idx="5"/>
            <a:endCxn id="169" idx="1"/>
          </p:cNvCxnSpPr>
          <p:nvPr/>
        </p:nvCxnSpPr>
        <p:spPr>
          <a:xfrm>
            <a:off x="7279493" y="5821883"/>
            <a:ext cx="170896" cy="300681"/>
          </a:xfrm>
          <a:prstGeom prst="line">
            <a:avLst/>
          </a:prstGeom>
          <a:ln w="76200">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69" name="Ellipse 27">
            <a:extLst>
              <a:ext uri="{FF2B5EF4-FFF2-40B4-BE49-F238E27FC236}">
                <a16:creationId xmlns:a16="http://schemas.microsoft.com/office/drawing/2014/main" id="{136D9D17-9FB9-4D67-84CB-F2AC8CD232A6}"/>
              </a:ext>
            </a:extLst>
          </p:cNvPr>
          <p:cNvSpPr>
            <a:spLocks noChangeAspect="1"/>
          </p:cNvSpPr>
          <p:nvPr/>
        </p:nvSpPr>
        <p:spPr>
          <a:xfrm>
            <a:off x="7424029" y="6096204"/>
            <a:ext cx="180000" cy="180000"/>
          </a:xfrm>
          <a:prstGeom prst="ellipse">
            <a:avLst/>
          </a:prstGeom>
          <a:solidFill>
            <a:schemeClr val="tx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sp>
        <p:nvSpPr>
          <p:cNvPr id="170" name="Ellipse 25">
            <a:extLst>
              <a:ext uri="{FF2B5EF4-FFF2-40B4-BE49-F238E27FC236}">
                <a16:creationId xmlns:a16="http://schemas.microsoft.com/office/drawing/2014/main" id="{D00BDA27-AA5B-420E-8BAB-08BD107C1545}"/>
              </a:ext>
            </a:extLst>
          </p:cNvPr>
          <p:cNvSpPr>
            <a:spLocks noChangeAspect="1"/>
          </p:cNvSpPr>
          <p:nvPr/>
        </p:nvSpPr>
        <p:spPr>
          <a:xfrm>
            <a:off x="7695520" y="5641883"/>
            <a:ext cx="180000" cy="180000"/>
          </a:xfrm>
          <a:prstGeom prst="ellipse">
            <a:avLst/>
          </a:prstGeom>
          <a:solidFill>
            <a:schemeClr val="tx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cxnSp>
        <p:nvCxnSpPr>
          <p:cNvPr id="171" name="Gerader Verbinder 35">
            <a:extLst>
              <a:ext uri="{FF2B5EF4-FFF2-40B4-BE49-F238E27FC236}">
                <a16:creationId xmlns:a16="http://schemas.microsoft.com/office/drawing/2014/main" id="{6854BE3E-9F16-42A0-A1E1-DA320ED2023C}"/>
              </a:ext>
            </a:extLst>
          </p:cNvPr>
          <p:cNvCxnSpPr>
            <a:cxnSpLocks noChangeAspect="1"/>
            <a:stCxn id="170" idx="5"/>
            <a:endCxn id="172" idx="1"/>
          </p:cNvCxnSpPr>
          <p:nvPr/>
        </p:nvCxnSpPr>
        <p:spPr>
          <a:xfrm>
            <a:off x="7849160" y="5795523"/>
            <a:ext cx="170896" cy="300681"/>
          </a:xfrm>
          <a:prstGeom prst="line">
            <a:avLst/>
          </a:prstGeom>
          <a:ln w="76200">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72" name="Ellipse 27">
            <a:extLst>
              <a:ext uri="{FF2B5EF4-FFF2-40B4-BE49-F238E27FC236}">
                <a16:creationId xmlns:a16="http://schemas.microsoft.com/office/drawing/2014/main" id="{136D9D17-9FB9-4D67-84CB-F2AC8CD232A6}"/>
              </a:ext>
            </a:extLst>
          </p:cNvPr>
          <p:cNvSpPr>
            <a:spLocks noChangeAspect="1"/>
          </p:cNvSpPr>
          <p:nvPr/>
        </p:nvSpPr>
        <p:spPr>
          <a:xfrm>
            <a:off x="7993696" y="6069844"/>
            <a:ext cx="180000" cy="180000"/>
          </a:xfrm>
          <a:prstGeom prst="ellipse">
            <a:avLst/>
          </a:prstGeom>
          <a:solidFill>
            <a:schemeClr val="tx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sp>
        <p:nvSpPr>
          <p:cNvPr id="173" name="Ellipse 25">
            <a:extLst>
              <a:ext uri="{FF2B5EF4-FFF2-40B4-BE49-F238E27FC236}">
                <a16:creationId xmlns:a16="http://schemas.microsoft.com/office/drawing/2014/main" id="{D00BDA27-AA5B-420E-8BAB-08BD107C1545}"/>
              </a:ext>
            </a:extLst>
          </p:cNvPr>
          <p:cNvSpPr>
            <a:spLocks noChangeAspect="1"/>
          </p:cNvSpPr>
          <p:nvPr/>
        </p:nvSpPr>
        <p:spPr>
          <a:xfrm>
            <a:off x="8333055" y="5668243"/>
            <a:ext cx="180000" cy="180000"/>
          </a:xfrm>
          <a:prstGeom prst="ellipse">
            <a:avLst/>
          </a:prstGeom>
          <a:solidFill>
            <a:schemeClr val="tx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cxnSp>
        <p:nvCxnSpPr>
          <p:cNvPr id="174" name="Gerader Verbinder 35">
            <a:extLst>
              <a:ext uri="{FF2B5EF4-FFF2-40B4-BE49-F238E27FC236}">
                <a16:creationId xmlns:a16="http://schemas.microsoft.com/office/drawing/2014/main" id="{6854BE3E-9F16-42A0-A1E1-DA320ED2023C}"/>
              </a:ext>
            </a:extLst>
          </p:cNvPr>
          <p:cNvCxnSpPr>
            <a:cxnSpLocks noChangeAspect="1"/>
            <a:stCxn id="173" idx="5"/>
            <a:endCxn id="175" idx="1"/>
          </p:cNvCxnSpPr>
          <p:nvPr/>
        </p:nvCxnSpPr>
        <p:spPr>
          <a:xfrm>
            <a:off x="8486695" y="5821883"/>
            <a:ext cx="170896" cy="300681"/>
          </a:xfrm>
          <a:prstGeom prst="line">
            <a:avLst/>
          </a:prstGeom>
          <a:ln w="76200">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75" name="Ellipse 27">
            <a:extLst>
              <a:ext uri="{FF2B5EF4-FFF2-40B4-BE49-F238E27FC236}">
                <a16:creationId xmlns:a16="http://schemas.microsoft.com/office/drawing/2014/main" id="{136D9D17-9FB9-4D67-84CB-F2AC8CD232A6}"/>
              </a:ext>
            </a:extLst>
          </p:cNvPr>
          <p:cNvSpPr>
            <a:spLocks noChangeAspect="1"/>
          </p:cNvSpPr>
          <p:nvPr/>
        </p:nvSpPr>
        <p:spPr>
          <a:xfrm>
            <a:off x="8631231" y="6096204"/>
            <a:ext cx="180000" cy="180000"/>
          </a:xfrm>
          <a:prstGeom prst="ellipse">
            <a:avLst/>
          </a:prstGeom>
          <a:solidFill>
            <a:schemeClr val="tx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cxnSp>
        <p:nvCxnSpPr>
          <p:cNvPr id="176" name="Straight Arrow Connector 175"/>
          <p:cNvCxnSpPr/>
          <p:nvPr/>
        </p:nvCxnSpPr>
        <p:spPr>
          <a:xfrm flipH="1">
            <a:off x="8940316" y="6019374"/>
            <a:ext cx="460683" cy="417102"/>
          </a:xfrm>
          <a:prstGeom prst="straightConnector1">
            <a:avLst/>
          </a:prstGeom>
          <a:ln w="57150">
            <a:solidFill>
              <a:schemeClr val="tx1"/>
            </a:solidFill>
            <a:prstDash val="sys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47" name="Title 24"/>
          <p:cNvSpPr>
            <a:spLocks noGrp="1"/>
          </p:cNvSpPr>
          <p:nvPr>
            <p:ph type="title"/>
          </p:nvPr>
        </p:nvSpPr>
        <p:spPr>
          <a:xfrm>
            <a:off x="191344" y="533400"/>
            <a:ext cx="11773308" cy="533400"/>
          </a:xfrm>
          <a:noFill/>
        </p:spPr>
        <p:txBody>
          <a:bodyPr/>
          <a:lstStyle/>
          <a:p>
            <a:r>
              <a:rPr lang="en-US" dirty="0" err="1" smtClean="0"/>
              <a:t>Substream</a:t>
            </a:r>
            <a:r>
              <a:rPr lang="en-US" dirty="0" smtClean="0"/>
              <a:t>-Centric Graph Processing</a:t>
            </a:r>
            <a:endParaRPr lang="de-CH" dirty="0"/>
          </a:p>
        </p:txBody>
      </p:sp>
      <p:sp>
        <p:nvSpPr>
          <p:cNvPr id="50" name="Rounded Rectangle 58">
            <a:extLst>
              <a:ext uri="{FF2B5EF4-FFF2-40B4-BE49-F238E27FC236}">
                <a16:creationId xmlns:a16="http://schemas.microsoft.com/office/drawing/2014/main" id="{F533C29D-DB31-4CEC-8F72-4F58076869E5}"/>
              </a:ext>
            </a:extLst>
          </p:cNvPr>
          <p:cNvSpPr/>
          <p:nvPr/>
        </p:nvSpPr>
        <p:spPr>
          <a:xfrm>
            <a:off x="3965466" y="5237695"/>
            <a:ext cx="1940584" cy="907948"/>
          </a:xfrm>
          <a:prstGeom prst="roundRect">
            <a:avLst>
              <a:gd name="adj" fmla="val 13212"/>
            </a:avLst>
          </a:prstGeom>
          <a:solidFill>
            <a:schemeClr val="bg2">
              <a:lumMod val="60000"/>
              <a:lumOff val="40000"/>
            </a:schemeClr>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3600" dirty="0"/>
          </a:p>
        </p:txBody>
      </p:sp>
      <p:cxnSp>
        <p:nvCxnSpPr>
          <p:cNvPr id="52" name="Straight Arrow Connector 51"/>
          <p:cNvCxnSpPr>
            <a:stCxn id="147" idx="3"/>
          </p:cNvCxnSpPr>
          <p:nvPr/>
        </p:nvCxnSpPr>
        <p:spPr>
          <a:xfrm>
            <a:off x="5935903" y="3493289"/>
            <a:ext cx="682349" cy="1142044"/>
          </a:xfrm>
          <a:prstGeom prst="straightConnector1">
            <a:avLst/>
          </a:prstGeom>
          <a:ln w="57150">
            <a:solidFill>
              <a:schemeClr val="tx1"/>
            </a:solidFill>
            <a:prstDash val="sys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a:stCxn id="50" idx="3"/>
          </p:cNvCxnSpPr>
          <p:nvPr/>
        </p:nvCxnSpPr>
        <p:spPr>
          <a:xfrm flipV="1">
            <a:off x="5906050" y="4594056"/>
            <a:ext cx="685680" cy="1097613"/>
          </a:xfrm>
          <a:prstGeom prst="straightConnector1">
            <a:avLst/>
          </a:prstGeom>
          <a:ln w="57150">
            <a:solidFill>
              <a:schemeClr val="tx1"/>
            </a:solidFill>
            <a:prstDash val="sys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rot="5400000">
            <a:off x="4703027" y="4163258"/>
            <a:ext cx="591829" cy="800219"/>
          </a:xfrm>
          <a:prstGeom prst="rect">
            <a:avLst/>
          </a:prstGeom>
        </p:spPr>
        <p:txBody>
          <a:bodyPr wrap="none">
            <a:spAutoFit/>
          </a:bodyPr>
          <a:lstStyle/>
          <a:p>
            <a:pPr algn="ctr"/>
            <a:r>
              <a:rPr lang="en-US" sz="4600" dirty="0" smtClean="0"/>
              <a:t>…</a:t>
            </a:r>
            <a:endParaRPr lang="de-CH" sz="4600" dirty="0"/>
          </a:p>
        </p:txBody>
      </p:sp>
      <p:sp>
        <p:nvSpPr>
          <p:cNvPr id="64" name="Ellipse 25">
            <a:extLst>
              <a:ext uri="{FF2B5EF4-FFF2-40B4-BE49-F238E27FC236}">
                <a16:creationId xmlns:a16="http://schemas.microsoft.com/office/drawing/2014/main" id="{D00BDA27-AA5B-420E-8BAB-08BD107C1545}"/>
              </a:ext>
            </a:extLst>
          </p:cNvPr>
          <p:cNvSpPr>
            <a:spLocks noChangeAspect="1"/>
          </p:cNvSpPr>
          <p:nvPr/>
        </p:nvSpPr>
        <p:spPr>
          <a:xfrm>
            <a:off x="4230944" y="3174152"/>
            <a:ext cx="180000" cy="180000"/>
          </a:xfrm>
          <a:prstGeom prst="ellipse">
            <a:avLst/>
          </a:prstGeom>
          <a:solidFill>
            <a:schemeClr val="tx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cxnSp>
        <p:nvCxnSpPr>
          <p:cNvPr id="65" name="Gerader Verbinder 35">
            <a:extLst>
              <a:ext uri="{FF2B5EF4-FFF2-40B4-BE49-F238E27FC236}">
                <a16:creationId xmlns:a16="http://schemas.microsoft.com/office/drawing/2014/main" id="{6854BE3E-9F16-42A0-A1E1-DA320ED2023C}"/>
              </a:ext>
            </a:extLst>
          </p:cNvPr>
          <p:cNvCxnSpPr>
            <a:cxnSpLocks noChangeAspect="1"/>
            <a:stCxn id="64" idx="5"/>
            <a:endCxn id="66" idx="1"/>
          </p:cNvCxnSpPr>
          <p:nvPr/>
        </p:nvCxnSpPr>
        <p:spPr>
          <a:xfrm>
            <a:off x="4384584" y="3327792"/>
            <a:ext cx="170896" cy="300681"/>
          </a:xfrm>
          <a:prstGeom prst="line">
            <a:avLst/>
          </a:prstGeom>
          <a:ln w="76200">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6" name="Ellipse 27">
            <a:extLst>
              <a:ext uri="{FF2B5EF4-FFF2-40B4-BE49-F238E27FC236}">
                <a16:creationId xmlns:a16="http://schemas.microsoft.com/office/drawing/2014/main" id="{136D9D17-9FB9-4D67-84CB-F2AC8CD232A6}"/>
              </a:ext>
            </a:extLst>
          </p:cNvPr>
          <p:cNvSpPr>
            <a:spLocks noChangeAspect="1"/>
          </p:cNvSpPr>
          <p:nvPr/>
        </p:nvSpPr>
        <p:spPr>
          <a:xfrm>
            <a:off x="4529120" y="3602113"/>
            <a:ext cx="180000" cy="180000"/>
          </a:xfrm>
          <a:prstGeom prst="ellipse">
            <a:avLst/>
          </a:prstGeom>
          <a:solidFill>
            <a:schemeClr val="tx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sp>
        <p:nvSpPr>
          <p:cNvPr id="67" name="Ellipse 25">
            <a:extLst>
              <a:ext uri="{FF2B5EF4-FFF2-40B4-BE49-F238E27FC236}">
                <a16:creationId xmlns:a16="http://schemas.microsoft.com/office/drawing/2014/main" id="{D00BDA27-AA5B-420E-8BAB-08BD107C1545}"/>
              </a:ext>
            </a:extLst>
          </p:cNvPr>
          <p:cNvSpPr>
            <a:spLocks noChangeAspect="1"/>
          </p:cNvSpPr>
          <p:nvPr/>
        </p:nvSpPr>
        <p:spPr>
          <a:xfrm>
            <a:off x="5071228" y="3200512"/>
            <a:ext cx="180000" cy="180000"/>
          </a:xfrm>
          <a:prstGeom prst="ellipse">
            <a:avLst/>
          </a:prstGeom>
          <a:solidFill>
            <a:schemeClr val="tx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cxnSp>
        <p:nvCxnSpPr>
          <p:cNvPr id="68" name="Gerader Verbinder 35">
            <a:extLst>
              <a:ext uri="{FF2B5EF4-FFF2-40B4-BE49-F238E27FC236}">
                <a16:creationId xmlns:a16="http://schemas.microsoft.com/office/drawing/2014/main" id="{6854BE3E-9F16-42A0-A1E1-DA320ED2023C}"/>
              </a:ext>
            </a:extLst>
          </p:cNvPr>
          <p:cNvCxnSpPr>
            <a:cxnSpLocks noChangeAspect="1"/>
            <a:stCxn id="67" idx="5"/>
            <a:endCxn id="69" idx="1"/>
          </p:cNvCxnSpPr>
          <p:nvPr/>
        </p:nvCxnSpPr>
        <p:spPr>
          <a:xfrm>
            <a:off x="5224868" y="3354152"/>
            <a:ext cx="170896" cy="300681"/>
          </a:xfrm>
          <a:prstGeom prst="line">
            <a:avLst/>
          </a:prstGeom>
          <a:ln w="76200">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9" name="Ellipse 27">
            <a:extLst>
              <a:ext uri="{FF2B5EF4-FFF2-40B4-BE49-F238E27FC236}">
                <a16:creationId xmlns:a16="http://schemas.microsoft.com/office/drawing/2014/main" id="{136D9D17-9FB9-4D67-84CB-F2AC8CD232A6}"/>
              </a:ext>
            </a:extLst>
          </p:cNvPr>
          <p:cNvSpPr>
            <a:spLocks noChangeAspect="1"/>
          </p:cNvSpPr>
          <p:nvPr/>
        </p:nvSpPr>
        <p:spPr>
          <a:xfrm>
            <a:off x="5369404" y="3628473"/>
            <a:ext cx="180000" cy="180000"/>
          </a:xfrm>
          <a:prstGeom prst="ellipse">
            <a:avLst/>
          </a:prstGeom>
          <a:solidFill>
            <a:schemeClr val="tx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sp>
        <p:nvSpPr>
          <p:cNvPr id="70" name="Ellipse 25">
            <a:extLst>
              <a:ext uri="{FF2B5EF4-FFF2-40B4-BE49-F238E27FC236}">
                <a16:creationId xmlns:a16="http://schemas.microsoft.com/office/drawing/2014/main" id="{D00BDA27-AA5B-420E-8BAB-08BD107C1545}"/>
              </a:ext>
            </a:extLst>
          </p:cNvPr>
          <p:cNvSpPr>
            <a:spLocks noChangeAspect="1"/>
          </p:cNvSpPr>
          <p:nvPr/>
        </p:nvSpPr>
        <p:spPr>
          <a:xfrm>
            <a:off x="4737131" y="5358656"/>
            <a:ext cx="180000" cy="180000"/>
          </a:xfrm>
          <a:prstGeom prst="ellipse">
            <a:avLst/>
          </a:prstGeom>
          <a:solidFill>
            <a:schemeClr val="tx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cxnSp>
        <p:nvCxnSpPr>
          <p:cNvPr id="71" name="Gerader Verbinder 35">
            <a:extLst>
              <a:ext uri="{FF2B5EF4-FFF2-40B4-BE49-F238E27FC236}">
                <a16:creationId xmlns:a16="http://schemas.microsoft.com/office/drawing/2014/main" id="{6854BE3E-9F16-42A0-A1E1-DA320ED2023C}"/>
              </a:ext>
            </a:extLst>
          </p:cNvPr>
          <p:cNvCxnSpPr>
            <a:cxnSpLocks noChangeAspect="1"/>
            <a:stCxn id="70" idx="5"/>
            <a:endCxn id="72" idx="1"/>
          </p:cNvCxnSpPr>
          <p:nvPr/>
        </p:nvCxnSpPr>
        <p:spPr>
          <a:xfrm>
            <a:off x="4890771" y="5512296"/>
            <a:ext cx="170896" cy="300681"/>
          </a:xfrm>
          <a:prstGeom prst="line">
            <a:avLst/>
          </a:prstGeom>
          <a:ln w="76200">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2" name="Ellipse 27">
            <a:extLst>
              <a:ext uri="{FF2B5EF4-FFF2-40B4-BE49-F238E27FC236}">
                <a16:creationId xmlns:a16="http://schemas.microsoft.com/office/drawing/2014/main" id="{136D9D17-9FB9-4D67-84CB-F2AC8CD232A6}"/>
              </a:ext>
            </a:extLst>
          </p:cNvPr>
          <p:cNvSpPr>
            <a:spLocks noChangeAspect="1"/>
          </p:cNvSpPr>
          <p:nvPr/>
        </p:nvSpPr>
        <p:spPr>
          <a:xfrm>
            <a:off x="5035307" y="5786617"/>
            <a:ext cx="180000" cy="180000"/>
          </a:xfrm>
          <a:prstGeom prst="ellipse">
            <a:avLst/>
          </a:prstGeom>
          <a:solidFill>
            <a:schemeClr val="tx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sp>
        <p:nvSpPr>
          <p:cNvPr id="73" name="Arc 72"/>
          <p:cNvSpPr/>
          <p:nvPr/>
        </p:nvSpPr>
        <p:spPr>
          <a:xfrm rot="16549170">
            <a:off x="5356275" y="3199908"/>
            <a:ext cx="415904" cy="286439"/>
          </a:xfrm>
          <a:prstGeom prst="arc">
            <a:avLst>
              <a:gd name="adj1" fmla="val 16200000"/>
              <a:gd name="adj2" fmla="val 10926082"/>
            </a:avLst>
          </a:prstGeom>
          <a:ln w="57150">
            <a:solidFill>
              <a:schemeClr val="accent1">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4" name="Arc 73"/>
          <p:cNvSpPr/>
          <p:nvPr/>
        </p:nvSpPr>
        <p:spPr>
          <a:xfrm rot="16549170">
            <a:off x="4529936" y="3208782"/>
            <a:ext cx="415904" cy="286439"/>
          </a:xfrm>
          <a:prstGeom prst="arc">
            <a:avLst>
              <a:gd name="adj1" fmla="val 16200000"/>
              <a:gd name="adj2" fmla="val 10926082"/>
            </a:avLst>
          </a:prstGeom>
          <a:ln w="57150">
            <a:solidFill>
              <a:schemeClr val="accent1">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5" name="Arc 74"/>
          <p:cNvSpPr/>
          <p:nvPr/>
        </p:nvSpPr>
        <p:spPr>
          <a:xfrm rot="16549170">
            <a:off x="5030774" y="5402305"/>
            <a:ext cx="415904" cy="286439"/>
          </a:xfrm>
          <a:prstGeom prst="arc">
            <a:avLst>
              <a:gd name="adj1" fmla="val 16200000"/>
              <a:gd name="adj2" fmla="val 10926082"/>
            </a:avLst>
          </a:prstGeom>
          <a:ln w="57150">
            <a:solidFill>
              <a:schemeClr val="accent1">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76" name="Straight Arrow Connector 75"/>
          <p:cNvCxnSpPr>
            <a:endCxn id="147" idx="1"/>
          </p:cNvCxnSpPr>
          <p:nvPr/>
        </p:nvCxnSpPr>
        <p:spPr>
          <a:xfrm flipV="1">
            <a:off x="2977714" y="3493289"/>
            <a:ext cx="1017605" cy="1017438"/>
          </a:xfrm>
          <a:prstGeom prst="straightConnector1">
            <a:avLst/>
          </a:prstGeom>
          <a:ln w="57150">
            <a:solidFill>
              <a:schemeClr val="tx1"/>
            </a:solidFill>
            <a:prstDash val="sys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7" name="Straight Arrow Connector 76"/>
          <p:cNvCxnSpPr>
            <a:endCxn id="50" idx="1"/>
          </p:cNvCxnSpPr>
          <p:nvPr/>
        </p:nvCxnSpPr>
        <p:spPr>
          <a:xfrm>
            <a:off x="2990595" y="4677386"/>
            <a:ext cx="974871" cy="1014283"/>
          </a:xfrm>
          <a:prstGeom prst="straightConnector1">
            <a:avLst/>
          </a:prstGeom>
          <a:ln w="57150">
            <a:solidFill>
              <a:schemeClr val="tx1"/>
            </a:solidFill>
            <a:prstDash val="sys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7" name="Straight Arrow Connector 86"/>
          <p:cNvCxnSpPr/>
          <p:nvPr/>
        </p:nvCxnSpPr>
        <p:spPr>
          <a:xfrm>
            <a:off x="1307468" y="4606199"/>
            <a:ext cx="1496662" cy="0"/>
          </a:xfrm>
          <a:prstGeom prst="straightConnector1">
            <a:avLst/>
          </a:prstGeom>
          <a:ln w="57150">
            <a:solidFill>
              <a:schemeClr val="tx1"/>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89" name="Rounded Rectangle 58">
            <a:extLst>
              <a:ext uri="{FF2B5EF4-FFF2-40B4-BE49-F238E27FC236}">
                <a16:creationId xmlns:a16="http://schemas.microsoft.com/office/drawing/2014/main" id="{F533C29D-DB31-4CEC-8F72-4F58076869E5}"/>
              </a:ext>
            </a:extLst>
          </p:cNvPr>
          <p:cNvSpPr/>
          <p:nvPr/>
        </p:nvSpPr>
        <p:spPr>
          <a:xfrm>
            <a:off x="2041728" y="4213321"/>
            <a:ext cx="833980" cy="815477"/>
          </a:xfrm>
          <a:prstGeom prst="roundRect">
            <a:avLst>
              <a:gd name="adj" fmla="val 13212"/>
            </a:avLst>
          </a:prstGeom>
          <a:solidFill>
            <a:schemeClr val="bg2">
              <a:lumMod val="60000"/>
              <a:lumOff val="40000"/>
            </a:schemeClr>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3600" dirty="0"/>
          </a:p>
        </p:txBody>
      </p:sp>
      <p:cxnSp>
        <p:nvCxnSpPr>
          <p:cNvPr id="91" name="Straight Arrow Connector 90"/>
          <p:cNvCxnSpPr/>
          <p:nvPr/>
        </p:nvCxnSpPr>
        <p:spPr>
          <a:xfrm flipH="1">
            <a:off x="1307468" y="6446314"/>
            <a:ext cx="7596844" cy="0"/>
          </a:xfrm>
          <a:prstGeom prst="straightConnector1">
            <a:avLst/>
          </a:prstGeom>
          <a:ln w="57150">
            <a:solidFill>
              <a:schemeClr val="tx1"/>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1307468" y="4635333"/>
            <a:ext cx="0" cy="1801143"/>
          </a:xfrm>
          <a:prstGeom prst="line">
            <a:avLst/>
          </a:prstGeom>
          <a:ln w="57150">
            <a:solidFill>
              <a:schemeClr val="tx1"/>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4" name="Straight Arrow Connector 103"/>
          <p:cNvCxnSpPr/>
          <p:nvPr/>
        </p:nvCxnSpPr>
        <p:spPr>
          <a:xfrm>
            <a:off x="5151830" y="4598942"/>
            <a:ext cx="1496662" cy="0"/>
          </a:xfrm>
          <a:prstGeom prst="straightConnector1">
            <a:avLst/>
          </a:prstGeom>
          <a:ln w="57150">
            <a:solidFill>
              <a:schemeClr val="tx1"/>
            </a:solidFill>
            <a:prstDash val="sys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5" name="Straight Arrow Connector 104"/>
          <p:cNvCxnSpPr/>
          <p:nvPr/>
        </p:nvCxnSpPr>
        <p:spPr>
          <a:xfrm>
            <a:off x="2932231" y="4594056"/>
            <a:ext cx="1496662" cy="0"/>
          </a:xfrm>
          <a:prstGeom prst="straightConnector1">
            <a:avLst/>
          </a:prstGeom>
          <a:ln w="57150">
            <a:solidFill>
              <a:schemeClr val="tx1"/>
            </a:solidFill>
            <a:prstDash val="sys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88" name="Rounded Rectangle 58">
            <a:extLst>
              <a:ext uri="{FF2B5EF4-FFF2-40B4-BE49-F238E27FC236}">
                <a16:creationId xmlns:a16="http://schemas.microsoft.com/office/drawing/2014/main" id="{F533C29D-DB31-4CEC-8F72-4F58076869E5}"/>
              </a:ext>
            </a:extLst>
          </p:cNvPr>
          <p:cNvSpPr/>
          <p:nvPr/>
        </p:nvSpPr>
        <p:spPr>
          <a:xfrm>
            <a:off x="6082063" y="4186317"/>
            <a:ext cx="833980" cy="815477"/>
          </a:xfrm>
          <a:prstGeom prst="roundRect">
            <a:avLst>
              <a:gd name="adj" fmla="val 13212"/>
            </a:avLst>
          </a:prstGeom>
          <a:solidFill>
            <a:schemeClr val="bg2">
              <a:lumMod val="60000"/>
              <a:lumOff val="40000"/>
            </a:schemeClr>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3600" dirty="0"/>
          </a:p>
        </p:txBody>
      </p:sp>
      <p:sp>
        <p:nvSpPr>
          <p:cNvPr id="99" name="Arc 98"/>
          <p:cNvSpPr/>
          <p:nvPr/>
        </p:nvSpPr>
        <p:spPr>
          <a:xfrm rot="16549170">
            <a:off x="6276973" y="4476556"/>
            <a:ext cx="415904" cy="286439"/>
          </a:xfrm>
          <a:prstGeom prst="arc">
            <a:avLst>
              <a:gd name="adj1" fmla="val 16200000"/>
              <a:gd name="adj2" fmla="val 10926082"/>
            </a:avLst>
          </a:prstGeom>
          <a:ln w="57150">
            <a:solidFill>
              <a:schemeClr val="accent1">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2" name="Arc 111"/>
          <p:cNvSpPr/>
          <p:nvPr/>
        </p:nvSpPr>
        <p:spPr>
          <a:xfrm rot="16549170">
            <a:off x="2220077" y="4494661"/>
            <a:ext cx="415904" cy="286439"/>
          </a:xfrm>
          <a:prstGeom prst="arc">
            <a:avLst>
              <a:gd name="adj1" fmla="val 16200000"/>
              <a:gd name="adj2" fmla="val 10926082"/>
            </a:avLst>
          </a:prstGeom>
          <a:ln w="57150">
            <a:solidFill>
              <a:schemeClr val="accent1">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8" name="Rounded Rectangle 58">
            <a:extLst>
              <a:ext uri="{FF2B5EF4-FFF2-40B4-BE49-F238E27FC236}">
                <a16:creationId xmlns:a16="http://schemas.microsoft.com/office/drawing/2014/main" id="{F533C29D-DB31-4CEC-8F72-4F58076869E5}"/>
              </a:ext>
            </a:extLst>
          </p:cNvPr>
          <p:cNvSpPr/>
          <p:nvPr/>
        </p:nvSpPr>
        <p:spPr>
          <a:xfrm>
            <a:off x="8904312" y="1195868"/>
            <a:ext cx="2876522" cy="739616"/>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How to minimize the number of “passes”?</a:t>
            </a:r>
            <a:endParaRPr lang="de-CH" sz="2000" dirty="0"/>
          </a:p>
        </p:txBody>
      </p:sp>
      <p:pic>
        <p:nvPicPr>
          <p:cNvPr id="119" name="Picture 2" descr="http://www.avonbournetrust.org/user/74/159860.png">
            <a:extLst>
              <a:ext uri="{FF2B5EF4-FFF2-40B4-BE49-F238E27FC236}">
                <a16:creationId xmlns:a16="http://schemas.microsoft.com/office/drawing/2014/main" id="{E24135B5-C8BF-442C-9A11-4E0F523C749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416289" y="1043773"/>
            <a:ext cx="550288" cy="550286"/>
          </a:xfrm>
          <a:prstGeom prst="rect">
            <a:avLst/>
          </a:prstGeom>
          <a:noFill/>
          <a:extLst>
            <a:ext uri="{909E8E84-426E-40DD-AFC4-6F175D3DCCD1}">
              <a14:hiddenFill xmlns:a14="http://schemas.microsoft.com/office/drawing/2010/main">
                <a:solidFill>
                  <a:srgbClr val="FFFFFF"/>
                </a:solidFill>
              </a14:hiddenFill>
            </a:ext>
          </a:extLst>
        </p:spPr>
      </p:pic>
      <p:sp>
        <p:nvSpPr>
          <p:cNvPr id="98" name="Rounded Rectangle 58">
            <a:extLst>
              <a:ext uri="{FF2B5EF4-FFF2-40B4-BE49-F238E27FC236}">
                <a16:creationId xmlns:a16="http://schemas.microsoft.com/office/drawing/2014/main" id="{F533C29D-DB31-4CEC-8F72-4F58076869E5}"/>
              </a:ext>
            </a:extLst>
          </p:cNvPr>
          <p:cNvSpPr/>
          <p:nvPr/>
        </p:nvSpPr>
        <p:spPr>
          <a:xfrm rot="21213546">
            <a:off x="9154238" y="1076627"/>
            <a:ext cx="2467936" cy="932953"/>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Edges are streamed only </a:t>
            </a:r>
            <a:r>
              <a:rPr lang="en-US" sz="2000" b="1" u="sng" dirty="0" smtClean="0"/>
              <a:t>once</a:t>
            </a:r>
            <a:r>
              <a:rPr lang="en-US" sz="2000" dirty="0" smtClean="0"/>
              <a:t>!</a:t>
            </a:r>
            <a:endParaRPr lang="de-CH" sz="2000" dirty="0"/>
          </a:p>
        </p:txBody>
      </p:sp>
      <p:sp>
        <p:nvSpPr>
          <p:cNvPr id="83" name="Rounded Rectangle 58">
            <a:extLst>
              <a:ext uri="{FF2B5EF4-FFF2-40B4-BE49-F238E27FC236}">
                <a16:creationId xmlns:a16="http://schemas.microsoft.com/office/drawing/2014/main" id="{F533C29D-DB31-4CEC-8F72-4F58076869E5}"/>
              </a:ext>
            </a:extLst>
          </p:cNvPr>
          <p:cNvSpPr/>
          <p:nvPr/>
        </p:nvSpPr>
        <p:spPr>
          <a:xfrm>
            <a:off x="3844181" y="3884720"/>
            <a:ext cx="1674571" cy="344407"/>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smtClean="0"/>
              <a:t>Substream</a:t>
            </a:r>
            <a:r>
              <a:rPr lang="en-US" sz="2000" dirty="0" smtClean="0"/>
              <a:t> 0</a:t>
            </a:r>
            <a:endParaRPr lang="de-CH" sz="2000" dirty="0"/>
          </a:p>
        </p:txBody>
      </p:sp>
      <p:sp>
        <p:nvSpPr>
          <p:cNvPr id="84" name="Rounded Rectangle 58">
            <a:extLst>
              <a:ext uri="{FF2B5EF4-FFF2-40B4-BE49-F238E27FC236}">
                <a16:creationId xmlns:a16="http://schemas.microsoft.com/office/drawing/2014/main" id="{F533C29D-DB31-4CEC-8F72-4F58076869E5}"/>
              </a:ext>
            </a:extLst>
          </p:cNvPr>
          <p:cNvSpPr/>
          <p:nvPr/>
        </p:nvSpPr>
        <p:spPr>
          <a:xfrm>
            <a:off x="3805476" y="6022399"/>
            <a:ext cx="1808126" cy="336008"/>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smtClean="0"/>
              <a:t>Substream</a:t>
            </a:r>
            <a:r>
              <a:rPr lang="en-US" sz="2000" dirty="0" smtClean="0"/>
              <a:t> </a:t>
            </a:r>
            <a:r>
              <a:rPr lang="en-US" sz="2000" i="1" dirty="0" smtClean="0"/>
              <a:t>L</a:t>
            </a:r>
            <a:r>
              <a:rPr lang="en-US" sz="2000" dirty="0" smtClean="0"/>
              <a:t>-1</a:t>
            </a:r>
            <a:endParaRPr lang="de-CH" sz="2000" dirty="0"/>
          </a:p>
        </p:txBody>
      </p:sp>
      <p:sp>
        <p:nvSpPr>
          <p:cNvPr id="85" name="Rounded Rectangle 58">
            <a:extLst>
              <a:ext uri="{FF2B5EF4-FFF2-40B4-BE49-F238E27FC236}">
                <a16:creationId xmlns:a16="http://schemas.microsoft.com/office/drawing/2014/main" id="{F533C29D-DB31-4CEC-8F72-4F58076869E5}"/>
              </a:ext>
            </a:extLst>
          </p:cNvPr>
          <p:cNvSpPr/>
          <p:nvPr/>
        </p:nvSpPr>
        <p:spPr>
          <a:xfrm>
            <a:off x="3866857" y="4700660"/>
            <a:ext cx="1674571" cy="344407"/>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smtClean="0"/>
              <a:t>Substream</a:t>
            </a:r>
            <a:r>
              <a:rPr lang="en-US" sz="2000" dirty="0" smtClean="0"/>
              <a:t> </a:t>
            </a:r>
            <a:r>
              <a:rPr lang="en-US" sz="2000" i="1" dirty="0" err="1" smtClean="0"/>
              <a:t>i</a:t>
            </a:r>
            <a:endParaRPr lang="de-CH" sz="2000" i="1" dirty="0"/>
          </a:p>
        </p:txBody>
      </p:sp>
      <p:sp>
        <p:nvSpPr>
          <p:cNvPr id="107" name="Rounded Rectangle 58">
            <a:extLst>
              <a:ext uri="{FF2B5EF4-FFF2-40B4-BE49-F238E27FC236}">
                <a16:creationId xmlns:a16="http://schemas.microsoft.com/office/drawing/2014/main" id="{F533C29D-DB31-4CEC-8F72-4F58076869E5}"/>
              </a:ext>
            </a:extLst>
          </p:cNvPr>
          <p:cNvSpPr/>
          <p:nvPr/>
        </p:nvSpPr>
        <p:spPr>
          <a:xfrm rot="21213546">
            <a:off x="8748806" y="2097022"/>
            <a:ext cx="3023611" cy="1468411"/>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The algorithm is (4+</a:t>
            </a:r>
            <a:r>
              <a:rPr lang="el-GR" sz="2000" dirty="0" smtClean="0"/>
              <a:t>ε</a:t>
            </a:r>
            <a:r>
              <a:rPr lang="en-US" sz="2000" dirty="0" smtClean="0"/>
              <a:t>)-approximation, but we’ll show in practice it does not matter much</a:t>
            </a:r>
            <a:endParaRPr lang="de-CH" sz="2000" dirty="0"/>
          </a:p>
        </p:txBody>
      </p:sp>
      <p:sp>
        <p:nvSpPr>
          <p:cNvPr id="79" name="Rectangle 7">
            <a:extLst>
              <a:ext uri="{FF2B5EF4-FFF2-40B4-BE49-F238E27FC236}">
                <a16:creationId xmlns:a16="http://schemas.microsoft.com/office/drawing/2014/main" id="{980023DE-18C1-4731-8D28-3C89B1540652}"/>
              </a:ext>
            </a:extLst>
          </p:cNvPr>
          <p:cNvSpPr/>
          <p:nvPr/>
        </p:nvSpPr>
        <p:spPr>
          <a:xfrm>
            <a:off x="-1" y="6584792"/>
            <a:ext cx="11256299" cy="276999"/>
          </a:xfrm>
          <a:prstGeom prst="rect">
            <a:avLst/>
          </a:prstGeom>
        </p:spPr>
        <p:txBody>
          <a:bodyPr wrap="square">
            <a:spAutoFit/>
          </a:bodyPr>
          <a:lstStyle/>
          <a:p>
            <a:r>
              <a:rPr lang="en-US" sz="1200" dirty="0" smtClean="0"/>
              <a:t>[1] </a:t>
            </a:r>
            <a:r>
              <a:rPr lang="en-US" sz="1200" dirty="0"/>
              <a:t>M. Crouch and D. M. Stubbs. Improved streaming Algorithms for weighted Matching, via unweighted Matching. </a:t>
            </a:r>
            <a:r>
              <a:rPr lang="en-US" sz="1200" dirty="0" err="1"/>
              <a:t>LIPIcs</a:t>
            </a:r>
            <a:r>
              <a:rPr lang="en-US" sz="1200" dirty="0"/>
              <a:t>-Leibniz </a:t>
            </a:r>
            <a:r>
              <a:rPr lang="en-US" sz="1200" dirty="0" smtClean="0"/>
              <a:t>Informatics</a:t>
            </a:r>
            <a:r>
              <a:rPr lang="en-US" sz="1200" dirty="0"/>
              <a:t>. 2014.</a:t>
            </a:r>
          </a:p>
        </p:txBody>
      </p:sp>
      <p:sp>
        <p:nvSpPr>
          <p:cNvPr id="80" name="Title 24"/>
          <p:cNvSpPr txBox="1">
            <a:spLocks/>
          </p:cNvSpPr>
          <p:nvPr/>
        </p:nvSpPr>
        <p:spPr>
          <a:xfrm>
            <a:off x="5660866" y="537153"/>
            <a:ext cx="5025660" cy="533400"/>
          </a:xfrm>
          <a:prstGeom prst="rect">
            <a:avLst/>
          </a:prstGeom>
          <a:noFill/>
        </p:spPr>
        <p:txBody>
          <a:bodyPr vert="horz" lIns="140400" tIns="0" rIns="144000" bIns="0" rtlCol="0" anchor="b" anchorCtr="0">
            <a:noAutofit/>
          </a:bodyPr>
          <a:lstStyle>
            <a:lvl1pPr algn="l" defTabSz="914400" rtl="0" eaLnBrk="1" latinLnBrk="0" hangingPunct="1">
              <a:lnSpc>
                <a:spcPct val="100000"/>
              </a:lnSpc>
              <a:spcBef>
                <a:spcPct val="0"/>
              </a:spcBef>
              <a:buNone/>
              <a:defRPr sz="2800" b="1" i="0" kern="1200">
                <a:solidFill>
                  <a:schemeClr val="tx1"/>
                </a:solidFill>
                <a:latin typeface="Calibri" panose="020F0502020204030204" pitchFamily="34" charset="0"/>
                <a:ea typeface="+mj-ea"/>
                <a:cs typeface="+mj-cs"/>
              </a:defRPr>
            </a:lvl1pPr>
          </a:lstStyle>
          <a:p>
            <a:r>
              <a:rPr lang="en-US" dirty="0" smtClean="0"/>
              <a:t>+ Crouch and Stubbs MWM [1]</a:t>
            </a:r>
            <a:endParaRPr lang="de-CH" dirty="0"/>
          </a:p>
        </p:txBody>
      </p:sp>
      <p:sp>
        <p:nvSpPr>
          <p:cNvPr id="96" name="Rectangle 95"/>
          <p:cNvSpPr/>
          <p:nvPr/>
        </p:nvSpPr>
        <p:spPr>
          <a:xfrm>
            <a:off x="9266195" y="3578399"/>
            <a:ext cx="801823" cy="369332"/>
          </a:xfrm>
          <a:prstGeom prst="rect">
            <a:avLst/>
          </a:prstGeom>
        </p:spPr>
        <p:txBody>
          <a:bodyPr wrap="none">
            <a:spAutoFit/>
          </a:bodyPr>
          <a:lstStyle/>
          <a:p>
            <a:r>
              <a:rPr lang="en-US" b="1" dirty="0"/>
              <a:t>DRAM</a:t>
            </a:r>
          </a:p>
        </p:txBody>
      </p:sp>
    </p:spTree>
    <p:extLst>
      <p:ext uri="{BB962C8B-B14F-4D97-AF65-F5344CB8AC3E}">
        <p14:creationId xmlns:p14="http://schemas.microsoft.com/office/powerpoint/2010/main" val="3974964461"/>
      </p:ext>
    </p:extLst>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2" name="Rounded Rectangle 91"/>
          <p:cNvSpPr/>
          <p:nvPr/>
        </p:nvSpPr>
        <p:spPr>
          <a:xfrm>
            <a:off x="1631504" y="2321786"/>
            <a:ext cx="2922094" cy="941992"/>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Vectorization</a:t>
            </a:r>
            <a:endParaRPr lang="pl-PL" sz="3200" dirty="0"/>
          </a:p>
        </p:txBody>
      </p:sp>
      <p:sp>
        <p:nvSpPr>
          <p:cNvPr id="93" name="Rounded Rectangle 92"/>
          <p:cNvSpPr/>
          <p:nvPr/>
        </p:nvSpPr>
        <p:spPr>
          <a:xfrm>
            <a:off x="7248128" y="1724425"/>
            <a:ext cx="3246130" cy="941992"/>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Blocking</a:t>
            </a:r>
            <a:endParaRPr lang="pl-PL" sz="3200" dirty="0"/>
          </a:p>
        </p:txBody>
      </p:sp>
      <p:sp>
        <p:nvSpPr>
          <p:cNvPr id="94" name="Rounded Rectangle 93"/>
          <p:cNvSpPr/>
          <p:nvPr/>
        </p:nvSpPr>
        <p:spPr>
          <a:xfrm>
            <a:off x="8775663" y="4394343"/>
            <a:ext cx="2922094" cy="941992"/>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Pipelining</a:t>
            </a:r>
            <a:endParaRPr lang="pl-PL" sz="3200" dirty="0"/>
          </a:p>
        </p:txBody>
      </p:sp>
      <p:sp>
        <p:nvSpPr>
          <p:cNvPr id="95" name="Rounded Rectangle 94"/>
          <p:cNvSpPr/>
          <p:nvPr/>
        </p:nvSpPr>
        <p:spPr>
          <a:xfrm>
            <a:off x="815570" y="4051831"/>
            <a:ext cx="2922094" cy="941992"/>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Prefetching</a:t>
            </a:r>
            <a:endParaRPr lang="pl-PL" sz="3200" dirty="0"/>
          </a:p>
        </p:txBody>
      </p:sp>
      <p:sp>
        <p:nvSpPr>
          <p:cNvPr id="96" name="Rectangle 95"/>
          <p:cNvSpPr/>
          <p:nvPr/>
        </p:nvSpPr>
        <p:spPr>
          <a:xfrm>
            <a:off x="347518" y="3909567"/>
            <a:ext cx="3744416" cy="1363974"/>
          </a:xfrm>
          <a:prstGeom prst="rect">
            <a:avLst/>
          </a:pr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02" name="Rectangle 101"/>
          <p:cNvSpPr/>
          <p:nvPr/>
        </p:nvSpPr>
        <p:spPr>
          <a:xfrm>
            <a:off x="8331188" y="4178585"/>
            <a:ext cx="3744416" cy="1363974"/>
          </a:xfrm>
          <a:prstGeom prst="rect">
            <a:avLst/>
          </a:pr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3" name="Isosceles Triangle 2"/>
          <p:cNvSpPr/>
          <p:nvPr/>
        </p:nvSpPr>
        <p:spPr>
          <a:xfrm rot="17139587">
            <a:off x="4247360" y="3959267"/>
            <a:ext cx="559336" cy="1482789"/>
          </a:xfrm>
          <a:prstGeom prst="triangle">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24"/>
          <p:cNvSpPr>
            <a:spLocks noGrp="1"/>
          </p:cNvSpPr>
          <p:nvPr>
            <p:ph type="title"/>
          </p:nvPr>
        </p:nvSpPr>
        <p:spPr>
          <a:xfrm>
            <a:off x="191344" y="533400"/>
            <a:ext cx="11773308" cy="533400"/>
          </a:xfrm>
          <a:noFill/>
        </p:spPr>
        <p:txBody>
          <a:bodyPr/>
          <a:lstStyle/>
          <a:p>
            <a:r>
              <a:rPr lang="en-US" dirty="0" err="1" smtClean="0"/>
              <a:t>Substream</a:t>
            </a:r>
            <a:r>
              <a:rPr lang="en-US" dirty="0" smtClean="0"/>
              <a:t>-Centric MWM: FPGA </a:t>
            </a:r>
            <a:r>
              <a:rPr lang="pl-PL" dirty="0" smtClean="0"/>
              <a:t>optimizations</a:t>
            </a:r>
            <a:endParaRPr lang="de-CH" dirty="0"/>
          </a:p>
        </p:txBody>
      </p:sp>
      <p:sp>
        <p:nvSpPr>
          <p:cNvPr id="14" name="Isosceles Triangle 13"/>
          <p:cNvSpPr/>
          <p:nvPr/>
        </p:nvSpPr>
        <p:spPr>
          <a:xfrm rot="19496603">
            <a:off x="4734803" y="3270703"/>
            <a:ext cx="433872" cy="1414907"/>
          </a:xfrm>
          <a:prstGeom prst="triangle">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ounded Rectangular Callout 108"/>
          <p:cNvSpPr/>
          <p:nvPr/>
        </p:nvSpPr>
        <p:spPr>
          <a:xfrm>
            <a:off x="4367808" y="4329100"/>
            <a:ext cx="3814978" cy="1333406"/>
          </a:xfrm>
          <a:prstGeom prst="wedgeRoundRectCallout">
            <a:avLst>
              <a:gd name="adj1" fmla="val 63619"/>
              <a:gd name="adj2" fmla="val -13187"/>
              <a:gd name="adj3" fmla="val 16667"/>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smtClean="0"/>
              <a:t>They are often used in graph processing schemes on FPGAs; we apply them as well.</a:t>
            </a:r>
            <a:endParaRPr lang="en-US" sz="2200" dirty="0"/>
          </a:p>
        </p:txBody>
      </p:sp>
      <p:sp>
        <p:nvSpPr>
          <p:cNvPr id="16" name="Rectangle 15"/>
          <p:cNvSpPr/>
          <p:nvPr/>
        </p:nvSpPr>
        <p:spPr>
          <a:xfrm>
            <a:off x="1093116" y="2195421"/>
            <a:ext cx="3778747" cy="1148808"/>
          </a:xfrm>
          <a:prstGeom prst="rect">
            <a:avLst/>
          </a:pr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4" name="Rectangle 3"/>
          <p:cNvSpPr/>
          <p:nvPr/>
        </p:nvSpPr>
        <p:spPr>
          <a:xfrm>
            <a:off x="191344" y="1046389"/>
            <a:ext cx="4244111" cy="461665"/>
          </a:xfrm>
          <a:prstGeom prst="rect">
            <a:avLst/>
          </a:prstGeom>
        </p:spPr>
        <p:txBody>
          <a:bodyPr wrap="none">
            <a:spAutoFit/>
          </a:bodyPr>
          <a:lstStyle/>
          <a:p>
            <a:r>
              <a:rPr lang="pl-PL" sz="2400" dirty="0" smtClean="0"/>
              <a:t>(related mostly to matching bits)</a:t>
            </a:r>
            <a:endParaRPr lang="en-US" sz="2400" dirty="0"/>
          </a:p>
        </p:txBody>
      </p:sp>
    </p:spTree>
    <p:extLst>
      <p:ext uri="{BB962C8B-B14F-4D97-AF65-F5344CB8AC3E}">
        <p14:creationId xmlns:p14="http://schemas.microsoft.com/office/powerpoint/2010/main" val="24401631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5"/>
                                        </p:tgtEl>
                                        <p:attrNameLst>
                                          <p:attrName>style.visibility</p:attrName>
                                        </p:attrNameLst>
                                      </p:cBhvr>
                                      <p:to>
                                        <p:strVal val="visible"/>
                                      </p:to>
                                    </p:set>
                                    <p:animEffect transition="in" filter="fade">
                                      <p:cBhvr>
                                        <p:cTn id="12" dur="500"/>
                                        <p:tgtEl>
                                          <p:spTgt spid="9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92"/>
                                        </p:tgtEl>
                                        <p:attrNameLst>
                                          <p:attrName>style.visibility</p:attrName>
                                        </p:attrNameLst>
                                      </p:cBhvr>
                                      <p:to>
                                        <p:strVal val="visible"/>
                                      </p:to>
                                    </p:set>
                                    <p:animEffect transition="in" filter="fade">
                                      <p:cBhvr>
                                        <p:cTn id="15" dur="500"/>
                                        <p:tgtEl>
                                          <p:spTgt spid="9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3"/>
                                        </p:tgtEl>
                                        <p:attrNameLst>
                                          <p:attrName>style.visibility</p:attrName>
                                        </p:attrNameLst>
                                      </p:cBhvr>
                                      <p:to>
                                        <p:strVal val="visible"/>
                                      </p:to>
                                    </p:set>
                                    <p:animEffect transition="in" filter="fade">
                                      <p:cBhvr>
                                        <p:cTn id="18" dur="500"/>
                                        <p:tgtEl>
                                          <p:spTgt spid="9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94"/>
                                        </p:tgtEl>
                                        <p:attrNameLst>
                                          <p:attrName>style.visibility</p:attrName>
                                        </p:attrNameLst>
                                      </p:cBhvr>
                                      <p:to>
                                        <p:strVal val="visible"/>
                                      </p:to>
                                    </p:set>
                                    <p:animEffect transition="in" filter="fade">
                                      <p:cBhvr>
                                        <p:cTn id="21" dur="500"/>
                                        <p:tgtEl>
                                          <p:spTgt spid="9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09"/>
                                        </p:tgtEl>
                                        <p:attrNameLst>
                                          <p:attrName>style.visibility</p:attrName>
                                        </p:attrNameLst>
                                      </p:cBhvr>
                                      <p:to>
                                        <p:strVal val="visible"/>
                                      </p:to>
                                    </p:set>
                                    <p:animEffect transition="in" filter="fade">
                                      <p:cBhvr>
                                        <p:cTn id="26" dur="500"/>
                                        <p:tgtEl>
                                          <p:spTgt spid="109"/>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500"/>
                                        <p:tgtEl>
                                          <p:spTgt spid="14"/>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500"/>
                                        <p:tgtEl>
                                          <p:spTgt spid="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500"/>
                                        <p:tgtEl>
                                          <p:spTgt spid="16"/>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96"/>
                                        </p:tgtEl>
                                        <p:attrNameLst>
                                          <p:attrName>style.visibility</p:attrName>
                                        </p:attrNameLst>
                                      </p:cBhvr>
                                      <p:to>
                                        <p:strVal val="visible"/>
                                      </p:to>
                                    </p:set>
                                    <p:animEffect transition="in" filter="fade">
                                      <p:cBhvr>
                                        <p:cTn id="40" dur="500"/>
                                        <p:tgtEl>
                                          <p:spTgt spid="96"/>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02"/>
                                        </p:tgtEl>
                                        <p:attrNameLst>
                                          <p:attrName>style.visibility</p:attrName>
                                        </p:attrNameLst>
                                      </p:cBhvr>
                                      <p:to>
                                        <p:strVal val="visible"/>
                                      </p:to>
                                    </p:set>
                                    <p:animEffect transition="in" filter="fade">
                                      <p:cBhvr>
                                        <p:cTn id="43" dur="500"/>
                                        <p:tgtEl>
                                          <p:spTgt spid="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 grpId="0" animBg="1"/>
      <p:bldP spid="93" grpId="0" animBg="1"/>
      <p:bldP spid="94" grpId="0" animBg="1"/>
      <p:bldP spid="95" grpId="0" animBg="1"/>
      <p:bldP spid="96" grpId="0" animBg="1"/>
      <p:bldP spid="102" grpId="0" animBg="1"/>
      <p:bldP spid="3" grpId="0" animBg="1"/>
      <p:bldP spid="14" grpId="0" animBg="1"/>
      <p:bldP spid="109" grpId="0" animBg="1"/>
      <p:bldP spid="16" grpId="0" animBg="1"/>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0430" y="2168860"/>
            <a:ext cx="11884222" cy="3079900"/>
          </a:xfrm>
          <a:prstGeom prst="rect">
            <a:avLst/>
          </a:prstGeom>
        </p:spPr>
      </p:pic>
      <p:sp>
        <p:nvSpPr>
          <p:cNvPr id="86" name="Rectangle 85"/>
          <p:cNvSpPr/>
          <p:nvPr/>
        </p:nvSpPr>
        <p:spPr>
          <a:xfrm>
            <a:off x="0" y="460619"/>
            <a:ext cx="12192000" cy="6397381"/>
          </a:xfrm>
          <a:prstGeom prst="rect">
            <a:avLst/>
          </a:pr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90" name="Rounded Rectangle 89"/>
          <p:cNvSpPr/>
          <p:nvPr/>
        </p:nvSpPr>
        <p:spPr>
          <a:xfrm>
            <a:off x="4581835" y="2609682"/>
            <a:ext cx="5256612" cy="1940304"/>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ym typeface="Wingdings" panose="05000000000000000000" pitchFamily="2" charset="2"/>
              </a:rPr>
              <a:t>All </a:t>
            </a:r>
            <a:r>
              <a:rPr lang="en-US" sz="2800" dirty="0" smtClean="0">
                <a:sym typeface="Wingdings" panose="05000000000000000000" pitchFamily="2" charset="2"/>
              </a:rPr>
              <a:t>the details are in the paper. </a:t>
            </a:r>
            <a:r>
              <a:rPr lang="en-US" sz="2800" b="1" dirty="0" smtClean="0">
                <a:sym typeface="Wingdings" panose="05000000000000000000" pitchFamily="2" charset="2"/>
              </a:rPr>
              <a:t>Let’s focus on the </a:t>
            </a:r>
            <a:r>
              <a:rPr lang="en-US" sz="2800" b="1" u="sng" dirty="0" smtClean="0">
                <a:sym typeface="Wingdings" panose="05000000000000000000" pitchFamily="2" charset="2"/>
              </a:rPr>
              <a:t>key</a:t>
            </a:r>
            <a:r>
              <a:rPr lang="en-US" sz="2800" b="1" dirty="0" smtClean="0">
                <a:sym typeface="Wingdings" panose="05000000000000000000" pitchFamily="2" charset="2"/>
              </a:rPr>
              <a:t> FPGA design ideas and optimizations</a:t>
            </a:r>
            <a:endParaRPr lang="pl-PL" sz="2800" b="1" dirty="0"/>
          </a:p>
        </p:txBody>
      </p:sp>
      <p:sp>
        <p:nvSpPr>
          <p:cNvPr id="92" name="Rounded Rectangle 91"/>
          <p:cNvSpPr/>
          <p:nvPr/>
        </p:nvSpPr>
        <p:spPr>
          <a:xfrm>
            <a:off x="994583" y="3220589"/>
            <a:ext cx="2922094" cy="941992"/>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Vectorization</a:t>
            </a:r>
            <a:endParaRPr lang="pl-PL" sz="3200" dirty="0"/>
          </a:p>
        </p:txBody>
      </p:sp>
      <p:sp>
        <p:nvSpPr>
          <p:cNvPr id="93" name="Rounded Rectangle 92"/>
          <p:cNvSpPr/>
          <p:nvPr/>
        </p:nvSpPr>
        <p:spPr>
          <a:xfrm>
            <a:off x="8400256" y="1014872"/>
            <a:ext cx="3246130" cy="941992"/>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Blocking</a:t>
            </a:r>
            <a:endParaRPr lang="pl-PL" sz="3200" dirty="0"/>
          </a:p>
        </p:txBody>
      </p:sp>
      <p:sp>
        <p:nvSpPr>
          <p:cNvPr id="94" name="Rounded Rectangle 93"/>
          <p:cNvSpPr/>
          <p:nvPr/>
        </p:nvSpPr>
        <p:spPr>
          <a:xfrm>
            <a:off x="8848564" y="5368166"/>
            <a:ext cx="2922094" cy="941992"/>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Pipelining</a:t>
            </a:r>
            <a:endParaRPr lang="pl-PL" sz="3200" dirty="0"/>
          </a:p>
        </p:txBody>
      </p:sp>
      <p:sp>
        <p:nvSpPr>
          <p:cNvPr id="95" name="Rounded Rectangle 94"/>
          <p:cNvSpPr/>
          <p:nvPr/>
        </p:nvSpPr>
        <p:spPr>
          <a:xfrm>
            <a:off x="983432" y="5603020"/>
            <a:ext cx="2922094" cy="941992"/>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Prefetching</a:t>
            </a:r>
            <a:endParaRPr lang="pl-PL" sz="3200" dirty="0"/>
          </a:p>
        </p:txBody>
      </p:sp>
      <p:sp>
        <p:nvSpPr>
          <p:cNvPr id="96" name="Rectangle 95"/>
          <p:cNvSpPr/>
          <p:nvPr/>
        </p:nvSpPr>
        <p:spPr>
          <a:xfrm>
            <a:off x="515380" y="5460756"/>
            <a:ext cx="3744416" cy="1363974"/>
          </a:xfrm>
          <a:prstGeom prst="rect">
            <a:avLst/>
          </a:pr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02" name="Rectangle 101"/>
          <p:cNvSpPr/>
          <p:nvPr/>
        </p:nvSpPr>
        <p:spPr>
          <a:xfrm>
            <a:off x="8404089" y="5152408"/>
            <a:ext cx="3744416" cy="1363974"/>
          </a:xfrm>
          <a:prstGeom prst="rect">
            <a:avLst/>
          </a:pr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3" name="Isosceles Triangle 2"/>
          <p:cNvSpPr/>
          <p:nvPr/>
        </p:nvSpPr>
        <p:spPr>
          <a:xfrm rot="15350913">
            <a:off x="4205514" y="5670363"/>
            <a:ext cx="383401" cy="926294"/>
          </a:xfrm>
          <a:prstGeom prst="triangle">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24"/>
          <p:cNvSpPr>
            <a:spLocks noGrp="1"/>
          </p:cNvSpPr>
          <p:nvPr>
            <p:ph type="title"/>
          </p:nvPr>
        </p:nvSpPr>
        <p:spPr>
          <a:xfrm>
            <a:off x="191344" y="533400"/>
            <a:ext cx="11773308" cy="533400"/>
          </a:xfrm>
          <a:noFill/>
        </p:spPr>
        <p:txBody>
          <a:bodyPr/>
          <a:lstStyle/>
          <a:p>
            <a:r>
              <a:rPr lang="en-US" dirty="0" err="1" smtClean="0"/>
              <a:t>Substream</a:t>
            </a:r>
            <a:r>
              <a:rPr lang="en-US" dirty="0" smtClean="0"/>
              <a:t>-Centric MWM: FPGA </a:t>
            </a:r>
            <a:r>
              <a:rPr lang="pl-PL" dirty="0" smtClean="0"/>
              <a:t>optimizations</a:t>
            </a:r>
            <a:endParaRPr lang="de-CH" dirty="0"/>
          </a:p>
        </p:txBody>
      </p:sp>
      <p:sp>
        <p:nvSpPr>
          <p:cNvPr id="14" name="Isosceles Triangle 13"/>
          <p:cNvSpPr/>
          <p:nvPr/>
        </p:nvSpPr>
        <p:spPr>
          <a:xfrm rot="18909482">
            <a:off x="4304877" y="3936010"/>
            <a:ext cx="433872" cy="2394115"/>
          </a:xfrm>
          <a:prstGeom prst="triangle">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ounded Rectangular Callout 108"/>
          <p:cNvSpPr/>
          <p:nvPr/>
        </p:nvSpPr>
        <p:spPr>
          <a:xfrm>
            <a:off x="4440709" y="5302923"/>
            <a:ext cx="3814978" cy="1333406"/>
          </a:xfrm>
          <a:prstGeom prst="wedgeRoundRectCallout">
            <a:avLst>
              <a:gd name="adj1" fmla="val 63619"/>
              <a:gd name="adj2" fmla="val -13187"/>
              <a:gd name="adj3" fmla="val 16667"/>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smtClean="0"/>
              <a:t>They are often used in graph processing schemes on FPGAs; we apply them as well.</a:t>
            </a:r>
            <a:endParaRPr lang="en-US" sz="2200" dirty="0"/>
          </a:p>
        </p:txBody>
      </p:sp>
      <p:sp>
        <p:nvSpPr>
          <p:cNvPr id="16" name="Rectangle 15"/>
          <p:cNvSpPr/>
          <p:nvPr/>
        </p:nvSpPr>
        <p:spPr>
          <a:xfrm>
            <a:off x="911424" y="3140968"/>
            <a:ext cx="3060340" cy="1120852"/>
          </a:xfrm>
          <a:prstGeom prst="rect">
            <a:avLst/>
          </a:pr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Tree>
    <p:extLst>
      <p:ext uri="{BB962C8B-B14F-4D97-AF65-F5344CB8AC3E}">
        <p14:creationId xmlns:p14="http://schemas.microsoft.com/office/powerpoint/2010/main" val="8233841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6"/>
                                        </p:tgtEl>
                                        <p:attrNameLst>
                                          <p:attrName>style.visibility</p:attrName>
                                        </p:attrNameLst>
                                      </p:cBhvr>
                                      <p:to>
                                        <p:strVal val="visible"/>
                                      </p:to>
                                    </p:set>
                                    <p:animEffect transition="in" filter="fade">
                                      <p:cBhvr>
                                        <p:cTn id="7" dur="500"/>
                                        <p:tgtEl>
                                          <p:spTgt spid="8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0"/>
                                        </p:tgtEl>
                                        <p:attrNameLst>
                                          <p:attrName>style.visibility</p:attrName>
                                        </p:attrNameLst>
                                      </p:cBhvr>
                                      <p:to>
                                        <p:strVal val="visible"/>
                                      </p:to>
                                    </p:set>
                                    <p:animEffect transition="in" filter="fade">
                                      <p:cBhvr>
                                        <p:cTn id="12" dur="500"/>
                                        <p:tgtEl>
                                          <p:spTgt spid="9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2"/>
                                        </p:tgtEl>
                                        <p:attrNameLst>
                                          <p:attrName>style.visibility</p:attrName>
                                        </p:attrNameLst>
                                      </p:cBhvr>
                                      <p:to>
                                        <p:strVal val="visible"/>
                                      </p:to>
                                    </p:set>
                                    <p:animEffect transition="in" filter="fade">
                                      <p:cBhvr>
                                        <p:cTn id="17" dur="500"/>
                                        <p:tgtEl>
                                          <p:spTgt spid="92"/>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93"/>
                                        </p:tgtEl>
                                        <p:attrNameLst>
                                          <p:attrName>style.visibility</p:attrName>
                                        </p:attrNameLst>
                                      </p:cBhvr>
                                      <p:to>
                                        <p:strVal val="visible"/>
                                      </p:to>
                                    </p:set>
                                    <p:animEffect transition="in" filter="fade">
                                      <p:cBhvr>
                                        <p:cTn id="20" dur="500"/>
                                        <p:tgtEl>
                                          <p:spTgt spid="93"/>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95"/>
                                        </p:tgtEl>
                                        <p:attrNameLst>
                                          <p:attrName>style.visibility</p:attrName>
                                        </p:attrNameLst>
                                      </p:cBhvr>
                                      <p:to>
                                        <p:strVal val="visible"/>
                                      </p:to>
                                    </p:set>
                                    <p:animEffect transition="in" filter="fade">
                                      <p:cBhvr>
                                        <p:cTn id="23" dur="500"/>
                                        <p:tgtEl>
                                          <p:spTgt spid="95"/>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94"/>
                                        </p:tgtEl>
                                        <p:attrNameLst>
                                          <p:attrName>style.visibility</p:attrName>
                                        </p:attrNameLst>
                                      </p:cBhvr>
                                      <p:to>
                                        <p:strVal val="visible"/>
                                      </p:to>
                                    </p:set>
                                    <p:animEffect transition="in" filter="fade">
                                      <p:cBhvr>
                                        <p:cTn id="26" dur="500"/>
                                        <p:tgtEl>
                                          <p:spTgt spid="9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09"/>
                                        </p:tgtEl>
                                        <p:attrNameLst>
                                          <p:attrName>style.visibility</p:attrName>
                                        </p:attrNameLst>
                                      </p:cBhvr>
                                      <p:to>
                                        <p:strVal val="visible"/>
                                      </p:to>
                                    </p:set>
                                    <p:animEffect transition="in" filter="fade">
                                      <p:cBhvr>
                                        <p:cTn id="31" dur="500"/>
                                        <p:tgtEl>
                                          <p:spTgt spid="109"/>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fade">
                                      <p:cBhvr>
                                        <p:cTn id="34" dur="500"/>
                                        <p:tgtEl>
                                          <p:spTgt spid="3"/>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96"/>
                                        </p:tgtEl>
                                        <p:attrNameLst>
                                          <p:attrName>style.visibility</p:attrName>
                                        </p:attrNameLst>
                                      </p:cBhvr>
                                      <p:to>
                                        <p:strVal val="visible"/>
                                      </p:to>
                                    </p:set>
                                    <p:animEffect transition="in" filter="fade">
                                      <p:cBhvr>
                                        <p:cTn id="42" dur="500"/>
                                        <p:tgtEl>
                                          <p:spTgt spid="96"/>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02"/>
                                        </p:tgtEl>
                                        <p:attrNameLst>
                                          <p:attrName>style.visibility</p:attrName>
                                        </p:attrNameLst>
                                      </p:cBhvr>
                                      <p:to>
                                        <p:strVal val="visible"/>
                                      </p:to>
                                    </p:set>
                                    <p:animEffect transition="in" filter="fade">
                                      <p:cBhvr>
                                        <p:cTn id="45" dur="500"/>
                                        <p:tgtEl>
                                          <p:spTgt spid="102"/>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 grpId="0" animBg="1"/>
      <p:bldP spid="90" grpId="0" animBg="1"/>
      <p:bldP spid="92" grpId="0" animBg="1"/>
      <p:bldP spid="93" grpId="0" animBg="1"/>
      <p:bldP spid="94" grpId="0" animBg="1"/>
      <p:bldP spid="95" grpId="0" animBg="1"/>
      <p:bldP spid="96" grpId="0" animBg="1"/>
      <p:bldP spid="102" grpId="0" animBg="1"/>
      <p:bldP spid="3" grpId="0" animBg="1"/>
      <p:bldP spid="14" grpId="0" animBg="1"/>
      <p:bldP spid="109" grpId="0" animBg="1"/>
      <p:bldP spid="1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0430" y="2168860"/>
            <a:ext cx="11884222" cy="3079900"/>
          </a:xfrm>
          <a:prstGeom prst="rect">
            <a:avLst/>
          </a:prstGeom>
        </p:spPr>
      </p:pic>
      <p:sp>
        <p:nvSpPr>
          <p:cNvPr id="4" name="Rounded Rectangle 3"/>
          <p:cNvSpPr/>
          <p:nvPr/>
        </p:nvSpPr>
        <p:spPr>
          <a:xfrm>
            <a:off x="191344" y="2708919"/>
            <a:ext cx="5616624" cy="2424147"/>
          </a:xfrm>
          <a:prstGeom prst="roundRect">
            <a:avLst>
              <a:gd name="adj" fmla="val 9667"/>
            </a:avLst>
          </a:prstGeom>
          <a:noFill/>
          <a:ln w="762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p:cNvSpPr/>
          <p:nvPr/>
        </p:nvSpPr>
        <p:spPr>
          <a:xfrm>
            <a:off x="2321156" y="2935397"/>
            <a:ext cx="3246130" cy="941992"/>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smtClean="0"/>
              <a:t>Edge reordering on the fly (more details in a bit)</a:t>
            </a:r>
            <a:endParaRPr lang="pl-PL" sz="2200" dirty="0"/>
          </a:p>
        </p:txBody>
      </p:sp>
      <p:sp>
        <p:nvSpPr>
          <p:cNvPr id="19" name="Rounded Rectangle 18"/>
          <p:cNvSpPr/>
          <p:nvPr/>
        </p:nvSpPr>
        <p:spPr>
          <a:xfrm>
            <a:off x="6862174" y="4075492"/>
            <a:ext cx="1767231" cy="898566"/>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smtClean="0"/>
              <a:t>Parallel </a:t>
            </a:r>
            <a:r>
              <a:rPr lang="en-US" sz="2200" dirty="0" err="1" smtClean="0"/>
              <a:t>substreams</a:t>
            </a:r>
            <a:endParaRPr lang="pl-PL" sz="2200" dirty="0"/>
          </a:p>
        </p:txBody>
      </p:sp>
      <p:sp>
        <p:nvSpPr>
          <p:cNvPr id="20" name="Rounded Rectangle 19"/>
          <p:cNvSpPr/>
          <p:nvPr/>
        </p:nvSpPr>
        <p:spPr>
          <a:xfrm>
            <a:off x="6584223" y="3992013"/>
            <a:ext cx="2232249" cy="1040989"/>
          </a:xfrm>
          <a:prstGeom prst="roundRect">
            <a:avLst>
              <a:gd name="adj" fmla="val 9667"/>
            </a:avLst>
          </a:prstGeom>
          <a:noFill/>
          <a:ln w="762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20"/>
          <p:cNvSpPr/>
          <p:nvPr/>
        </p:nvSpPr>
        <p:spPr>
          <a:xfrm>
            <a:off x="7968208" y="2729340"/>
            <a:ext cx="3802279" cy="949153"/>
          </a:xfrm>
          <a:prstGeom prst="roundRect">
            <a:avLst>
              <a:gd name="adj" fmla="val 9667"/>
            </a:avLst>
          </a:prstGeom>
          <a:noFill/>
          <a:ln w="762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p:cNvSpPr/>
          <p:nvPr/>
        </p:nvSpPr>
        <p:spPr>
          <a:xfrm>
            <a:off x="8816471" y="3737450"/>
            <a:ext cx="3000672" cy="1295551"/>
          </a:xfrm>
          <a:prstGeom prst="roundRect">
            <a:avLst>
              <a:gd name="adj" fmla="val 9667"/>
            </a:avLst>
          </a:prstGeom>
          <a:noFill/>
          <a:ln w="762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23"/>
          <p:cNvSpPr/>
          <p:nvPr/>
        </p:nvSpPr>
        <p:spPr>
          <a:xfrm rot="1739757">
            <a:off x="8198680" y="3461924"/>
            <a:ext cx="3734154" cy="730378"/>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smtClean="0"/>
              <a:t>Blocking (more details in a bit)</a:t>
            </a:r>
            <a:endParaRPr lang="pl-PL" sz="2200" dirty="0"/>
          </a:p>
        </p:txBody>
      </p:sp>
      <p:sp>
        <p:nvSpPr>
          <p:cNvPr id="86" name="Rectangle 85"/>
          <p:cNvSpPr/>
          <p:nvPr/>
        </p:nvSpPr>
        <p:spPr>
          <a:xfrm>
            <a:off x="0" y="448685"/>
            <a:ext cx="12192000" cy="6397381"/>
          </a:xfrm>
          <a:prstGeom prst="rect">
            <a:avLst/>
          </a:pr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92" name="Rounded Rectangle 91"/>
          <p:cNvSpPr/>
          <p:nvPr/>
        </p:nvSpPr>
        <p:spPr>
          <a:xfrm>
            <a:off x="994583" y="3220589"/>
            <a:ext cx="2922094" cy="941992"/>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Vectorization</a:t>
            </a:r>
            <a:endParaRPr lang="pl-PL" sz="3200" dirty="0"/>
          </a:p>
        </p:txBody>
      </p:sp>
      <p:sp>
        <p:nvSpPr>
          <p:cNvPr id="93" name="Rounded Rectangle 92"/>
          <p:cNvSpPr/>
          <p:nvPr/>
        </p:nvSpPr>
        <p:spPr>
          <a:xfrm>
            <a:off x="8400256" y="1014872"/>
            <a:ext cx="3246130" cy="941992"/>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Blocking</a:t>
            </a:r>
            <a:endParaRPr lang="pl-PL" sz="3200" dirty="0"/>
          </a:p>
        </p:txBody>
      </p:sp>
      <p:sp>
        <p:nvSpPr>
          <p:cNvPr id="94" name="Rounded Rectangle 93"/>
          <p:cNvSpPr/>
          <p:nvPr/>
        </p:nvSpPr>
        <p:spPr>
          <a:xfrm>
            <a:off x="8848564" y="5368166"/>
            <a:ext cx="2922094" cy="941992"/>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Pipelining</a:t>
            </a:r>
            <a:endParaRPr lang="pl-PL" sz="3200" dirty="0"/>
          </a:p>
        </p:txBody>
      </p:sp>
      <p:sp>
        <p:nvSpPr>
          <p:cNvPr id="95" name="Rounded Rectangle 94"/>
          <p:cNvSpPr/>
          <p:nvPr/>
        </p:nvSpPr>
        <p:spPr>
          <a:xfrm>
            <a:off x="983432" y="5603020"/>
            <a:ext cx="2922094" cy="941992"/>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Prefetching</a:t>
            </a:r>
            <a:endParaRPr lang="pl-PL" sz="3200" dirty="0"/>
          </a:p>
        </p:txBody>
      </p:sp>
      <p:sp>
        <p:nvSpPr>
          <p:cNvPr id="3" name="Isosceles Triangle 2"/>
          <p:cNvSpPr/>
          <p:nvPr/>
        </p:nvSpPr>
        <p:spPr>
          <a:xfrm rot="15350913">
            <a:off x="4205514" y="5670363"/>
            <a:ext cx="383401" cy="926294"/>
          </a:xfrm>
          <a:prstGeom prst="triangle">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24"/>
          <p:cNvSpPr>
            <a:spLocks noGrp="1"/>
          </p:cNvSpPr>
          <p:nvPr>
            <p:ph type="title"/>
          </p:nvPr>
        </p:nvSpPr>
        <p:spPr>
          <a:xfrm>
            <a:off x="191344" y="533400"/>
            <a:ext cx="11773308" cy="533400"/>
          </a:xfrm>
          <a:noFill/>
        </p:spPr>
        <p:txBody>
          <a:bodyPr/>
          <a:lstStyle/>
          <a:p>
            <a:r>
              <a:rPr lang="en-US" dirty="0" err="1" smtClean="0"/>
              <a:t>Substream</a:t>
            </a:r>
            <a:r>
              <a:rPr lang="en-US" dirty="0" smtClean="0"/>
              <a:t>-Centric MWM: FPGA </a:t>
            </a:r>
            <a:r>
              <a:rPr lang="pl-PL" dirty="0" smtClean="0"/>
              <a:t>optimizations</a:t>
            </a:r>
            <a:endParaRPr lang="de-CH" dirty="0"/>
          </a:p>
        </p:txBody>
      </p:sp>
      <p:sp>
        <p:nvSpPr>
          <p:cNvPr id="14" name="Isosceles Triangle 13"/>
          <p:cNvSpPr/>
          <p:nvPr/>
        </p:nvSpPr>
        <p:spPr>
          <a:xfrm rot="18909482">
            <a:off x="4304877" y="3936010"/>
            <a:ext cx="433872" cy="2394115"/>
          </a:xfrm>
          <a:prstGeom prst="triangle">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ounded Rectangular Callout 108"/>
          <p:cNvSpPr/>
          <p:nvPr/>
        </p:nvSpPr>
        <p:spPr>
          <a:xfrm>
            <a:off x="4440709" y="5302923"/>
            <a:ext cx="3814978" cy="1333406"/>
          </a:xfrm>
          <a:prstGeom prst="wedgeRoundRectCallout">
            <a:avLst>
              <a:gd name="adj1" fmla="val 63619"/>
              <a:gd name="adj2" fmla="val -13187"/>
              <a:gd name="adj3" fmla="val 16667"/>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smtClean="0"/>
              <a:t>They are often used in graph processing schemes on FPGAs; we apply them as well.</a:t>
            </a:r>
            <a:endParaRPr lang="en-US" sz="2200" dirty="0"/>
          </a:p>
        </p:txBody>
      </p:sp>
      <p:sp>
        <p:nvSpPr>
          <p:cNvPr id="16" name="Rectangle 15"/>
          <p:cNvSpPr/>
          <p:nvPr/>
        </p:nvSpPr>
        <p:spPr>
          <a:xfrm>
            <a:off x="911424" y="3140968"/>
            <a:ext cx="11053228" cy="3600400"/>
          </a:xfrm>
          <a:prstGeom prst="rect">
            <a:avLst/>
          </a:pr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90" name="Rounded Rectangle 89"/>
          <p:cNvSpPr/>
          <p:nvPr/>
        </p:nvSpPr>
        <p:spPr>
          <a:xfrm>
            <a:off x="4766709" y="2808251"/>
            <a:ext cx="5256612" cy="1940304"/>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ym typeface="Wingdings" panose="05000000000000000000" pitchFamily="2" charset="2"/>
              </a:rPr>
              <a:t>All </a:t>
            </a:r>
            <a:r>
              <a:rPr lang="en-US" sz="2800" dirty="0" smtClean="0">
                <a:sym typeface="Wingdings" panose="05000000000000000000" pitchFamily="2" charset="2"/>
              </a:rPr>
              <a:t>the details are in the paper. </a:t>
            </a:r>
            <a:r>
              <a:rPr lang="en-US" sz="2800" b="1" dirty="0" smtClean="0">
                <a:sym typeface="Wingdings" panose="05000000000000000000" pitchFamily="2" charset="2"/>
              </a:rPr>
              <a:t>Let’s focus on the </a:t>
            </a:r>
            <a:r>
              <a:rPr lang="en-US" sz="2800" b="1" u="sng" dirty="0" smtClean="0">
                <a:sym typeface="Wingdings" panose="05000000000000000000" pitchFamily="2" charset="2"/>
              </a:rPr>
              <a:t>key</a:t>
            </a:r>
            <a:r>
              <a:rPr lang="en-US" sz="2800" b="1" dirty="0" smtClean="0">
                <a:sym typeface="Wingdings" panose="05000000000000000000" pitchFamily="2" charset="2"/>
              </a:rPr>
              <a:t> FPGA design ideas and optimizations</a:t>
            </a:r>
            <a:endParaRPr lang="pl-PL" sz="2800" b="1" dirty="0"/>
          </a:p>
        </p:txBody>
      </p:sp>
    </p:spTree>
    <p:extLst>
      <p:ext uri="{BB962C8B-B14F-4D97-AF65-F5344CB8AC3E}">
        <p14:creationId xmlns:p14="http://schemas.microsoft.com/office/powerpoint/2010/main" val="17809237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500"/>
                                        <p:tgtEl>
                                          <p:spTgt spid="2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500"/>
                                        <p:tgtEl>
                                          <p:spTgt spid="19"/>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6"/>
                                        </p:tgtEl>
                                        <p:attrNameLst>
                                          <p:attrName>style.visibility</p:attrName>
                                        </p:attrNameLst>
                                      </p:cBhvr>
                                      <p:to>
                                        <p:strVal val="visible"/>
                                      </p:to>
                                    </p:set>
                                    <p:animEffect transition="in" filter="fade">
                                      <p:cBhvr>
                                        <p:cTn id="32" dur="500"/>
                                        <p:tgtEl>
                                          <p:spTgt spid="8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90"/>
                                        </p:tgtEl>
                                        <p:attrNameLst>
                                          <p:attrName>style.visibility</p:attrName>
                                        </p:attrNameLst>
                                      </p:cBhvr>
                                      <p:to>
                                        <p:strVal val="visible"/>
                                      </p:to>
                                    </p:set>
                                    <p:animEffect transition="in" filter="fade">
                                      <p:cBhvr>
                                        <p:cTn id="37" dur="500"/>
                                        <p:tgtEl>
                                          <p:spTgt spid="9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92"/>
                                        </p:tgtEl>
                                        <p:attrNameLst>
                                          <p:attrName>style.visibility</p:attrName>
                                        </p:attrNameLst>
                                      </p:cBhvr>
                                      <p:to>
                                        <p:strVal val="visible"/>
                                      </p:to>
                                    </p:set>
                                    <p:animEffect transition="in" filter="fade">
                                      <p:cBhvr>
                                        <p:cTn id="42" dur="500"/>
                                        <p:tgtEl>
                                          <p:spTgt spid="92"/>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93"/>
                                        </p:tgtEl>
                                        <p:attrNameLst>
                                          <p:attrName>style.visibility</p:attrName>
                                        </p:attrNameLst>
                                      </p:cBhvr>
                                      <p:to>
                                        <p:strVal val="visible"/>
                                      </p:to>
                                    </p:set>
                                    <p:animEffect transition="in" filter="fade">
                                      <p:cBhvr>
                                        <p:cTn id="45" dur="500"/>
                                        <p:tgtEl>
                                          <p:spTgt spid="93"/>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95"/>
                                        </p:tgtEl>
                                        <p:attrNameLst>
                                          <p:attrName>style.visibility</p:attrName>
                                        </p:attrNameLst>
                                      </p:cBhvr>
                                      <p:to>
                                        <p:strVal val="visible"/>
                                      </p:to>
                                    </p:set>
                                    <p:animEffect transition="in" filter="fade">
                                      <p:cBhvr>
                                        <p:cTn id="48" dur="500"/>
                                        <p:tgtEl>
                                          <p:spTgt spid="95"/>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94"/>
                                        </p:tgtEl>
                                        <p:attrNameLst>
                                          <p:attrName>style.visibility</p:attrName>
                                        </p:attrNameLst>
                                      </p:cBhvr>
                                      <p:to>
                                        <p:strVal val="visible"/>
                                      </p:to>
                                    </p:set>
                                    <p:animEffect transition="in" filter="fade">
                                      <p:cBhvr>
                                        <p:cTn id="51" dur="500"/>
                                        <p:tgtEl>
                                          <p:spTgt spid="94"/>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09"/>
                                        </p:tgtEl>
                                        <p:attrNameLst>
                                          <p:attrName>style.visibility</p:attrName>
                                        </p:attrNameLst>
                                      </p:cBhvr>
                                      <p:to>
                                        <p:strVal val="visible"/>
                                      </p:to>
                                    </p:set>
                                    <p:animEffect transition="in" filter="fade">
                                      <p:cBhvr>
                                        <p:cTn id="56" dur="500"/>
                                        <p:tgtEl>
                                          <p:spTgt spid="109"/>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3"/>
                                        </p:tgtEl>
                                        <p:attrNameLst>
                                          <p:attrName>style.visibility</p:attrName>
                                        </p:attrNameLst>
                                      </p:cBhvr>
                                      <p:to>
                                        <p:strVal val="visible"/>
                                      </p:to>
                                    </p:set>
                                    <p:animEffect transition="in" filter="fade">
                                      <p:cBhvr>
                                        <p:cTn id="59" dur="500"/>
                                        <p:tgtEl>
                                          <p:spTgt spid="3"/>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14"/>
                                        </p:tgtEl>
                                        <p:attrNameLst>
                                          <p:attrName>style.visibility</p:attrName>
                                        </p:attrNameLst>
                                      </p:cBhvr>
                                      <p:to>
                                        <p:strVal val="visible"/>
                                      </p:to>
                                    </p:set>
                                    <p:animEffect transition="in" filter="fade">
                                      <p:cBhvr>
                                        <p:cTn id="62" dur="500"/>
                                        <p:tgtEl>
                                          <p:spTgt spid="14"/>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6"/>
                                        </p:tgtEl>
                                        <p:attrNameLst>
                                          <p:attrName>style.visibility</p:attrName>
                                        </p:attrNameLst>
                                      </p:cBhvr>
                                      <p:to>
                                        <p:strVal val="visible"/>
                                      </p:to>
                                    </p:set>
                                    <p:animEffect transition="in" filter="fade">
                                      <p:cBhvr>
                                        <p:cTn id="6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8" grpId="0" animBg="1"/>
      <p:bldP spid="19" grpId="0" animBg="1"/>
      <p:bldP spid="20" grpId="0" animBg="1"/>
      <p:bldP spid="21" grpId="0" animBg="1"/>
      <p:bldP spid="23" grpId="0" animBg="1"/>
      <p:bldP spid="24" grpId="0" animBg="1"/>
      <p:bldP spid="86" grpId="0" animBg="1"/>
      <p:bldP spid="92" grpId="0" animBg="1"/>
      <p:bldP spid="93" grpId="0" animBg="1"/>
      <p:bldP spid="94" grpId="0" animBg="1"/>
      <p:bldP spid="95" grpId="0" animBg="1"/>
      <p:bldP spid="3" grpId="0" animBg="1"/>
      <p:bldP spid="14" grpId="0" animBg="1"/>
      <p:bldP spid="109" grpId="0" animBg="1"/>
      <p:bldP spid="16" grpId="0" animBg="1"/>
      <p:bldP spid="9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53" name="TextBox 52"/>
              <p:cNvSpPr txBox="1"/>
              <p:nvPr/>
            </p:nvSpPr>
            <p:spPr>
              <a:xfrm>
                <a:off x="2969996" y="2507236"/>
                <a:ext cx="4980979" cy="351121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de-CH" sz="4200" b="0" i="1" smtClean="0">
                              <a:latin typeface="Cambria Math" panose="02040503050406030204" pitchFamily="18" charset="0"/>
                            </a:rPr>
                          </m:ctrlPr>
                        </m:dPr>
                        <m:e>
                          <m:m>
                            <m:mPr>
                              <m:mcs>
                                <m:mc>
                                  <m:mcPr>
                                    <m:count m:val="6"/>
                                    <m:mcJc m:val="center"/>
                                  </m:mcPr>
                                </m:mc>
                              </m:mcs>
                              <m:ctrlPr>
                                <a:rPr lang="de-CH" sz="4200" b="0" i="1" smtClean="0">
                                  <a:latin typeface="Cambria Math" panose="02040503050406030204" pitchFamily="18" charset="0"/>
                                </a:rPr>
                              </m:ctrlPr>
                            </m:mPr>
                            <m:mr>
                              <m:e>
                                <m:r>
                                  <m:rPr>
                                    <m:brk m:alnAt="7"/>
                                  </m:rPr>
                                  <a:rPr lang="de-CH" sz="4200" b="0" i="1" smtClean="0">
                                    <a:latin typeface="Cambria Math" panose="02040503050406030204" pitchFamily="18" charset="0"/>
                                  </a:rPr>
                                  <m:t>0</m:t>
                                </m:r>
                              </m:e>
                              <m:e>
                                <m:r>
                                  <a:rPr lang="de-CH" sz="4200" b="0" i="1" smtClean="0">
                                    <a:latin typeface="Cambria Math" panose="02040503050406030204" pitchFamily="18" charset="0"/>
                                  </a:rPr>
                                  <m:t>1</m:t>
                                </m:r>
                              </m:e>
                              <m:e>
                                <m:r>
                                  <a:rPr lang="de-CH" sz="4200" b="0" i="1" smtClean="0">
                                    <a:latin typeface="Cambria Math" panose="02040503050406030204" pitchFamily="18" charset="0"/>
                                  </a:rPr>
                                  <m:t>1</m:t>
                                </m:r>
                              </m:e>
                              <m:e>
                                <m:r>
                                  <a:rPr lang="pl-PL" sz="4200" b="0" i="1" smtClean="0">
                                    <a:latin typeface="Cambria Math" panose="02040503050406030204" pitchFamily="18" charset="0"/>
                                  </a:rPr>
                                  <m:t>1</m:t>
                                </m:r>
                              </m:e>
                              <m:e>
                                <m:r>
                                  <a:rPr lang="de-CH" sz="4200" b="0" i="1" smtClean="0">
                                    <a:latin typeface="Cambria Math" panose="02040503050406030204" pitchFamily="18" charset="0"/>
                                  </a:rPr>
                                  <m:t>0</m:t>
                                </m:r>
                              </m:e>
                              <m:e>
                                <m:r>
                                  <a:rPr lang="pl-PL" sz="4200" b="0" i="1" smtClean="0">
                                    <a:latin typeface="Cambria Math" panose="02040503050406030204" pitchFamily="18" charset="0"/>
                                  </a:rPr>
                                  <m:t>1</m:t>
                                </m:r>
                              </m:e>
                            </m:mr>
                            <m:mr>
                              <m:e>
                                <m:r>
                                  <a:rPr lang="de-CH" sz="4200" b="0" i="1" smtClean="0">
                                    <a:latin typeface="Cambria Math" panose="02040503050406030204" pitchFamily="18" charset="0"/>
                                  </a:rPr>
                                  <m:t>1</m:t>
                                </m:r>
                              </m:e>
                              <m:e>
                                <m:r>
                                  <a:rPr lang="de-CH" sz="4200" b="0" i="1" smtClean="0">
                                    <a:latin typeface="Cambria Math" panose="02040503050406030204" pitchFamily="18" charset="0"/>
                                  </a:rPr>
                                  <m:t>0</m:t>
                                </m:r>
                              </m:e>
                              <m:e>
                                <m:r>
                                  <a:rPr lang="pl-PL" sz="4200" b="0" i="1" smtClean="0">
                                    <a:latin typeface="Cambria Math" panose="02040503050406030204" pitchFamily="18" charset="0"/>
                                  </a:rPr>
                                  <m:t>1</m:t>
                                </m:r>
                              </m:e>
                              <m:e>
                                <m:r>
                                  <a:rPr lang="pl-PL" sz="4200" b="0" i="1" smtClean="0">
                                    <a:latin typeface="Cambria Math" panose="02040503050406030204" pitchFamily="18" charset="0"/>
                                  </a:rPr>
                                  <m:t>0</m:t>
                                </m:r>
                              </m:e>
                              <m:e>
                                <m:r>
                                  <a:rPr lang="de-CH" sz="4200" b="0" i="1" smtClean="0">
                                    <a:latin typeface="Cambria Math" panose="02040503050406030204" pitchFamily="18" charset="0"/>
                                  </a:rPr>
                                  <m:t>1</m:t>
                                </m:r>
                              </m:e>
                              <m:e>
                                <m:r>
                                  <a:rPr lang="de-CH" sz="4200" b="0" i="1" smtClean="0">
                                    <a:latin typeface="Cambria Math" panose="02040503050406030204" pitchFamily="18" charset="0"/>
                                  </a:rPr>
                                  <m:t>0</m:t>
                                </m:r>
                              </m:e>
                            </m:mr>
                            <m:mr>
                              <m:e>
                                <m:r>
                                  <a:rPr lang="de-CH" sz="4200" b="0" i="1" smtClean="0">
                                    <a:latin typeface="Cambria Math" panose="02040503050406030204" pitchFamily="18" charset="0"/>
                                  </a:rPr>
                                  <m:t>1</m:t>
                                </m:r>
                              </m:e>
                              <m:e>
                                <m:r>
                                  <a:rPr lang="pl-PL" sz="4200" b="0" i="1" smtClean="0">
                                    <a:latin typeface="Cambria Math" panose="02040503050406030204" pitchFamily="18" charset="0"/>
                                  </a:rPr>
                                  <m:t>1</m:t>
                                </m:r>
                              </m:e>
                              <m:e>
                                <m:r>
                                  <a:rPr lang="de-CH" sz="4200" b="0" i="1" smtClean="0">
                                    <a:latin typeface="Cambria Math" panose="02040503050406030204" pitchFamily="18" charset="0"/>
                                  </a:rPr>
                                  <m:t>0</m:t>
                                </m:r>
                              </m:e>
                              <m:e>
                                <m:r>
                                  <a:rPr lang="pl-PL" sz="4200" b="0" i="1" smtClean="0">
                                    <a:latin typeface="Cambria Math" panose="02040503050406030204" pitchFamily="18" charset="0"/>
                                  </a:rPr>
                                  <m:t>1</m:t>
                                </m:r>
                              </m:e>
                              <m:e>
                                <m:r>
                                  <a:rPr lang="pl-PL" sz="4200" b="0" i="1" smtClean="0">
                                    <a:latin typeface="Cambria Math" panose="02040503050406030204" pitchFamily="18" charset="0"/>
                                  </a:rPr>
                                  <m:t>0</m:t>
                                </m:r>
                              </m:e>
                              <m:e>
                                <m:r>
                                  <a:rPr lang="pl-PL" sz="4200" b="0" i="1" smtClean="0">
                                    <a:latin typeface="Cambria Math" panose="02040503050406030204" pitchFamily="18" charset="0"/>
                                  </a:rPr>
                                  <m:t>1</m:t>
                                </m:r>
                              </m:e>
                            </m:mr>
                            <m:mr>
                              <m:e>
                                <m:r>
                                  <a:rPr lang="pl-PL" sz="4200" b="0" i="1" smtClean="0">
                                    <a:latin typeface="Cambria Math" panose="02040503050406030204" pitchFamily="18" charset="0"/>
                                  </a:rPr>
                                  <m:t>1</m:t>
                                </m:r>
                              </m:e>
                              <m:e>
                                <m:r>
                                  <a:rPr lang="pl-PL" sz="4200" b="0" i="1" smtClean="0">
                                    <a:latin typeface="Cambria Math" panose="02040503050406030204" pitchFamily="18" charset="0"/>
                                  </a:rPr>
                                  <m:t>0</m:t>
                                </m:r>
                              </m:e>
                              <m:e>
                                <m:r>
                                  <a:rPr lang="de-CH" sz="4200" b="0" i="1" smtClean="0">
                                    <a:latin typeface="Cambria Math" panose="02040503050406030204" pitchFamily="18" charset="0"/>
                                  </a:rPr>
                                  <m:t>1</m:t>
                                </m:r>
                              </m:e>
                              <m:e>
                                <m:r>
                                  <a:rPr lang="pl-PL" sz="4200" b="0" i="1" smtClean="0">
                                    <a:latin typeface="Cambria Math" panose="02040503050406030204" pitchFamily="18" charset="0"/>
                                  </a:rPr>
                                  <m:t>0</m:t>
                                </m:r>
                              </m:e>
                              <m:e>
                                <m:r>
                                  <a:rPr lang="pl-PL" sz="4200" b="0" i="1" smtClean="0">
                                    <a:latin typeface="Cambria Math" panose="02040503050406030204" pitchFamily="18" charset="0"/>
                                  </a:rPr>
                                  <m:t>1</m:t>
                                </m:r>
                              </m:e>
                              <m:e>
                                <m:r>
                                  <a:rPr lang="pl-PL" sz="4200" b="0" i="1" smtClean="0">
                                    <a:latin typeface="Cambria Math" panose="02040503050406030204" pitchFamily="18" charset="0"/>
                                  </a:rPr>
                                  <m:t>0</m:t>
                                </m:r>
                              </m:e>
                            </m:mr>
                            <m:mr>
                              <m:e>
                                <m:eqArr>
                                  <m:eqArrPr>
                                    <m:ctrlPr>
                                      <a:rPr lang="de-CH" sz="4200" b="0" i="1" smtClean="0">
                                        <a:latin typeface="Cambria Math" panose="02040503050406030204" pitchFamily="18" charset="0"/>
                                      </a:rPr>
                                    </m:ctrlPr>
                                  </m:eqArrPr>
                                  <m:e>
                                    <m:r>
                                      <a:rPr lang="pl-PL" sz="4200" b="0" i="1" smtClean="0">
                                        <a:latin typeface="Cambria Math" panose="02040503050406030204" pitchFamily="18" charset="0"/>
                                      </a:rPr>
                                      <m:t>0</m:t>
                                    </m:r>
                                  </m:e>
                                  <m:e>
                                    <m:r>
                                      <a:rPr lang="pl-PL" sz="4200" b="0" i="1" smtClean="0">
                                        <a:latin typeface="Cambria Math" panose="02040503050406030204" pitchFamily="18" charset="0"/>
                                      </a:rPr>
                                      <m:t>1</m:t>
                                    </m:r>
                                  </m:e>
                                </m:eqArr>
                              </m:e>
                              <m:e>
                                <m:eqArr>
                                  <m:eqArrPr>
                                    <m:ctrlPr>
                                      <a:rPr lang="de-CH" sz="4200" b="0" i="1" smtClean="0">
                                        <a:latin typeface="Cambria Math" panose="02040503050406030204" pitchFamily="18" charset="0"/>
                                      </a:rPr>
                                    </m:ctrlPr>
                                  </m:eqArrPr>
                                  <m:e>
                                    <m:r>
                                      <a:rPr lang="pl-PL" sz="4200" b="0" i="1" smtClean="0">
                                        <a:latin typeface="Cambria Math" panose="02040503050406030204" pitchFamily="18" charset="0"/>
                                      </a:rPr>
                                      <m:t>1</m:t>
                                    </m:r>
                                  </m:e>
                                  <m:e>
                                    <m:r>
                                      <a:rPr lang="pl-PL" sz="4200" b="0" i="1" smtClean="0">
                                        <a:latin typeface="Cambria Math" panose="02040503050406030204" pitchFamily="18" charset="0"/>
                                      </a:rPr>
                                      <m:t>0</m:t>
                                    </m:r>
                                  </m:e>
                                </m:eqArr>
                              </m:e>
                              <m:e>
                                <m:eqArr>
                                  <m:eqArrPr>
                                    <m:ctrlPr>
                                      <a:rPr lang="de-CH" sz="4200" b="0" i="1" smtClean="0">
                                        <a:latin typeface="Cambria Math" panose="02040503050406030204" pitchFamily="18" charset="0"/>
                                      </a:rPr>
                                    </m:ctrlPr>
                                  </m:eqArrPr>
                                  <m:e>
                                    <m:r>
                                      <a:rPr lang="de-CH" sz="4200" b="0" i="1" smtClean="0">
                                        <a:latin typeface="Cambria Math" panose="02040503050406030204" pitchFamily="18" charset="0"/>
                                      </a:rPr>
                                      <m:t>0</m:t>
                                    </m:r>
                                  </m:e>
                                  <m:e>
                                    <m:r>
                                      <a:rPr lang="pl-PL" sz="4200" b="0" i="1" smtClean="0">
                                        <a:latin typeface="Cambria Math" panose="02040503050406030204" pitchFamily="18" charset="0"/>
                                      </a:rPr>
                                      <m:t>1</m:t>
                                    </m:r>
                                  </m:e>
                                </m:eqArr>
                              </m:e>
                              <m:e>
                                <m:eqArr>
                                  <m:eqArrPr>
                                    <m:ctrlPr>
                                      <a:rPr lang="pl-PL" sz="4200" b="0" i="1" smtClean="0">
                                        <a:latin typeface="Cambria Math" panose="02040503050406030204" pitchFamily="18" charset="0"/>
                                      </a:rPr>
                                    </m:ctrlPr>
                                  </m:eqArrPr>
                                  <m:e>
                                    <m:r>
                                      <a:rPr lang="pl-PL" sz="4200" b="0" i="1" smtClean="0">
                                        <a:latin typeface="Cambria Math" panose="02040503050406030204" pitchFamily="18" charset="0"/>
                                      </a:rPr>
                                      <m:t>1</m:t>
                                    </m:r>
                                  </m:e>
                                  <m:e>
                                    <m:r>
                                      <a:rPr lang="pl-PL" sz="4200" b="0" i="1" smtClean="0">
                                        <a:latin typeface="Cambria Math" panose="02040503050406030204" pitchFamily="18" charset="0"/>
                                      </a:rPr>
                                      <m:t>0</m:t>
                                    </m:r>
                                  </m:e>
                                </m:eqArr>
                              </m:e>
                              <m:e>
                                <m:eqArr>
                                  <m:eqArrPr>
                                    <m:ctrlPr>
                                      <a:rPr lang="de-CH" sz="4200" b="0" i="1" smtClean="0">
                                        <a:latin typeface="Cambria Math" panose="02040503050406030204" pitchFamily="18" charset="0"/>
                                      </a:rPr>
                                    </m:ctrlPr>
                                  </m:eqArrPr>
                                  <m:e>
                                    <m:r>
                                      <a:rPr lang="pl-PL" sz="4200" b="0" i="1" smtClean="0">
                                        <a:latin typeface="Cambria Math" panose="02040503050406030204" pitchFamily="18" charset="0"/>
                                      </a:rPr>
                                      <m:t>0</m:t>
                                    </m:r>
                                  </m:e>
                                  <m:e>
                                    <m:r>
                                      <a:rPr lang="pl-PL" sz="4200" b="0" i="1" smtClean="0">
                                        <a:latin typeface="Cambria Math" panose="02040503050406030204" pitchFamily="18" charset="0"/>
                                      </a:rPr>
                                      <m:t>1</m:t>
                                    </m:r>
                                  </m:e>
                                </m:eqArr>
                              </m:e>
                              <m:e>
                                <m:eqArr>
                                  <m:eqArrPr>
                                    <m:ctrlPr>
                                      <a:rPr lang="de-CH" sz="4200" b="0" i="1" smtClean="0">
                                        <a:latin typeface="Cambria Math" panose="02040503050406030204" pitchFamily="18" charset="0"/>
                                      </a:rPr>
                                    </m:ctrlPr>
                                  </m:eqArrPr>
                                  <m:e>
                                    <m:r>
                                      <a:rPr lang="pl-PL" sz="4200" b="0" i="1" smtClean="0">
                                        <a:latin typeface="Cambria Math" panose="02040503050406030204" pitchFamily="18" charset="0"/>
                                      </a:rPr>
                                      <m:t>1</m:t>
                                    </m:r>
                                  </m:e>
                                  <m:e>
                                    <m:r>
                                      <a:rPr lang="pl-PL" sz="4200" b="0" i="1" smtClean="0">
                                        <a:latin typeface="Cambria Math" panose="02040503050406030204" pitchFamily="18" charset="0"/>
                                      </a:rPr>
                                      <m:t>0</m:t>
                                    </m:r>
                                  </m:e>
                                </m:eqArr>
                              </m:e>
                            </m:mr>
                          </m:m>
                        </m:e>
                      </m:d>
                    </m:oMath>
                  </m:oMathPara>
                </a14:m>
                <a:endParaRPr lang="de-CH" sz="4200" dirty="0"/>
              </a:p>
            </p:txBody>
          </p:sp>
        </mc:Choice>
        <mc:Fallback>
          <p:sp>
            <p:nvSpPr>
              <p:cNvPr id="53" name="TextBox 52"/>
              <p:cNvSpPr txBox="1">
                <a:spLocks noRot="1" noChangeAspect="1" noMove="1" noResize="1" noEditPoints="1" noAdjustHandles="1" noChangeArrowheads="1" noChangeShapeType="1" noTextEdit="1"/>
              </p:cNvSpPr>
              <p:nvPr/>
            </p:nvSpPr>
            <p:spPr>
              <a:xfrm>
                <a:off x="2969996" y="2507236"/>
                <a:ext cx="4980979" cy="3511218"/>
              </a:xfrm>
              <a:prstGeom prst="rect">
                <a:avLst/>
              </a:prstGeom>
              <a:blipFill>
                <a:blip r:embed="rId3"/>
                <a:stretch>
                  <a:fillRect/>
                </a:stretch>
              </a:blipFill>
            </p:spPr>
            <p:txBody>
              <a:bodyPr/>
              <a:lstStyle/>
              <a:p>
                <a:r>
                  <a:rPr lang="en-US">
                    <a:noFill/>
                  </a:rPr>
                  <a:t> </a:t>
                </a:r>
              </a:p>
            </p:txBody>
          </p:sp>
        </mc:Fallback>
      </mc:AlternateContent>
      <p:sp>
        <p:nvSpPr>
          <p:cNvPr id="10" name="Rounded Rectangle 9"/>
          <p:cNvSpPr/>
          <p:nvPr/>
        </p:nvSpPr>
        <p:spPr>
          <a:xfrm>
            <a:off x="3215558" y="2507236"/>
            <a:ext cx="4499562" cy="484558"/>
          </a:xfrm>
          <a:prstGeom prst="roundRect">
            <a:avLst/>
          </a:prstGeom>
          <a:solidFill>
            <a:schemeClr val="tx1">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Box 53"/>
          <p:cNvSpPr txBox="1"/>
          <p:nvPr/>
        </p:nvSpPr>
        <p:spPr>
          <a:xfrm>
            <a:off x="2303890" y="5948083"/>
            <a:ext cx="3186513" cy="584775"/>
          </a:xfrm>
          <a:prstGeom prst="rect">
            <a:avLst/>
          </a:prstGeom>
          <a:noFill/>
        </p:spPr>
        <p:txBody>
          <a:bodyPr wrap="none" rtlCol="0">
            <a:spAutoFit/>
          </a:bodyPr>
          <a:lstStyle/>
          <a:p>
            <a:r>
              <a:rPr lang="de-CH" sz="3200" dirty="0" smtClean="0"/>
              <a:t>Adjacency </a:t>
            </a:r>
            <a:r>
              <a:rPr lang="de-CH" sz="3200" dirty="0" smtClean="0"/>
              <a:t>Matrix</a:t>
            </a:r>
            <a:endParaRPr lang="de-CH" sz="3200" dirty="0"/>
          </a:p>
        </p:txBody>
      </p:sp>
      <p:sp>
        <p:nvSpPr>
          <p:cNvPr id="2" name="Isosceles Triangle 1"/>
          <p:cNvSpPr/>
          <p:nvPr/>
        </p:nvSpPr>
        <p:spPr>
          <a:xfrm>
            <a:off x="3215558" y="2991794"/>
            <a:ext cx="4103518" cy="3026659"/>
          </a:xfrm>
          <a:prstGeom prst="triangle">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itle 24"/>
          <p:cNvSpPr>
            <a:spLocks noGrp="1"/>
          </p:cNvSpPr>
          <p:nvPr>
            <p:ph type="title"/>
          </p:nvPr>
        </p:nvSpPr>
        <p:spPr>
          <a:xfrm>
            <a:off x="191344" y="955480"/>
            <a:ext cx="11773308" cy="533400"/>
          </a:xfrm>
          <a:noFill/>
        </p:spPr>
        <p:txBody>
          <a:bodyPr/>
          <a:lstStyle/>
          <a:p>
            <a:r>
              <a:rPr lang="en-US" dirty="0" err="1" smtClean="0"/>
              <a:t>Substream</a:t>
            </a:r>
            <a:r>
              <a:rPr lang="en-US" dirty="0" smtClean="0"/>
              <a:t>-Centric MWM: FPGA </a:t>
            </a:r>
            <a:r>
              <a:rPr lang="pl-PL" dirty="0" smtClean="0"/>
              <a:t>optimizations</a:t>
            </a:r>
            <a:br>
              <a:rPr lang="pl-PL" dirty="0" smtClean="0"/>
            </a:br>
            <a:r>
              <a:rPr lang="pl-PL" dirty="0" smtClean="0"/>
              <a:t>Blocking</a:t>
            </a:r>
            <a:endParaRPr lang="de-CH" dirty="0"/>
          </a:p>
        </p:txBody>
      </p:sp>
      <p:sp>
        <p:nvSpPr>
          <p:cNvPr id="58" name="Rectangle 57"/>
          <p:cNvSpPr/>
          <p:nvPr/>
        </p:nvSpPr>
        <p:spPr>
          <a:xfrm>
            <a:off x="1697398" y="1389772"/>
            <a:ext cx="2296354" cy="707886"/>
          </a:xfrm>
          <a:prstGeom prst="rect">
            <a:avLst/>
          </a:prstGeom>
        </p:spPr>
        <p:txBody>
          <a:bodyPr wrap="square">
            <a:spAutoFit/>
          </a:bodyPr>
          <a:lstStyle/>
          <a:p>
            <a:pPr algn="ctr"/>
            <a:r>
              <a:rPr lang="pl-PL" sz="2000" dirty="0" smtClean="0"/>
              <a:t>An edge between vertices 0 and 1</a:t>
            </a:r>
            <a:endParaRPr lang="de-CH" sz="2000" dirty="0"/>
          </a:p>
        </p:txBody>
      </p:sp>
      <p:cxnSp>
        <p:nvCxnSpPr>
          <p:cNvPr id="59" name="Straight Connector 58"/>
          <p:cNvCxnSpPr/>
          <p:nvPr/>
        </p:nvCxnSpPr>
        <p:spPr>
          <a:xfrm flipH="1" flipV="1">
            <a:off x="3748680" y="1929314"/>
            <a:ext cx="258029" cy="725832"/>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2" name="Rectangle 61"/>
          <p:cNvSpPr/>
          <p:nvPr/>
        </p:nvSpPr>
        <p:spPr>
          <a:xfrm>
            <a:off x="3740629" y="1284946"/>
            <a:ext cx="2296354" cy="707886"/>
          </a:xfrm>
          <a:prstGeom prst="rect">
            <a:avLst/>
          </a:prstGeom>
        </p:spPr>
        <p:txBody>
          <a:bodyPr wrap="square">
            <a:spAutoFit/>
          </a:bodyPr>
          <a:lstStyle/>
          <a:p>
            <a:pPr algn="ctr"/>
            <a:r>
              <a:rPr lang="pl-PL" sz="2000" dirty="0" smtClean="0"/>
              <a:t>An edge between vertices 0 and 2</a:t>
            </a:r>
            <a:endParaRPr lang="de-CH" sz="2000" dirty="0"/>
          </a:p>
        </p:txBody>
      </p:sp>
      <p:cxnSp>
        <p:nvCxnSpPr>
          <p:cNvPr id="64" name="Straight Connector 63"/>
          <p:cNvCxnSpPr/>
          <p:nvPr/>
        </p:nvCxnSpPr>
        <p:spPr>
          <a:xfrm flipH="1" flipV="1">
            <a:off x="4853740" y="1993792"/>
            <a:ext cx="70132" cy="579188"/>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8" name="Rounded Rectangle 67"/>
          <p:cNvSpPr/>
          <p:nvPr/>
        </p:nvSpPr>
        <p:spPr>
          <a:xfrm>
            <a:off x="4006708" y="3142631"/>
            <a:ext cx="3708412" cy="484558"/>
          </a:xfrm>
          <a:prstGeom prst="roundRect">
            <a:avLst/>
          </a:prstGeom>
          <a:solidFill>
            <a:schemeClr val="tx1">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ounded Rectangle 68"/>
          <p:cNvSpPr/>
          <p:nvPr/>
        </p:nvSpPr>
        <p:spPr>
          <a:xfrm>
            <a:off x="4853740" y="3778026"/>
            <a:ext cx="2861380" cy="484558"/>
          </a:xfrm>
          <a:prstGeom prst="roundRect">
            <a:avLst/>
          </a:prstGeom>
          <a:solidFill>
            <a:schemeClr val="tx1">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ounded Rectangle 69"/>
          <p:cNvSpPr/>
          <p:nvPr/>
        </p:nvSpPr>
        <p:spPr>
          <a:xfrm>
            <a:off x="5662892" y="4379953"/>
            <a:ext cx="2052228" cy="484558"/>
          </a:xfrm>
          <a:prstGeom prst="roundRect">
            <a:avLst/>
          </a:prstGeom>
          <a:solidFill>
            <a:schemeClr val="tx1">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ounded Rectangle 72"/>
          <p:cNvSpPr/>
          <p:nvPr/>
        </p:nvSpPr>
        <p:spPr>
          <a:xfrm>
            <a:off x="6454980" y="4945474"/>
            <a:ext cx="1260140" cy="484558"/>
          </a:xfrm>
          <a:prstGeom prst="roundRect">
            <a:avLst/>
          </a:prstGeom>
          <a:solidFill>
            <a:schemeClr val="tx1">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ounded Rectangle 73"/>
          <p:cNvSpPr/>
          <p:nvPr/>
        </p:nvSpPr>
        <p:spPr>
          <a:xfrm>
            <a:off x="7319076" y="5533896"/>
            <a:ext cx="396044" cy="484558"/>
          </a:xfrm>
          <a:prstGeom prst="roundRect">
            <a:avLst/>
          </a:prstGeom>
          <a:solidFill>
            <a:schemeClr val="tx1">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c 11"/>
          <p:cNvSpPr/>
          <p:nvPr/>
        </p:nvSpPr>
        <p:spPr>
          <a:xfrm rot="9300161">
            <a:off x="3506603" y="2853368"/>
            <a:ext cx="468052" cy="580148"/>
          </a:xfrm>
          <a:prstGeom prst="arc">
            <a:avLst>
              <a:gd name="adj1" fmla="val 16200000"/>
              <a:gd name="adj2" fmla="val 2491643"/>
            </a:avLst>
          </a:prstGeom>
          <a:ln w="762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5" name="Arc 74"/>
          <p:cNvSpPr/>
          <p:nvPr/>
        </p:nvSpPr>
        <p:spPr>
          <a:xfrm rot="9300161">
            <a:off x="4383859" y="3475754"/>
            <a:ext cx="468052" cy="580148"/>
          </a:xfrm>
          <a:prstGeom prst="arc">
            <a:avLst>
              <a:gd name="adj1" fmla="val 16200000"/>
              <a:gd name="adj2" fmla="val 2491643"/>
            </a:avLst>
          </a:prstGeom>
          <a:ln w="762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6" name="Arc 75"/>
          <p:cNvSpPr/>
          <p:nvPr/>
        </p:nvSpPr>
        <p:spPr>
          <a:xfrm rot="9300161">
            <a:off x="5122832" y="4103718"/>
            <a:ext cx="468052" cy="580148"/>
          </a:xfrm>
          <a:prstGeom prst="arc">
            <a:avLst>
              <a:gd name="adj1" fmla="val 16200000"/>
              <a:gd name="adj2" fmla="val 2491643"/>
            </a:avLst>
          </a:prstGeom>
          <a:ln w="762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7" name="Arc 76"/>
          <p:cNvSpPr/>
          <p:nvPr/>
        </p:nvSpPr>
        <p:spPr>
          <a:xfrm rot="9300161">
            <a:off x="5936600" y="4699965"/>
            <a:ext cx="468052" cy="580148"/>
          </a:xfrm>
          <a:prstGeom prst="arc">
            <a:avLst>
              <a:gd name="adj1" fmla="val 16200000"/>
              <a:gd name="adj2" fmla="val 2491643"/>
            </a:avLst>
          </a:prstGeom>
          <a:ln w="762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9" name="Arc 78"/>
          <p:cNvSpPr/>
          <p:nvPr/>
        </p:nvSpPr>
        <p:spPr>
          <a:xfrm rot="9300161">
            <a:off x="6828983" y="5265599"/>
            <a:ext cx="468052" cy="580148"/>
          </a:xfrm>
          <a:prstGeom prst="arc">
            <a:avLst>
              <a:gd name="adj1" fmla="val 16200000"/>
              <a:gd name="adj2" fmla="val 2491643"/>
            </a:avLst>
          </a:prstGeom>
          <a:ln w="762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3" name="Rectangle 82"/>
          <p:cNvSpPr/>
          <p:nvPr/>
        </p:nvSpPr>
        <p:spPr>
          <a:xfrm rot="20279817">
            <a:off x="2235915" y="3469794"/>
            <a:ext cx="1483799" cy="400110"/>
          </a:xfrm>
          <a:prstGeom prst="rect">
            <a:avLst/>
          </a:prstGeom>
        </p:spPr>
        <p:txBody>
          <a:bodyPr wrap="square">
            <a:spAutoFit/>
          </a:bodyPr>
          <a:lstStyle/>
          <a:p>
            <a:pPr algn="ctr"/>
            <a:r>
              <a:rPr lang="pl-PL" sz="2000" dirty="0" smtClean="0"/>
              <a:t>depends on</a:t>
            </a:r>
            <a:endParaRPr lang="de-CH" sz="2000" dirty="0"/>
          </a:p>
        </p:txBody>
      </p:sp>
      <p:sp>
        <p:nvSpPr>
          <p:cNvPr id="84" name="Rectangle 83"/>
          <p:cNvSpPr/>
          <p:nvPr/>
        </p:nvSpPr>
        <p:spPr>
          <a:xfrm rot="20279817">
            <a:off x="3101032" y="4092092"/>
            <a:ext cx="1483799" cy="400110"/>
          </a:xfrm>
          <a:prstGeom prst="rect">
            <a:avLst/>
          </a:prstGeom>
        </p:spPr>
        <p:txBody>
          <a:bodyPr wrap="square">
            <a:spAutoFit/>
          </a:bodyPr>
          <a:lstStyle/>
          <a:p>
            <a:pPr algn="ctr"/>
            <a:r>
              <a:rPr lang="pl-PL" sz="2000" dirty="0" smtClean="0"/>
              <a:t>depends on</a:t>
            </a:r>
            <a:endParaRPr lang="de-CH" sz="2000" dirty="0"/>
          </a:p>
        </p:txBody>
      </p:sp>
      <p:sp>
        <p:nvSpPr>
          <p:cNvPr id="85" name="Rectangle 84"/>
          <p:cNvSpPr/>
          <p:nvPr/>
        </p:nvSpPr>
        <p:spPr>
          <a:xfrm rot="20279817">
            <a:off x="3877934" y="4740203"/>
            <a:ext cx="1483799" cy="400110"/>
          </a:xfrm>
          <a:prstGeom prst="rect">
            <a:avLst/>
          </a:prstGeom>
        </p:spPr>
        <p:txBody>
          <a:bodyPr wrap="square">
            <a:spAutoFit/>
          </a:bodyPr>
          <a:lstStyle/>
          <a:p>
            <a:pPr algn="ctr"/>
            <a:r>
              <a:rPr lang="pl-PL" sz="2000" dirty="0" smtClean="0"/>
              <a:t>depends on</a:t>
            </a:r>
            <a:endParaRPr lang="de-CH" sz="2000" dirty="0"/>
          </a:p>
        </p:txBody>
      </p:sp>
      <p:sp>
        <p:nvSpPr>
          <p:cNvPr id="86" name="Rectangle 85"/>
          <p:cNvSpPr/>
          <p:nvPr/>
        </p:nvSpPr>
        <p:spPr>
          <a:xfrm rot="20279817">
            <a:off x="4640749" y="5312567"/>
            <a:ext cx="1483799" cy="400110"/>
          </a:xfrm>
          <a:prstGeom prst="rect">
            <a:avLst/>
          </a:prstGeom>
        </p:spPr>
        <p:txBody>
          <a:bodyPr wrap="square">
            <a:spAutoFit/>
          </a:bodyPr>
          <a:lstStyle/>
          <a:p>
            <a:pPr algn="ctr"/>
            <a:r>
              <a:rPr lang="pl-PL" sz="2000" dirty="0" smtClean="0"/>
              <a:t>depends on</a:t>
            </a:r>
            <a:endParaRPr lang="de-CH" sz="2000" dirty="0"/>
          </a:p>
        </p:txBody>
      </p:sp>
      <p:sp>
        <p:nvSpPr>
          <p:cNvPr id="88" name="Rectangle 87"/>
          <p:cNvSpPr/>
          <p:nvPr/>
        </p:nvSpPr>
        <p:spPr>
          <a:xfrm rot="20279817">
            <a:off x="5428726" y="5912110"/>
            <a:ext cx="1483799" cy="400110"/>
          </a:xfrm>
          <a:prstGeom prst="rect">
            <a:avLst/>
          </a:prstGeom>
        </p:spPr>
        <p:txBody>
          <a:bodyPr wrap="square">
            <a:spAutoFit/>
          </a:bodyPr>
          <a:lstStyle/>
          <a:p>
            <a:pPr algn="ctr"/>
            <a:r>
              <a:rPr lang="pl-PL" sz="2000" dirty="0" smtClean="0"/>
              <a:t>depends on</a:t>
            </a:r>
            <a:endParaRPr lang="de-CH" sz="2000" dirty="0"/>
          </a:p>
        </p:txBody>
      </p:sp>
      <p:cxnSp>
        <p:nvCxnSpPr>
          <p:cNvPr id="22" name="Straight Arrow Connector 21"/>
          <p:cNvCxnSpPr/>
          <p:nvPr/>
        </p:nvCxnSpPr>
        <p:spPr>
          <a:xfrm>
            <a:off x="3405946" y="2734758"/>
            <a:ext cx="4208187" cy="0"/>
          </a:xfrm>
          <a:prstGeom prst="straightConnector1">
            <a:avLst/>
          </a:prstGeom>
          <a:ln w="152400">
            <a:solidFill>
              <a:schemeClr val="tx1">
                <a:alpha val="23000"/>
              </a:schemeClr>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89" name="Straight Arrow Connector 88"/>
          <p:cNvCxnSpPr/>
          <p:nvPr/>
        </p:nvCxnSpPr>
        <p:spPr>
          <a:xfrm>
            <a:off x="4150724" y="3404032"/>
            <a:ext cx="3463409" cy="0"/>
          </a:xfrm>
          <a:prstGeom prst="straightConnector1">
            <a:avLst/>
          </a:prstGeom>
          <a:ln w="152400">
            <a:solidFill>
              <a:schemeClr val="tx1">
                <a:alpha val="23000"/>
              </a:schemeClr>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91" name="Straight Arrow Connector 90"/>
          <p:cNvCxnSpPr/>
          <p:nvPr/>
        </p:nvCxnSpPr>
        <p:spPr>
          <a:xfrm>
            <a:off x="5022175" y="4031996"/>
            <a:ext cx="2591958" cy="0"/>
          </a:xfrm>
          <a:prstGeom prst="straightConnector1">
            <a:avLst/>
          </a:prstGeom>
          <a:ln w="152400">
            <a:solidFill>
              <a:schemeClr val="tx1">
                <a:alpha val="23000"/>
              </a:schemeClr>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93" name="Straight Arrow Connector 92"/>
          <p:cNvCxnSpPr/>
          <p:nvPr/>
        </p:nvCxnSpPr>
        <p:spPr>
          <a:xfrm>
            <a:off x="5835943" y="4639490"/>
            <a:ext cx="1778190" cy="0"/>
          </a:xfrm>
          <a:prstGeom prst="straightConnector1">
            <a:avLst/>
          </a:prstGeom>
          <a:ln w="152400">
            <a:solidFill>
              <a:schemeClr val="tx1">
                <a:alpha val="23000"/>
              </a:schemeClr>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94" name="Straight Arrow Connector 93"/>
          <p:cNvCxnSpPr/>
          <p:nvPr/>
        </p:nvCxnSpPr>
        <p:spPr>
          <a:xfrm>
            <a:off x="6598996" y="5193877"/>
            <a:ext cx="1015137" cy="0"/>
          </a:xfrm>
          <a:prstGeom prst="straightConnector1">
            <a:avLst/>
          </a:prstGeom>
          <a:ln w="152400">
            <a:solidFill>
              <a:schemeClr val="tx1">
                <a:alpha val="23000"/>
              </a:schemeClr>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95" name="Straight Arrow Connector 94"/>
          <p:cNvCxnSpPr/>
          <p:nvPr/>
        </p:nvCxnSpPr>
        <p:spPr>
          <a:xfrm>
            <a:off x="7103052" y="5785441"/>
            <a:ext cx="612068" cy="0"/>
          </a:xfrm>
          <a:prstGeom prst="straightConnector1">
            <a:avLst/>
          </a:prstGeom>
          <a:ln w="152400">
            <a:solidFill>
              <a:schemeClr val="tx1">
                <a:alpha val="23000"/>
              </a:schemeClr>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flipH="1" flipV="1">
            <a:off x="7956255" y="3066288"/>
            <a:ext cx="949637" cy="954017"/>
          </a:xfrm>
          <a:prstGeom prst="line">
            <a:avLst/>
          </a:prstGeom>
          <a:ln w="7620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flipH="1" flipV="1">
            <a:off x="7950976" y="3743837"/>
            <a:ext cx="954916" cy="456648"/>
          </a:xfrm>
          <a:prstGeom prst="line">
            <a:avLst/>
          </a:prstGeom>
          <a:ln w="7620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flipH="1">
            <a:off x="7926257" y="4337529"/>
            <a:ext cx="868611" cy="1"/>
          </a:xfrm>
          <a:prstGeom prst="line">
            <a:avLst/>
          </a:prstGeom>
          <a:ln w="7620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flipH="1">
            <a:off x="7938113" y="4533749"/>
            <a:ext cx="858187" cy="342166"/>
          </a:xfrm>
          <a:prstGeom prst="line">
            <a:avLst/>
          </a:prstGeom>
          <a:ln w="7620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flipH="1">
            <a:off x="7946538" y="4748841"/>
            <a:ext cx="848330" cy="701950"/>
          </a:xfrm>
          <a:prstGeom prst="line">
            <a:avLst/>
          </a:prstGeom>
          <a:ln w="7620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10" name="Rounded Rectangle 58">
            <a:extLst>
              <a:ext uri="{FF2B5EF4-FFF2-40B4-BE49-F238E27FC236}">
                <a16:creationId xmlns:a16="http://schemas.microsoft.com/office/drawing/2014/main" id="{F533C29D-DB31-4CEC-8F72-4F58076869E5}"/>
              </a:ext>
            </a:extLst>
          </p:cNvPr>
          <p:cNvSpPr/>
          <p:nvPr/>
        </p:nvSpPr>
        <p:spPr>
          <a:xfrm>
            <a:off x="8697711" y="3972625"/>
            <a:ext cx="2518561" cy="842333"/>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2000" dirty="0"/>
              <a:t>Stalling between every row needed...</a:t>
            </a:r>
            <a:endParaRPr lang="de-CH" sz="2000" dirty="0"/>
          </a:p>
        </p:txBody>
      </p:sp>
      <p:sp>
        <p:nvSpPr>
          <p:cNvPr id="112" name="Rounded Rectangle 58">
            <a:extLst>
              <a:ext uri="{FF2B5EF4-FFF2-40B4-BE49-F238E27FC236}">
                <a16:creationId xmlns:a16="http://schemas.microsoft.com/office/drawing/2014/main" id="{F533C29D-DB31-4CEC-8F72-4F58076869E5}"/>
              </a:ext>
            </a:extLst>
          </p:cNvPr>
          <p:cNvSpPr/>
          <p:nvPr/>
        </p:nvSpPr>
        <p:spPr>
          <a:xfrm>
            <a:off x="8976320" y="801013"/>
            <a:ext cx="2912283" cy="842333"/>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2000" dirty="0" smtClean="0"/>
              <a:t>Introduce a (tunable) „blocking parameter” K</a:t>
            </a:r>
            <a:endParaRPr lang="de-CH" sz="2000" dirty="0"/>
          </a:p>
        </p:txBody>
      </p:sp>
      <p:sp>
        <p:nvSpPr>
          <p:cNvPr id="113" name="Rounded Rectangle 58">
            <a:extLst>
              <a:ext uri="{FF2B5EF4-FFF2-40B4-BE49-F238E27FC236}">
                <a16:creationId xmlns:a16="http://schemas.microsoft.com/office/drawing/2014/main" id="{F533C29D-DB31-4CEC-8F72-4F58076869E5}"/>
              </a:ext>
            </a:extLst>
          </p:cNvPr>
          <p:cNvSpPr/>
          <p:nvPr/>
        </p:nvSpPr>
        <p:spPr>
          <a:xfrm>
            <a:off x="8944963" y="1886427"/>
            <a:ext cx="2912283" cy="842333"/>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2000" dirty="0" smtClean="0"/>
              <a:t>K determines how many stalls are allowed</a:t>
            </a:r>
            <a:endParaRPr lang="de-CH" sz="2000" dirty="0"/>
          </a:p>
        </p:txBody>
      </p:sp>
      <p:sp>
        <p:nvSpPr>
          <p:cNvPr id="116" name="TextBox 115"/>
          <p:cNvSpPr txBox="1"/>
          <p:nvPr/>
        </p:nvSpPr>
        <p:spPr>
          <a:xfrm>
            <a:off x="7543545" y="1650665"/>
            <a:ext cx="997389" cy="584775"/>
          </a:xfrm>
          <a:prstGeom prst="rect">
            <a:avLst/>
          </a:prstGeom>
          <a:noFill/>
        </p:spPr>
        <p:txBody>
          <a:bodyPr wrap="none" rtlCol="0">
            <a:spAutoFit/>
          </a:bodyPr>
          <a:lstStyle/>
          <a:p>
            <a:r>
              <a:rPr lang="pl-PL" sz="3200" dirty="0" smtClean="0"/>
              <a:t>K = 3</a:t>
            </a:r>
            <a:endParaRPr lang="de-CH" sz="3200" dirty="0"/>
          </a:p>
        </p:txBody>
      </p:sp>
      <p:sp>
        <p:nvSpPr>
          <p:cNvPr id="117" name="Rectangle 116"/>
          <p:cNvSpPr/>
          <p:nvPr/>
        </p:nvSpPr>
        <p:spPr>
          <a:xfrm>
            <a:off x="1011412" y="4378013"/>
            <a:ext cx="1516429" cy="1017060"/>
          </a:xfrm>
          <a:prstGeom prst="rect">
            <a:avLst/>
          </a:prstGeom>
        </p:spPr>
        <p:txBody>
          <a:bodyPr wrap="square">
            <a:spAutoFit/>
          </a:bodyPr>
          <a:lstStyle/>
          <a:p>
            <a:pPr algn="ctr"/>
            <a:r>
              <a:rPr lang="en-US" sz="2000" dirty="0" smtClean="0"/>
              <a:t>Row IDs correspond to vertex IDs</a:t>
            </a:r>
            <a:endParaRPr lang="de-CH" sz="2000" dirty="0"/>
          </a:p>
        </p:txBody>
      </p:sp>
      <p:sp>
        <p:nvSpPr>
          <p:cNvPr id="124" name="Rectangle 123"/>
          <p:cNvSpPr/>
          <p:nvPr/>
        </p:nvSpPr>
        <p:spPr>
          <a:xfrm>
            <a:off x="5930791" y="1179106"/>
            <a:ext cx="1516429" cy="1017060"/>
          </a:xfrm>
          <a:prstGeom prst="rect">
            <a:avLst/>
          </a:prstGeom>
        </p:spPr>
        <p:txBody>
          <a:bodyPr wrap="square">
            <a:spAutoFit/>
          </a:bodyPr>
          <a:lstStyle/>
          <a:p>
            <a:pPr algn="ctr"/>
            <a:r>
              <a:rPr lang="en-US" sz="2000" dirty="0" smtClean="0"/>
              <a:t>Column IDs correspond to vertex IDs</a:t>
            </a:r>
            <a:endParaRPr lang="de-CH" sz="2000" dirty="0"/>
          </a:p>
        </p:txBody>
      </p:sp>
      <p:sp>
        <p:nvSpPr>
          <p:cNvPr id="125" name="Rectangle 124"/>
          <p:cNvSpPr/>
          <p:nvPr/>
        </p:nvSpPr>
        <p:spPr>
          <a:xfrm>
            <a:off x="3093697" y="2114154"/>
            <a:ext cx="563546" cy="461665"/>
          </a:xfrm>
          <a:prstGeom prst="rect">
            <a:avLst/>
          </a:prstGeom>
        </p:spPr>
        <p:txBody>
          <a:bodyPr wrap="square">
            <a:spAutoFit/>
          </a:bodyPr>
          <a:lstStyle/>
          <a:p>
            <a:pPr algn="ctr"/>
            <a:r>
              <a:rPr lang="en-US" sz="2400" b="1" dirty="0" smtClean="0"/>
              <a:t>0</a:t>
            </a:r>
            <a:endParaRPr lang="de-CH" sz="2400" b="1" dirty="0"/>
          </a:p>
        </p:txBody>
      </p:sp>
      <p:sp>
        <p:nvSpPr>
          <p:cNvPr id="127" name="Rectangle 126"/>
          <p:cNvSpPr/>
          <p:nvPr/>
        </p:nvSpPr>
        <p:spPr>
          <a:xfrm>
            <a:off x="3890735" y="2117680"/>
            <a:ext cx="563546" cy="461665"/>
          </a:xfrm>
          <a:prstGeom prst="rect">
            <a:avLst/>
          </a:prstGeom>
        </p:spPr>
        <p:txBody>
          <a:bodyPr wrap="square">
            <a:spAutoFit/>
          </a:bodyPr>
          <a:lstStyle/>
          <a:p>
            <a:pPr algn="ctr"/>
            <a:r>
              <a:rPr lang="en-US" sz="2400" b="1" dirty="0" smtClean="0"/>
              <a:t>1</a:t>
            </a:r>
            <a:endParaRPr lang="de-CH" sz="2400" b="1" dirty="0"/>
          </a:p>
        </p:txBody>
      </p:sp>
      <p:sp>
        <p:nvSpPr>
          <p:cNvPr id="128" name="Rectangle 127"/>
          <p:cNvSpPr/>
          <p:nvPr/>
        </p:nvSpPr>
        <p:spPr>
          <a:xfrm>
            <a:off x="4752324" y="2098672"/>
            <a:ext cx="563546" cy="461665"/>
          </a:xfrm>
          <a:prstGeom prst="rect">
            <a:avLst/>
          </a:prstGeom>
        </p:spPr>
        <p:txBody>
          <a:bodyPr wrap="square">
            <a:spAutoFit/>
          </a:bodyPr>
          <a:lstStyle/>
          <a:p>
            <a:pPr algn="ctr"/>
            <a:r>
              <a:rPr lang="en-US" sz="2400" b="1" dirty="0" smtClean="0"/>
              <a:t>2</a:t>
            </a:r>
            <a:endParaRPr lang="de-CH" sz="2400" b="1" dirty="0"/>
          </a:p>
        </p:txBody>
      </p:sp>
      <p:sp>
        <p:nvSpPr>
          <p:cNvPr id="130" name="Rectangle 129"/>
          <p:cNvSpPr/>
          <p:nvPr/>
        </p:nvSpPr>
        <p:spPr>
          <a:xfrm>
            <a:off x="5561432" y="2103531"/>
            <a:ext cx="563546" cy="461665"/>
          </a:xfrm>
          <a:prstGeom prst="rect">
            <a:avLst/>
          </a:prstGeom>
        </p:spPr>
        <p:txBody>
          <a:bodyPr wrap="square">
            <a:spAutoFit/>
          </a:bodyPr>
          <a:lstStyle/>
          <a:p>
            <a:pPr algn="ctr"/>
            <a:r>
              <a:rPr lang="en-US" sz="2400" b="1" dirty="0" smtClean="0"/>
              <a:t>3</a:t>
            </a:r>
            <a:endParaRPr lang="de-CH" sz="2400" b="1" dirty="0"/>
          </a:p>
        </p:txBody>
      </p:sp>
      <p:sp>
        <p:nvSpPr>
          <p:cNvPr id="131" name="Rectangle 130"/>
          <p:cNvSpPr/>
          <p:nvPr/>
        </p:nvSpPr>
        <p:spPr>
          <a:xfrm>
            <a:off x="6393002" y="2098671"/>
            <a:ext cx="563546" cy="461665"/>
          </a:xfrm>
          <a:prstGeom prst="rect">
            <a:avLst/>
          </a:prstGeom>
        </p:spPr>
        <p:txBody>
          <a:bodyPr wrap="square">
            <a:spAutoFit/>
          </a:bodyPr>
          <a:lstStyle/>
          <a:p>
            <a:pPr algn="ctr"/>
            <a:r>
              <a:rPr lang="en-US" sz="2400" b="1" dirty="0" smtClean="0"/>
              <a:t>4</a:t>
            </a:r>
            <a:endParaRPr lang="de-CH" sz="2400" b="1" dirty="0"/>
          </a:p>
        </p:txBody>
      </p:sp>
      <p:sp>
        <p:nvSpPr>
          <p:cNvPr id="133" name="Rectangle 132"/>
          <p:cNvSpPr/>
          <p:nvPr/>
        </p:nvSpPr>
        <p:spPr>
          <a:xfrm>
            <a:off x="7188506" y="2098670"/>
            <a:ext cx="563546" cy="461665"/>
          </a:xfrm>
          <a:prstGeom prst="rect">
            <a:avLst/>
          </a:prstGeom>
        </p:spPr>
        <p:txBody>
          <a:bodyPr wrap="square">
            <a:spAutoFit/>
          </a:bodyPr>
          <a:lstStyle/>
          <a:p>
            <a:pPr algn="ctr"/>
            <a:r>
              <a:rPr lang="en-US" sz="2400" b="1" dirty="0" smtClean="0"/>
              <a:t>5</a:t>
            </a:r>
            <a:endParaRPr lang="de-CH" sz="2400" b="1" dirty="0"/>
          </a:p>
        </p:txBody>
      </p:sp>
      <p:sp>
        <p:nvSpPr>
          <p:cNvPr id="135" name="Rectangle 134"/>
          <p:cNvSpPr/>
          <p:nvPr/>
        </p:nvSpPr>
        <p:spPr>
          <a:xfrm>
            <a:off x="2644208" y="2583009"/>
            <a:ext cx="563546" cy="461665"/>
          </a:xfrm>
          <a:prstGeom prst="rect">
            <a:avLst/>
          </a:prstGeom>
        </p:spPr>
        <p:txBody>
          <a:bodyPr wrap="square">
            <a:spAutoFit/>
          </a:bodyPr>
          <a:lstStyle/>
          <a:p>
            <a:pPr algn="ctr"/>
            <a:r>
              <a:rPr lang="en-US" sz="2400" b="1" dirty="0" smtClean="0"/>
              <a:t>0</a:t>
            </a:r>
            <a:endParaRPr lang="de-CH" sz="2400" b="1" dirty="0"/>
          </a:p>
        </p:txBody>
      </p:sp>
      <p:sp>
        <p:nvSpPr>
          <p:cNvPr id="136" name="Rectangle 135"/>
          <p:cNvSpPr/>
          <p:nvPr/>
        </p:nvSpPr>
        <p:spPr>
          <a:xfrm>
            <a:off x="2634510" y="3109839"/>
            <a:ext cx="563546" cy="461665"/>
          </a:xfrm>
          <a:prstGeom prst="rect">
            <a:avLst/>
          </a:prstGeom>
        </p:spPr>
        <p:txBody>
          <a:bodyPr wrap="square">
            <a:spAutoFit/>
          </a:bodyPr>
          <a:lstStyle/>
          <a:p>
            <a:pPr algn="ctr"/>
            <a:r>
              <a:rPr lang="en-US" sz="2400" b="1" dirty="0" smtClean="0"/>
              <a:t>1</a:t>
            </a:r>
            <a:endParaRPr lang="de-CH" sz="2400" b="1" dirty="0"/>
          </a:p>
        </p:txBody>
      </p:sp>
      <p:sp>
        <p:nvSpPr>
          <p:cNvPr id="137" name="Rectangle 136"/>
          <p:cNvSpPr/>
          <p:nvPr/>
        </p:nvSpPr>
        <p:spPr>
          <a:xfrm>
            <a:off x="2644208" y="3800919"/>
            <a:ext cx="563546" cy="461665"/>
          </a:xfrm>
          <a:prstGeom prst="rect">
            <a:avLst/>
          </a:prstGeom>
        </p:spPr>
        <p:txBody>
          <a:bodyPr wrap="square">
            <a:spAutoFit/>
          </a:bodyPr>
          <a:lstStyle/>
          <a:p>
            <a:pPr algn="ctr"/>
            <a:r>
              <a:rPr lang="en-US" sz="2400" b="1" dirty="0" smtClean="0"/>
              <a:t>2</a:t>
            </a:r>
            <a:endParaRPr lang="de-CH" sz="2400" b="1" dirty="0"/>
          </a:p>
        </p:txBody>
      </p:sp>
      <p:sp>
        <p:nvSpPr>
          <p:cNvPr id="138" name="Rectangle 137"/>
          <p:cNvSpPr/>
          <p:nvPr/>
        </p:nvSpPr>
        <p:spPr>
          <a:xfrm>
            <a:off x="2641273" y="4450856"/>
            <a:ext cx="563546" cy="461665"/>
          </a:xfrm>
          <a:prstGeom prst="rect">
            <a:avLst/>
          </a:prstGeom>
        </p:spPr>
        <p:txBody>
          <a:bodyPr wrap="square">
            <a:spAutoFit/>
          </a:bodyPr>
          <a:lstStyle/>
          <a:p>
            <a:pPr algn="ctr"/>
            <a:r>
              <a:rPr lang="en-US" sz="2400" b="1" dirty="0" smtClean="0"/>
              <a:t>3</a:t>
            </a:r>
            <a:endParaRPr lang="de-CH" sz="2400" b="1" dirty="0"/>
          </a:p>
        </p:txBody>
      </p:sp>
      <p:sp>
        <p:nvSpPr>
          <p:cNvPr id="139" name="Rectangle 138"/>
          <p:cNvSpPr/>
          <p:nvPr/>
        </p:nvSpPr>
        <p:spPr>
          <a:xfrm>
            <a:off x="2647680" y="5026170"/>
            <a:ext cx="563546" cy="461665"/>
          </a:xfrm>
          <a:prstGeom prst="rect">
            <a:avLst/>
          </a:prstGeom>
        </p:spPr>
        <p:txBody>
          <a:bodyPr wrap="square">
            <a:spAutoFit/>
          </a:bodyPr>
          <a:lstStyle/>
          <a:p>
            <a:pPr algn="ctr"/>
            <a:r>
              <a:rPr lang="en-US" sz="2400" b="1" dirty="0" smtClean="0"/>
              <a:t>4</a:t>
            </a:r>
            <a:endParaRPr lang="de-CH" sz="2400" b="1" dirty="0"/>
          </a:p>
        </p:txBody>
      </p:sp>
      <p:sp>
        <p:nvSpPr>
          <p:cNvPr id="140" name="Rectangle 139"/>
          <p:cNvSpPr/>
          <p:nvPr/>
        </p:nvSpPr>
        <p:spPr>
          <a:xfrm>
            <a:off x="2631394" y="5563979"/>
            <a:ext cx="563546" cy="461665"/>
          </a:xfrm>
          <a:prstGeom prst="rect">
            <a:avLst/>
          </a:prstGeom>
        </p:spPr>
        <p:txBody>
          <a:bodyPr wrap="square">
            <a:spAutoFit/>
          </a:bodyPr>
          <a:lstStyle/>
          <a:p>
            <a:pPr algn="ctr"/>
            <a:r>
              <a:rPr lang="en-US" sz="2400" b="1" dirty="0" smtClean="0"/>
              <a:t>5</a:t>
            </a:r>
            <a:endParaRPr lang="de-CH" sz="2400" b="1" dirty="0"/>
          </a:p>
        </p:txBody>
      </p:sp>
      <p:sp>
        <p:nvSpPr>
          <p:cNvPr id="141" name="Rounded Rectangle 140"/>
          <p:cNvSpPr/>
          <p:nvPr/>
        </p:nvSpPr>
        <p:spPr>
          <a:xfrm>
            <a:off x="2772394" y="2549863"/>
            <a:ext cx="1795050" cy="484558"/>
          </a:xfrm>
          <a:prstGeom prst="roundRect">
            <a:avLst/>
          </a:prstGeom>
          <a:solidFill>
            <a:srgbClr val="C0000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Rounded Rectangle 142"/>
          <p:cNvSpPr/>
          <p:nvPr/>
        </p:nvSpPr>
        <p:spPr>
          <a:xfrm>
            <a:off x="3956831" y="2126398"/>
            <a:ext cx="504911" cy="928441"/>
          </a:xfrm>
          <a:prstGeom prst="roundRect">
            <a:avLst/>
          </a:prstGeom>
          <a:solidFill>
            <a:srgbClr val="C0000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Rounded Rectangle 147"/>
          <p:cNvSpPr/>
          <p:nvPr/>
        </p:nvSpPr>
        <p:spPr>
          <a:xfrm>
            <a:off x="4795315" y="2117088"/>
            <a:ext cx="504911" cy="928441"/>
          </a:xfrm>
          <a:prstGeom prst="roundRect">
            <a:avLst/>
          </a:prstGeom>
          <a:solidFill>
            <a:srgbClr val="C0000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Rounded Rectangle 148"/>
          <p:cNvSpPr/>
          <p:nvPr/>
        </p:nvSpPr>
        <p:spPr>
          <a:xfrm>
            <a:off x="2777839" y="2548896"/>
            <a:ext cx="2562516" cy="484558"/>
          </a:xfrm>
          <a:prstGeom prst="roundRect">
            <a:avLst/>
          </a:prstGeom>
          <a:solidFill>
            <a:srgbClr val="C0000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Arc 154"/>
          <p:cNvSpPr/>
          <p:nvPr/>
        </p:nvSpPr>
        <p:spPr>
          <a:xfrm rot="10800000" flipH="1">
            <a:off x="4989112" y="2771832"/>
            <a:ext cx="583837" cy="580148"/>
          </a:xfrm>
          <a:prstGeom prst="arc">
            <a:avLst>
              <a:gd name="adj1" fmla="val 16200000"/>
              <a:gd name="adj2" fmla="val 6631252"/>
            </a:avLst>
          </a:prstGeom>
          <a:ln w="762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1591729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3"/>
                                        </p:tgtEl>
                                        <p:attrNameLst>
                                          <p:attrName>style.visibility</p:attrName>
                                        </p:attrNameLst>
                                      </p:cBhvr>
                                      <p:to>
                                        <p:strVal val="visible"/>
                                      </p:to>
                                    </p:set>
                                    <p:animEffect transition="in" filter="fade">
                                      <p:cBhvr>
                                        <p:cTn id="10" dur="500"/>
                                        <p:tgtEl>
                                          <p:spTgt spid="5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4"/>
                                        </p:tgtEl>
                                        <p:attrNameLst>
                                          <p:attrName>style.visibility</p:attrName>
                                        </p:attrNameLst>
                                      </p:cBhvr>
                                      <p:to>
                                        <p:strVal val="visible"/>
                                      </p:to>
                                    </p:set>
                                    <p:animEffect transition="in" filter="fade">
                                      <p:cBhvr>
                                        <p:cTn id="13" dur="500"/>
                                        <p:tgtEl>
                                          <p:spTgt spid="5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38"/>
                                        </p:tgtEl>
                                        <p:attrNameLst>
                                          <p:attrName>style.visibility</p:attrName>
                                        </p:attrNameLst>
                                      </p:cBhvr>
                                      <p:to>
                                        <p:strVal val="visible"/>
                                      </p:to>
                                    </p:set>
                                    <p:animEffect transition="in" filter="fade">
                                      <p:cBhvr>
                                        <p:cTn id="18" dur="500"/>
                                        <p:tgtEl>
                                          <p:spTgt spid="13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40"/>
                                        </p:tgtEl>
                                        <p:attrNameLst>
                                          <p:attrName>style.visibility</p:attrName>
                                        </p:attrNameLst>
                                      </p:cBhvr>
                                      <p:to>
                                        <p:strVal val="visible"/>
                                      </p:to>
                                    </p:set>
                                    <p:animEffect transition="in" filter="fade">
                                      <p:cBhvr>
                                        <p:cTn id="21" dur="500"/>
                                        <p:tgtEl>
                                          <p:spTgt spid="140"/>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39"/>
                                        </p:tgtEl>
                                        <p:attrNameLst>
                                          <p:attrName>style.visibility</p:attrName>
                                        </p:attrNameLst>
                                      </p:cBhvr>
                                      <p:to>
                                        <p:strVal val="visible"/>
                                      </p:to>
                                    </p:set>
                                    <p:animEffect transition="in" filter="fade">
                                      <p:cBhvr>
                                        <p:cTn id="24" dur="500"/>
                                        <p:tgtEl>
                                          <p:spTgt spid="139"/>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37"/>
                                        </p:tgtEl>
                                        <p:attrNameLst>
                                          <p:attrName>style.visibility</p:attrName>
                                        </p:attrNameLst>
                                      </p:cBhvr>
                                      <p:to>
                                        <p:strVal val="visible"/>
                                      </p:to>
                                    </p:set>
                                    <p:animEffect transition="in" filter="fade">
                                      <p:cBhvr>
                                        <p:cTn id="27" dur="500"/>
                                        <p:tgtEl>
                                          <p:spTgt spid="137"/>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35"/>
                                        </p:tgtEl>
                                        <p:attrNameLst>
                                          <p:attrName>style.visibility</p:attrName>
                                        </p:attrNameLst>
                                      </p:cBhvr>
                                      <p:to>
                                        <p:strVal val="visible"/>
                                      </p:to>
                                    </p:set>
                                    <p:animEffect transition="in" filter="fade">
                                      <p:cBhvr>
                                        <p:cTn id="30" dur="500"/>
                                        <p:tgtEl>
                                          <p:spTgt spid="135"/>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36"/>
                                        </p:tgtEl>
                                        <p:attrNameLst>
                                          <p:attrName>style.visibility</p:attrName>
                                        </p:attrNameLst>
                                      </p:cBhvr>
                                      <p:to>
                                        <p:strVal val="visible"/>
                                      </p:to>
                                    </p:set>
                                    <p:animEffect transition="in" filter="fade">
                                      <p:cBhvr>
                                        <p:cTn id="33" dur="500"/>
                                        <p:tgtEl>
                                          <p:spTgt spid="136"/>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25"/>
                                        </p:tgtEl>
                                        <p:attrNameLst>
                                          <p:attrName>style.visibility</p:attrName>
                                        </p:attrNameLst>
                                      </p:cBhvr>
                                      <p:to>
                                        <p:strVal val="visible"/>
                                      </p:to>
                                    </p:set>
                                    <p:animEffect transition="in" filter="fade">
                                      <p:cBhvr>
                                        <p:cTn id="36" dur="500"/>
                                        <p:tgtEl>
                                          <p:spTgt spid="125"/>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27"/>
                                        </p:tgtEl>
                                        <p:attrNameLst>
                                          <p:attrName>style.visibility</p:attrName>
                                        </p:attrNameLst>
                                      </p:cBhvr>
                                      <p:to>
                                        <p:strVal val="visible"/>
                                      </p:to>
                                    </p:set>
                                    <p:animEffect transition="in" filter="fade">
                                      <p:cBhvr>
                                        <p:cTn id="39" dur="500"/>
                                        <p:tgtEl>
                                          <p:spTgt spid="127"/>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28"/>
                                        </p:tgtEl>
                                        <p:attrNameLst>
                                          <p:attrName>style.visibility</p:attrName>
                                        </p:attrNameLst>
                                      </p:cBhvr>
                                      <p:to>
                                        <p:strVal val="visible"/>
                                      </p:to>
                                    </p:set>
                                    <p:animEffect transition="in" filter="fade">
                                      <p:cBhvr>
                                        <p:cTn id="42" dur="500"/>
                                        <p:tgtEl>
                                          <p:spTgt spid="128"/>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30"/>
                                        </p:tgtEl>
                                        <p:attrNameLst>
                                          <p:attrName>style.visibility</p:attrName>
                                        </p:attrNameLst>
                                      </p:cBhvr>
                                      <p:to>
                                        <p:strVal val="visible"/>
                                      </p:to>
                                    </p:set>
                                    <p:animEffect transition="in" filter="fade">
                                      <p:cBhvr>
                                        <p:cTn id="45" dur="500"/>
                                        <p:tgtEl>
                                          <p:spTgt spid="130"/>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31"/>
                                        </p:tgtEl>
                                        <p:attrNameLst>
                                          <p:attrName>style.visibility</p:attrName>
                                        </p:attrNameLst>
                                      </p:cBhvr>
                                      <p:to>
                                        <p:strVal val="visible"/>
                                      </p:to>
                                    </p:set>
                                    <p:animEffect transition="in" filter="fade">
                                      <p:cBhvr>
                                        <p:cTn id="48" dur="500"/>
                                        <p:tgtEl>
                                          <p:spTgt spid="131"/>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133"/>
                                        </p:tgtEl>
                                        <p:attrNameLst>
                                          <p:attrName>style.visibility</p:attrName>
                                        </p:attrNameLst>
                                      </p:cBhvr>
                                      <p:to>
                                        <p:strVal val="visible"/>
                                      </p:to>
                                    </p:set>
                                    <p:animEffect transition="in" filter="fade">
                                      <p:cBhvr>
                                        <p:cTn id="51" dur="500"/>
                                        <p:tgtEl>
                                          <p:spTgt spid="133"/>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17"/>
                                        </p:tgtEl>
                                        <p:attrNameLst>
                                          <p:attrName>style.visibility</p:attrName>
                                        </p:attrNameLst>
                                      </p:cBhvr>
                                      <p:to>
                                        <p:strVal val="visible"/>
                                      </p:to>
                                    </p:set>
                                    <p:animEffect transition="in" filter="fade">
                                      <p:cBhvr>
                                        <p:cTn id="56" dur="500"/>
                                        <p:tgtEl>
                                          <p:spTgt spid="117"/>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124"/>
                                        </p:tgtEl>
                                        <p:attrNameLst>
                                          <p:attrName>style.visibility</p:attrName>
                                        </p:attrNameLst>
                                      </p:cBhvr>
                                      <p:to>
                                        <p:strVal val="visible"/>
                                      </p:to>
                                    </p:set>
                                    <p:animEffect transition="in" filter="fade">
                                      <p:cBhvr>
                                        <p:cTn id="59" dur="500"/>
                                        <p:tgtEl>
                                          <p:spTgt spid="124"/>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58"/>
                                        </p:tgtEl>
                                        <p:attrNameLst>
                                          <p:attrName>style.visibility</p:attrName>
                                        </p:attrNameLst>
                                      </p:cBhvr>
                                      <p:to>
                                        <p:strVal val="visible"/>
                                      </p:to>
                                    </p:set>
                                    <p:animEffect transition="in" filter="fade">
                                      <p:cBhvr>
                                        <p:cTn id="64" dur="500"/>
                                        <p:tgtEl>
                                          <p:spTgt spid="58"/>
                                        </p:tgtEl>
                                      </p:cBhvr>
                                    </p:animEffect>
                                  </p:childTnLst>
                                </p:cTn>
                              </p:par>
                              <p:par>
                                <p:cTn id="65" presetID="10" presetClass="entr" presetSubtype="0" fill="hold" nodeType="withEffect">
                                  <p:stCondLst>
                                    <p:cond delay="0"/>
                                  </p:stCondLst>
                                  <p:childTnLst>
                                    <p:set>
                                      <p:cBhvr>
                                        <p:cTn id="66" dur="1" fill="hold">
                                          <p:stCondLst>
                                            <p:cond delay="0"/>
                                          </p:stCondLst>
                                        </p:cTn>
                                        <p:tgtEl>
                                          <p:spTgt spid="59"/>
                                        </p:tgtEl>
                                        <p:attrNameLst>
                                          <p:attrName>style.visibility</p:attrName>
                                        </p:attrNameLst>
                                      </p:cBhvr>
                                      <p:to>
                                        <p:strVal val="visible"/>
                                      </p:to>
                                    </p:set>
                                    <p:animEffect transition="in" filter="fade">
                                      <p:cBhvr>
                                        <p:cTn id="67" dur="500"/>
                                        <p:tgtEl>
                                          <p:spTgt spid="59"/>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141"/>
                                        </p:tgtEl>
                                        <p:attrNameLst>
                                          <p:attrName>style.visibility</p:attrName>
                                        </p:attrNameLst>
                                      </p:cBhvr>
                                      <p:to>
                                        <p:strVal val="visible"/>
                                      </p:to>
                                    </p:set>
                                    <p:animEffect transition="in" filter="fade">
                                      <p:cBhvr>
                                        <p:cTn id="72" dur="500"/>
                                        <p:tgtEl>
                                          <p:spTgt spid="141"/>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143"/>
                                        </p:tgtEl>
                                        <p:attrNameLst>
                                          <p:attrName>style.visibility</p:attrName>
                                        </p:attrNameLst>
                                      </p:cBhvr>
                                      <p:to>
                                        <p:strVal val="visible"/>
                                      </p:to>
                                    </p:set>
                                    <p:animEffect transition="in" filter="fade">
                                      <p:cBhvr>
                                        <p:cTn id="75" dur="500"/>
                                        <p:tgtEl>
                                          <p:spTgt spid="143"/>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xit" presetSubtype="0" fill="hold" grpId="1" nodeType="clickEffect">
                                  <p:stCondLst>
                                    <p:cond delay="0"/>
                                  </p:stCondLst>
                                  <p:childTnLst>
                                    <p:animEffect transition="out" filter="fade">
                                      <p:cBhvr>
                                        <p:cTn id="79" dur="500"/>
                                        <p:tgtEl>
                                          <p:spTgt spid="141"/>
                                        </p:tgtEl>
                                      </p:cBhvr>
                                    </p:animEffect>
                                    <p:set>
                                      <p:cBhvr>
                                        <p:cTn id="80" dur="1" fill="hold">
                                          <p:stCondLst>
                                            <p:cond delay="499"/>
                                          </p:stCondLst>
                                        </p:cTn>
                                        <p:tgtEl>
                                          <p:spTgt spid="141"/>
                                        </p:tgtEl>
                                        <p:attrNameLst>
                                          <p:attrName>style.visibility</p:attrName>
                                        </p:attrNameLst>
                                      </p:cBhvr>
                                      <p:to>
                                        <p:strVal val="hidden"/>
                                      </p:to>
                                    </p:set>
                                  </p:childTnLst>
                                </p:cTn>
                              </p:par>
                              <p:par>
                                <p:cTn id="81" presetID="10" presetClass="exit" presetSubtype="0" fill="hold" grpId="1" nodeType="withEffect">
                                  <p:stCondLst>
                                    <p:cond delay="0"/>
                                  </p:stCondLst>
                                  <p:childTnLst>
                                    <p:animEffect transition="out" filter="fade">
                                      <p:cBhvr>
                                        <p:cTn id="82" dur="500"/>
                                        <p:tgtEl>
                                          <p:spTgt spid="143"/>
                                        </p:tgtEl>
                                      </p:cBhvr>
                                    </p:animEffect>
                                    <p:set>
                                      <p:cBhvr>
                                        <p:cTn id="83" dur="1" fill="hold">
                                          <p:stCondLst>
                                            <p:cond delay="499"/>
                                          </p:stCondLst>
                                        </p:cTn>
                                        <p:tgtEl>
                                          <p:spTgt spid="143"/>
                                        </p:tgtEl>
                                        <p:attrNameLst>
                                          <p:attrName>style.visibility</p:attrName>
                                        </p:attrNameLst>
                                      </p:cBhvr>
                                      <p:to>
                                        <p:strVal val="hidden"/>
                                      </p:to>
                                    </p:se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grpId="0" nodeType="clickEffect">
                                  <p:stCondLst>
                                    <p:cond delay="0"/>
                                  </p:stCondLst>
                                  <p:childTnLst>
                                    <p:set>
                                      <p:cBhvr>
                                        <p:cTn id="87" dur="1" fill="hold">
                                          <p:stCondLst>
                                            <p:cond delay="0"/>
                                          </p:stCondLst>
                                        </p:cTn>
                                        <p:tgtEl>
                                          <p:spTgt spid="62"/>
                                        </p:tgtEl>
                                        <p:attrNameLst>
                                          <p:attrName>style.visibility</p:attrName>
                                        </p:attrNameLst>
                                      </p:cBhvr>
                                      <p:to>
                                        <p:strVal val="visible"/>
                                      </p:to>
                                    </p:set>
                                    <p:animEffect transition="in" filter="fade">
                                      <p:cBhvr>
                                        <p:cTn id="88" dur="500"/>
                                        <p:tgtEl>
                                          <p:spTgt spid="62"/>
                                        </p:tgtEl>
                                      </p:cBhvr>
                                    </p:animEffect>
                                  </p:childTnLst>
                                </p:cTn>
                              </p:par>
                              <p:par>
                                <p:cTn id="89" presetID="10" presetClass="entr" presetSubtype="0" fill="hold" nodeType="withEffect">
                                  <p:stCondLst>
                                    <p:cond delay="0"/>
                                  </p:stCondLst>
                                  <p:childTnLst>
                                    <p:set>
                                      <p:cBhvr>
                                        <p:cTn id="90" dur="1" fill="hold">
                                          <p:stCondLst>
                                            <p:cond delay="0"/>
                                          </p:stCondLst>
                                        </p:cTn>
                                        <p:tgtEl>
                                          <p:spTgt spid="64"/>
                                        </p:tgtEl>
                                        <p:attrNameLst>
                                          <p:attrName>style.visibility</p:attrName>
                                        </p:attrNameLst>
                                      </p:cBhvr>
                                      <p:to>
                                        <p:strVal val="visible"/>
                                      </p:to>
                                    </p:set>
                                    <p:animEffect transition="in" filter="fade">
                                      <p:cBhvr>
                                        <p:cTn id="91" dur="500"/>
                                        <p:tgtEl>
                                          <p:spTgt spid="64"/>
                                        </p:tgtEl>
                                      </p:cBhvr>
                                    </p:animEffect>
                                  </p:childTnLst>
                                </p:cTn>
                              </p:par>
                            </p:childTnLst>
                          </p:cTn>
                        </p:par>
                      </p:childTnLst>
                    </p:cTn>
                  </p:par>
                  <p:par>
                    <p:cTn id="92" fill="hold">
                      <p:stCondLst>
                        <p:cond delay="indefinite"/>
                      </p:stCondLst>
                      <p:childTnLst>
                        <p:par>
                          <p:cTn id="93" fill="hold">
                            <p:stCondLst>
                              <p:cond delay="0"/>
                            </p:stCondLst>
                            <p:childTnLst>
                              <p:par>
                                <p:cTn id="94" presetID="10" presetClass="entr" presetSubtype="0" fill="hold" grpId="0" nodeType="clickEffect">
                                  <p:stCondLst>
                                    <p:cond delay="0"/>
                                  </p:stCondLst>
                                  <p:childTnLst>
                                    <p:set>
                                      <p:cBhvr>
                                        <p:cTn id="95" dur="1" fill="hold">
                                          <p:stCondLst>
                                            <p:cond delay="0"/>
                                          </p:stCondLst>
                                        </p:cTn>
                                        <p:tgtEl>
                                          <p:spTgt spid="148"/>
                                        </p:tgtEl>
                                        <p:attrNameLst>
                                          <p:attrName>style.visibility</p:attrName>
                                        </p:attrNameLst>
                                      </p:cBhvr>
                                      <p:to>
                                        <p:strVal val="visible"/>
                                      </p:to>
                                    </p:set>
                                    <p:animEffect transition="in" filter="fade">
                                      <p:cBhvr>
                                        <p:cTn id="96" dur="500"/>
                                        <p:tgtEl>
                                          <p:spTgt spid="148"/>
                                        </p:tgtEl>
                                      </p:cBhvr>
                                    </p:animEffect>
                                  </p:childTnLst>
                                </p:cTn>
                              </p:par>
                              <p:par>
                                <p:cTn id="97" presetID="10" presetClass="entr" presetSubtype="0" fill="hold" grpId="0" nodeType="withEffect">
                                  <p:stCondLst>
                                    <p:cond delay="0"/>
                                  </p:stCondLst>
                                  <p:childTnLst>
                                    <p:set>
                                      <p:cBhvr>
                                        <p:cTn id="98" dur="1" fill="hold">
                                          <p:stCondLst>
                                            <p:cond delay="0"/>
                                          </p:stCondLst>
                                        </p:cTn>
                                        <p:tgtEl>
                                          <p:spTgt spid="149"/>
                                        </p:tgtEl>
                                        <p:attrNameLst>
                                          <p:attrName>style.visibility</p:attrName>
                                        </p:attrNameLst>
                                      </p:cBhvr>
                                      <p:to>
                                        <p:strVal val="visible"/>
                                      </p:to>
                                    </p:set>
                                    <p:animEffect transition="in" filter="fade">
                                      <p:cBhvr>
                                        <p:cTn id="99" dur="500"/>
                                        <p:tgtEl>
                                          <p:spTgt spid="149"/>
                                        </p:tgtEl>
                                      </p:cBhvr>
                                    </p:animEffect>
                                  </p:childTnLst>
                                </p:cTn>
                              </p:par>
                            </p:childTnLst>
                          </p:cTn>
                        </p:par>
                      </p:childTnLst>
                    </p:cTn>
                  </p:par>
                  <p:par>
                    <p:cTn id="100" fill="hold">
                      <p:stCondLst>
                        <p:cond delay="indefinite"/>
                      </p:stCondLst>
                      <p:childTnLst>
                        <p:par>
                          <p:cTn id="101" fill="hold">
                            <p:stCondLst>
                              <p:cond delay="0"/>
                            </p:stCondLst>
                            <p:childTnLst>
                              <p:par>
                                <p:cTn id="102" presetID="10" presetClass="exit" presetSubtype="0" fill="hold" grpId="1" nodeType="clickEffect">
                                  <p:stCondLst>
                                    <p:cond delay="0"/>
                                  </p:stCondLst>
                                  <p:childTnLst>
                                    <p:animEffect transition="out" filter="fade">
                                      <p:cBhvr>
                                        <p:cTn id="103" dur="500"/>
                                        <p:tgtEl>
                                          <p:spTgt spid="148"/>
                                        </p:tgtEl>
                                      </p:cBhvr>
                                    </p:animEffect>
                                    <p:set>
                                      <p:cBhvr>
                                        <p:cTn id="104" dur="1" fill="hold">
                                          <p:stCondLst>
                                            <p:cond delay="499"/>
                                          </p:stCondLst>
                                        </p:cTn>
                                        <p:tgtEl>
                                          <p:spTgt spid="148"/>
                                        </p:tgtEl>
                                        <p:attrNameLst>
                                          <p:attrName>style.visibility</p:attrName>
                                        </p:attrNameLst>
                                      </p:cBhvr>
                                      <p:to>
                                        <p:strVal val="hidden"/>
                                      </p:to>
                                    </p:set>
                                  </p:childTnLst>
                                </p:cTn>
                              </p:par>
                              <p:par>
                                <p:cTn id="105" presetID="10" presetClass="exit" presetSubtype="0" fill="hold" grpId="1" nodeType="withEffect">
                                  <p:stCondLst>
                                    <p:cond delay="0"/>
                                  </p:stCondLst>
                                  <p:childTnLst>
                                    <p:animEffect transition="out" filter="fade">
                                      <p:cBhvr>
                                        <p:cTn id="106" dur="500"/>
                                        <p:tgtEl>
                                          <p:spTgt spid="149"/>
                                        </p:tgtEl>
                                      </p:cBhvr>
                                    </p:animEffect>
                                    <p:set>
                                      <p:cBhvr>
                                        <p:cTn id="107" dur="1" fill="hold">
                                          <p:stCondLst>
                                            <p:cond delay="499"/>
                                          </p:stCondLst>
                                        </p:cTn>
                                        <p:tgtEl>
                                          <p:spTgt spid="149"/>
                                        </p:tgtEl>
                                        <p:attrNameLst>
                                          <p:attrName>style.visibility</p:attrName>
                                        </p:attrNameLst>
                                      </p:cBhvr>
                                      <p:to>
                                        <p:strVal val="hidden"/>
                                      </p:to>
                                    </p:set>
                                  </p:childTnLst>
                                </p:cTn>
                              </p:par>
                            </p:childTnLst>
                          </p:cTn>
                        </p:par>
                      </p:childTnLst>
                    </p:cTn>
                  </p:par>
                  <p:par>
                    <p:cTn id="108" fill="hold">
                      <p:stCondLst>
                        <p:cond delay="indefinite"/>
                      </p:stCondLst>
                      <p:childTnLst>
                        <p:par>
                          <p:cTn id="109" fill="hold">
                            <p:stCondLst>
                              <p:cond delay="0"/>
                            </p:stCondLst>
                            <p:childTnLst>
                              <p:par>
                                <p:cTn id="110" presetID="10" presetClass="entr" presetSubtype="0" fill="hold" grpId="0" nodeType="clickEffect">
                                  <p:stCondLst>
                                    <p:cond delay="0"/>
                                  </p:stCondLst>
                                  <p:childTnLst>
                                    <p:set>
                                      <p:cBhvr>
                                        <p:cTn id="111" dur="1" fill="hold">
                                          <p:stCondLst>
                                            <p:cond delay="0"/>
                                          </p:stCondLst>
                                        </p:cTn>
                                        <p:tgtEl>
                                          <p:spTgt spid="10"/>
                                        </p:tgtEl>
                                        <p:attrNameLst>
                                          <p:attrName>style.visibility</p:attrName>
                                        </p:attrNameLst>
                                      </p:cBhvr>
                                      <p:to>
                                        <p:strVal val="visible"/>
                                      </p:to>
                                    </p:set>
                                    <p:animEffect transition="in" filter="fade">
                                      <p:cBhvr>
                                        <p:cTn id="112" dur="500"/>
                                        <p:tgtEl>
                                          <p:spTgt spid="10"/>
                                        </p:tgtEl>
                                      </p:cBhvr>
                                    </p:animEffect>
                                  </p:childTnLst>
                                </p:cTn>
                              </p:par>
                              <p:par>
                                <p:cTn id="113" presetID="10" presetClass="entr" presetSubtype="0" fill="hold" grpId="0" nodeType="withEffect">
                                  <p:stCondLst>
                                    <p:cond delay="0"/>
                                  </p:stCondLst>
                                  <p:childTnLst>
                                    <p:set>
                                      <p:cBhvr>
                                        <p:cTn id="114" dur="1" fill="hold">
                                          <p:stCondLst>
                                            <p:cond delay="0"/>
                                          </p:stCondLst>
                                        </p:cTn>
                                        <p:tgtEl>
                                          <p:spTgt spid="68"/>
                                        </p:tgtEl>
                                        <p:attrNameLst>
                                          <p:attrName>style.visibility</p:attrName>
                                        </p:attrNameLst>
                                      </p:cBhvr>
                                      <p:to>
                                        <p:strVal val="visible"/>
                                      </p:to>
                                    </p:set>
                                    <p:animEffect transition="in" filter="fade">
                                      <p:cBhvr>
                                        <p:cTn id="115" dur="500"/>
                                        <p:tgtEl>
                                          <p:spTgt spid="68"/>
                                        </p:tgtEl>
                                      </p:cBhvr>
                                    </p:animEffect>
                                  </p:childTnLst>
                                </p:cTn>
                              </p:par>
                              <p:par>
                                <p:cTn id="116" presetID="10" presetClass="entr" presetSubtype="0" fill="hold" grpId="0" nodeType="withEffect">
                                  <p:stCondLst>
                                    <p:cond delay="0"/>
                                  </p:stCondLst>
                                  <p:childTnLst>
                                    <p:set>
                                      <p:cBhvr>
                                        <p:cTn id="117" dur="1" fill="hold">
                                          <p:stCondLst>
                                            <p:cond delay="0"/>
                                          </p:stCondLst>
                                        </p:cTn>
                                        <p:tgtEl>
                                          <p:spTgt spid="69"/>
                                        </p:tgtEl>
                                        <p:attrNameLst>
                                          <p:attrName>style.visibility</p:attrName>
                                        </p:attrNameLst>
                                      </p:cBhvr>
                                      <p:to>
                                        <p:strVal val="visible"/>
                                      </p:to>
                                    </p:set>
                                    <p:animEffect transition="in" filter="fade">
                                      <p:cBhvr>
                                        <p:cTn id="118" dur="500"/>
                                        <p:tgtEl>
                                          <p:spTgt spid="69"/>
                                        </p:tgtEl>
                                      </p:cBhvr>
                                    </p:animEffect>
                                  </p:childTnLst>
                                </p:cTn>
                              </p:par>
                              <p:par>
                                <p:cTn id="119" presetID="10" presetClass="entr" presetSubtype="0" fill="hold" grpId="0" nodeType="withEffect">
                                  <p:stCondLst>
                                    <p:cond delay="0"/>
                                  </p:stCondLst>
                                  <p:childTnLst>
                                    <p:set>
                                      <p:cBhvr>
                                        <p:cTn id="120" dur="1" fill="hold">
                                          <p:stCondLst>
                                            <p:cond delay="0"/>
                                          </p:stCondLst>
                                        </p:cTn>
                                        <p:tgtEl>
                                          <p:spTgt spid="70"/>
                                        </p:tgtEl>
                                        <p:attrNameLst>
                                          <p:attrName>style.visibility</p:attrName>
                                        </p:attrNameLst>
                                      </p:cBhvr>
                                      <p:to>
                                        <p:strVal val="visible"/>
                                      </p:to>
                                    </p:set>
                                    <p:animEffect transition="in" filter="fade">
                                      <p:cBhvr>
                                        <p:cTn id="121" dur="500"/>
                                        <p:tgtEl>
                                          <p:spTgt spid="70"/>
                                        </p:tgtEl>
                                      </p:cBhvr>
                                    </p:animEffect>
                                  </p:childTnLst>
                                </p:cTn>
                              </p:par>
                              <p:par>
                                <p:cTn id="122" presetID="10" presetClass="entr" presetSubtype="0" fill="hold" grpId="0" nodeType="withEffect">
                                  <p:stCondLst>
                                    <p:cond delay="0"/>
                                  </p:stCondLst>
                                  <p:childTnLst>
                                    <p:set>
                                      <p:cBhvr>
                                        <p:cTn id="123" dur="1" fill="hold">
                                          <p:stCondLst>
                                            <p:cond delay="0"/>
                                          </p:stCondLst>
                                        </p:cTn>
                                        <p:tgtEl>
                                          <p:spTgt spid="73"/>
                                        </p:tgtEl>
                                        <p:attrNameLst>
                                          <p:attrName>style.visibility</p:attrName>
                                        </p:attrNameLst>
                                      </p:cBhvr>
                                      <p:to>
                                        <p:strVal val="visible"/>
                                      </p:to>
                                    </p:set>
                                    <p:animEffect transition="in" filter="fade">
                                      <p:cBhvr>
                                        <p:cTn id="124" dur="500"/>
                                        <p:tgtEl>
                                          <p:spTgt spid="73"/>
                                        </p:tgtEl>
                                      </p:cBhvr>
                                    </p:animEffect>
                                  </p:childTnLst>
                                </p:cTn>
                              </p:par>
                              <p:par>
                                <p:cTn id="125" presetID="10" presetClass="entr" presetSubtype="0" fill="hold" grpId="0" nodeType="withEffect">
                                  <p:stCondLst>
                                    <p:cond delay="0"/>
                                  </p:stCondLst>
                                  <p:childTnLst>
                                    <p:set>
                                      <p:cBhvr>
                                        <p:cTn id="126" dur="1" fill="hold">
                                          <p:stCondLst>
                                            <p:cond delay="0"/>
                                          </p:stCondLst>
                                        </p:cTn>
                                        <p:tgtEl>
                                          <p:spTgt spid="74"/>
                                        </p:tgtEl>
                                        <p:attrNameLst>
                                          <p:attrName>style.visibility</p:attrName>
                                        </p:attrNameLst>
                                      </p:cBhvr>
                                      <p:to>
                                        <p:strVal val="visible"/>
                                      </p:to>
                                    </p:set>
                                    <p:animEffect transition="in" filter="fade">
                                      <p:cBhvr>
                                        <p:cTn id="127" dur="500"/>
                                        <p:tgtEl>
                                          <p:spTgt spid="74"/>
                                        </p:tgtEl>
                                      </p:cBhvr>
                                    </p:animEffect>
                                  </p:childTnLst>
                                </p:cTn>
                              </p:par>
                            </p:childTnLst>
                          </p:cTn>
                        </p:par>
                      </p:childTnLst>
                    </p:cTn>
                  </p:par>
                  <p:par>
                    <p:cTn id="128" fill="hold">
                      <p:stCondLst>
                        <p:cond delay="indefinite"/>
                      </p:stCondLst>
                      <p:childTnLst>
                        <p:par>
                          <p:cTn id="129" fill="hold">
                            <p:stCondLst>
                              <p:cond delay="0"/>
                            </p:stCondLst>
                            <p:childTnLst>
                              <p:par>
                                <p:cTn id="130" presetID="10" presetClass="entr" presetSubtype="0" fill="hold" nodeType="clickEffect">
                                  <p:stCondLst>
                                    <p:cond delay="0"/>
                                  </p:stCondLst>
                                  <p:childTnLst>
                                    <p:set>
                                      <p:cBhvr>
                                        <p:cTn id="131" dur="1" fill="hold">
                                          <p:stCondLst>
                                            <p:cond delay="0"/>
                                          </p:stCondLst>
                                        </p:cTn>
                                        <p:tgtEl>
                                          <p:spTgt spid="22"/>
                                        </p:tgtEl>
                                        <p:attrNameLst>
                                          <p:attrName>style.visibility</p:attrName>
                                        </p:attrNameLst>
                                      </p:cBhvr>
                                      <p:to>
                                        <p:strVal val="visible"/>
                                      </p:to>
                                    </p:set>
                                    <p:animEffect transition="in" filter="fade">
                                      <p:cBhvr>
                                        <p:cTn id="132" dur="150"/>
                                        <p:tgtEl>
                                          <p:spTgt spid="22"/>
                                        </p:tgtEl>
                                      </p:cBhvr>
                                    </p:animEffect>
                                  </p:childTnLst>
                                </p:cTn>
                              </p:par>
                            </p:childTnLst>
                          </p:cTn>
                        </p:par>
                        <p:par>
                          <p:cTn id="133" fill="hold">
                            <p:stCondLst>
                              <p:cond delay="150"/>
                            </p:stCondLst>
                            <p:childTnLst>
                              <p:par>
                                <p:cTn id="134" presetID="10" presetClass="entr" presetSubtype="0" fill="hold" nodeType="afterEffect">
                                  <p:stCondLst>
                                    <p:cond delay="0"/>
                                  </p:stCondLst>
                                  <p:childTnLst>
                                    <p:set>
                                      <p:cBhvr>
                                        <p:cTn id="135" dur="1" fill="hold">
                                          <p:stCondLst>
                                            <p:cond delay="0"/>
                                          </p:stCondLst>
                                        </p:cTn>
                                        <p:tgtEl>
                                          <p:spTgt spid="89"/>
                                        </p:tgtEl>
                                        <p:attrNameLst>
                                          <p:attrName>style.visibility</p:attrName>
                                        </p:attrNameLst>
                                      </p:cBhvr>
                                      <p:to>
                                        <p:strVal val="visible"/>
                                      </p:to>
                                    </p:set>
                                    <p:animEffect transition="in" filter="fade">
                                      <p:cBhvr>
                                        <p:cTn id="136" dur="150"/>
                                        <p:tgtEl>
                                          <p:spTgt spid="89"/>
                                        </p:tgtEl>
                                      </p:cBhvr>
                                    </p:animEffect>
                                  </p:childTnLst>
                                </p:cTn>
                              </p:par>
                            </p:childTnLst>
                          </p:cTn>
                        </p:par>
                        <p:par>
                          <p:cTn id="137" fill="hold">
                            <p:stCondLst>
                              <p:cond delay="300"/>
                            </p:stCondLst>
                            <p:childTnLst>
                              <p:par>
                                <p:cTn id="138" presetID="10" presetClass="entr" presetSubtype="0" fill="hold" nodeType="afterEffect">
                                  <p:stCondLst>
                                    <p:cond delay="0"/>
                                  </p:stCondLst>
                                  <p:childTnLst>
                                    <p:set>
                                      <p:cBhvr>
                                        <p:cTn id="139" dur="1" fill="hold">
                                          <p:stCondLst>
                                            <p:cond delay="0"/>
                                          </p:stCondLst>
                                        </p:cTn>
                                        <p:tgtEl>
                                          <p:spTgt spid="91"/>
                                        </p:tgtEl>
                                        <p:attrNameLst>
                                          <p:attrName>style.visibility</p:attrName>
                                        </p:attrNameLst>
                                      </p:cBhvr>
                                      <p:to>
                                        <p:strVal val="visible"/>
                                      </p:to>
                                    </p:set>
                                    <p:animEffect transition="in" filter="fade">
                                      <p:cBhvr>
                                        <p:cTn id="140" dur="150"/>
                                        <p:tgtEl>
                                          <p:spTgt spid="91"/>
                                        </p:tgtEl>
                                      </p:cBhvr>
                                    </p:animEffect>
                                  </p:childTnLst>
                                </p:cTn>
                              </p:par>
                            </p:childTnLst>
                          </p:cTn>
                        </p:par>
                        <p:par>
                          <p:cTn id="141" fill="hold">
                            <p:stCondLst>
                              <p:cond delay="450"/>
                            </p:stCondLst>
                            <p:childTnLst>
                              <p:par>
                                <p:cTn id="142" presetID="10" presetClass="entr" presetSubtype="0" fill="hold" nodeType="afterEffect">
                                  <p:stCondLst>
                                    <p:cond delay="0"/>
                                  </p:stCondLst>
                                  <p:childTnLst>
                                    <p:set>
                                      <p:cBhvr>
                                        <p:cTn id="143" dur="1" fill="hold">
                                          <p:stCondLst>
                                            <p:cond delay="0"/>
                                          </p:stCondLst>
                                        </p:cTn>
                                        <p:tgtEl>
                                          <p:spTgt spid="93"/>
                                        </p:tgtEl>
                                        <p:attrNameLst>
                                          <p:attrName>style.visibility</p:attrName>
                                        </p:attrNameLst>
                                      </p:cBhvr>
                                      <p:to>
                                        <p:strVal val="visible"/>
                                      </p:to>
                                    </p:set>
                                    <p:animEffect transition="in" filter="fade">
                                      <p:cBhvr>
                                        <p:cTn id="144" dur="150"/>
                                        <p:tgtEl>
                                          <p:spTgt spid="93"/>
                                        </p:tgtEl>
                                      </p:cBhvr>
                                    </p:animEffect>
                                  </p:childTnLst>
                                </p:cTn>
                              </p:par>
                            </p:childTnLst>
                          </p:cTn>
                        </p:par>
                        <p:par>
                          <p:cTn id="145" fill="hold">
                            <p:stCondLst>
                              <p:cond delay="600"/>
                            </p:stCondLst>
                            <p:childTnLst>
                              <p:par>
                                <p:cTn id="146" presetID="10" presetClass="entr" presetSubtype="0" fill="hold" nodeType="afterEffect">
                                  <p:stCondLst>
                                    <p:cond delay="0"/>
                                  </p:stCondLst>
                                  <p:childTnLst>
                                    <p:set>
                                      <p:cBhvr>
                                        <p:cTn id="147" dur="1" fill="hold">
                                          <p:stCondLst>
                                            <p:cond delay="0"/>
                                          </p:stCondLst>
                                        </p:cTn>
                                        <p:tgtEl>
                                          <p:spTgt spid="94"/>
                                        </p:tgtEl>
                                        <p:attrNameLst>
                                          <p:attrName>style.visibility</p:attrName>
                                        </p:attrNameLst>
                                      </p:cBhvr>
                                      <p:to>
                                        <p:strVal val="visible"/>
                                      </p:to>
                                    </p:set>
                                    <p:animEffect transition="in" filter="fade">
                                      <p:cBhvr>
                                        <p:cTn id="148" dur="150"/>
                                        <p:tgtEl>
                                          <p:spTgt spid="94"/>
                                        </p:tgtEl>
                                      </p:cBhvr>
                                    </p:animEffect>
                                  </p:childTnLst>
                                </p:cTn>
                              </p:par>
                            </p:childTnLst>
                          </p:cTn>
                        </p:par>
                        <p:par>
                          <p:cTn id="149" fill="hold">
                            <p:stCondLst>
                              <p:cond delay="750"/>
                            </p:stCondLst>
                            <p:childTnLst>
                              <p:par>
                                <p:cTn id="150" presetID="10" presetClass="entr" presetSubtype="0" fill="hold" nodeType="afterEffect">
                                  <p:stCondLst>
                                    <p:cond delay="0"/>
                                  </p:stCondLst>
                                  <p:childTnLst>
                                    <p:set>
                                      <p:cBhvr>
                                        <p:cTn id="151" dur="1" fill="hold">
                                          <p:stCondLst>
                                            <p:cond delay="0"/>
                                          </p:stCondLst>
                                        </p:cTn>
                                        <p:tgtEl>
                                          <p:spTgt spid="95"/>
                                        </p:tgtEl>
                                        <p:attrNameLst>
                                          <p:attrName>style.visibility</p:attrName>
                                        </p:attrNameLst>
                                      </p:cBhvr>
                                      <p:to>
                                        <p:strVal val="visible"/>
                                      </p:to>
                                    </p:set>
                                    <p:animEffect transition="in" filter="fade">
                                      <p:cBhvr>
                                        <p:cTn id="152" dur="150"/>
                                        <p:tgtEl>
                                          <p:spTgt spid="95"/>
                                        </p:tgtEl>
                                      </p:cBhvr>
                                    </p:animEffect>
                                  </p:childTnLst>
                                </p:cTn>
                              </p:par>
                            </p:childTnLst>
                          </p:cTn>
                        </p:par>
                      </p:childTnLst>
                    </p:cTn>
                  </p:par>
                  <p:par>
                    <p:cTn id="153" fill="hold">
                      <p:stCondLst>
                        <p:cond delay="indefinite"/>
                      </p:stCondLst>
                      <p:childTnLst>
                        <p:par>
                          <p:cTn id="154" fill="hold">
                            <p:stCondLst>
                              <p:cond delay="0"/>
                            </p:stCondLst>
                            <p:childTnLst>
                              <p:par>
                                <p:cTn id="155" presetID="10" presetClass="entr" presetSubtype="0" fill="hold" grpId="0" nodeType="clickEffect">
                                  <p:stCondLst>
                                    <p:cond delay="0"/>
                                  </p:stCondLst>
                                  <p:childTnLst>
                                    <p:set>
                                      <p:cBhvr>
                                        <p:cTn id="156" dur="1" fill="hold">
                                          <p:stCondLst>
                                            <p:cond delay="0"/>
                                          </p:stCondLst>
                                        </p:cTn>
                                        <p:tgtEl>
                                          <p:spTgt spid="83"/>
                                        </p:tgtEl>
                                        <p:attrNameLst>
                                          <p:attrName>style.visibility</p:attrName>
                                        </p:attrNameLst>
                                      </p:cBhvr>
                                      <p:to>
                                        <p:strVal val="visible"/>
                                      </p:to>
                                    </p:set>
                                    <p:animEffect transition="in" filter="fade">
                                      <p:cBhvr>
                                        <p:cTn id="157" dur="150"/>
                                        <p:tgtEl>
                                          <p:spTgt spid="83"/>
                                        </p:tgtEl>
                                      </p:cBhvr>
                                    </p:animEffect>
                                  </p:childTnLst>
                                </p:cTn>
                              </p:par>
                              <p:par>
                                <p:cTn id="158" presetID="10" presetClass="entr" presetSubtype="0" fill="hold" grpId="0" nodeType="withEffect">
                                  <p:stCondLst>
                                    <p:cond delay="0"/>
                                  </p:stCondLst>
                                  <p:childTnLst>
                                    <p:set>
                                      <p:cBhvr>
                                        <p:cTn id="159" dur="1" fill="hold">
                                          <p:stCondLst>
                                            <p:cond delay="0"/>
                                          </p:stCondLst>
                                        </p:cTn>
                                        <p:tgtEl>
                                          <p:spTgt spid="12"/>
                                        </p:tgtEl>
                                        <p:attrNameLst>
                                          <p:attrName>style.visibility</p:attrName>
                                        </p:attrNameLst>
                                      </p:cBhvr>
                                      <p:to>
                                        <p:strVal val="visible"/>
                                      </p:to>
                                    </p:set>
                                    <p:animEffect transition="in" filter="fade">
                                      <p:cBhvr>
                                        <p:cTn id="160" dur="150"/>
                                        <p:tgtEl>
                                          <p:spTgt spid="12"/>
                                        </p:tgtEl>
                                      </p:cBhvr>
                                    </p:animEffect>
                                  </p:childTnLst>
                                </p:cTn>
                              </p:par>
                            </p:childTnLst>
                          </p:cTn>
                        </p:par>
                        <p:par>
                          <p:cTn id="161" fill="hold">
                            <p:stCondLst>
                              <p:cond delay="150"/>
                            </p:stCondLst>
                            <p:childTnLst>
                              <p:par>
                                <p:cTn id="162" presetID="10" presetClass="entr" presetSubtype="0" fill="hold" grpId="0" nodeType="afterEffect">
                                  <p:stCondLst>
                                    <p:cond delay="0"/>
                                  </p:stCondLst>
                                  <p:childTnLst>
                                    <p:set>
                                      <p:cBhvr>
                                        <p:cTn id="163" dur="1" fill="hold">
                                          <p:stCondLst>
                                            <p:cond delay="0"/>
                                          </p:stCondLst>
                                        </p:cTn>
                                        <p:tgtEl>
                                          <p:spTgt spid="84"/>
                                        </p:tgtEl>
                                        <p:attrNameLst>
                                          <p:attrName>style.visibility</p:attrName>
                                        </p:attrNameLst>
                                      </p:cBhvr>
                                      <p:to>
                                        <p:strVal val="visible"/>
                                      </p:to>
                                    </p:set>
                                    <p:animEffect transition="in" filter="fade">
                                      <p:cBhvr>
                                        <p:cTn id="164" dur="150"/>
                                        <p:tgtEl>
                                          <p:spTgt spid="84"/>
                                        </p:tgtEl>
                                      </p:cBhvr>
                                    </p:animEffect>
                                  </p:childTnLst>
                                </p:cTn>
                              </p:par>
                              <p:par>
                                <p:cTn id="165" presetID="10" presetClass="entr" presetSubtype="0" fill="hold" grpId="0" nodeType="withEffect">
                                  <p:stCondLst>
                                    <p:cond delay="0"/>
                                  </p:stCondLst>
                                  <p:childTnLst>
                                    <p:set>
                                      <p:cBhvr>
                                        <p:cTn id="166" dur="1" fill="hold">
                                          <p:stCondLst>
                                            <p:cond delay="0"/>
                                          </p:stCondLst>
                                        </p:cTn>
                                        <p:tgtEl>
                                          <p:spTgt spid="75"/>
                                        </p:tgtEl>
                                        <p:attrNameLst>
                                          <p:attrName>style.visibility</p:attrName>
                                        </p:attrNameLst>
                                      </p:cBhvr>
                                      <p:to>
                                        <p:strVal val="visible"/>
                                      </p:to>
                                    </p:set>
                                    <p:animEffect transition="in" filter="fade">
                                      <p:cBhvr>
                                        <p:cTn id="167" dur="150"/>
                                        <p:tgtEl>
                                          <p:spTgt spid="75"/>
                                        </p:tgtEl>
                                      </p:cBhvr>
                                    </p:animEffect>
                                  </p:childTnLst>
                                </p:cTn>
                              </p:par>
                            </p:childTnLst>
                          </p:cTn>
                        </p:par>
                        <p:par>
                          <p:cTn id="168" fill="hold">
                            <p:stCondLst>
                              <p:cond delay="300"/>
                            </p:stCondLst>
                            <p:childTnLst>
                              <p:par>
                                <p:cTn id="169" presetID="10" presetClass="entr" presetSubtype="0" fill="hold" grpId="0" nodeType="afterEffect">
                                  <p:stCondLst>
                                    <p:cond delay="0"/>
                                  </p:stCondLst>
                                  <p:childTnLst>
                                    <p:set>
                                      <p:cBhvr>
                                        <p:cTn id="170" dur="1" fill="hold">
                                          <p:stCondLst>
                                            <p:cond delay="0"/>
                                          </p:stCondLst>
                                        </p:cTn>
                                        <p:tgtEl>
                                          <p:spTgt spid="85"/>
                                        </p:tgtEl>
                                        <p:attrNameLst>
                                          <p:attrName>style.visibility</p:attrName>
                                        </p:attrNameLst>
                                      </p:cBhvr>
                                      <p:to>
                                        <p:strVal val="visible"/>
                                      </p:to>
                                    </p:set>
                                    <p:animEffect transition="in" filter="fade">
                                      <p:cBhvr>
                                        <p:cTn id="171" dur="150"/>
                                        <p:tgtEl>
                                          <p:spTgt spid="85"/>
                                        </p:tgtEl>
                                      </p:cBhvr>
                                    </p:animEffect>
                                  </p:childTnLst>
                                </p:cTn>
                              </p:par>
                              <p:par>
                                <p:cTn id="172" presetID="10" presetClass="entr" presetSubtype="0" fill="hold" grpId="0" nodeType="withEffect">
                                  <p:stCondLst>
                                    <p:cond delay="0"/>
                                  </p:stCondLst>
                                  <p:childTnLst>
                                    <p:set>
                                      <p:cBhvr>
                                        <p:cTn id="173" dur="1" fill="hold">
                                          <p:stCondLst>
                                            <p:cond delay="0"/>
                                          </p:stCondLst>
                                        </p:cTn>
                                        <p:tgtEl>
                                          <p:spTgt spid="76"/>
                                        </p:tgtEl>
                                        <p:attrNameLst>
                                          <p:attrName>style.visibility</p:attrName>
                                        </p:attrNameLst>
                                      </p:cBhvr>
                                      <p:to>
                                        <p:strVal val="visible"/>
                                      </p:to>
                                    </p:set>
                                    <p:animEffect transition="in" filter="fade">
                                      <p:cBhvr>
                                        <p:cTn id="174" dur="150"/>
                                        <p:tgtEl>
                                          <p:spTgt spid="76"/>
                                        </p:tgtEl>
                                      </p:cBhvr>
                                    </p:animEffect>
                                  </p:childTnLst>
                                </p:cTn>
                              </p:par>
                            </p:childTnLst>
                          </p:cTn>
                        </p:par>
                        <p:par>
                          <p:cTn id="175" fill="hold">
                            <p:stCondLst>
                              <p:cond delay="450"/>
                            </p:stCondLst>
                            <p:childTnLst>
                              <p:par>
                                <p:cTn id="176" presetID="10" presetClass="entr" presetSubtype="0" fill="hold" grpId="0" nodeType="afterEffect">
                                  <p:stCondLst>
                                    <p:cond delay="0"/>
                                  </p:stCondLst>
                                  <p:childTnLst>
                                    <p:set>
                                      <p:cBhvr>
                                        <p:cTn id="177" dur="1" fill="hold">
                                          <p:stCondLst>
                                            <p:cond delay="0"/>
                                          </p:stCondLst>
                                        </p:cTn>
                                        <p:tgtEl>
                                          <p:spTgt spid="86"/>
                                        </p:tgtEl>
                                        <p:attrNameLst>
                                          <p:attrName>style.visibility</p:attrName>
                                        </p:attrNameLst>
                                      </p:cBhvr>
                                      <p:to>
                                        <p:strVal val="visible"/>
                                      </p:to>
                                    </p:set>
                                    <p:animEffect transition="in" filter="fade">
                                      <p:cBhvr>
                                        <p:cTn id="178" dur="150"/>
                                        <p:tgtEl>
                                          <p:spTgt spid="86"/>
                                        </p:tgtEl>
                                      </p:cBhvr>
                                    </p:animEffect>
                                  </p:childTnLst>
                                </p:cTn>
                              </p:par>
                              <p:par>
                                <p:cTn id="179" presetID="10" presetClass="entr" presetSubtype="0" fill="hold" grpId="0" nodeType="withEffect">
                                  <p:stCondLst>
                                    <p:cond delay="0"/>
                                  </p:stCondLst>
                                  <p:childTnLst>
                                    <p:set>
                                      <p:cBhvr>
                                        <p:cTn id="180" dur="1" fill="hold">
                                          <p:stCondLst>
                                            <p:cond delay="0"/>
                                          </p:stCondLst>
                                        </p:cTn>
                                        <p:tgtEl>
                                          <p:spTgt spid="77"/>
                                        </p:tgtEl>
                                        <p:attrNameLst>
                                          <p:attrName>style.visibility</p:attrName>
                                        </p:attrNameLst>
                                      </p:cBhvr>
                                      <p:to>
                                        <p:strVal val="visible"/>
                                      </p:to>
                                    </p:set>
                                    <p:animEffect transition="in" filter="fade">
                                      <p:cBhvr>
                                        <p:cTn id="181" dur="150"/>
                                        <p:tgtEl>
                                          <p:spTgt spid="77"/>
                                        </p:tgtEl>
                                      </p:cBhvr>
                                    </p:animEffect>
                                  </p:childTnLst>
                                </p:cTn>
                              </p:par>
                              <p:par>
                                <p:cTn id="182" presetID="10" presetClass="entr" presetSubtype="0" fill="hold" grpId="0" nodeType="withEffect">
                                  <p:stCondLst>
                                    <p:cond delay="0"/>
                                  </p:stCondLst>
                                  <p:childTnLst>
                                    <p:set>
                                      <p:cBhvr>
                                        <p:cTn id="183" dur="1" fill="hold">
                                          <p:stCondLst>
                                            <p:cond delay="0"/>
                                          </p:stCondLst>
                                        </p:cTn>
                                        <p:tgtEl>
                                          <p:spTgt spid="79"/>
                                        </p:tgtEl>
                                        <p:attrNameLst>
                                          <p:attrName>style.visibility</p:attrName>
                                        </p:attrNameLst>
                                      </p:cBhvr>
                                      <p:to>
                                        <p:strVal val="visible"/>
                                      </p:to>
                                    </p:set>
                                    <p:animEffect transition="in" filter="fade">
                                      <p:cBhvr>
                                        <p:cTn id="184" dur="150"/>
                                        <p:tgtEl>
                                          <p:spTgt spid="79"/>
                                        </p:tgtEl>
                                      </p:cBhvr>
                                    </p:animEffect>
                                  </p:childTnLst>
                                </p:cTn>
                              </p:par>
                              <p:par>
                                <p:cTn id="185" presetID="10" presetClass="entr" presetSubtype="0" fill="hold" grpId="0" nodeType="withEffect">
                                  <p:stCondLst>
                                    <p:cond delay="0"/>
                                  </p:stCondLst>
                                  <p:childTnLst>
                                    <p:set>
                                      <p:cBhvr>
                                        <p:cTn id="186" dur="1" fill="hold">
                                          <p:stCondLst>
                                            <p:cond delay="0"/>
                                          </p:stCondLst>
                                        </p:cTn>
                                        <p:tgtEl>
                                          <p:spTgt spid="88"/>
                                        </p:tgtEl>
                                        <p:attrNameLst>
                                          <p:attrName>style.visibility</p:attrName>
                                        </p:attrNameLst>
                                      </p:cBhvr>
                                      <p:to>
                                        <p:strVal val="visible"/>
                                      </p:to>
                                    </p:set>
                                    <p:animEffect transition="in" filter="fade">
                                      <p:cBhvr>
                                        <p:cTn id="187" dur="150"/>
                                        <p:tgtEl>
                                          <p:spTgt spid="88"/>
                                        </p:tgtEl>
                                      </p:cBhvr>
                                    </p:animEffect>
                                  </p:childTnLst>
                                </p:cTn>
                              </p:par>
                            </p:childTnLst>
                          </p:cTn>
                        </p:par>
                      </p:childTnLst>
                    </p:cTn>
                  </p:par>
                  <p:par>
                    <p:cTn id="188" fill="hold">
                      <p:stCondLst>
                        <p:cond delay="indefinite"/>
                      </p:stCondLst>
                      <p:childTnLst>
                        <p:par>
                          <p:cTn id="189" fill="hold">
                            <p:stCondLst>
                              <p:cond delay="0"/>
                            </p:stCondLst>
                            <p:childTnLst>
                              <p:par>
                                <p:cTn id="190" presetID="10" presetClass="entr" presetSubtype="0" fill="hold" nodeType="clickEffect">
                                  <p:stCondLst>
                                    <p:cond delay="0"/>
                                  </p:stCondLst>
                                  <p:childTnLst>
                                    <p:set>
                                      <p:cBhvr>
                                        <p:cTn id="191" dur="1" fill="hold">
                                          <p:stCondLst>
                                            <p:cond delay="0"/>
                                          </p:stCondLst>
                                        </p:cTn>
                                        <p:tgtEl>
                                          <p:spTgt spid="101"/>
                                        </p:tgtEl>
                                        <p:attrNameLst>
                                          <p:attrName>style.visibility</p:attrName>
                                        </p:attrNameLst>
                                      </p:cBhvr>
                                      <p:to>
                                        <p:strVal val="visible"/>
                                      </p:to>
                                    </p:set>
                                    <p:animEffect transition="in" filter="fade">
                                      <p:cBhvr>
                                        <p:cTn id="192" dur="500"/>
                                        <p:tgtEl>
                                          <p:spTgt spid="101"/>
                                        </p:tgtEl>
                                      </p:cBhvr>
                                    </p:animEffect>
                                  </p:childTnLst>
                                </p:cTn>
                              </p:par>
                              <p:par>
                                <p:cTn id="193" presetID="10" presetClass="entr" presetSubtype="0" fill="hold" nodeType="withEffect">
                                  <p:stCondLst>
                                    <p:cond delay="0"/>
                                  </p:stCondLst>
                                  <p:childTnLst>
                                    <p:set>
                                      <p:cBhvr>
                                        <p:cTn id="194" dur="1" fill="hold">
                                          <p:stCondLst>
                                            <p:cond delay="0"/>
                                          </p:stCondLst>
                                        </p:cTn>
                                        <p:tgtEl>
                                          <p:spTgt spid="102"/>
                                        </p:tgtEl>
                                        <p:attrNameLst>
                                          <p:attrName>style.visibility</p:attrName>
                                        </p:attrNameLst>
                                      </p:cBhvr>
                                      <p:to>
                                        <p:strVal val="visible"/>
                                      </p:to>
                                    </p:set>
                                    <p:animEffect transition="in" filter="fade">
                                      <p:cBhvr>
                                        <p:cTn id="195" dur="500"/>
                                        <p:tgtEl>
                                          <p:spTgt spid="102"/>
                                        </p:tgtEl>
                                      </p:cBhvr>
                                    </p:animEffect>
                                  </p:childTnLst>
                                </p:cTn>
                              </p:par>
                              <p:par>
                                <p:cTn id="196" presetID="10" presetClass="entr" presetSubtype="0" fill="hold" nodeType="withEffect">
                                  <p:stCondLst>
                                    <p:cond delay="0"/>
                                  </p:stCondLst>
                                  <p:childTnLst>
                                    <p:set>
                                      <p:cBhvr>
                                        <p:cTn id="197" dur="1" fill="hold">
                                          <p:stCondLst>
                                            <p:cond delay="0"/>
                                          </p:stCondLst>
                                        </p:cTn>
                                        <p:tgtEl>
                                          <p:spTgt spid="103"/>
                                        </p:tgtEl>
                                        <p:attrNameLst>
                                          <p:attrName>style.visibility</p:attrName>
                                        </p:attrNameLst>
                                      </p:cBhvr>
                                      <p:to>
                                        <p:strVal val="visible"/>
                                      </p:to>
                                    </p:set>
                                    <p:animEffect transition="in" filter="fade">
                                      <p:cBhvr>
                                        <p:cTn id="198" dur="500"/>
                                        <p:tgtEl>
                                          <p:spTgt spid="103"/>
                                        </p:tgtEl>
                                      </p:cBhvr>
                                    </p:animEffect>
                                  </p:childTnLst>
                                </p:cTn>
                              </p:par>
                              <p:par>
                                <p:cTn id="199" presetID="10" presetClass="entr" presetSubtype="0" fill="hold" nodeType="withEffect">
                                  <p:stCondLst>
                                    <p:cond delay="0"/>
                                  </p:stCondLst>
                                  <p:childTnLst>
                                    <p:set>
                                      <p:cBhvr>
                                        <p:cTn id="200" dur="1" fill="hold">
                                          <p:stCondLst>
                                            <p:cond delay="0"/>
                                          </p:stCondLst>
                                        </p:cTn>
                                        <p:tgtEl>
                                          <p:spTgt spid="107"/>
                                        </p:tgtEl>
                                        <p:attrNameLst>
                                          <p:attrName>style.visibility</p:attrName>
                                        </p:attrNameLst>
                                      </p:cBhvr>
                                      <p:to>
                                        <p:strVal val="visible"/>
                                      </p:to>
                                    </p:set>
                                    <p:animEffect transition="in" filter="fade">
                                      <p:cBhvr>
                                        <p:cTn id="201" dur="500"/>
                                        <p:tgtEl>
                                          <p:spTgt spid="107"/>
                                        </p:tgtEl>
                                      </p:cBhvr>
                                    </p:animEffect>
                                  </p:childTnLst>
                                </p:cTn>
                              </p:par>
                              <p:par>
                                <p:cTn id="202" presetID="10" presetClass="entr" presetSubtype="0" fill="hold" nodeType="withEffect">
                                  <p:stCondLst>
                                    <p:cond delay="0"/>
                                  </p:stCondLst>
                                  <p:childTnLst>
                                    <p:set>
                                      <p:cBhvr>
                                        <p:cTn id="203" dur="1" fill="hold">
                                          <p:stCondLst>
                                            <p:cond delay="0"/>
                                          </p:stCondLst>
                                        </p:cTn>
                                        <p:tgtEl>
                                          <p:spTgt spid="109"/>
                                        </p:tgtEl>
                                        <p:attrNameLst>
                                          <p:attrName>style.visibility</p:attrName>
                                        </p:attrNameLst>
                                      </p:cBhvr>
                                      <p:to>
                                        <p:strVal val="visible"/>
                                      </p:to>
                                    </p:set>
                                    <p:animEffect transition="in" filter="fade">
                                      <p:cBhvr>
                                        <p:cTn id="204" dur="500"/>
                                        <p:tgtEl>
                                          <p:spTgt spid="109"/>
                                        </p:tgtEl>
                                      </p:cBhvr>
                                    </p:animEffect>
                                  </p:childTnLst>
                                </p:cTn>
                              </p:par>
                              <p:par>
                                <p:cTn id="205" presetID="10" presetClass="entr" presetSubtype="0" fill="hold" grpId="0" nodeType="withEffect">
                                  <p:stCondLst>
                                    <p:cond delay="0"/>
                                  </p:stCondLst>
                                  <p:childTnLst>
                                    <p:set>
                                      <p:cBhvr>
                                        <p:cTn id="206" dur="1" fill="hold">
                                          <p:stCondLst>
                                            <p:cond delay="0"/>
                                          </p:stCondLst>
                                        </p:cTn>
                                        <p:tgtEl>
                                          <p:spTgt spid="110"/>
                                        </p:tgtEl>
                                        <p:attrNameLst>
                                          <p:attrName>style.visibility</p:attrName>
                                        </p:attrNameLst>
                                      </p:cBhvr>
                                      <p:to>
                                        <p:strVal val="visible"/>
                                      </p:to>
                                    </p:set>
                                    <p:animEffect transition="in" filter="fade">
                                      <p:cBhvr>
                                        <p:cTn id="207" dur="500"/>
                                        <p:tgtEl>
                                          <p:spTgt spid="110"/>
                                        </p:tgtEl>
                                      </p:cBhvr>
                                    </p:animEffect>
                                  </p:childTnLst>
                                </p:cTn>
                              </p:par>
                            </p:childTnLst>
                          </p:cTn>
                        </p:par>
                      </p:childTnLst>
                    </p:cTn>
                  </p:par>
                  <p:par>
                    <p:cTn id="208" fill="hold">
                      <p:stCondLst>
                        <p:cond delay="indefinite"/>
                      </p:stCondLst>
                      <p:childTnLst>
                        <p:par>
                          <p:cTn id="209" fill="hold">
                            <p:stCondLst>
                              <p:cond delay="0"/>
                            </p:stCondLst>
                            <p:childTnLst>
                              <p:par>
                                <p:cTn id="210" presetID="10" presetClass="entr" presetSubtype="0" fill="hold" grpId="0" nodeType="clickEffect">
                                  <p:stCondLst>
                                    <p:cond delay="0"/>
                                  </p:stCondLst>
                                  <p:childTnLst>
                                    <p:set>
                                      <p:cBhvr>
                                        <p:cTn id="211" dur="1" fill="hold">
                                          <p:stCondLst>
                                            <p:cond delay="0"/>
                                          </p:stCondLst>
                                        </p:cTn>
                                        <p:tgtEl>
                                          <p:spTgt spid="155"/>
                                        </p:tgtEl>
                                        <p:attrNameLst>
                                          <p:attrName>style.visibility</p:attrName>
                                        </p:attrNameLst>
                                      </p:cBhvr>
                                      <p:to>
                                        <p:strVal val="visible"/>
                                      </p:to>
                                    </p:set>
                                    <p:animEffect transition="in" filter="fade">
                                      <p:cBhvr>
                                        <p:cTn id="212" dur="150"/>
                                        <p:tgtEl>
                                          <p:spTgt spid="155"/>
                                        </p:tgtEl>
                                      </p:cBhvr>
                                    </p:animEffect>
                                  </p:childTnLst>
                                </p:cTn>
                              </p:par>
                            </p:childTnLst>
                          </p:cTn>
                        </p:par>
                      </p:childTnLst>
                    </p:cTn>
                  </p:par>
                  <p:par>
                    <p:cTn id="213" fill="hold">
                      <p:stCondLst>
                        <p:cond delay="indefinite"/>
                      </p:stCondLst>
                      <p:childTnLst>
                        <p:par>
                          <p:cTn id="214" fill="hold">
                            <p:stCondLst>
                              <p:cond delay="0"/>
                            </p:stCondLst>
                            <p:childTnLst>
                              <p:par>
                                <p:cTn id="215" presetID="10" presetClass="exit" presetSubtype="0" fill="hold" nodeType="clickEffect">
                                  <p:stCondLst>
                                    <p:cond delay="0"/>
                                  </p:stCondLst>
                                  <p:childTnLst>
                                    <p:animEffect transition="out" filter="fade">
                                      <p:cBhvr>
                                        <p:cTn id="216" dur="500"/>
                                        <p:tgtEl>
                                          <p:spTgt spid="101"/>
                                        </p:tgtEl>
                                      </p:cBhvr>
                                    </p:animEffect>
                                    <p:set>
                                      <p:cBhvr>
                                        <p:cTn id="217" dur="1" fill="hold">
                                          <p:stCondLst>
                                            <p:cond delay="499"/>
                                          </p:stCondLst>
                                        </p:cTn>
                                        <p:tgtEl>
                                          <p:spTgt spid="101"/>
                                        </p:tgtEl>
                                        <p:attrNameLst>
                                          <p:attrName>style.visibility</p:attrName>
                                        </p:attrNameLst>
                                      </p:cBhvr>
                                      <p:to>
                                        <p:strVal val="hidden"/>
                                      </p:to>
                                    </p:set>
                                  </p:childTnLst>
                                </p:cTn>
                              </p:par>
                              <p:par>
                                <p:cTn id="218" presetID="10" presetClass="exit" presetSubtype="0" fill="hold" nodeType="withEffect">
                                  <p:stCondLst>
                                    <p:cond delay="0"/>
                                  </p:stCondLst>
                                  <p:childTnLst>
                                    <p:animEffect transition="out" filter="fade">
                                      <p:cBhvr>
                                        <p:cTn id="219" dur="500"/>
                                        <p:tgtEl>
                                          <p:spTgt spid="102"/>
                                        </p:tgtEl>
                                      </p:cBhvr>
                                    </p:animEffect>
                                    <p:set>
                                      <p:cBhvr>
                                        <p:cTn id="220" dur="1" fill="hold">
                                          <p:stCondLst>
                                            <p:cond delay="499"/>
                                          </p:stCondLst>
                                        </p:cTn>
                                        <p:tgtEl>
                                          <p:spTgt spid="102"/>
                                        </p:tgtEl>
                                        <p:attrNameLst>
                                          <p:attrName>style.visibility</p:attrName>
                                        </p:attrNameLst>
                                      </p:cBhvr>
                                      <p:to>
                                        <p:strVal val="hidden"/>
                                      </p:to>
                                    </p:set>
                                  </p:childTnLst>
                                </p:cTn>
                              </p:par>
                              <p:par>
                                <p:cTn id="221" presetID="10" presetClass="exit" presetSubtype="0" fill="hold" nodeType="withEffect">
                                  <p:stCondLst>
                                    <p:cond delay="0"/>
                                  </p:stCondLst>
                                  <p:childTnLst>
                                    <p:animEffect transition="out" filter="fade">
                                      <p:cBhvr>
                                        <p:cTn id="222" dur="500"/>
                                        <p:tgtEl>
                                          <p:spTgt spid="103"/>
                                        </p:tgtEl>
                                      </p:cBhvr>
                                    </p:animEffect>
                                    <p:set>
                                      <p:cBhvr>
                                        <p:cTn id="223" dur="1" fill="hold">
                                          <p:stCondLst>
                                            <p:cond delay="499"/>
                                          </p:stCondLst>
                                        </p:cTn>
                                        <p:tgtEl>
                                          <p:spTgt spid="103"/>
                                        </p:tgtEl>
                                        <p:attrNameLst>
                                          <p:attrName>style.visibility</p:attrName>
                                        </p:attrNameLst>
                                      </p:cBhvr>
                                      <p:to>
                                        <p:strVal val="hidden"/>
                                      </p:to>
                                    </p:set>
                                  </p:childTnLst>
                                </p:cTn>
                              </p:par>
                              <p:par>
                                <p:cTn id="224" presetID="10" presetClass="exit" presetSubtype="0" fill="hold" nodeType="withEffect">
                                  <p:stCondLst>
                                    <p:cond delay="0"/>
                                  </p:stCondLst>
                                  <p:childTnLst>
                                    <p:animEffect transition="out" filter="fade">
                                      <p:cBhvr>
                                        <p:cTn id="225" dur="500"/>
                                        <p:tgtEl>
                                          <p:spTgt spid="107"/>
                                        </p:tgtEl>
                                      </p:cBhvr>
                                    </p:animEffect>
                                    <p:set>
                                      <p:cBhvr>
                                        <p:cTn id="226" dur="1" fill="hold">
                                          <p:stCondLst>
                                            <p:cond delay="499"/>
                                          </p:stCondLst>
                                        </p:cTn>
                                        <p:tgtEl>
                                          <p:spTgt spid="107"/>
                                        </p:tgtEl>
                                        <p:attrNameLst>
                                          <p:attrName>style.visibility</p:attrName>
                                        </p:attrNameLst>
                                      </p:cBhvr>
                                      <p:to>
                                        <p:strVal val="hidden"/>
                                      </p:to>
                                    </p:set>
                                  </p:childTnLst>
                                </p:cTn>
                              </p:par>
                              <p:par>
                                <p:cTn id="227" presetID="10" presetClass="exit" presetSubtype="0" fill="hold" nodeType="withEffect">
                                  <p:stCondLst>
                                    <p:cond delay="0"/>
                                  </p:stCondLst>
                                  <p:childTnLst>
                                    <p:animEffect transition="out" filter="fade">
                                      <p:cBhvr>
                                        <p:cTn id="228" dur="500"/>
                                        <p:tgtEl>
                                          <p:spTgt spid="109"/>
                                        </p:tgtEl>
                                      </p:cBhvr>
                                    </p:animEffect>
                                    <p:set>
                                      <p:cBhvr>
                                        <p:cTn id="229" dur="1" fill="hold">
                                          <p:stCondLst>
                                            <p:cond delay="499"/>
                                          </p:stCondLst>
                                        </p:cTn>
                                        <p:tgtEl>
                                          <p:spTgt spid="109"/>
                                        </p:tgtEl>
                                        <p:attrNameLst>
                                          <p:attrName>style.visibility</p:attrName>
                                        </p:attrNameLst>
                                      </p:cBhvr>
                                      <p:to>
                                        <p:strVal val="hidden"/>
                                      </p:to>
                                    </p:set>
                                  </p:childTnLst>
                                </p:cTn>
                              </p:par>
                              <p:par>
                                <p:cTn id="230" presetID="10" presetClass="exit" presetSubtype="0" fill="hold" grpId="1" nodeType="withEffect">
                                  <p:stCondLst>
                                    <p:cond delay="0"/>
                                  </p:stCondLst>
                                  <p:childTnLst>
                                    <p:animEffect transition="out" filter="fade">
                                      <p:cBhvr>
                                        <p:cTn id="231" dur="500"/>
                                        <p:tgtEl>
                                          <p:spTgt spid="110"/>
                                        </p:tgtEl>
                                      </p:cBhvr>
                                    </p:animEffect>
                                    <p:set>
                                      <p:cBhvr>
                                        <p:cTn id="232" dur="1" fill="hold">
                                          <p:stCondLst>
                                            <p:cond delay="499"/>
                                          </p:stCondLst>
                                        </p:cTn>
                                        <p:tgtEl>
                                          <p:spTgt spid="110"/>
                                        </p:tgtEl>
                                        <p:attrNameLst>
                                          <p:attrName>style.visibility</p:attrName>
                                        </p:attrNameLst>
                                      </p:cBhvr>
                                      <p:to>
                                        <p:strVal val="hidden"/>
                                      </p:to>
                                    </p:set>
                                  </p:childTnLst>
                                </p:cTn>
                              </p:par>
                            </p:childTnLst>
                          </p:cTn>
                        </p:par>
                      </p:childTnLst>
                    </p:cTn>
                  </p:par>
                  <p:par>
                    <p:cTn id="233" fill="hold">
                      <p:stCondLst>
                        <p:cond delay="indefinite"/>
                      </p:stCondLst>
                      <p:childTnLst>
                        <p:par>
                          <p:cTn id="234" fill="hold">
                            <p:stCondLst>
                              <p:cond delay="0"/>
                            </p:stCondLst>
                            <p:childTnLst>
                              <p:par>
                                <p:cTn id="235" presetID="10" presetClass="entr" presetSubtype="0" fill="hold" grpId="0" nodeType="clickEffect">
                                  <p:stCondLst>
                                    <p:cond delay="0"/>
                                  </p:stCondLst>
                                  <p:childTnLst>
                                    <p:set>
                                      <p:cBhvr>
                                        <p:cTn id="236" dur="1" fill="hold">
                                          <p:stCondLst>
                                            <p:cond delay="0"/>
                                          </p:stCondLst>
                                        </p:cTn>
                                        <p:tgtEl>
                                          <p:spTgt spid="112"/>
                                        </p:tgtEl>
                                        <p:attrNameLst>
                                          <p:attrName>style.visibility</p:attrName>
                                        </p:attrNameLst>
                                      </p:cBhvr>
                                      <p:to>
                                        <p:strVal val="visible"/>
                                      </p:to>
                                    </p:set>
                                    <p:animEffect transition="in" filter="fade">
                                      <p:cBhvr>
                                        <p:cTn id="237" dur="500"/>
                                        <p:tgtEl>
                                          <p:spTgt spid="112"/>
                                        </p:tgtEl>
                                      </p:cBhvr>
                                    </p:animEffect>
                                  </p:childTnLst>
                                </p:cTn>
                              </p:par>
                            </p:childTnLst>
                          </p:cTn>
                        </p:par>
                      </p:childTnLst>
                    </p:cTn>
                  </p:par>
                  <p:par>
                    <p:cTn id="238" fill="hold">
                      <p:stCondLst>
                        <p:cond delay="indefinite"/>
                      </p:stCondLst>
                      <p:childTnLst>
                        <p:par>
                          <p:cTn id="239" fill="hold">
                            <p:stCondLst>
                              <p:cond delay="0"/>
                            </p:stCondLst>
                            <p:childTnLst>
                              <p:par>
                                <p:cTn id="240" presetID="10" presetClass="entr" presetSubtype="0" fill="hold" grpId="0" nodeType="clickEffect">
                                  <p:stCondLst>
                                    <p:cond delay="0"/>
                                  </p:stCondLst>
                                  <p:childTnLst>
                                    <p:set>
                                      <p:cBhvr>
                                        <p:cTn id="241" dur="1" fill="hold">
                                          <p:stCondLst>
                                            <p:cond delay="0"/>
                                          </p:stCondLst>
                                        </p:cTn>
                                        <p:tgtEl>
                                          <p:spTgt spid="113"/>
                                        </p:tgtEl>
                                        <p:attrNameLst>
                                          <p:attrName>style.visibility</p:attrName>
                                        </p:attrNameLst>
                                      </p:cBhvr>
                                      <p:to>
                                        <p:strVal val="visible"/>
                                      </p:to>
                                    </p:set>
                                    <p:animEffect transition="in" filter="fade">
                                      <p:cBhvr>
                                        <p:cTn id="242" dur="500"/>
                                        <p:tgtEl>
                                          <p:spTgt spid="113"/>
                                        </p:tgtEl>
                                      </p:cBhvr>
                                    </p:animEffect>
                                  </p:childTnLst>
                                </p:cTn>
                              </p:par>
                            </p:childTnLst>
                          </p:cTn>
                        </p:par>
                      </p:childTnLst>
                    </p:cTn>
                  </p:par>
                  <p:par>
                    <p:cTn id="243" fill="hold">
                      <p:stCondLst>
                        <p:cond delay="indefinite"/>
                      </p:stCondLst>
                      <p:childTnLst>
                        <p:par>
                          <p:cTn id="244" fill="hold">
                            <p:stCondLst>
                              <p:cond delay="0"/>
                            </p:stCondLst>
                            <p:childTnLst>
                              <p:par>
                                <p:cTn id="245" presetID="10" presetClass="entr" presetSubtype="0" fill="hold" grpId="0" nodeType="clickEffect">
                                  <p:stCondLst>
                                    <p:cond delay="0"/>
                                  </p:stCondLst>
                                  <p:childTnLst>
                                    <p:set>
                                      <p:cBhvr>
                                        <p:cTn id="246" dur="1" fill="hold">
                                          <p:stCondLst>
                                            <p:cond delay="0"/>
                                          </p:stCondLst>
                                        </p:cTn>
                                        <p:tgtEl>
                                          <p:spTgt spid="116"/>
                                        </p:tgtEl>
                                        <p:attrNameLst>
                                          <p:attrName>style.visibility</p:attrName>
                                        </p:attrNameLst>
                                      </p:cBhvr>
                                      <p:to>
                                        <p:strVal val="visible"/>
                                      </p:to>
                                    </p:set>
                                    <p:animEffect transition="in" filter="fade">
                                      <p:cBhvr>
                                        <p:cTn id="247" dur="500"/>
                                        <p:tgtEl>
                                          <p:spTgt spid="1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10" grpId="0" animBg="1"/>
      <p:bldP spid="54" grpId="0"/>
      <p:bldP spid="2" grpId="0" animBg="1"/>
      <p:bldP spid="58" grpId="0"/>
      <p:bldP spid="62" grpId="0"/>
      <p:bldP spid="68" grpId="0" animBg="1"/>
      <p:bldP spid="69" grpId="0" animBg="1"/>
      <p:bldP spid="70" grpId="0" animBg="1"/>
      <p:bldP spid="73" grpId="0" animBg="1"/>
      <p:bldP spid="74" grpId="0" animBg="1"/>
      <p:bldP spid="12" grpId="0" animBg="1"/>
      <p:bldP spid="75" grpId="0" animBg="1"/>
      <p:bldP spid="76" grpId="0" animBg="1"/>
      <p:bldP spid="77" grpId="0" animBg="1"/>
      <p:bldP spid="79" grpId="0" animBg="1"/>
      <p:bldP spid="83" grpId="0"/>
      <p:bldP spid="84" grpId="0"/>
      <p:bldP spid="85" grpId="0"/>
      <p:bldP spid="86" grpId="0"/>
      <p:bldP spid="88" grpId="0"/>
      <p:bldP spid="110" grpId="0" animBg="1"/>
      <p:bldP spid="110" grpId="1" animBg="1"/>
      <p:bldP spid="112" grpId="0" animBg="1"/>
      <p:bldP spid="113" grpId="0" animBg="1"/>
      <p:bldP spid="116" grpId="0"/>
      <p:bldP spid="117" grpId="0"/>
      <p:bldP spid="124" grpId="0"/>
      <p:bldP spid="125" grpId="0"/>
      <p:bldP spid="127" grpId="0"/>
      <p:bldP spid="128" grpId="0"/>
      <p:bldP spid="130" grpId="0"/>
      <p:bldP spid="131" grpId="0"/>
      <p:bldP spid="133" grpId="0"/>
      <p:bldP spid="135" grpId="0"/>
      <p:bldP spid="136" grpId="0"/>
      <p:bldP spid="137" grpId="0"/>
      <p:bldP spid="138" grpId="0"/>
      <p:bldP spid="139" grpId="0"/>
      <p:bldP spid="140" grpId="0"/>
      <p:bldP spid="141" grpId="0" animBg="1"/>
      <p:bldP spid="141" grpId="1" animBg="1"/>
      <p:bldP spid="143" grpId="0" animBg="1"/>
      <p:bldP spid="143" grpId="1" animBg="1"/>
      <p:bldP spid="148" grpId="0" animBg="1"/>
      <p:bldP spid="148" grpId="1" animBg="1"/>
      <p:bldP spid="149" grpId="0" animBg="1"/>
      <p:bldP spid="149" grpId="1" animBg="1"/>
      <p:bldP spid="15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53" name="TextBox 52"/>
              <p:cNvSpPr txBox="1"/>
              <p:nvPr/>
            </p:nvSpPr>
            <p:spPr>
              <a:xfrm>
                <a:off x="2969996" y="2507236"/>
                <a:ext cx="4980979" cy="351121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de-CH" sz="4200" b="0" i="1" smtClean="0">
                              <a:latin typeface="Cambria Math" panose="02040503050406030204" pitchFamily="18" charset="0"/>
                            </a:rPr>
                          </m:ctrlPr>
                        </m:dPr>
                        <m:e>
                          <m:m>
                            <m:mPr>
                              <m:mcs>
                                <m:mc>
                                  <m:mcPr>
                                    <m:count m:val="6"/>
                                    <m:mcJc m:val="center"/>
                                  </m:mcPr>
                                </m:mc>
                              </m:mcs>
                              <m:ctrlPr>
                                <a:rPr lang="de-CH" sz="4200" b="0" i="1" smtClean="0">
                                  <a:latin typeface="Cambria Math" panose="02040503050406030204" pitchFamily="18" charset="0"/>
                                </a:rPr>
                              </m:ctrlPr>
                            </m:mPr>
                            <m:mr>
                              <m:e>
                                <m:r>
                                  <m:rPr>
                                    <m:brk m:alnAt="7"/>
                                  </m:rPr>
                                  <a:rPr lang="de-CH" sz="4200" b="0" i="1" smtClean="0">
                                    <a:latin typeface="Cambria Math" panose="02040503050406030204" pitchFamily="18" charset="0"/>
                                  </a:rPr>
                                  <m:t>0</m:t>
                                </m:r>
                              </m:e>
                              <m:e>
                                <m:r>
                                  <a:rPr lang="de-CH" sz="4200" b="0" i="1" smtClean="0">
                                    <a:latin typeface="Cambria Math" panose="02040503050406030204" pitchFamily="18" charset="0"/>
                                  </a:rPr>
                                  <m:t>1</m:t>
                                </m:r>
                              </m:e>
                              <m:e>
                                <m:r>
                                  <a:rPr lang="de-CH" sz="4200" b="0" i="1" smtClean="0">
                                    <a:latin typeface="Cambria Math" panose="02040503050406030204" pitchFamily="18" charset="0"/>
                                  </a:rPr>
                                  <m:t>1</m:t>
                                </m:r>
                              </m:e>
                              <m:e>
                                <m:r>
                                  <a:rPr lang="pl-PL" sz="4200" b="0" i="1" smtClean="0">
                                    <a:latin typeface="Cambria Math" panose="02040503050406030204" pitchFamily="18" charset="0"/>
                                  </a:rPr>
                                  <m:t>1</m:t>
                                </m:r>
                              </m:e>
                              <m:e>
                                <m:r>
                                  <a:rPr lang="de-CH" sz="4200" b="0" i="1" smtClean="0">
                                    <a:latin typeface="Cambria Math" panose="02040503050406030204" pitchFamily="18" charset="0"/>
                                  </a:rPr>
                                  <m:t>0</m:t>
                                </m:r>
                              </m:e>
                              <m:e>
                                <m:r>
                                  <a:rPr lang="pl-PL" sz="4200" b="0" i="1" smtClean="0">
                                    <a:latin typeface="Cambria Math" panose="02040503050406030204" pitchFamily="18" charset="0"/>
                                  </a:rPr>
                                  <m:t>1</m:t>
                                </m:r>
                              </m:e>
                            </m:mr>
                            <m:mr>
                              <m:e>
                                <m:r>
                                  <a:rPr lang="de-CH" sz="4200" b="0" i="1" smtClean="0">
                                    <a:latin typeface="Cambria Math" panose="02040503050406030204" pitchFamily="18" charset="0"/>
                                  </a:rPr>
                                  <m:t>1</m:t>
                                </m:r>
                              </m:e>
                              <m:e>
                                <m:r>
                                  <a:rPr lang="de-CH" sz="4200" b="0" i="1" smtClean="0">
                                    <a:latin typeface="Cambria Math" panose="02040503050406030204" pitchFamily="18" charset="0"/>
                                  </a:rPr>
                                  <m:t>0</m:t>
                                </m:r>
                              </m:e>
                              <m:e>
                                <m:r>
                                  <a:rPr lang="pl-PL" sz="4200" b="0" i="1" smtClean="0">
                                    <a:latin typeface="Cambria Math" panose="02040503050406030204" pitchFamily="18" charset="0"/>
                                  </a:rPr>
                                  <m:t>1</m:t>
                                </m:r>
                              </m:e>
                              <m:e>
                                <m:r>
                                  <a:rPr lang="pl-PL" sz="4200" b="0" i="1" smtClean="0">
                                    <a:latin typeface="Cambria Math" panose="02040503050406030204" pitchFamily="18" charset="0"/>
                                  </a:rPr>
                                  <m:t>0</m:t>
                                </m:r>
                              </m:e>
                              <m:e>
                                <m:r>
                                  <a:rPr lang="de-CH" sz="4200" b="0" i="1" smtClean="0">
                                    <a:latin typeface="Cambria Math" panose="02040503050406030204" pitchFamily="18" charset="0"/>
                                  </a:rPr>
                                  <m:t>1</m:t>
                                </m:r>
                              </m:e>
                              <m:e>
                                <m:r>
                                  <a:rPr lang="de-CH" sz="4200" b="0" i="1" smtClean="0">
                                    <a:latin typeface="Cambria Math" panose="02040503050406030204" pitchFamily="18" charset="0"/>
                                  </a:rPr>
                                  <m:t>0</m:t>
                                </m:r>
                              </m:e>
                            </m:mr>
                            <m:mr>
                              <m:e>
                                <m:r>
                                  <a:rPr lang="de-CH" sz="4200" b="0" i="1" smtClean="0">
                                    <a:latin typeface="Cambria Math" panose="02040503050406030204" pitchFamily="18" charset="0"/>
                                  </a:rPr>
                                  <m:t>1</m:t>
                                </m:r>
                              </m:e>
                              <m:e>
                                <m:r>
                                  <a:rPr lang="pl-PL" sz="4200" b="0" i="1" smtClean="0">
                                    <a:latin typeface="Cambria Math" panose="02040503050406030204" pitchFamily="18" charset="0"/>
                                  </a:rPr>
                                  <m:t>1</m:t>
                                </m:r>
                              </m:e>
                              <m:e>
                                <m:r>
                                  <a:rPr lang="de-CH" sz="4200" b="0" i="1" smtClean="0">
                                    <a:latin typeface="Cambria Math" panose="02040503050406030204" pitchFamily="18" charset="0"/>
                                  </a:rPr>
                                  <m:t>0</m:t>
                                </m:r>
                              </m:e>
                              <m:e>
                                <m:r>
                                  <a:rPr lang="pl-PL" sz="4200" b="0" i="1" smtClean="0">
                                    <a:latin typeface="Cambria Math" panose="02040503050406030204" pitchFamily="18" charset="0"/>
                                  </a:rPr>
                                  <m:t>1</m:t>
                                </m:r>
                              </m:e>
                              <m:e>
                                <m:r>
                                  <a:rPr lang="pl-PL" sz="4200" b="0" i="1" smtClean="0">
                                    <a:latin typeface="Cambria Math" panose="02040503050406030204" pitchFamily="18" charset="0"/>
                                  </a:rPr>
                                  <m:t>0</m:t>
                                </m:r>
                              </m:e>
                              <m:e>
                                <m:r>
                                  <a:rPr lang="pl-PL" sz="4200" b="0" i="1" smtClean="0">
                                    <a:latin typeface="Cambria Math" panose="02040503050406030204" pitchFamily="18" charset="0"/>
                                  </a:rPr>
                                  <m:t>1</m:t>
                                </m:r>
                              </m:e>
                            </m:mr>
                            <m:mr>
                              <m:e>
                                <m:r>
                                  <a:rPr lang="pl-PL" sz="4200" b="0" i="1" smtClean="0">
                                    <a:latin typeface="Cambria Math" panose="02040503050406030204" pitchFamily="18" charset="0"/>
                                  </a:rPr>
                                  <m:t>1</m:t>
                                </m:r>
                              </m:e>
                              <m:e>
                                <m:r>
                                  <a:rPr lang="pl-PL" sz="4200" b="0" i="1" smtClean="0">
                                    <a:latin typeface="Cambria Math" panose="02040503050406030204" pitchFamily="18" charset="0"/>
                                  </a:rPr>
                                  <m:t>0</m:t>
                                </m:r>
                              </m:e>
                              <m:e>
                                <m:r>
                                  <a:rPr lang="de-CH" sz="4200" b="0" i="1" smtClean="0">
                                    <a:latin typeface="Cambria Math" panose="02040503050406030204" pitchFamily="18" charset="0"/>
                                  </a:rPr>
                                  <m:t>1</m:t>
                                </m:r>
                              </m:e>
                              <m:e>
                                <m:r>
                                  <a:rPr lang="pl-PL" sz="4200" b="0" i="1" smtClean="0">
                                    <a:latin typeface="Cambria Math" panose="02040503050406030204" pitchFamily="18" charset="0"/>
                                  </a:rPr>
                                  <m:t>0</m:t>
                                </m:r>
                              </m:e>
                              <m:e>
                                <m:r>
                                  <a:rPr lang="pl-PL" sz="4200" b="0" i="1" smtClean="0">
                                    <a:latin typeface="Cambria Math" panose="02040503050406030204" pitchFamily="18" charset="0"/>
                                  </a:rPr>
                                  <m:t>1</m:t>
                                </m:r>
                              </m:e>
                              <m:e>
                                <m:r>
                                  <a:rPr lang="pl-PL" sz="4200" b="0" i="1" smtClean="0">
                                    <a:latin typeface="Cambria Math" panose="02040503050406030204" pitchFamily="18" charset="0"/>
                                  </a:rPr>
                                  <m:t>0</m:t>
                                </m:r>
                              </m:e>
                            </m:mr>
                            <m:mr>
                              <m:e>
                                <m:eqArr>
                                  <m:eqArrPr>
                                    <m:ctrlPr>
                                      <a:rPr lang="de-CH" sz="4200" b="0" i="1" smtClean="0">
                                        <a:latin typeface="Cambria Math" panose="02040503050406030204" pitchFamily="18" charset="0"/>
                                      </a:rPr>
                                    </m:ctrlPr>
                                  </m:eqArrPr>
                                  <m:e>
                                    <m:r>
                                      <a:rPr lang="pl-PL" sz="4200" b="0" i="1" smtClean="0">
                                        <a:latin typeface="Cambria Math" panose="02040503050406030204" pitchFamily="18" charset="0"/>
                                      </a:rPr>
                                      <m:t>0</m:t>
                                    </m:r>
                                  </m:e>
                                  <m:e>
                                    <m:r>
                                      <a:rPr lang="pl-PL" sz="4200" b="0" i="1" smtClean="0">
                                        <a:latin typeface="Cambria Math" panose="02040503050406030204" pitchFamily="18" charset="0"/>
                                      </a:rPr>
                                      <m:t>1</m:t>
                                    </m:r>
                                  </m:e>
                                </m:eqArr>
                              </m:e>
                              <m:e>
                                <m:eqArr>
                                  <m:eqArrPr>
                                    <m:ctrlPr>
                                      <a:rPr lang="de-CH" sz="4200" b="0" i="1" smtClean="0">
                                        <a:latin typeface="Cambria Math" panose="02040503050406030204" pitchFamily="18" charset="0"/>
                                      </a:rPr>
                                    </m:ctrlPr>
                                  </m:eqArrPr>
                                  <m:e>
                                    <m:r>
                                      <a:rPr lang="pl-PL" sz="4200" b="0" i="1" smtClean="0">
                                        <a:latin typeface="Cambria Math" panose="02040503050406030204" pitchFamily="18" charset="0"/>
                                      </a:rPr>
                                      <m:t>1</m:t>
                                    </m:r>
                                  </m:e>
                                  <m:e>
                                    <m:r>
                                      <a:rPr lang="pl-PL" sz="4200" b="0" i="1" smtClean="0">
                                        <a:latin typeface="Cambria Math" panose="02040503050406030204" pitchFamily="18" charset="0"/>
                                      </a:rPr>
                                      <m:t>0</m:t>
                                    </m:r>
                                  </m:e>
                                </m:eqArr>
                              </m:e>
                              <m:e>
                                <m:eqArr>
                                  <m:eqArrPr>
                                    <m:ctrlPr>
                                      <a:rPr lang="de-CH" sz="4200" b="0" i="1" smtClean="0">
                                        <a:latin typeface="Cambria Math" panose="02040503050406030204" pitchFamily="18" charset="0"/>
                                      </a:rPr>
                                    </m:ctrlPr>
                                  </m:eqArrPr>
                                  <m:e>
                                    <m:r>
                                      <a:rPr lang="de-CH" sz="4200" b="0" i="1" smtClean="0">
                                        <a:latin typeface="Cambria Math" panose="02040503050406030204" pitchFamily="18" charset="0"/>
                                      </a:rPr>
                                      <m:t>0</m:t>
                                    </m:r>
                                  </m:e>
                                  <m:e>
                                    <m:r>
                                      <a:rPr lang="pl-PL" sz="4200" b="0" i="1" smtClean="0">
                                        <a:latin typeface="Cambria Math" panose="02040503050406030204" pitchFamily="18" charset="0"/>
                                      </a:rPr>
                                      <m:t>1</m:t>
                                    </m:r>
                                  </m:e>
                                </m:eqArr>
                              </m:e>
                              <m:e>
                                <m:eqArr>
                                  <m:eqArrPr>
                                    <m:ctrlPr>
                                      <a:rPr lang="pl-PL" sz="4200" b="0" i="1" smtClean="0">
                                        <a:latin typeface="Cambria Math" panose="02040503050406030204" pitchFamily="18" charset="0"/>
                                      </a:rPr>
                                    </m:ctrlPr>
                                  </m:eqArrPr>
                                  <m:e>
                                    <m:r>
                                      <a:rPr lang="pl-PL" sz="4200" b="0" i="1" smtClean="0">
                                        <a:latin typeface="Cambria Math" panose="02040503050406030204" pitchFamily="18" charset="0"/>
                                      </a:rPr>
                                      <m:t>1</m:t>
                                    </m:r>
                                  </m:e>
                                  <m:e>
                                    <m:r>
                                      <a:rPr lang="pl-PL" sz="4200" b="0" i="1" smtClean="0">
                                        <a:latin typeface="Cambria Math" panose="02040503050406030204" pitchFamily="18" charset="0"/>
                                      </a:rPr>
                                      <m:t>0</m:t>
                                    </m:r>
                                  </m:e>
                                </m:eqArr>
                              </m:e>
                              <m:e>
                                <m:eqArr>
                                  <m:eqArrPr>
                                    <m:ctrlPr>
                                      <a:rPr lang="de-CH" sz="4200" b="0" i="1" smtClean="0">
                                        <a:latin typeface="Cambria Math" panose="02040503050406030204" pitchFamily="18" charset="0"/>
                                      </a:rPr>
                                    </m:ctrlPr>
                                  </m:eqArrPr>
                                  <m:e>
                                    <m:r>
                                      <a:rPr lang="pl-PL" sz="4200" b="0" i="1" smtClean="0">
                                        <a:latin typeface="Cambria Math" panose="02040503050406030204" pitchFamily="18" charset="0"/>
                                      </a:rPr>
                                      <m:t>0</m:t>
                                    </m:r>
                                  </m:e>
                                  <m:e>
                                    <m:r>
                                      <a:rPr lang="pl-PL" sz="4200" b="0" i="1" smtClean="0">
                                        <a:latin typeface="Cambria Math" panose="02040503050406030204" pitchFamily="18" charset="0"/>
                                      </a:rPr>
                                      <m:t>1</m:t>
                                    </m:r>
                                  </m:e>
                                </m:eqArr>
                              </m:e>
                              <m:e>
                                <m:eqArr>
                                  <m:eqArrPr>
                                    <m:ctrlPr>
                                      <a:rPr lang="de-CH" sz="4200" b="0" i="1" smtClean="0">
                                        <a:latin typeface="Cambria Math" panose="02040503050406030204" pitchFamily="18" charset="0"/>
                                      </a:rPr>
                                    </m:ctrlPr>
                                  </m:eqArrPr>
                                  <m:e>
                                    <m:r>
                                      <a:rPr lang="pl-PL" sz="4200" b="0" i="1" smtClean="0">
                                        <a:latin typeface="Cambria Math" panose="02040503050406030204" pitchFamily="18" charset="0"/>
                                      </a:rPr>
                                      <m:t>1</m:t>
                                    </m:r>
                                  </m:e>
                                  <m:e>
                                    <m:r>
                                      <a:rPr lang="pl-PL" sz="4200" b="0" i="1" smtClean="0">
                                        <a:latin typeface="Cambria Math" panose="02040503050406030204" pitchFamily="18" charset="0"/>
                                      </a:rPr>
                                      <m:t>0</m:t>
                                    </m:r>
                                  </m:e>
                                </m:eqArr>
                              </m:e>
                            </m:mr>
                          </m:m>
                        </m:e>
                      </m:d>
                    </m:oMath>
                  </m:oMathPara>
                </a14:m>
                <a:endParaRPr lang="de-CH" sz="4200" dirty="0"/>
              </a:p>
            </p:txBody>
          </p:sp>
        </mc:Choice>
        <mc:Fallback>
          <p:sp>
            <p:nvSpPr>
              <p:cNvPr id="53" name="TextBox 52"/>
              <p:cNvSpPr txBox="1">
                <a:spLocks noRot="1" noChangeAspect="1" noMove="1" noResize="1" noEditPoints="1" noAdjustHandles="1" noChangeArrowheads="1" noChangeShapeType="1" noTextEdit="1"/>
              </p:cNvSpPr>
              <p:nvPr/>
            </p:nvSpPr>
            <p:spPr>
              <a:xfrm>
                <a:off x="2969996" y="2507236"/>
                <a:ext cx="4980979" cy="3511218"/>
              </a:xfrm>
              <a:prstGeom prst="rect">
                <a:avLst/>
              </a:prstGeom>
              <a:blipFill>
                <a:blip r:embed="rId3"/>
                <a:stretch>
                  <a:fillRect/>
                </a:stretch>
              </a:blipFill>
            </p:spPr>
            <p:txBody>
              <a:bodyPr/>
              <a:lstStyle/>
              <a:p>
                <a:r>
                  <a:rPr lang="en-US">
                    <a:noFill/>
                  </a:rPr>
                  <a:t> </a:t>
                </a:r>
              </a:p>
            </p:txBody>
          </p:sp>
        </mc:Fallback>
      </mc:AlternateContent>
      <p:sp>
        <p:nvSpPr>
          <p:cNvPr id="10" name="Rounded Rectangle 9"/>
          <p:cNvSpPr/>
          <p:nvPr/>
        </p:nvSpPr>
        <p:spPr>
          <a:xfrm>
            <a:off x="3215558" y="2507236"/>
            <a:ext cx="4499562" cy="1763794"/>
          </a:xfrm>
          <a:prstGeom prst="roundRect">
            <a:avLst/>
          </a:prstGeom>
          <a:solidFill>
            <a:schemeClr val="tx1">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Box 53"/>
          <p:cNvSpPr txBox="1"/>
          <p:nvPr/>
        </p:nvSpPr>
        <p:spPr>
          <a:xfrm>
            <a:off x="2303890" y="5948083"/>
            <a:ext cx="3186513" cy="584775"/>
          </a:xfrm>
          <a:prstGeom prst="rect">
            <a:avLst/>
          </a:prstGeom>
          <a:noFill/>
        </p:spPr>
        <p:txBody>
          <a:bodyPr wrap="none" rtlCol="0">
            <a:spAutoFit/>
          </a:bodyPr>
          <a:lstStyle/>
          <a:p>
            <a:r>
              <a:rPr lang="de-CH" sz="3200" dirty="0" smtClean="0"/>
              <a:t>Adjacency </a:t>
            </a:r>
            <a:r>
              <a:rPr lang="de-CH" sz="3200" dirty="0" smtClean="0"/>
              <a:t>Matrix</a:t>
            </a:r>
            <a:endParaRPr lang="de-CH" sz="3200" dirty="0"/>
          </a:p>
        </p:txBody>
      </p:sp>
      <p:sp>
        <p:nvSpPr>
          <p:cNvPr id="57" name="Title 24"/>
          <p:cNvSpPr>
            <a:spLocks noGrp="1"/>
          </p:cNvSpPr>
          <p:nvPr>
            <p:ph type="title"/>
          </p:nvPr>
        </p:nvSpPr>
        <p:spPr>
          <a:xfrm>
            <a:off x="191344" y="955480"/>
            <a:ext cx="11773308" cy="533400"/>
          </a:xfrm>
          <a:noFill/>
        </p:spPr>
        <p:txBody>
          <a:bodyPr/>
          <a:lstStyle/>
          <a:p>
            <a:r>
              <a:rPr lang="en-US" dirty="0" err="1" smtClean="0"/>
              <a:t>Substream</a:t>
            </a:r>
            <a:r>
              <a:rPr lang="en-US" dirty="0" smtClean="0"/>
              <a:t>-Centric MWM: FPGA </a:t>
            </a:r>
            <a:r>
              <a:rPr lang="pl-PL" dirty="0" smtClean="0"/>
              <a:t>optimizations</a:t>
            </a:r>
            <a:br>
              <a:rPr lang="pl-PL" dirty="0" smtClean="0"/>
            </a:br>
            <a:r>
              <a:rPr lang="pl-PL" dirty="0" smtClean="0"/>
              <a:t>Blocking</a:t>
            </a:r>
            <a:endParaRPr lang="de-CH" dirty="0"/>
          </a:p>
        </p:txBody>
      </p:sp>
      <p:sp>
        <p:nvSpPr>
          <p:cNvPr id="70" name="Rounded Rectangle 69"/>
          <p:cNvSpPr/>
          <p:nvPr/>
        </p:nvSpPr>
        <p:spPr>
          <a:xfrm>
            <a:off x="5662892" y="4379952"/>
            <a:ext cx="2052228" cy="1677339"/>
          </a:xfrm>
          <a:prstGeom prst="roundRect">
            <a:avLst/>
          </a:prstGeom>
          <a:solidFill>
            <a:schemeClr val="tx1">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Arrow Connector 21"/>
          <p:cNvCxnSpPr/>
          <p:nvPr/>
        </p:nvCxnSpPr>
        <p:spPr>
          <a:xfrm>
            <a:off x="4223792" y="2734758"/>
            <a:ext cx="728776" cy="0"/>
          </a:xfrm>
          <a:prstGeom prst="straightConnector1">
            <a:avLst/>
          </a:prstGeom>
          <a:ln w="152400">
            <a:solidFill>
              <a:schemeClr val="tx1">
                <a:alpha val="30000"/>
              </a:schemeClr>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89" name="Straight Arrow Connector 88"/>
          <p:cNvCxnSpPr/>
          <p:nvPr/>
        </p:nvCxnSpPr>
        <p:spPr>
          <a:xfrm flipV="1">
            <a:off x="5201735" y="2749515"/>
            <a:ext cx="634208" cy="648599"/>
          </a:xfrm>
          <a:prstGeom prst="straightConnector1">
            <a:avLst/>
          </a:prstGeom>
          <a:ln w="152400">
            <a:solidFill>
              <a:schemeClr val="tx1">
                <a:alpha val="30000"/>
              </a:schemeClr>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91" name="Straight Arrow Connector 90"/>
          <p:cNvCxnSpPr/>
          <p:nvPr/>
        </p:nvCxnSpPr>
        <p:spPr>
          <a:xfrm flipV="1">
            <a:off x="6023097" y="3384910"/>
            <a:ext cx="665909" cy="647086"/>
          </a:xfrm>
          <a:prstGeom prst="straightConnector1">
            <a:avLst/>
          </a:prstGeom>
          <a:ln w="152400">
            <a:solidFill>
              <a:schemeClr val="tx1">
                <a:alpha val="30000"/>
              </a:schemeClr>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93" name="Straight Arrow Connector 92"/>
          <p:cNvCxnSpPr/>
          <p:nvPr/>
        </p:nvCxnSpPr>
        <p:spPr>
          <a:xfrm>
            <a:off x="6826025" y="4628243"/>
            <a:ext cx="638127" cy="636961"/>
          </a:xfrm>
          <a:prstGeom prst="straightConnector1">
            <a:avLst/>
          </a:prstGeom>
          <a:ln w="152400">
            <a:solidFill>
              <a:schemeClr val="tx1">
                <a:alpha val="30000"/>
              </a:schemeClr>
            </a:solidFill>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110" name="Rounded Rectangle 58">
            <a:extLst>
              <a:ext uri="{FF2B5EF4-FFF2-40B4-BE49-F238E27FC236}">
                <a16:creationId xmlns:a16="http://schemas.microsoft.com/office/drawing/2014/main" id="{F533C29D-DB31-4CEC-8F72-4F58076869E5}"/>
              </a:ext>
            </a:extLst>
          </p:cNvPr>
          <p:cNvSpPr/>
          <p:nvPr/>
        </p:nvSpPr>
        <p:spPr>
          <a:xfrm>
            <a:off x="8976320" y="801013"/>
            <a:ext cx="2912283" cy="842333"/>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2000" dirty="0" smtClean="0"/>
              <a:t>Introduce a (tunable) „blocking parameter” K</a:t>
            </a:r>
            <a:endParaRPr lang="de-CH" sz="2000" dirty="0"/>
          </a:p>
        </p:txBody>
      </p:sp>
      <p:cxnSp>
        <p:nvCxnSpPr>
          <p:cNvPr id="40" name="Straight Arrow Connector 39"/>
          <p:cNvCxnSpPr/>
          <p:nvPr/>
        </p:nvCxnSpPr>
        <p:spPr>
          <a:xfrm>
            <a:off x="5068694" y="2746128"/>
            <a:ext cx="1" cy="692850"/>
          </a:xfrm>
          <a:prstGeom prst="straightConnector1">
            <a:avLst/>
          </a:prstGeom>
          <a:ln w="152400">
            <a:solidFill>
              <a:schemeClr val="tx1">
                <a:alpha val="30000"/>
              </a:schemeClr>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a:off x="5860914" y="2850736"/>
            <a:ext cx="0" cy="1169569"/>
          </a:xfrm>
          <a:prstGeom prst="straightConnector1">
            <a:avLst/>
          </a:prstGeom>
          <a:ln w="152400">
            <a:solidFill>
              <a:schemeClr val="tx1">
                <a:alpha val="30000"/>
              </a:schemeClr>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flipV="1">
            <a:off x="6839297" y="2695472"/>
            <a:ext cx="665909" cy="647086"/>
          </a:xfrm>
          <a:prstGeom prst="straightConnector1">
            <a:avLst/>
          </a:prstGeom>
          <a:ln w="152400">
            <a:solidFill>
              <a:schemeClr val="tx1">
                <a:alpha val="30000"/>
              </a:schemeClr>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a:off x="7555259" y="2852426"/>
            <a:ext cx="0" cy="1275198"/>
          </a:xfrm>
          <a:prstGeom prst="straightConnector1">
            <a:avLst/>
          </a:prstGeom>
          <a:ln w="152400">
            <a:solidFill>
              <a:schemeClr val="tx1">
                <a:alpha val="30000"/>
              </a:schemeClr>
            </a:solidFill>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56" name="Rounded Rectangle 58">
            <a:extLst>
              <a:ext uri="{FF2B5EF4-FFF2-40B4-BE49-F238E27FC236}">
                <a16:creationId xmlns:a16="http://schemas.microsoft.com/office/drawing/2014/main" id="{F533C29D-DB31-4CEC-8F72-4F58076869E5}"/>
              </a:ext>
            </a:extLst>
          </p:cNvPr>
          <p:cNvSpPr/>
          <p:nvPr/>
        </p:nvSpPr>
        <p:spPr>
          <a:xfrm>
            <a:off x="8944963" y="1886427"/>
            <a:ext cx="2912283" cy="842333"/>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2000" dirty="0" smtClean="0"/>
              <a:t>K determines how many stalls are allowed</a:t>
            </a:r>
            <a:endParaRPr lang="de-CH" sz="2000" dirty="0"/>
          </a:p>
        </p:txBody>
      </p:sp>
      <p:sp>
        <p:nvSpPr>
          <p:cNvPr id="60" name="Rounded Rectangle 58">
            <a:extLst>
              <a:ext uri="{FF2B5EF4-FFF2-40B4-BE49-F238E27FC236}">
                <a16:creationId xmlns:a16="http://schemas.microsoft.com/office/drawing/2014/main" id="{F533C29D-DB31-4CEC-8F72-4F58076869E5}"/>
              </a:ext>
            </a:extLst>
          </p:cNvPr>
          <p:cNvSpPr/>
          <p:nvPr/>
        </p:nvSpPr>
        <p:spPr>
          <a:xfrm>
            <a:off x="8745971" y="2998289"/>
            <a:ext cx="3212589" cy="1506834"/>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2000" dirty="0" smtClean="0"/>
              <a:t>Portions of rows are ordered „lexicographically” (i.e., no strict ordering that enforces a stall is required)</a:t>
            </a:r>
            <a:endParaRPr lang="de-CH" sz="2000" dirty="0"/>
          </a:p>
        </p:txBody>
      </p:sp>
      <p:sp>
        <p:nvSpPr>
          <p:cNvPr id="61" name="Rounded Rectangle 58">
            <a:extLst>
              <a:ext uri="{FF2B5EF4-FFF2-40B4-BE49-F238E27FC236}">
                <a16:creationId xmlns:a16="http://schemas.microsoft.com/office/drawing/2014/main" id="{F533C29D-DB31-4CEC-8F72-4F58076869E5}"/>
              </a:ext>
            </a:extLst>
          </p:cNvPr>
          <p:cNvSpPr/>
          <p:nvPr/>
        </p:nvSpPr>
        <p:spPr>
          <a:xfrm>
            <a:off x="9709258" y="5800036"/>
            <a:ext cx="2293675" cy="880868"/>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2000" dirty="0" smtClean="0"/>
              <a:t>Algorithm still (provably) correct</a:t>
            </a:r>
            <a:endParaRPr lang="de-CH" sz="2000" dirty="0"/>
          </a:p>
        </p:txBody>
      </p:sp>
      <p:sp>
        <p:nvSpPr>
          <p:cNvPr id="2" name="Isosceles Triangle 1"/>
          <p:cNvSpPr/>
          <p:nvPr/>
        </p:nvSpPr>
        <p:spPr>
          <a:xfrm>
            <a:off x="3164675" y="2914324"/>
            <a:ext cx="4230723" cy="3214976"/>
          </a:xfrm>
          <a:prstGeom prst="triangle">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Arc 75"/>
          <p:cNvSpPr/>
          <p:nvPr/>
        </p:nvSpPr>
        <p:spPr>
          <a:xfrm rot="9300161">
            <a:off x="5122832" y="4103718"/>
            <a:ext cx="468052" cy="580148"/>
          </a:xfrm>
          <a:prstGeom prst="arc">
            <a:avLst>
              <a:gd name="adj1" fmla="val 16200000"/>
              <a:gd name="adj2" fmla="val 2491643"/>
            </a:avLst>
          </a:prstGeom>
          <a:ln w="762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5" name="Rectangle 84"/>
          <p:cNvSpPr/>
          <p:nvPr/>
        </p:nvSpPr>
        <p:spPr>
          <a:xfrm rot="20279817">
            <a:off x="3877934" y="4740203"/>
            <a:ext cx="1483799" cy="400110"/>
          </a:xfrm>
          <a:prstGeom prst="rect">
            <a:avLst/>
          </a:prstGeom>
        </p:spPr>
        <p:txBody>
          <a:bodyPr wrap="square">
            <a:spAutoFit/>
          </a:bodyPr>
          <a:lstStyle/>
          <a:p>
            <a:pPr algn="ctr"/>
            <a:r>
              <a:rPr lang="pl-PL" sz="2000" dirty="0" smtClean="0"/>
              <a:t>depends on</a:t>
            </a:r>
            <a:endParaRPr lang="de-CH" sz="2000" dirty="0"/>
          </a:p>
        </p:txBody>
      </p:sp>
      <p:sp>
        <p:nvSpPr>
          <p:cNvPr id="65" name="TextBox 64"/>
          <p:cNvSpPr txBox="1"/>
          <p:nvPr/>
        </p:nvSpPr>
        <p:spPr>
          <a:xfrm>
            <a:off x="7543545" y="1650665"/>
            <a:ext cx="997389" cy="584775"/>
          </a:xfrm>
          <a:prstGeom prst="rect">
            <a:avLst/>
          </a:prstGeom>
          <a:noFill/>
        </p:spPr>
        <p:txBody>
          <a:bodyPr wrap="none" rtlCol="0">
            <a:spAutoFit/>
          </a:bodyPr>
          <a:lstStyle/>
          <a:p>
            <a:r>
              <a:rPr lang="pl-PL" sz="3200" dirty="0" smtClean="0"/>
              <a:t>K = 3</a:t>
            </a:r>
            <a:endParaRPr lang="de-CH" sz="3200" dirty="0"/>
          </a:p>
        </p:txBody>
      </p:sp>
      <p:sp>
        <p:nvSpPr>
          <p:cNvPr id="66" name="Rounded Rectangle 58">
            <a:extLst>
              <a:ext uri="{FF2B5EF4-FFF2-40B4-BE49-F238E27FC236}">
                <a16:creationId xmlns:a16="http://schemas.microsoft.com/office/drawing/2014/main" id="{F533C29D-DB31-4CEC-8F72-4F58076869E5}"/>
              </a:ext>
            </a:extLst>
          </p:cNvPr>
          <p:cNvSpPr/>
          <p:nvPr/>
        </p:nvSpPr>
        <p:spPr>
          <a:xfrm>
            <a:off x="772614" y="3406150"/>
            <a:ext cx="2738233" cy="1867819"/>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K is </a:t>
            </a:r>
            <a:r>
              <a:rPr lang="en-US" sz="2000" b="1" u="sng" dirty="0" smtClean="0"/>
              <a:t>tunable</a:t>
            </a:r>
            <a:r>
              <a:rPr lang="en-US" sz="2000" dirty="0" smtClean="0"/>
              <a:t>: it controls the tradeoff between the amount of the used FPGA resources and the performance</a:t>
            </a:r>
            <a:endParaRPr lang="de-CH" sz="2000" dirty="0"/>
          </a:p>
        </p:txBody>
      </p:sp>
    </p:spTree>
    <p:extLst>
      <p:ext uri="{BB962C8B-B14F-4D97-AF65-F5344CB8AC3E}">
        <p14:creationId xmlns:p14="http://schemas.microsoft.com/office/powerpoint/2010/main" val="12662560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fade">
                                      <p:cBhvr>
                                        <p:cTn id="7"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 descr="Image result for graph processing"/>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9601025">
            <a:off x="1893685" y="115538"/>
            <a:ext cx="7851540" cy="785154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p:nvSpPr>
        <p:spPr>
          <a:xfrm>
            <a:off x="8161226" y="3286307"/>
            <a:ext cx="1849558" cy="1372204"/>
          </a:xfrm>
          <a:prstGeom prst="rect">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itle 24"/>
          <p:cNvSpPr>
            <a:spLocks noGrp="1"/>
          </p:cNvSpPr>
          <p:nvPr>
            <p:ph type="title"/>
          </p:nvPr>
        </p:nvSpPr>
        <p:spPr>
          <a:noFill/>
        </p:spPr>
        <p:txBody>
          <a:bodyPr/>
          <a:lstStyle/>
          <a:p>
            <a:r>
              <a:rPr lang="en-US" dirty="0" smtClean="0"/>
              <a:t>Large graphs…</a:t>
            </a:r>
            <a:endParaRPr lang="de-CH" dirty="0"/>
          </a:p>
        </p:txBody>
      </p:sp>
      <p:sp>
        <p:nvSpPr>
          <p:cNvPr id="23" name="Rounded Rectangle 22"/>
          <p:cNvSpPr/>
          <p:nvPr/>
        </p:nvSpPr>
        <p:spPr>
          <a:xfrm>
            <a:off x="244897" y="1072461"/>
            <a:ext cx="2400366" cy="591503"/>
          </a:xfrm>
          <a:prstGeom prst="roundRect">
            <a:avLst>
              <a:gd name="adj" fmla="val 50000"/>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2200" dirty="0" smtClean="0"/>
              <a:t>Why do we care?</a:t>
            </a:r>
            <a:endParaRPr lang="pl-PL" sz="2200" dirty="0"/>
          </a:p>
        </p:txBody>
      </p:sp>
      <p:sp>
        <p:nvSpPr>
          <p:cNvPr id="32" name="Rounded Rectangle 14">
            <a:extLst>
              <a:ext uri="{FF2B5EF4-FFF2-40B4-BE49-F238E27FC236}">
                <a16:creationId xmlns:a16="http://schemas.microsoft.com/office/drawing/2014/main" id="{9CC32B54-2DCF-4BA5-A43D-0F22039F4863}"/>
              </a:ext>
            </a:extLst>
          </p:cNvPr>
          <p:cNvSpPr/>
          <p:nvPr/>
        </p:nvSpPr>
        <p:spPr>
          <a:xfrm>
            <a:off x="338182" y="2559377"/>
            <a:ext cx="2078408" cy="792088"/>
          </a:xfrm>
          <a:prstGeom prst="roundRect">
            <a:avLst>
              <a:gd name="adj" fmla="val 8390"/>
            </a:avLst>
          </a:prstGeom>
          <a:solidFill>
            <a:srgbClr val="668A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pl-PL" sz="2200" b="1" dirty="0" smtClean="0">
                <a:solidFill>
                  <a:schemeClr val="bg1"/>
                </a:solidFill>
              </a:rPr>
              <a:t>Social networks</a:t>
            </a:r>
            <a:endParaRPr lang="de-CH" sz="2200" b="1" dirty="0">
              <a:solidFill>
                <a:schemeClr val="bg1"/>
              </a:solidFill>
            </a:endParaRPr>
          </a:p>
        </p:txBody>
      </p:sp>
      <p:sp>
        <p:nvSpPr>
          <p:cNvPr id="33" name="Rounded Rectangle 15">
            <a:extLst>
              <a:ext uri="{FF2B5EF4-FFF2-40B4-BE49-F238E27FC236}">
                <a16:creationId xmlns:a16="http://schemas.microsoft.com/office/drawing/2014/main" id="{CA888106-142E-449A-BA74-9C17E9261649}"/>
              </a:ext>
            </a:extLst>
          </p:cNvPr>
          <p:cNvSpPr/>
          <p:nvPr/>
        </p:nvSpPr>
        <p:spPr>
          <a:xfrm>
            <a:off x="338182" y="3067306"/>
            <a:ext cx="5110347" cy="3564508"/>
          </a:xfrm>
          <a:prstGeom prst="roundRect">
            <a:avLst>
              <a:gd name="adj" fmla="val 3580"/>
            </a:avLst>
          </a:prstGeom>
          <a:solidFill>
            <a:srgbClr val="668A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e-CH" dirty="0"/>
          </a:p>
        </p:txBody>
      </p:sp>
      <p:pic>
        <p:nvPicPr>
          <p:cNvPr id="34" name="Picture 8" descr="Bildergebnis für collaboration networks">
            <a:extLst>
              <a:ext uri="{FF2B5EF4-FFF2-40B4-BE49-F238E27FC236}">
                <a16:creationId xmlns:a16="http://schemas.microsoft.com/office/drawing/2014/main" id="{34212B51-1DFC-436D-B6E7-BB25E82C8A8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15698" y="4924640"/>
            <a:ext cx="2209987" cy="1529726"/>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
        <p:nvSpPr>
          <p:cNvPr id="41" name="Rounded Rectangle 15">
            <a:extLst>
              <a:ext uri="{FF2B5EF4-FFF2-40B4-BE49-F238E27FC236}">
                <a16:creationId xmlns:a16="http://schemas.microsoft.com/office/drawing/2014/main" id="{CA888106-142E-449A-BA74-9C17E9261649}"/>
              </a:ext>
            </a:extLst>
          </p:cNvPr>
          <p:cNvSpPr/>
          <p:nvPr/>
        </p:nvSpPr>
        <p:spPr>
          <a:xfrm>
            <a:off x="7040646" y="970120"/>
            <a:ext cx="4925221" cy="3988922"/>
          </a:xfrm>
          <a:prstGeom prst="roundRect">
            <a:avLst>
              <a:gd name="adj" fmla="val 3580"/>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e-CH" dirty="0"/>
          </a:p>
        </p:txBody>
      </p:sp>
      <p:sp>
        <p:nvSpPr>
          <p:cNvPr id="42" name="Rounded Rectangle 14">
            <a:extLst>
              <a:ext uri="{FF2B5EF4-FFF2-40B4-BE49-F238E27FC236}">
                <a16:creationId xmlns:a16="http://schemas.microsoft.com/office/drawing/2014/main" id="{9CC32B54-2DCF-4BA5-A43D-0F22039F4863}"/>
              </a:ext>
            </a:extLst>
          </p:cNvPr>
          <p:cNvSpPr/>
          <p:nvPr/>
        </p:nvSpPr>
        <p:spPr>
          <a:xfrm>
            <a:off x="7040647" y="637058"/>
            <a:ext cx="2900271" cy="792088"/>
          </a:xfrm>
          <a:prstGeom prst="roundRect">
            <a:avLst>
              <a:gd name="adj" fmla="val 8390"/>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pl-PL" sz="2200" b="1" dirty="0" smtClean="0">
                <a:solidFill>
                  <a:schemeClr val="bg1"/>
                </a:solidFill>
              </a:rPr>
              <a:t>Engineering networks</a:t>
            </a:r>
            <a:endParaRPr lang="de-CH" sz="2200" b="1" dirty="0">
              <a:solidFill>
                <a:schemeClr val="bg1"/>
              </a:solidFill>
            </a:endParaRPr>
          </a:p>
        </p:txBody>
      </p:sp>
      <p:pic>
        <p:nvPicPr>
          <p:cNvPr id="43" name="Picture 4" descr="Bildergebnis für road network">
            <a:extLst>
              <a:ext uri="{FF2B5EF4-FFF2-40B4-BE49-F238E27FC236}">
                <a16:creationId xmlns:a16="http://schemas.microsoft.com/office/drawing/2014/main" id="{F867E774-9339-457F-8C21-024706E7C93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71051" y="3155419"/>
            <a:ext cx="2365469" cy="1689621"/>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54" name="Picture 6" descr="Bildergebnis für friendship networks">
            <a:extLst>
              <a:ext uri="{FF2B5EF4-FFF2-40B4-BE49-F238E27FC236}">
                <a16:creationId xmlns:a16="http://schemas.microsoft.com/office/drawing/2014/main" id="{FFCD1A00-1DA5-4820-AA31-989F91DCCDB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0871" y="3523335"/>
            <a:ext cx="2622276" cy="2622276"/>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56" name="Picture 12" descr="Bildergebnis für kinship networks">
            <a:extLst>
              <a:ext uri="{FF2B5EF4-FFF2-40B4-BE49-F238E27FC236}">
                <a16:creationId xmlns:a16="http://schemas.microsoft.com/office/drawing/2014/main" id="{4F7F7283-D22F-49FA-8F15-5210AAAB761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115697" y="3176043"/>
            <a:ext cx="2239721" cy="1668997"/>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57" name="Picture 2" descr="Bildergebnis für power grid">
            <a:extLst>
              <a:ext uri="{FF2B5EF4-FFF2-40B4-BE49-F238E27FC236}">
                <a16:creationId xmlns:a16="http://schemas.microsoft.com/office/drawing/2014/main" id="{66B21BB9-C5EF-4CBB-96D7-2617E5BA0C6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33539" y="1076423"/>
            <a:ext cx="4714273" cy="2073984"/>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58" name="Picture 8" descr="Bildergebnis für rail network">
            <a:extLst>
              <a:ext uri="{FF2B5EF4-FFF2-40B4-BE49-F238E27FC236}">
                <a16:creationId xmlns:a16="http://schemas.microsoft.com/office/drawing/2014/main" id="{651B9573-2C87-4041-A6C8-525EF0616EC3}"/>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554819" y="3177899"/>
            <a:ext cx="2323720" cy="1652826"/>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
        <p:nvSpPr>
          <p:cNvPr id="60" name="Rounded Rectangle 59"/>
          <p:cNvSpPr/>
          <p:nvPr/>
        </p:nvSpPr>
        <p:spPr>
          <a:xfrm>
            <a:off x="2766208" y="566837"/>
            <a:ext cx="1961755" cy="542227"/>
          </a:xfrm>
          <a:prstGeom prst="roundRect">
            <a:avLst>
              <a:gd name="adj" fmla="val 39087"/>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ym typeface="Wingdings" panose="05000000000000000000" pitchFamily="2" charset="2"/>
              </a:rPr>
              <a:t>Useful model</a:t>
            </a:r>
            <a:endParaRPr lang="pl-PL" sz="2400" dirty="0" smtClean="0">
              <a:sym typeface="Wingdings" panose="05000000000000000000" pitchFamily="2" charset="2"/>
            </a:endParaRPr>
          </a:p>
        </p:txBody>
      </p:sp>
      <p:sp>
        <p:nvSpPr>
          <p:cNvPr id="36" name="Rounded Rectangle 15">
            <a:extLst>
              <a:ext uri="{FF2B5EF4-FFF2-40B4-BE49-F238E27FC236}">
                <a16:creationId xmlns:a16="http://schemas.microsoft.com/office/drawing/2014/main" id="{CA888106-142E-449A-BA74-9C17E9261649}"/>
              </a:ext>
            </a:extLst>
          </p:cNvPr>
          <p:cNvSpPr/>
          <p:nvPr/>
        </p:nvSpPr>
        <p:spPr>
          <a:xfrm>
            <a:off x="3178743" y="1889689"/>
            <a:ext cx="5607559" cy="3805772"/>
          </a:xfrm>
          <a:prstGeom prst="roundRect">
            <a:avLst>
              <a:gd name="adj" fmla="val 3580"/>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e-CH" dirty="0"/>
          </a:p>
        </p:txBody>
      </p:sp>
      <p:sp>
        <p:nvSpPr>
          <p:cNvPr id="35" name="Rounded Rectangle 14">
            <a:extLst>
              <a:ext uri="{FF2B5EF4-FFF2-40B4-BE49-F238E27FC236}">
                <a16:creationId xmlns:a16="http://schemas.microsoft.com/office/drawing/2014/main" id="{9CC32B54-2DCF-4BA5-A43D-0F22039F4863}"/>
              </a:ext>
            </a:extLst>
          </p:cNvPr>
          <p:cNvSpPr/>
          <p:nvPr/>
        </p:nvSpPr>
        <p:spPr>
          <a:xfrm>
            <a:off x="3178743" y="1536119"/>
            <a:ext cx="2712379" cy="792088"/>
          </a:xfrm>
          <a:prstGeom prst="roundRect">
            <a:avLst>
              <a:gd name="adj" fmla="val 8390"/>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pl-PL" sz="2200" b="1" dirty="0" smtClean="0">
                <a:solidFill>
                  <a:schemeClr val="bg1"/>
                </a:solidFill>
              </a:rPr>
              <a:t>Biological networks</a:t>
            </a:r>
            <a:endParaRPr lang="de-CH" sz="2200" b="1" dirty="0">
              <a:solidFill>
                <a:schemeClr val="bg1"/>
              </a:solidFill>
            </a:endParaRPr>
          </a:p>
        </p:txBody>
      </p:sp>
      <p:pic>
        <p:nvPicPr>
          <p:cNvPr id="37" name="Picture 12" descr="Bildergebnis für Metabolic network">
            <a:extLst>
              <a:ext uri="{FF2B5EF4-FFF2-40B4-BE49-F238E27FC236}">
                <a16:creationId xmlns:a16="http://schemas.microsoft.com/office/drawing/2014/main" id="{09D2BE1E-D8BE-469F-91F9-71EA35C78E01}"/>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273112" y="3604420"/>
            <a:ext cx="2963795" cy="1985204"/>
          </a:xfrm>
          <a:prstGeom prst="rect">
            <a:avLst/>
          </a:prstGeom>
          <a:solidFill>
            <a:schemeClr val="bg1"/>
          </a:solidFill>
          <a:effectLst>
            <a:softEdge rad="127000"/>
          </a:effectLst>
        </p:spPr>
      </p:pic>
      <p:pic>
        <p:nvPicPr>
          <p:cNvPr id="48" name="Picture 6" descr="Ähnliches Foto">
            <a:extLst>
              <a:ext uri="{FF2B5EF4-FFF2-40B4-BE49-F238E27FC236}">
                <a16:creationId xmlns:a16="http://schemas.microsoft.com/office/drawing/2014/main" id="{B900CF47-EAD5-4BC1-825E-CCE01908646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272334" y="3698102"/>
            <a:ext cx="2216485" cy="1521751"/>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49" name="Picture 10" descr="https://upload.wikimedia.org/wikipedia/commons/thumb/c/c4/Gene_Regulatory_Network.jpg/360px-Gene_Regulatory_Network.jpg">
            <a:extLst>
              <a:ext uri="{FF2B5EF4-FFF2-40B4-BE49-F238E27FC236}">
                <a16:creationId xmlns:a16="http://schemas.microsoft.com/office/drawing/2014/main" id="{1A49D3C6-A9AB-4628-AA88-393728AF3DD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902707" y="2104691"/>
            <a:ext cx="2523148" cy="1478845"/>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50" name="Picture 14" descr="Bildergebnis für brain network">
            <a:extLst>
              <a:ext uri="{FF2B5EF4-FFF2-40B4-BE49-F238E27FC236}">
                <a16:creationId xmlns:a16="http://schemas.microsoft.com/office/drawing/2014/main" id="{C670C6E3-7CE3-4F07-A66A-88F9C57686C5}"/>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590735" y="1960620"/>
            <a:ext cx="2276417" cy="1573979"/>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
        <p:nvSpPr>
          <p:cNvPr id="44" name="Rounded Rectangle 15">
            <a:extLst>
              <a:ext uri="{FF2B5EF4-FFF2-40B4-BE49-F238E27FC236}">
                <a16:creationId xmlns:a16="http://schemas.microsoft.com/office/drawing/2014/main" id="{CA888106-142E-449A-BA74-9C17E9261649}"/>
              </a:ext>
            </a:extLst>
          </p:cNvPr>
          <p:cNvSpPr/>
          <p:nvPr/>
        </p:nvSpPr>
        <p:spPr>
          <a:xfrm>
            <a:off x="7367194" y="1623635"/>
            <a:ext cx="4104456" cy="4537983"/>
          </a:xfrm>
          <a:prstGeom prst="roundRect">
            <a:avLst>
              <a:gd name="adj" fmla="val 358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e-CH" dirty="0"/>
          </a:p>
        </p:txBody>
      </p:sp>
      <p:sp>
        <p:nvSpPr>
          <p:cNvPr id="45" name="Rounded Rectangle 14">
            <a:extLst>
              <a:ext uri="{FF2B5EF4-FFF2-40B4-BE49-F238E27FC236}">
                <a16:creationId xmlns:a16="http://schemas.microsoft.com/office/drawing/2014/main" id="{9CC32B54-2DCF-4BA5-A43D-0F22039F4863}"/>
              </a:ext>
            </a:extLst>
          </p:cNvPr>
          <p:cNvSpPr/>
          <p:nvPr/>
        </p:nvSpPr>
        <p:spPr>
          <a:xfrm>
            <a:off x="7367193" y="1303342"/>
            <a:ext cx="2508134" cy="792088"/>
          </a:xfrm>
          <a:prstGeom prst="roundRect">
            <a:avLst>
              <a:gd name="adj" fmla="val 839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2200" b="1" dirty="0" smtClean="0">
                <a:solidFill>
                  <a:schemeClr val="bg1"/>
                </a:solidFill>
              </a:rPr>
              <a:t>Physics, chemistry </a:t>
            </a:r>
            <a:endParaRPr lang="de-CH" sz="2200" b="1" dirty="0">
              <a:solidFill>
                <a:schemeClr val="bg1"/>
              </a:solidFill>
            </a:endParaRPr>
          </a:p>
        </p:txBody>
      </p:sp>
      <p:pic>
        <p:nvPicPr>
          <p:cNvPr id="46" name="Picture 16" descr="Bildergebnis für chemical network">
            <a:extLst>
              <a:ext uri="{FF2B5EF4-FFF2-40B4-BE49-F238E27FC236}">
                <a16:creationId xmlns:a16="http://schemas.microsoft.com/office/drawing/2014/main" id="{D7B89F58-03F4-40E4-8415-5BBD7FB9C3F6}"/>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459269" y="3095486"/>
            <a:ext cx="3920305" cy="2940230"/>
          </a:xfrm>
          <a:prstGeom prst="rect">
            <a:avLst/>
          </a:prstGeom>
          <a:solidFill>
            <a:schemeClr val="tx2"/>
          </a:solidFill>
          <a:effectLst>
            <a:softEdge rad="127000"/>
          </a:effectLst>
          <a:extLst/>
        </p:spPr>
      </p:pic>
      <p:pic>
        <p:nvPicPr>
          <p:cNvPr id="47" name="Picture 46"/>
          <p:cNvPicPr>
            <a:picLocks noChangeAspect="1"/>
          </p:cNvPicPr>
          <p:nvPr/>
        </p:nvPicPr>
        <p:blipFill>
          <a:blip r:embed="rId14"/>
          <a:stretch>
            <a:fillRect/>
          </a:stretch>
        </p:blipFill>
        <p:spPr>
          <a:xfrm>
            <a:off x="7470997" y="1730947"/>
            <a:ext cx="3911264" cy="1348201"/>
          </a:xfrm>
          <a:prstGeom prst="rect">
            <a:avLst/>
          </a:prstGeom>
          <a:solidFill>
            <a:schemeClr val="tx2"/>
          </a:solidFill>
          <a:effectLst>
            <a:softEdge rad="127000"/>
          </a:effectLst>
        </p:spPr>
      </p:pic>
      <p:sp>
        <p:nvSpPr>
          <p:cNvPr id="38" name="Rounded Rectangle 14">
            <a:extLst>
              <a:ext uri="{FF2B5EF4-FFF2-40B4-BE49-F238E27FC236}">
                <a16:creationId xmlns:a16="http://schemas.microsoft.com/office/drawing/2014/main" id="{9CC32B54-2DCF-4BA5-A43D-0F22039F4863}"/>
              </a:ext>
            </a:extLst>
          </p:cNvPr>
          <p:cNvSpPr/>
          <p:nvPr/>
        </p:nvSpPr>
        <p:spPr>
          <a:xfrm>
            <a:off x="3972329" y="3258226"/>
            <a:ext cx="3291394" cy="792088"/>
          </a:xfrm>
          <a:prstGeom prst="roundRect">
            <a:avLst>
              <a:gd name="adj" fmla="val 839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pl-PL" sz="2200" b="1" dirty="0" smtClean="0">
                <a:solidFill>
                  <a:schemeClr val="bg1"/>
                </a:solidFill>
              </a:rPr>
              <a:t>Communication networks</a:t>
            </a:r>
            <a:endParaRPr lang="de-CH" sz="2200" b="1" dirty="0">
              <a:solidFill>
                <a:schemeClr val="bg1"/>
              </a:solidFill>
            </a:endParaRPr>
          </a:p>
        </p:txBody>
      </p:sp>
      <p:sp>
        <p:nvSpPr>
          <p:cNvPr id="39" name="Rounded Rectangle 15">
            <a:extLst>
              <a:ext uri="{FF2B5EF4-FFF2-40B4-BE49-F238E27FC236}">
                <a16:creationId xmlns:a16="http://schemas.microsoft.com/office/drawing/2014/main" id="{CA888106-142E-449A-BA74-9C17E9261649}"/>
              </a:ext>
            </a:extLst>
          </p:cNvPr>
          <p:cNvSpPr/>
          <p:nvPr/>
        </p:nvSpPr>
        <p:spPr>
          <a:xfrm>
            <a:off x="3972328" y="3838500"/>
            <a:ext cx="6244454" cy="3001112"/>
          </a:xfrm>
          <a:prstGeom prst="roundRect">
            <a:avLst>
              <a:gd name="adj" fmla="val 358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e-CH" dirty="0"/>
          </a:p>
        </p:txBody>
      </p:sp>
      <p:pic>
        <p:nvPicPr>
          <p:cNvPr id="40" name="Picture 4" descr="Bildergebnis für the internet">
            <a:extLst>
              <a:ext uri="{FF2B5EF4-FFF2-40B4-BE49-F238E27FC236}">
                <a16:creationId xmlns:a16="http://schemas.microsoft.com/office/drawing/2014/main" id="{6218A2E0-1907-4107-B260-A118DFC07227}"/>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112846" y="5210209"/>
            <a:ext cx="2940275" cy="1470138"/>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51" name="Picture 2" descr="Bildergebnis für fat tree topology">
            <a:extLst>
              <a:ext uri="{FF2B5EF4-FFF2-40B4-BE49-F238E27FC236}">
                <a16:creationId xmlns:a16="http://schemas.microsoft.com/office/drawing/2014/main" id="{E24BD17A-DACE-4943-BA31-6F58CFE0F4DE}"/>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194492" y="4111755"/>
            <a:ext cx="2817828" cy="2495589"/>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53" name="Picture 10" descr="Bildergebnis für acars network">
            <a:extLst>
              <a:ext uri="{FF2B5EF4-FFF2-40B4-BE49-F238E27FC236}">
                <a16:creationId xmlns:a16="http://schemas.microsoft.com/office/drawing/2014/main" id="{674A2F5D-8AE1-404F-A42D-077B8633BBA7}"/>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141247" y="3692577"/>
            <a:ext cx="2911874" cy="1532566"/>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
        <p:nvSpPr>
          <p:cNvPr id="62" name="Rounded Rectangle 15">
            <a:extLst>
              <a:ext uri="{FF2B5EF4-FFF2-40B4-BE49-F238E27FC236}">
                <a16:creationId xmlns:a16="http://schemas.microsoft.com/office/drawing/2014/main" id="{CA888106-142E-449A-BA74-9C17E9261649}"/>
              </a:ext>
            </a:extLst>
          </p:cNvPr>
          <p:cNvSpPr/>
          <p:nvPr/>
        </p:nvSpPr>
        <p:spPr>
          <a:xfrm>
            <a:off x="4847178" y="1609056"/>
            <a:ext cx="7236804" cy="5109220"/>
          </a:xfrm>
          <a:prstGeom prst="roundRect">
            <a:avLst>
              <a:gd name="adj" fmla="val 3580"/>
            </a:avLst>
          </a:prstGeom>
          <a:solidFill>
            <a:srgbClr val="668A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e-CH" dirty="0"/>
          </a:p>
        </p:txBody>
      </p:sp>
      <p:sp>
        <p:nvSpPr>
          <p:cNvPr id="63" name="Rounded Rectangle 14">
            <a:extLst>
              <a:ext uri="{FF2B5EF4-FFF2-40B4-BE49-F238E27FC236}">
                <a16:creationId xmlns:a16="http://schemas.microsoft.com/office/drawing/2014/main" id="{9CC32B54-2DCF-4BA5-A43D-0F22039F4863}"/>
              </a:ext>
            </a:extLst>
          </p:cNvPr>
          <p:cNvSpPr/>
          <p:nvPr/>
        </p:nvSpPr>
        <p:spPr>
          <a:xfrm>
            <a:off x="4846705" y="999729"/>
            <a:ext cx="2785333" cy="1107066"/>
          </a:xfrm>
          <a:prstGeom prst="roundRect">
            <a:avLst>
              <a:gd name="adj" fmla="val 8390"/>
            </a:avLst>
          </a:prstGeom>
          <a:solidFill>
            <a:srgbClr val="668A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pl-PL" sz="2200" b="1" dirty="0" smtClean="0">
                <a:solidFill>
                  <a:schemeClr val="bg1"/>
                </a:solidFill>
              </a:rPr>
              <a:t>...even philosophy</a:t>
            </a:r>
            <a:r>
              <a:rPr lang="en-US" sz="2200" b="1" dirty="0" smtClean="0">
                <a:solidFill>
                  <a:schemeClr val="bg1"/>
                </a:solidFill>
              </a:rPr>
              <a:t> </a:t>
            </a:r>
            <a:r>
              <a:rPr lang="en-US" sz="2200" b="1" dirty="0" smtClean="0">
                <a:solidFill>
                  <a:schemeClr val="bg1"/>
                </a:solidFill>
                <a:sym typeface="Wingdings" panose="05000000000000000000" pitchFamily="2" charset="2"/>
              </a:rPr>
              <a:t></a:t>
            </a:r>
            <a:endParaRPr lang="de-CH" sz="2200" b="1" dirty="0">
              <a:solidFill>
                <a:schemeClr val="bg1"/>
              </a:solidFill>
            </a:endParaRPr>
          </a:p>
        </p:txBody>
      </p:sp>
      <p:pic>
        <p:nvPicPr>
          <p:cNvPr id="64" name="Picture 63">
            <a:extLst>
              <a:ext uri="{FF2B5EF4-FFF2-40B4-BE49-F238E27FC236}">
                <a16:creationId xmlns:a16="http://schemas.microsoft.com/office/drawing/2014/main" id="{FD6BE0A1-CB05-459E-8FB7-926D657FBA4E}"/>
              </a:ext>
            </a:extLst>
          </p:cNvPr>
          <p:cNvPicPr>
            <a:picLocks noChangeAspect="1"/>
          </p:cNvPicPr>
          <p:nvPr/>
        </p:nvPicPr>
        <p:blipFill>
          <a:blip r:embed="rId18"/>
          <a:stretch>
            <a:fillRect/>
          </a:stretch>
        </p:blipFill>
        <p:spPr>
          <a:xfrm>
            <a:off x="5085618" y="3841303"/>
            <a:ext cx="6806587" cy="2626029"/>
          </a:xfrm>
          <a:prstGeom prst="rect">
            <a:avLst/>
          </a:prstGeom>
          <a:ln>
            <a:solidFill>
              <a:schemeClr val="tx1"/>
            </a:solidFill>
          </a:ln>
          <a:effectLst>
            <a:outerShdw blurRad="50800" dist="38100" dir="2700000" algn="tl" rotWithShape="0">
              <a:prstClr val="black">
                <a:alpha val="40000"/>
              </a:prstClr>
            </a:outerShdw>
          </a:effectLst>
        </p:spPr>
      </p:pic>
      <p:pic>
        <p:nvPicPr>
          <p:cNvPr id="65" name="Picture 2" descr="Image result for philosophy">
            <a:extLst>
              <a:ext uri="{FF2B5EF4-FFF2-40B4-BE49-F238E27FC236}">
                <a16:creationId xmlns:a16="http://schemas.microsoft.com/office/drawing/2014/main" id="{2A8BA43E-E4A3-4182-B865-0B8F7AF37BEF}"/>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085618" y="1929349"/>
            <a:ext cx="4301978" cy="1733488"/>
          </a:xfrm>
          <a:prstGeom prst="rect">
            <a:avLst/>
          </a:prstGeom>
          <a:noFill/>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9" name="Picture 108" descr="Image result for graph processing">
            <a:extLst>
              <a:ext uri="{FF2B5EF4-FFF2-40B4-BE49-F238E27FC236}">
                <a16:creationId xmlns:a16="http://schemas.microsoft.com/office/drawing/2014/main" id="{CACD994A-A067-4C34-AA9A-17570B0AB3E6}"/>
              </a:ext>
            </a:extLst>
          </p:cNvPr>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9601025">
            <a:off x="9344662" y="1677227"/>
            <a:ext cx="2528398" cy="2528398"/>
          </a:xfrm>
          <a:prstGeom prst="rect">
            <a:avLst/>
          </a:prstGeom>
          <a:noFill/>
          <a:extLst>
            <a:ext uri="{909E8E84-426E-40DD-AFC4-6F175D3DCCD1}">
              <a14:hiddenFill xmlns:a14="http://schemas.microsoft.com/office/drawing/2010/main">
                <a:solidFill>
                  <a:srgbClr val="FFFFFF"/>
                </a:solidFill>
              </a14:hiddenFill>
            </a:ext>
          </a:extLst>
        </p:spPr>
      </p:pic>
      <p:sp>
        <p:nvSpPr>
          <p:cNvPr id="136" name="Rounded Rectangle 14">
            <a:extLst>
              <a:ext uri="{FF2B5EF4-FFF2-40B4-BE49-F238E27FC236}">
                <a16:creationId xmlns:a16="http://schemas.microsoft.com/office/drawing/2014/main" id="{9CC32B54-2DCF-4BA5-A43D-0F22039F4863}"/>
              </a:ext>
            </a:extLst>
          </p:cNvPr>
          <p:cNvSpPr/>
          <p:nvPr/>
        </p:nvSpPr>
        <p:spPr>
          <a:xfrm>
            <a:off x="1190969" y="1883823"/>
            <a:ext cx="2420574" cy="792088"/>
          </a:xfrm>
          <a:prstGeom prst="roundRect">
            <a:avLst>
              <a:gd name="adj" fmla="val 8390"/>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pl-PL" sz="2200" b="1" dirty="0" smtClean="0">
                <a:solidFill>
                  <a:schemeClr val="bg1"/>
                </a:solidFill>
              </a:rPr>
              <a:t>Machine learning</a:t>
            </a:r>
            <a:endParaRPr lang="de-CH" sz="2200" b="1" dirty="0">
              <a:solidFill>
                <a:schemeClr val="bg1"/>
              </a:solidFill>
            </a:endParaRPr>
          </a:p>
        </p:txBody>
      </p:sp>
      <p:sp>
        <p:nvSpPr>
          <p:cNvPr id="137" name="Rounded Rectangle 15">
            <a:extLst>
              <a:ext uri="{FF2B5EF4-FFF2-40B4-BE49-F238E27FC236}">
                <a16:creationId xmlns:a16="http://schemas.microsoft.com/office/drawing/2014/main" id="{CA888106-142E-449A-BA74-9C17E9261649}"/>
              </a:ext>
            </a:extLst>
          </p:cNvPr>
          <p:cNvSpPr/>
          <p:nvPr/>
        </p:nvSpPr>
        <p:spPr>
          <a:xfrm>
            <a:off x="1190969" y="2391751"/>
            <a:ext cx="3454303" cy="4202621"/>
          </a:xfrm>
          <a:prstGeom prst="roundRect">
            <a:avLst>
              <a:gd name="adj" fmla="val 3580"/>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e-CH" dirty="0"/>
          </a:p>
        </p:txBody>
      </p:sp>
      <p:pic>
        <p:nvPicPr>
          <p:cNvPr id="135" name="Picture 2" descr="https://d3njjcbhbojbot.cloudfront.net/api/utilities/v1/imageproxy/https:/d15cw65ipctsrr.cloudfront.net/29/eb5373729abeccb17eea7081421d90/machinelearninglogo.jpg"/>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301197" y="2469078"/>
            <a:ext cx="3308621" cy="1861098"/>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138" name="Picture 16" descr="Image result for deep neural network"/>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1308298" y="4338355"/>
            <a:ext cx="3289770" cy="2192630"/>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64634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0"/>
                                        </p:tgtEl>
                                        <p:attrNameLst>
                                          <p:attrName>style.visibility</p:attrName>
                                        </p:attrNameLst>
                                      </p:cBhvr>
                                      <p:to>
                                        <p:strVal val="visible"/>
                                      </p:to>
                                    </p:set>
                                    <p:animEffect transition="in" filter="fade">
                                      <p:cBhvr>
                                        <p:cTn id="17" dur="500"/>
                                        <p:tgtEl>
                                          <p:spTgt spid="6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fade">
                                      <p:cBhvr>
                                        <p:cTn id="22" dur="500"/>
                                        <p:tgtEl>
                                          <p:spTgt spid="3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fade">
                                      <p:cBhvr>
                                        <p:cTn id="25" dur="500"/>
                                        <p:tgtEl>
                                          <p:spTgt spid="33"/>
                                        </p:tgtEl>
                                      </p:cBhvr>
                                    </p:animEffect>
                                  </p:childTnLst>
                                </p:cTn>
                              </p:par>
                              <p:par>
                                <p:cTn id="26" presetID="10" presetClass="entr" presetSubtype="0" fill="hold" nodeType="with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fade">
                                      <p:cBhvr>
                                        <p:cTn id="28" dur="500"/>
                                        <p:tgtEl>
                                          <p:spTgt spid="34"/>
                                        </p:tgtEl>
                                      </p:cBhvr>
                                    </p:animEffect>
                                  </p:childTnLst>
                                </p:cTn>
                              </p:par>
                              <p:par>
                                <p:cTn id="29" presetID="10" presetClass="entr" presetSubtype="0" fill="hold" nodeType="withEffect">
                                  <p:stCondLst>
                                    <p:cond delay="0"/>
                                  </p:stCondLst>
                                  <p:childTnLst>
                                    <p:set>
                                      <p:cBhvr>
                                        <p:cTn id="30" dur="1" fill="hold">
                                          <p:stCondLst>
                                            <p:cond delay="0"/>
                                          </p:stCondLst>
                                        </p:cTn>
                                        <p:tgtEl>
                                          <p:spTgt spid="54"/>
                                        </p:tgtEl>
                                        <p:attrNameLst>
                                          <p:attrName>style.visibility</p:attrName>
                                        </p:attrNameLst>
                                      </p:cBhvr>
                                      <p:to>
                                        <p:strVal val="visible"/>
                                      </p:to>
                                    </p:set>
                                    <p:animEffect transition="in" filter="fade">
                                      <p:cBhvr>
                                        <p:cTn id="31" dur="500"/>
                                        <p:tgtEl>
                                          <p:spTgt spid="54"/>
                                        </p:tgtEl>
                                      </p:cBhvr>
                                    </p:animEffect>
                                  </p:childTnLst>
                                </p:cTn>
                              </p:par>
                              <p:par>
                                <p:cTn id="32" presetID="10" presetClass="entr" presetSubtype="0" fill="hold" nodeType="withEffect">
                                  <p:stCondLst>
                                    <p:cond delay="0"/>
                                  </p:stCondLst>
                                  <p:childTnLst>
                                    <p:set>
                                      <p:cBhvr>
                                        <p:cTn id="33" dur="1" fill="hold">
                                          <p:stCondLst>
                                            <p:cond delay="0"/>
                                          </p:stCondLst>
                                        </p:cTn>
                                        <p:tgtEl>
                                          <p:spTgt spid="56"/>
                                        </p:tgtEl>
                                        <p:attrNameLst>
                                          <p:attrName>style.visibility</p:attrName>
                                        </p:attrNameLst>
                                      </p:cBhvr>
                                      <p:to>
                                        <p:strVal val="visible"/>
                                      </p:to>
                                    </p:set>
                                    <p:animEffect transition="in" filter="fade">
                                      <p:cBhvr>
                                        <p:cTn id="34" dur="500"/>
                                        <p:tgtEl>
                                          <p:spTgt spid="56"/>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41"/>
                                        </p:tgtEl>
                                        <p:attrNameLst>
                                          <p:attrName>style.visibility</p:attrName>
                                        </p:attrNameLst>
                                      </p:cBhvr>
                                      <p:to>
                                        <p:strVal val="visible"/>
                                      </p:to>
                                    </p:set>
                                    <p:animEffect transition="in" filter="fade">
                                      <p:cBhvr>
                                        <p:cTn id="39" dur="500"/>
                                        <p:tgtEl>
                                          <p:spTgt spid="41"/>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42"/>
                                        </p:tgtEl>
                                        <p:attrNameLst>
                                          <p:attrName>style.visibility</p:attrName>
                                        </p:attrNameLst>
                                      </p:cBhvr>
                                      <p:to>
                                        <p:strVal val="visible"/>
                                      </p:to>
                                    </p:set>
                                    <p:animEffect transition="in" filter="fade">
                                      <p:cBhvr>
                                        <p:cTn id="42" dur="500"/>
                                        <p:tgtEl>
                                          <p:spTgt spid="42"/>
                                        </p:tgtEl>
                                      </p:cBhvr>
                                    </p:animEffect>
                                  </p:childTnLst>
                                </p:cTn>
                              </p:par>
                              <p:par>
                                <p:cTn id="43" presetID="10" presetClass="entr" presetSubtype="0" fill="hold" nodeType="withEffect">
                                  <p:stCondLst>
                                    <p:cond delay="0"/>
                                  </p:stCondLst>
                                  <p:childTnLst>
                                    <p:set>
                                      <p:cBhvr>
                                        <p:cTn id="44" dur="1" fill="hold">
                                          <p:stCondLst>
                                            <p:cond delay="0"/>
                                          </p:stCondLst>
                                        </p:cTn>
                                        <p:tgtEl>
                                          <p:spTgt spid="43"/>
                                        </p:tgtEl>
                                        <p:attrNameLst>
                                          <p:attrName>style.visibility</p:attrName>
                                        </p:attrNameLst>
                                      </p:cBhvr>
                                      <p:to>
                                        <p:strVal val="visible"/>
                                      </p:to>
                                    </p:set>
                                    <p:animEffect transition="in" filter="fade">
                                      <p:cBhvr>
                                        <p:cTn id="45" dur="500"/>
                                        <p:tgtEl>
                                          <p:spTgt spid="43"/>
                                        </p:tgtEl>
                                      </p:cBhvr>
                                    </p:animEffect>
                                  </p:childTnLst>
                                </p:cTn>
                              </p:par>
                              <p:par>
                                <p:cTn id="46" presetID="10" presetClass="entr" presetSubtype="0" fill="hold" nodeType="withEffect">
                                  <p:stCondLst>
                                    <p:cond delay="0"/>
                                  </p:stCondLst>
                                  <p:childTnLst>
                                    <p:set>
                                      <p:cBhvr>
                                        <p:cTn id="47" dur="1" fill="hold">
                                          <p:stCondLst>
                                            <p:cond delay="0"/>
                                          </p:stCondLst>
                                        </p:cTn>
                                        <p:tgtEl>
                                          <p:spTgt spid="57"/>
                                        </p:tgtEl>
                                        <p:attrNameLst>
                                          <p:attrName>style.visibility</p:attrName>
                                        </p:attrNameLst>
                                      </p:cBhvr>
                                      <p:to>
                                        <p:strVal val="visible"/>
                                      </p:to>
                                    </p:set>
                                    <p:animEffect transition="in" filter="fade">
                                      <p:cBhvr>
                                        <p:cTn id="48" dur="500"/>
                                        <p:tgtEl>
                                          <p:spTgt spid="57"/>
                                        </p:tgtEl>
                                      </p:cBhvr>
                                    </p:animEffect>
                                  </p:childTnLst>
                                </p:cTn>
                              </p:par>
                              <p:par>
                                <p:cTn id="49" presetID="10" presetClass="entr" presetSubtype="0" fill="hold" nodeType="withEffect">
                                  <p:stCondLst>
                                    <p:cond delay="0"/>
                                  </p:stCondLst>
                                  <p:childTnLst>
                                    <p:set>
                                      <p:cBhvr>
                                        <p:cTn id="50" dur="1" fill="hold">
                                          <p:stCondLst>
                                            <p:cond delay="0"/>
                                          </p:stCondLst>
                                        </p:cTn>
                                        <p:tgtEl>
                                          <p:spTgt spid="58"/>
                                        </p:tgtEl>
                                        <p:attrNameLst>
                                          <p:attrName>style.visibility</p:attrName>
                                        </p:attrNameLst>
                                      </p:cBhvr>
                                      <p:to>
                                        <p:strVal val="visible"/>
                                      </p:to>
                                    </p:set>
                                    <p:animEffect transition="in" filter="fade">
                                      <p:cBhvr>
                                        <p:cTn id="51" dur="500"/>
                                        <p:tgtEl>
                                          <p:spTgt spid="58"/>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36"/>
                                        </p:tgtEl>
                                        <p:attrNameLst>
                                          <p:attrName>style.visibility</p:attrName>
                                        </p:attrNameLst>
                                      </p:cBhvr>
                                      <p:to>
                                        <p:strVal val="visible"/>
                                      </p:to>
                                    </p:set>
                                    <p:animEffect transition="in" filter="fade">
                                      <p:cBhvr>
                                        <p:cTn id="56" dur="500"/>
                                        <p:tgtEl>
                                          <p:spTgt spid="36"/>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35"/>
                                        </p:tgtEl>
                                        <p:attrNameLst>
                                          <p:attrName>style.visibility</p:attrName>
                                        </p:attrNameLst>
                                      </p:cBhvr>
                                      <p:to>
                                        <p:strVal val="visible"/>
                                      </p:to>
                                    </p:set>
                                    <p:animEffect transition="in" filter="fade">
                                      <p:cBhvr>
                                        <p:cTn id="59" dur="500"/>
                                        <p:tgtEl>
                                          <p:spTgt spid="35"/>
                                        </p:tgtEl>
                                      </p:cBhvr>
                                    </p:animEffect>
                                  </p:childTnLst>
                                </p:cTn>
                              </p:par>
                              <p:par>
                                <p:cTn id="60" presetID="10" presetClass="entr" presetSubtype="0" fill="hold" nodeType="withEffect">
                                  <p:stCondLst>
                                    <p:cond delay="0"/>
                                  </p:stCondLst>
                                  <p:childTnLst>
                                    <p:set>
                                      <p:cBhvr>
                                        <p:cTn id="61" dur="1" fill="hold">
                                          <p:stCondLst>
                                            <p:cond delay="0"/>
                                          </p:stCondLst>
                                        </p:cTn>
                                        <p:tgtEl>
                                          <p:spTgt spid="37"/>
                                        </p:tgtEl>
                                        <p:attrNameLst>
                                          <p:attrName>style.visibility</p:attrName>
                                        </p:attrNameLst>
                                      </p:cBhvr>
                                      <p:to>
                                        <p:strVal val="visible"/>
                                      </p:to>
                                    </p:set>
                                    <p:animEffect transition="in" filter="fade">
                                      <p:cBhvr>
                                        <p:cTn id="62" dur="500"/>
                                        <p:tgtEl>
                                          <p:spTgt spid="37"/>
                                        </p:tgtEl>
                                      </p:cBhvr>
                                    </p:animEffect>
                                  </p:childTnLst>
                                </p:cTn>
                              </p:par>
                              <p:par>
                                <p:cTn id="63" presetID="10" presetClass="entr" presetSubtype="0" fill="hold" nodeType="withEffect">
                                  <p:stCondLst>
                                    <p:cond delay="0"/>
                                  </p:stCondLst>
                                  <p:childTnLst>
                                    <p:set>
                                      <p:cBhvr>
                                        <p:cTn id="64" dur="1" fill="hold">
                                          <p:stCondLst>
                                            <p:cond delay="0"/>
                                          </p:stCondLst>
                                        </p:cTn>
                                        <p:tgtEl>
                                          <p:spTgt spid="48"/>
                                        </p:tgtEl>
                                        <p:attrNameLst>
                                          <p:attrName>style.visibility</p:attrName>
                                        </p:attrNameLst>
                                      </p:cBhvr>
                                      <p:to>
                                        <p:strVal val="visible"/>
                                      </p:to>
                                    </p:set>
                                    <p:animEffect transition="in" filter="fade">
                                      <p:cBhvr>
                                        <p:cTn id="65" dur="500"/>
                                        <p:tgtEl>
                                          <p:spTgt spid="48"/>
                                        </p:tgtEl>
                                      </p:cBhvr>
                                    </p:animEffect>
                                  </p:childTnLst>
                                </p:cTn>
                              </p:par>
                              <p:par>
                                <p:cTn id="66" presetID="10" presetClass="entr" presetSubtype="0" fill="hold" nodeType="withEffect">
                                  <p:stCondLst>
                                    <p:cond delay="0"/>
                                  </p:stCondLst>
                                  <p:childTnLst>
                                    <p:set>
                                      <p:cBhvr>
                                        <p:cTn id="67" dur="1" fill="hold">
                                          <p:stCondLst>
                                            <p:cond delay="0"/>
                                          </p:stCondLst>
                                        </p:cTn>
                                        <p:tgtEl>
                                          <p:spTgt spid="49"/>
                                        </p:tgtEl>
                                        <p:attrNameLst>
                                          <p:attrName>style.visibility</p:attrName>
                                        </p:attrNameLst>
                                      </p:cBhvr>
                                      <p:to>
                                        <p:strVal val="visible"/>
                                      </p:to>
                                    </p:set>
                                    <p:animEffect transition="in" filter="fade">
                                      <p:cBhvr>
                                        <p:cTn id="68" dur="500"/>
                                        <p:tgtEl>
                                          <p:spTgt spid="49"/>
                                        </p:tgtEl>
                                      </p:cBhvr>
                                    </p:animEffect>
                                  </p:childTnLst>
                                </p:cTn>
                              </p:par>
                              <p:par>
                                <p:cTn id="69" presetID="10" presetClass="entr" presetSubtype="0" fill="hold" nodeType="withEffect">
                                  <p:stCondLst>
                                    <p:cond delay="0"/>
                                  </p:stCondLst>
                                  <p:childTnLst>
                                    <p:set>
                                      <p:cBhvr>
                                        <p:cTn id="70" dur="1" fill="hold">
                                          <p:stCondLst>
                                            <p:cond delay="0"/>
                                          </p:stCondLst>
                                        </p:cTn>
                                        <p:tgtEl>
                                          <p:spTgt spid="50"/>
                                        </p:tgtEl>
                                        <p:attrNameLst>
                                          <p:attrName>style.visibility</p:attrName>
                                        </p:attrNameLst>
                                      </p:cBhvr>
                                      <p:to>
                                        <p:strVal val="visible"/>
                                      </p:to>
                                    </p:set>
                                    <p:animEffect transition="in" filter="fade">
                                      <p:cBhvr>
                                        <p:cTn id="71" dur="500"/>
                                        <p:tgtEl>
                                          <p:spTgt spid="50"/>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44"/>
                                        </p:tgtEl>
                                        <p:attrNameLst>
                                          <p:attrName>style.visibility</p:attrName>
                                        </p:attrNameLst>
                                      </p:cBhvr>
                                      <p:to>
                                        <p:strVal val="visible"/>
                                      </p:to>
                                    </p:set>
                                    <p:animEffect transition="in" filter="fade">
                                      <p:cBhvr>
                                        <p:cTn id="76" dur="500"/>
                                        <p:tgtEl>
                                          <p:spTgt spid="44"/>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45"/>
                                        </p:tgtEl>
                                        <p:attrNameLst>
                                          <p:attrName>style.visibility</p:attrName>
                                        </p:attrNameLst>
                                      </p:cBhvr>
                                      <p:to>
                                        <p:strVal val="visible"/>
                                      </p:to>
                                    </p:set>
                                    <p:animEffect transition="in" filter="fade">
                                      <p:cBhvr>
                                        <p:cTn id="79" dur="500"/>
                                        <p:tgtEl>
                                          <p:spTgt spid="45"/>
                                        </p:tgtEl>
                                      </p:cBhvr>
                                    </p:animEffect>
                                  </p:childTnLst>
                                </p:cTn>
                              </p:par>
                              <p:par>
                                <p:cTn id="80" presetID="10" presetClass="entr" presetSubtype="0" fill="hold" nodeType="withEffect">
                                  <p:stCondLst>
                                    <p:cond delay="0"/>
                                  </p:stCondLst>
                                  <p:childTnLst>
                                    <p:set>
                                      <p:cBhvr>
                                        <p:cTn id="81" dur="1" fill="hold">
                                          <p:stCondLst>
                                            <p:cond delay="0"/>
                                          </p:stCondLst>
                                        </p:cTn>
                                        <p:tgtEl>
                                          <p:spTgt spid="46"/>
                                        </p:tgtEl>
                                        <p:attrNameLst>
                                          <p:attrName>style.visibility</p:attrName>
                                        </p:attrNameLst>
                                      </p:cBhvr>
                                      <p:to>
                                        <p:strVal val="visible"/>
                                      </p:to>
                                    </p:set>
                                    <p:animEffect transition="in" filter="fade">
                                      <p:cBhvr>
                                        <p:cTn id="82" dur="500"/>
                                        <p:tgtEl>
                                          <p:spTgt spid="46"/>
                                        </p:tgtEl>
                                      </p:cBhvr>
                                    </p:animEffect>
                                  </p:childTnLst>
                                </p:cTn>
                              </p:par>
                              <p:par>
                                <p:cTn id="83" presetID="10" presetClass="entr" presetSubtype="0" fill="hold" nodeType="withEffect">
                                  <p:stCondLst>
                                    <p:cond delay="0"/>
                                  </p:stCondLst>
                                  <p:childTnLst>
                                    <p:set>
                                      <p:cBhvr>
                                        <p:cTn id="84" dur="1" fill="hold">
                                          <p:stCondLst>
                                            <p:cond delay="0"/>
                                          </p:stCondLst>
                                        </p:cTn>
                                        <p:tgtEl>
                                          <p:spTgt spid="47"/>
                                        </p:tgtEl>
                                        <p:attrNameLst>
                                          <p:attrName>style.visibility</p:attrName>
                                        </p:attrNameLst>
                                      </p:cBhvr>
                                      <p:to>
                                        <p:strVal val="visible"/>
                                      </p:to>
                                    </p:set>
                                    <p:animEffect transition="in" filter="fade">
                                      <p:cBhvr>
                                        <p:cTn id="85" dur="500"/>
                                        <p:tgtEl>
                                          <p:spTgt spid="47"/>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grpId="0" nodeType="clickEffect">
                                  <p:stCondLst>
                                    <p:cond delay="0"/>
                                  </p:stCondLst>
                                  <p:childTnLst>
                                    <p:set>
                                      <p:cBhvr>
                                        <p:cTn id="89" dur="1" fill="hold">
                                          <p:stCondLst>
                                            <p:cond delay="0"/>
                                          </p:stCondLst>
                                        </p:cTn>
                                        <p:tgtEl>
                                          <p:spTgt spid="38"/>
                                        </p:tgtEl>
                                        <p:attrNameLst>
                                          <p:attrName>style.visibility</p:attrName>
                                        </p:attrNameLst>
                                      </p:cBhvr>
                                      <p:to>
                                        <p:strVal val="visible"/>
                                      </p:to>
                                    </p:set>
                                    <p:animEffect transition="in" filter="fade">
                                      <p:cBhvr>
                                        <p:cTn id="90" dur="500"/>
                                        <p:tgtEl>
                                          <p:spTgt spid="38"/>
                                        </p:tgtEl>
                                      </p:cBhvr>
                                    </p:animEffect>
                                  </p:childTnLst>
                                </p:cTn>
                              </p:par>
                              <p:par>
                                <p:cTn id="91" presetID="10" presetClass="entr" presetSubtype="0" fill="hold" grpId="0" nodeType="withEffect">
                                  <p:stCondLst>
                                    <p:cond delay="0"/>
                                  </p:stCondLst>
                                  <p:childTnLst>
                                    <p:set>
                                      <p:cBhvr>
                                        <p:cTn id="92" dur="1" fill="hold">
                                          <p:stCondLst>
                                            <p:cond delay="0"/>
                                          </p:stCondLst>
                                        </p:cTn>
                                        <p:tgtEl>
                                          <p:spTgt spid="39"/>
                                        </p:tgtEl>
                                        <p:attrNameLst>
                                          <p:attrName>style.visibility</p:attrName>
                                        </p:attrNameLst>
                                      </p:cBhvr>
                                      <p:to>
                                        <p:strVal val="visible"/>
                                      </p:to>
                                    </p:set>
                                    <p:animEffect transition="in" filter="fade">
                                      <p:cBhvr>
                                        <p:cTn id="93" dur="500"/>
                                        <p:tgtEl>
                                          <p:spTgt spid="39"/>
                                        </p:tgtEl>
                                      </p:cBhvr>
                                    </p:animEffect>
                                  </p:childTnLst>
                                </p:cTn>
                              </p:par>
                              <p:par>
                                <p:cTn id="94" presetID="10" presetClass="entr" presetSubtype="0" fill="hold" nodeType="withEffect">
                                  <p:stCondLst>
                                    <p:cond delay="0"/>
                                  </p:stCondLst>
                                  <p:childTnLst>
                                    <p:set>
                                      <p:cBhvr>
                                        <p:cTn id="95" dur="1" fill="hold">
                                          <p:stCondLst>
                                            <p:cond delay="0"/>
                                          </p:stCondLst>
                                        </p:cTn>
                                        <p:tgtEl>
                                          <p:spTgt spid="40"/>
                                        </p:tgtEl>
                                        <p:attrNameLst>
                                          <p:attrName>style.visibility</p:attrName>
                                        </p:attrNameLst>
                                      </p:cBhvr>
                                      <p:to>
                                        <p:strVal val="visible"/>
                                      </p:to>
                                    </p:set>
                                    <p:animEffect transition="in" filter="fade">
                                      <p:cBhvr>
                                        <p:cTn id="96" dur="500"/>
                                        <p:tgtEl>
                                          <p:spTgt spid="40"/>
                                        </p:tgtEl>
                                      </p:cBhvr>
                                    </p:animEffect>
                                  </p:childTnLst>
                                </p:cTn>
                              </p:par>
                              <p:par>
                                <p:cTn id="97" presetID="10" presetClass="entr" presetSubtype="0" fill="hold" nodeType="withEffect">
                                  <p:stCondLst>
                                    <p:cond delay="0"/>
                                  </p:stCondLst>
                                  <p:childTnLst>
                                    <p:set>
                                      <p:cBhvr>
                                        <p:cTn id="98" dur="1" fill="hold">
                                          <p:stCondLst>
                                            <p:cond delay="0"/>
                                          </p:stCondLst>
                                        </p:cTn>
                                        <p:tgtEl>
                                          <p:spTgt spid="51"/>
                                        </p:tgtEl>
                                        <p:attrNameLst>
                                          <p:attrName>style.visibility</p:attrName>
                                        </p:attrNameLst>
                                      </p:cBhvr>
                                      <p:to>
                                        <p:strVal val="visible"/>
                                      </p:to>
                                    </p:set>
                                    <p:animEffect transition="in" filter="fade">
                                      <p:cBhvr>
                                        <p:cTn id="99" dur="500"/>
                                        <p:tgtEl>
                                          <p:spTgt spid="51"/>
                                        </p:tgtEl>
                                      </p:cBhvr>
                                    </p:animEffect>
                                  </p:childTnLst>
                                </p:cTn>
                              </p:par>
                              <p:par>
                                <p:cTn id="100" presetID="10" presetClass="entr" presetSubtype="0" fill="hold" nodeType="withEffect">
                                  <p:stCondLst>
                                    <p:cond delay="0"/>
                                  </p:stCondLst>
                                  <p:childTnLst>
                                    <p:set>
                                      <p:cBhvr>
                                        <p:cTn id="101" dur="1" fill="hold">
                                          <p:stCondLst>
                                            <p:cond delay="0"/>
                                          </p:stCondLst>
                                        </p:cTn>
                                        <p:tgtEl>
                                          <p:spTgt spid="53"/>
                                        </p:tgtEl>
                                        <p:attrNameLst>
                                          <p:attrName>style.visibility</p:attrName>
                                        </p:attrNameLst>
                                      </p:cBhvr>
                                      <p:to>
                                        <p:strVal val="visible"/>
                                      </p:to>
                                    </p:set>
                                    <p:animEffect transition="in" filter="fade">
                                      <p:cBhvr>
                                        <p:cTn id="102" dur="500"/>
                                        <p:tgtEl>
                                          <p:spTgt spid="53"/>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nodeType="clickEffect">
                                  <p:stCondLst>
                                    <p:cond delay="0"/>
                                  </p:stCondLst>
                                  <p:childTnLst>
                                    <p:set>
                                      <p:cBhvr>
                                        <p:cTn id="106" dur="1" fill="hold">
                                          <p:stCondLst>
                                            <p:cond delay="0"/>
                                          </p:stCondLst>
                                        </p:cTn>
                                        <p:tgtEl>
                                          <p:spTgt spid="135"/>
                                        </p:tgtEl>
                                        <p:attrNameLst>
                                          <p:attrName>style.visibility</p:attrName>
                                        </p:attrNameLst>
                                      </p:cBhvr>
                                      <p:to>
                                        <p:strVal val="visible"/>
                                      </p:to>
                                    </p:set>
                                    <p:animEffect transition="in" filter="fade">
                                      <p:cBhvr>
                                        <p:cTn id="107" dur="500"/>
                                        <p:tgtEl>
                                          <p:spTgt spid="135"/>
                                        </p:tgtEl>
                                      </p:cBhvr>
                                    </p:animEffect>
                                  </p:childTnLst>
                                </p:cTn>
                              </p:par>
                              <p:par>
                                <p:cTn id="108" presetID="10" presetClass="entr" presetSubtype="0" fill="hold" nodeType="withEffect">
                                  <p:stCondLst>
                                    <p:cond delay="0"/>
                                  </p:stCondLst>
                                  <p:childTnLst>
                                    <p:set>
                                      <p:cBhvr>
                                        <p:cTn id="109" dur="1" fill="hold">
                                          <p:stCondLst>
                                            <p:cond delay="0"/>
                                          </p:stCondLst>
                                        </p:cTn>
                                        <p:tgtEl>
                                          <p:spTgt spid="138"/>
                                        </p:tgtEl>
                                        <p:attrNameLst>
                                          <p:attrName>style.visibility</p:attrName>
                                        </p:attrNameLst>
                                      </p:cBhvr>
                                      <p:to>
                                        <p:strVal val="visible"/>
                                      </p:to>
                                    </p:set>
                                    <p:animEffect transition="in" filter="fade">
                                      <p:cBhvr>
                                        <p:cTn id="110" dur="500"/>
                                        <p:tgtEl>
                                          <p:spTgt spid="138"/>
                                        </p:tgtEl>
                                      </p:cBhvr>
                                    </p:animEffect>
                                  </p:childTnLst>
                                </p:cTn>
                              </p:par>
                              <p:par>
                                <p:cTn id="111" presetID="10" presetClass="entr" presetSubtype="0" fill="hold" grpId="0" nodeType="withEffect">
                                  <p:stCondLst>
                                    <p:cond delay="0"/>
                                  </p:stCondLst>
                                  <p:childTnLst>
                                    <p:set>
                                      <p:cBhvr>
                                        <p:cTn id="112" dur="1" fill="hold">
                                          <p:stCondLst>
                                            <p:cond delay="0"/>
                                          </p:stCondLst>
                                        </p:cTn>
                                        <p:tgtEl>
                                          <p:spTgt spid="137"/>
                                        </p:tgtEl>
                                        <p:attrNameLst>
                                          <p:attrName>style.visibility</p:attrName>
                                        </p:attrNameLst>
                                      </p:cBhvr>
                                      <p:to>
                                        <p:strVal val="visible"/>
                                      </p:to>
                                    </p:set>
                                    <p:animEffect transition="in" filter="fade">
                                      <p:cBhvr>
                                        <p:cTn id="113" dur="500"/>
                                        <p:tgtEl>
                                          <p:spTgt spid="137"/>
                                        </p:tgtEl>
                                      </p:cBhvr>
                                    </p:animEffect>
                                  </p:childTnLst>
                                </p:cTn>
                              </p:par>
                              <p:par>
                                <p:cTn id="114" presetID="10" presetClass="entr" presetSubtype="0" fill="hold" grpId="0" nodeType="withEffect">
                                  <p:stCondLst>
                                    <p:cond delay="0"/>
                                  </p:stCondLst>
                                  <p:childTnLst>
                                    <p:set>
                                      <p:cBhvr>
                                        <p:cTn id="115" dur="1" fill="hold">
                                          <p:stCondLst>
                                            <p:cond delay="0"/>
                                          </p:stCondLst>
                                        </p:cTn>
                                        <p:tgtEl>
                                          <p:spTgt spid="136"/>
                                        </p:tgtEl>
                                        <p:attrNameLst>
                                          <p:attrName>style.visibility</p:attrName>
                                        </p:attrNameLst>
                                      </p:cBhvr>
                                      <p:to>
                                        <p:strVal val="visible"/>
                                      </p:to>
                                    </p:set>
                                    <p:animEffect transition="in" filter="fade">
                                      <p:cBhvr>
                                        <p:cTn id="116" dur="500"/>
                                        <p:tgtEl>
                                          <p:spTgt spid="136"/>
                                        </p:tgtEl>
                                      </p:cBhvr>
                                    </p:animEffect>
                                  </p:childTnLst>
                                </p:cTn>
                              </p:par>
                            </p:childTnLst>
                          </p:cTn>
                        </p:par>
                      </p:childTnLst>
                    </p:cTn>
                  </p:par>
                  <p:par>
                    <p:cTn id="117" fill="hold">
                      <p:stCondLst>
                        <p:cond delay="indefinite"/>
                      </p:stCondLst>
                      <p:childTnLst>
                        <p:par>
                          <p:cTn id="118" fill="hold">
                            <p:stCondLst>
                              <p:cond delay="0"/>
                            </p:stCondLst>
                            <p:childTnLst>
                              <p:par>
                                <p:cTn id="119" presetID="10" presetClass="entr" presetSubtype="0" fill="hold" grpId="0" nodeType="clickEffect">
                                  <p:stCondLst>
                                    <p:cond delay="0"/>
                                  </p:stCondLst>
                                  <p:childTnLst>
                                    <p:set>
                                      <p:cBhvr>
                                        <p:cTn id="120" dur="1" fill="hold">
                                          <p:stCondLst>
                                            <p:cond delay="0"/>
                                          </p:stCondLst>
                                        </p:cTn>
                                        <p:tgtEl>
                                          <p:spTgt spid="63"/>
                                        </p:tgtEl>
                                        <p:attrNameLst>
                                          <p:attrName>style.visibility</p:attrName>
                                        </p:attrNameLst>
                                      </p:cBhvr>
                                      <p:to>
                                        <p:strVal val="visible"/>
                                      </p:to>
                                    </p:set>
                                    <p:animEffect transition="in" filter="fade">
                                      <p:cBhvr>
                                        <p:cTn id="121" dur="500"/>
                                        <p:tgtEl>
                                          <p:spTgt spid="63"/>
                                        </p:tgtEl>
                                      </p:cBhvr>
                                    </p:animEffect>
                                  </p:childTnLst>
                                </p:cTn>
                              </p:par>
                              <p:par>
                                <p:cTn id="122" presetID="10" presetClass="entr" presetSubtype="0" fill="hold" grpId="0" nodeType="withEffect">
                                  <p:stCondLst>
                                    <p:cond delay="0"/>
                                  </p:stCondLst>
                                  <p:childTnLst>
                                    <p:set>
                                      <p:cBhvr>
                                        <p:cTn id="123" dur="1" fill="hold">
                                          <p:stCondLst>
                                            <p:cond delay="0"/>
                                          </p:stCondLst>
                                        </p:cTn>
                                        <p:tgtEl>
                                          <p:spTgt spid="62"/>
                                        </p:tgtEl>
                                        <p:attrNameLst>
                                          <p:attrName>style.visibility</p:attrName>
                                        </p:attrNameLst>
                                      </p:cBhvr>
                                      <p:to>
                                        <p:strVal val="visible"/>
                                      </p:to>
                                    </p:set>
                                    <p:animEffect transition="in" filter="fade">
                                      <p:cBhvr>
                                        <p:cTn id="124" dur="500"/>
                                        <p:tgtEl>
                                          <p:spTgt spid="62"/>
                                        </p:tgtEl>
                                      </p:cBhvr>
                                    </p:animEffect>
                                  </p:childTnLst>
                                </p:cTn>
                              </p:par>
                              <p:par>
                                <p:cTn id="125" presetID="10" presetClass="entr" presetSubtype="0" fill="hold" nodeType="withEffect">
                                  <p:stCondLst>
                                    <p:cond delay="0"/>
                                  </p:stCondLst>
                                  <p:childTnLst>
                                    <p:set>
                                      <p:cBhvr>
                                        <p:cTn id="126" dur="1" fill="hold">
                                          <p:stCondLst>
                                            <p:cond delay="0"/>
                                          </p:stCondLst>
                                        </p:cTn>
                                        <p:tgtEl>
                                          <p:spTgt spid="65"/>
                                        </p:tgtEl>
                                        <p:attrNameLst>
                                          <p:attrName>style.visibility</p:attrName>
                                        </p:attrNameLst>
                                      </p:cBhvr>
                                      <p:to>
                                        <p:strVal val="visible"/>
                                      </p:to>
                                    </p:set>
                                    <p:animEffect transition="in" filter="fade">
                                      <p:cBhvr>
                                        <p:cTn id="127" dur="500"/>
                                        <p:tgtEl>
                                          <p:spTgt spid="65"/>
                                        </p:tgtEl>
                                      </p:cBhvr>
                                    </p:animEffect>
                                  </p:childTnLst>
                                </p:cTn>
                              </p:par>
                              <p:par>
                                <p:cTn id="128" presetID="10" presetClass="entr" presetSubtype="0" fill="hold" nodeType="withEffect">
                                  <p:stCondLst>
                                    <p:cond delay="0"/>
                                  </p:stCondLst>
                                  <p:childTnLst>
                                    <p:set>
                                      <p:cBhvr>
                                        <p:cTn id="129" dur="1" fill="hold">
                                          <p:stCondLst>
                                            <p:cond delay="0"/>
                                          </p:stCondLst>
                                        </p:cTn>
                                        <p:tgtEl>
                                          <p:spTgt spid="109"/>
                                        </p:tgtEl>
                                        <p:attrNameLst>
                                          <p:attrName>style.visibility</p:attrName>
                                        </p:attrNameLst>
                                      </p:cBhvr>
                                      <p:to>
                                        <p:strVal val="visible"/>
                                      </p:to>
                                    </p:set>
                                    <p:animEffect transition="in" filter="fade">
                                      <p:cBhvr>
                                        <p:cTn id="130" dur="500"/>
                                        <p:tgtEl>
                                          <p:spTgt spid="109"/>
                                        </p:tgtEl>
                                      </p:cBhvr>
                                    </p:animEffect>
                                  </p:childTnLst>
                                </p:cTn>
                              </p:par>
                              <p:par>
                                <p:cTn id="131" presetID="10" presetClass="entr" presetSubtype="0" fill="hold" nodeType="withEffect">
                                  <p:stCondLst>
                                    <p:cond delay="0"/>
                                  </p:stCondLst>
                                  <p:childTnLst>
                                    <p:set>
                                      <p:cBhvr>
                                        <p:cTn id="132" dur="1" fill="hold">
                                          <p:stCondLst>
                                            <p:cond delay="0"/>
                                          </p:stCondLst>
                                        </p:cTn>
                                        <p:tgtEl>
                                          <p:spTgt spid="64"/>
                                        </p:tgtEl>
                                        <p:attrNameLst>
                                          <p:attrName>style.visibility</p:attrName>
                                        </p:attrNameLst>
                                      </p:cBhvr>
                                      <p:to>
                                        <p:strVal val="visible"/>
                                      </p:to>
                                    </p:set>
                                    <p:animEffect transition="in" filter="fade">
                                      <p:cBhvr>
                                        <p:cTn id="133"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32" grpId="0" animBg="1"/>
      <p:bldP spid="33" grpId="0" animBg="1"/>
      <p:bldP spid="41" grpId="0" animBg="1"/>
      <p:bldP spid="42" grpId="0" animBg="1"/>
      <p:bldP spid="60" grpId="0" animBg="1"/>
      <p:bldP spid="36" grpId="0" animBg="1"/>
      <p:bldP spid="35" grpId="0" animBg="1"/>
      <p:bldP spid="44" grpId="0" animBg="1"/>
      <p:bldP spid="45" grpId="0" animBg="1"/>
      <p:bldP spid="38" grpId="0" animBg="1"/>
      <p:bldP spid="39" grpId="0" animBg="1"/>
      <p:bldP spid="62" grpId="0" animBg="1"/>
      <p:bldP spid="63" grpId="0" animBg="1"/>
      <p:bldP spid="136" grpId="0" animBg="1"/>
      <p:bldP spid="13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ounded Rectangle 15"/>
          <p:cNvSpPr/>
          <p:nvPr/>
        </p:nvSpPr>
        <p:spPr>
          <a:xfrm>
            <a:off x="5519936" y="1077268"/>
            <a:ext cx="3600400" cy="1253769"/>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Which programming paradigm to use for (approximate) MWM</a:t>
            </a:r>
          </a:p>
          <a:p>
            <a:pPr algn="ctr"/>
            <a:r>
              <a:rPr lang="en-US" sz="2000" dirty="0" smtClean="0"/>
              <a:t>(and many other problems)?</a:t>
            </a:r>
            <a:endParaRPr lang="pl-PL" sz="2000" dirty="0"/>
          </a:p>
        </p:txBody>
      </p:sp>
      <p:sp>
        <p:nvSpPr>
          <p:cNvPr id="25" name="Title 24"/>
          <p:cNvSpPr>
            <a:spLocks noGrp="1"/>
          </p:cNvSpPr>
          <p:nvPr>
            <p:ph type="title"/>
          </p:nvPr>
        </p:nvSpPr>
        <p:spPr>
          <a:noFill/>
        </p:spPr>
        <p:txBody>
          <a:bodyPr/>
          <a:lstStyle/>
          <a:p>
            <a:r>
              <a:rPr lang="en-US" dirty="0" smtClean="0"/>
              <a:t>Research Questions</a:t>
            </a:r>
            <a:endParaRPr lang="de-CH" dirty="0"/>
          </a:p>
        </p:txBody>
      </p:sp>
      <p:pic>
        <p:nvPicPr>
          <p:cNvPr id="27" name="Picture 2" descr="http://www.avonbournetrust.org/user/74/159860.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49454" y="797454"/>
            <a:ext cx="740964" cy="740964"/>
          </a:xfrm>
          <a:prstGeom prst="rect">
            <a:avLst/>
          </a:prstGeom>
          <a:noFill/>
          <a:extLst>
            <a:ext uri="{909E8E84-426E-40DD-AFC4-6F175D3DCCD1}">
              <a14:hiddenFill xmlns:a14="http://schemas.microsoft.com/office/drawing/2010/main">
                <a:solidFill>
                  <a:srgbClr val="FFFFFF"/>
                </a:solidFill>
              </a14:hiddenFill>
            </a:ext>
          </a:extLst>
        </p:spPr>
      </p:pic>
      <p:sp>
        <p:nvSpPr>
          <p:cNvPr id="29" name="Rounded Rectangle 28"/>
          <p:cNvSpPr/>
          <p:nvPr/>
        </p:nvSpPr>
        <p:spPr>
          <a:xfrm>
            <a:off x="1517723" y="1991377"/>
            <a:ext cx="2850086" cy="1725656"/>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How to design a high-performance MWM algorithm (as dictated by the used paradigm)?</a:t>
            </a:r>
            <a:endParaRPr lang="pl-PL" sz="2000" dirty="0"/>
          </a:p>
        </p:txBody>
      </p:sp>
      <p:pic>
        <p:nvPicPr>
          <p:cNvPr id="30" name="Picture 2" descr="http://www.avonbournetrust.org/user/74/159860.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47241" y="1700881"/>
            <a:ext cx="740964" cy="740964"/>
          </a:xfrm>
          <a:prstGeom prst="rect">
            <a:avLst/>
          </a:prstGeom>
          <a:noFill/>
          <a:extLst>
            <a:ext uri="{909E8E84-426E-40DD-AFC4-6F175D3DCCD1}">
              <a14:hiddenFill xmlns:a14="http://schemas.microsoft.com/office/drawing/2010/main">
                <a:solidFill>
                  <a:srgbClr val="FFFFFF"/>
                </a:solidFill>
              </a14:hiddenFill>
            </a:ext>
          </a:extLst>
        </p:spPr>
      </p:pic>
      <p:sp>
        <p:nvSpPr>
          <p:cNvPr id="31" name="Rounded Rectangle 30"/>
          <p:cNvSpPr/>
          <p:nvPr/>
        </p:nvSpPr>
        <p:spPr>
          <a:xfrm>
            <a:off x="7644172" y="3105790"/>
            <a:ext cx="2736304" cy="1610248"/>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What is the HW FPGA design that ensures high performance?</a:t>
            </a:r>
            <a:endParaRPr lang="pl-PL" sz="2000" dirty="0"/>
          </a:p>
        </p:txBody>
      </p:sp>
      <p:pic>
        <p:nvPicPr>
          <p:cNvPr id="32" name="Picture 2" descr="http://www.avonbournetrust.org/user/74/159860.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98328" y="2868881"/>
            <a:ext cx="740964" cy="740964"/>
          </a:xfrm>
          <a:prstGeom prst="rect">
            <a:avLst/>
          </a:prstGeom>
          <a:noFill/>
          <a:extLst>
            <a:ext uri="{909E8E84-426E-40DD-AFC4-6F175D3DCCD1}">
              <a14:hiddenFill xmlns:a14="http://schemas.microsoft.com/office/drawing/2010/main">
                <a:solidFill>
                  <a:srgbClr val="FFFFFF"/>
                </a:solidFill>
              </a14:hiddenFill>
            </a:ext>
          </a:extLst>
        </p:spPr>
      </p:pic>
      <p:sp>
        <p:nvSpPr>
          <p:cNvPr id="35" name="Rounded Rectangle 34"/>
          <p:cNvSpPr/>
          <p:nvPr/>
        </p:nvSpPr>
        <p:spPr>
          <a:xfrm>
            <a:off x="3459018" y="5013176"/>
            <a:ext cx="3204356" cy="1484513"/>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What is the ultimate performance, power consumption, and the related tradeoffs?</a:t>
            </a:r>
            <a:endParaRPr lang="pl-PL" sz="2000" dirty="0"/>
          </a:p>
        </p:txBody>
      </p:sp>
      <p:pic>
        <p:nvPicPr>
          <p:cNvPr id="36" name="Picture 2" descr="http://www.avonbournetrust.org/user/74/159860.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20373" y="4840031"/>
            <a:ext cx="740964" cy="740964"/>
          </a:xfrm>
          <a:prstGeom prst="rect">
            <a:avLst/>
          </a:prstGeom>
          <a:noFill/>
          <a:extLst>
            <a:ext uri="{909E8E84-426E-40DD-AFC4-6F175D3DCCD1}">
              <a14:hiddenFill xmlns:a14="http://schemas.microsoft.com/office/drawing/2010/main">
                <a:solidFill>
                  <a:srgbClr val="FFFFFF"/>
                </a:solidFill>
              </a14:hiddenFill>
            </a:ext>
          </a:extLst>
        </p:spPr>
      </p:pic>
      <p:sp>
        <p:nvSpPr>
          <p:cNvPr id="40" name="Rectangle 39"/>
          <p:cNvSpPr/>
          <p:nvPr/>
        </p:nvSpPr>
        <p:spPr>
          <a:xfrm>
            <a:off x="2576248" y="4201410"/>
            <a:ext cx="4413796" cy="2520280"/>
          </a:xfrm>
          <a:prstGeom prst="rect">
            <a:avLst/>
          </a:pr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7" name="Rounded Rectangle 16"/>
          <p:cNvSpPr/>
          <p:nvPr/>
        </p:nvSpPr>
        <p:spPr>
          <a:xfrm rot="21059167">
            <a:off x="7554162" y="3223141"/>
            <a:ext cx="2916324" cy="1247225"/>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The proper use of blocking, vectorization, </a:t>
            </a:r>
            <a:r>
              <a:rPr lang="en-US" sz="2000" dirty="0" smtClean="0"/>
              <a:t>pipelining</a:t>
            </a:r>
            <a:r>
              <a:rPr lang="en-US" sz="2000" dirty="0" smtClean="0"/>
              <a:t>, </a:t>
            </a:r>
            <a:r>
              <a:rPr lang="en-US" sz="2000" dirty="0" smtClean="0"/>
              <a:t>prefetching</a:t>
            </a:r>
            <a:endParaRPr lang="en-US" sz="2000" dirty="0" smtClean="0"/>
          </a:p>
        </p:txBody>
      </p:sp>
      <p:sp>
        <p:nvSpPr>
          <p:cNvPr id="15" name="Rounded Rectangle 14"/>
          <p:cNvSpPr/>
          <p:nvPr/>
        </p:nvSpPr>
        <p:spPr>
          <a:xfrm rot="21058147">
            <a:off x="5423790" y="949902"/>
            <a:ext cx="3688511" cy="1359978"/>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U</a:t>
            </a:r>
            <a:r>
              <a:rPr lang="en-US" sz="2000" dirty="0" smtClean="0"/>
              <a:t>se </a:t>
            </a:r>
            <a:r>
              <a:rPr lang="en-US" sz="2000" b="1" u="sng" dirty="0" err="1" smtClean="0"/>
              <a:t>substream</a:t>
            </a:r>
            <a:r>
              <a:rPr lang="en-US" sz="2000" b="1" u="sng" dirty="0" smtClean="0"/>
              <a:t>-centric processing </a:t>
            </a:r>
            <a:r>
              <a:rPr lang="en-US" sz="2000" dirty="0" smtClean="0"/>
              <a:t>(exposes </a:t>
            </a:r>
            <a:r>
              <a:rPr lang="en-US" sz="2000" dirty="0" smtClean="0"/>
              <a:t>parallelism, enables easy pipelining, supports approximation)</a:t>
            </a:r>
            <a:endParaRPr lang="en-US" sz="2000" dirty="0" smtClean="0"/>
          </a:p>
        </p:txBody>
      </p:sp>
      <p:sp>
        <p:nvSpPr>
          <p:cNvPr id="18" name="Rounded Rectangle 17"/>
          <p:cNvSpPr/>
          <p:nvPr/>
        </p:nvSpPr>
        <p:spPr>
          <a:xfrm rot="21059325">
            <a:off x="983135" y="2184911"/>
            <a:ext cx="3728357" cy="1341502"/>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2000" dirty="0" smtClean="0"/>
              <a:t>Combine</a:t>
            </a:r>
            <a:r>
              <a:rPr lang="en-US" sz="2000" dirty="0" smtClean="0"/>
              <a:t> </a:t>
            </a:r>
            <a:r>
              <a:rPr lang="en-US" sz="2000" dirty="0" smtClean="0"/>
              <a:t>the </a:t>
            </a:r>
            <a:r>
              <a:rPr lang="en-US" sz="2000" dirty="0" smtClean="0"/>
              <a:t>MWM </a:t>
            </a:r>
            <a:r>
              <a:rPr lang="en-US" sz="2000" dirty="0" smtClean="0"/>
              <a:t>algorithm by Crouch and Stubbs </a:t>
            </a:r>
            <a:r>
              <a:rPr lang="pl-PL" sz="2000" b="1" u="sng" dirty="0" smtClean="0"/>
              <a:t>with</a:t>
            </a:r>
            <a:r>
              <a:rPr lang="en-US" sz="2000" b="1" u="sng" dirty="0" smtClean="0"/>
              <a:t> </a:t>
            </a:r>
            <a:r>
              <a:rPr lang="en-US" sz="2000" b="1" u="sng" dirty="0" smtClean="0"/>
              <a:t>a hybrid CPU-FPGA setting</a:t>
            </a:r>
          </a:p>
        </p:txBody>
      </p:sp>
    </p:spTree>
    <p:extLst>
      <p:ext uri="{BB962C8B-B14F-4D97-AF65-F5344CB8AC3E}">
        <p14:creationId xmlns:p14="http://schemas.microsoft.com/office/powerpoint/2010/main" val="8980210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40"/>
                                        </p:tgtEl>
                                      </p:cBhvr>
                                    </p:animEffect>
                                    <p:set>
                                      <p:cBhvr>
                                        <p:cTn id="15" dur="1" fill="hold">
                                          <p:stCondLst>
                                            <p:cond delay="499"/>
                                          </p:stCondLst>
                                        </p:cTn>
                                        <p:tgtEl>
                                          <p:spTgt spid="4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17" grpId="0" animBg="1"/>
      <p:bldP spid="1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1194" y="440668"/>
            <a:ext cx="4022206" cy="1088930"/>
          </a:xfrm>
          <a:prstGeom prst="rect">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el 3"/>
          <p:cNvSpPr txBox="1">
            <a:spLocks/>
          </p:cNvSpPr>
          <p:nvPr/>
        </p:nvSpPr>
        <p:spPr>
          <a:xfrm>
            <a:off x="86898" y="533400"/>
            <a:ext cx="3924114" cy="819154"/>
          </a:xfrm>
          <a:prstGeom prst="rect">
            <a:avLst/>
          </a:prstGeom>
          <a:noFill/>
          <a:effectLst>
            <a:softEdge rad="127000"/>
          </a:effectLst>
        </p:spPr>
        <p:txBody>
          <a:bodyPr vert="horz" lIns="140400" tIns="0" rIns="144000" bIns="0" rtlCol="0" anchor="b" anchorCtr="0">
            <a:noAutofit/>
          </a:bodyPr>
          <a:lstStyle>
            <a:lvl1pPr algn="l" defTabSz="914400" rtl="0" eaLnBrk="1" latinLnBrk="0" hangingPunct="1">
              <a:lnSpc>
                <a:spcPct val="100000"/>
              </a:lnSpc>
              <a:spcBef>
                <a:spcPct val="0"/>
              </a:spcBef>
              <a:buNone/>
              <a:defRPr sz="2800" b="1" kern="1200">
                <a:solidFill>
                  <a:schemeClr val="tx1"/>
                </a:solidFill>
                <a:latin typeface="+mj-lt"/>
                <a:ea typeface="+mj-ea"/>
                <a:cs typeface="+mj-cs"/>
              </a:defRPr>
            </a:lvl1pPr>
          </a:lstStyle>
          <a:p>
            <a:r>
              <a:rPr lang="pl-PL" sz="2600" cap="small" dirty="0"/>
              <a:t>Performance</a:t>
            </a:r>
            <a:r>
              <a:rPr lang="en-US" sz="2600" cap="small" dirty="0"/>
              <a:t> Analysis</a:t>
            </a:r>
            <a:endParaRPr lang="pl-PL" sz="2600" cap="small" dirty="0"/>
          </a:p>
          <a:p>
            <a:r>
              <a:rPr lang="pl-PL" sz="2200" cap="small" dirty="0"/>
              <a:t>Types of machines</a:t>
            </a:r>
            <a:endParaRPr lang="de-DE" sz="2200" dirty="0"/>
          </a:p>
        </p:txBody>
      </p:sp>
      <p:sp>
        <p:nvSpPr>
          <p:cNvPr id="3" name="Rectangle 2"/>
          <p:cNvSpPr/>
          <p:nvPr/>
        </p:nvSpPr>
        <p:spPr>
          <a:xfrm>
            <a:off x="4111030" y="752389"/>
            <a:ext cx="4104456" cy="1200329"/>
          </a:xfrm>
          <a:prstGeom prst="rect">
            <a:avLst/>
          </a:prstGeom>
        </p:spPr>
        <p:txBody>
          <a:bodyPr wrap="square">
            <a:spAutoFit/>
          </a:bodyPr>
          <a:lstStyle/>
          <a:p>
            <a:pPr algn="ctr"/>
            <a:r>
              <a:rPr lang="en-US" sz="2400" dirty="0" smtClean="0"/>
              <a:t>CPU: Intel </a:t>
            </a:r>
            <a:r>
              <a:rPr lang="en-US" sz="2400" dirty="0" err="1" smtClean="0"/>
              <a:t>Broadwell</a:t>
            </a:r>
            <a:endParaRPr lang="en-US" sz="2400" dirty="0"/>
          </a:p>
          <a:p>
            <a:pPr algn="ctr"/>
            <a:r>
              <a:rPr lang="en-US" sz="2400" dirty="0" smtClean="0"/>
              <a:t>Xeon E5-2680 v4 @</a:t>
            </a:r>
            <a:r>
              <a:rPr lang="en-US" sz="2400" dirty="0"/>
              <a:t>3.3 GHz</a:t>
            </a:r>
            <a:endParaRPr lang="en-US" sz="2400" dirty="0" smtClean="0"/>
          </a:p>
          <a:p>
            <a:pPr algn="ctr"/>
            <a:r>
              <a:rPr lang="en-US" sz="2400" dirty="0" smtClean="0"/>
              <a:t>14 Cores (28 Threads)</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380" y="2179514"/>
            <a:ext cx="5192564" cy="3635597"/>
          </a:xfrm>
          <a:prstGeom prst="rect">
            <a:avLst/>
          </a:prstGeom>
        </p:spPr>
      </p:pic>
      <p:sp>
        <p:nvSpPr>
          <p:cNvPr id="8" name="Rectangle 7"/>
          <p:cNvSpPr/>
          <p:nvPr/>
        </p:nvSpPr>
        <p:spPr>
          <a:xfrm>
            <a:off x="2351584" y="5517232"/>
            <a:ext cx="3708412" cy="461665"/>
          </a:xfrm>
          <a:prstGeom prst="rect">
            <a:avLst/>
          </a:prstGeom>
        </p:spPr>
        <p:txBody>
          <a:bodyPr wrap="square">
            <a:spAutoFit/>
          </a:bodyPr>
          <a:lstStyle/>
          <a:p>
            <a:pPr algn="ctr"/>
            <a:r>
              <a:rPr lang="en-US" sz="2400" dirty="0" smtClean="0"/>
              <a:t>Altera </a:t>
            </a:r>
            <a:r>
              <a:rPr lang="en-US" sz="2400" dirty="0" err="1"/>
              <a:t>Arria</a:t>
            </a:r>
            <a:r>
              <a:rPr lang="en-US" sz="2400" dirty="0"/>
              <a:t> 10 </a:t>
            </a:r>
            <a:r>
              <a:rPr lang="en-US" sz="2400" dirty="0" smtClean="0"/>
              <a:t>@200MHz</a:t>
            </a:r>
            <a:endParaRPr lang="en-US" sz="2400" dirty="0"/>
          </a:p>
        </p:txBody>
      </p:sp>
      <p:pic>
        <p:nvPicPr>
          <p:cNvPr id="21" name="Picture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32204" y="872716"/>
            <a:ext cx="3333750" cy="3333750"/>
          </a:xfrm>
          <a:prstGeom prst="rect">
            <a:avLst/>
          </a:prstGeom>
        </p:spPr>
      </p:pic>
      <p:sp>
        <p:nvSpPr>
          <p:cNvPr id="23" name="Rounded Rectangle 58">
            <a:extLst>
              <a:ext uri="{FF2B5EF4-FFF2-40B4-BE49-F238E27FC236}">
                <a16:creationId xmlns:a16="http://schemas.microsoft.com/office/drawing/2014/main" id="{F533C29D-DB31-4CEC-8F72-4F58076869E5}"/>
              </a:ext>
            </a:extLst>
          </p:cNvPr>
          <p:cNvSpPr/>
          <p:nvPr/>
        </p:nvSpPr>
        <p:spPr>
          <a:xfrm>
            <a:off x="980343" y="2260406"/>
            <a:ext cx="10159305" cy="2432334"/>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300" b="1" u="sng" dirty="0" smtClean="0"/>
              <a:t>Part </a:t>
            </a:r>
            <a:r>
              <a:rPr lang="pl-PL" sz="4300" b="1" u="sng" dirty="0" smtClean="0"/>
              <a:t>6</a:t>
            </a:r>
            <a:r>
              <a:rPr lang="en-US" sz="4300" dirty="0" smtClean="0"/>
              <a:t>: </a:t>
            </a:r>
            <a:r>
              <a:rPr lang="pl-PL" sz="4300" dirty="0" smtClean="0"/>
              <a:t>Evaluation</a:t>
            </a:r>
            <a:endParaRPr lang="de-CH" sz="4300" b="1" dirty="0"/>
          </a:p>
        </p:txBody>
      </p:sp>
    </p:spTree>
    <p:extLst>
      <p:ext uri="{BB962C8B-B14F-4D97-AF65-F5344CB8AC3E}">
        <p14:creationId xmlns:p14="http://schemas.microsoft.com/office/powerpoint/2010/main" val="17614537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1"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par>
                                <p:cTn id="19" presetID="10" presetClass="entr" presetSubtype="0"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23"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Titel 3"/>
          <p:cNvSpPr txBox="1">
            <a:spLocks/>
          </p:cNvSpPr>
          <p:nvPr/>
        </p:nvSpPr>
        <p:spPr>
          <a:xfrm>
            <a:off x="10380" y="461134"/>
            <a:ext cx="8496300" cy="819154"/>
          </a:xfrm>
          <a:prstGeom prst="rect">
            <a:avLst/>
          </a:prstGeom>
          <a:solidFill>
            <a:schemeClr val="bg1"/>
          </a:solidFill>
        </p:spPr>
        <p:txBody>
          <a:bodyPr vert="horz" lIns="140400" tIns="0" rIns="144000" bIns="0" rtlCol="0" anchor="b" anchorCtr="0">
            <a:noAutofit/>
          </a:bodyPr>
          <a:lstStyle>
            <a:lvl1pPr algn="l" defTabSz="914400" rtl="0" eaLnBrk="1" latinLnBrk="0" hangingPunct="1">
              <a:lnSpc>
                <a:spcPct val="100000"/>
              </a:lnSpc>
              <a:spcBef>
                <a:spcPct val="0"/>
              </a:spcBef>
              <a:buNone/>
              <a:defRPr sz="2800" b="1" kern="1200">
                <a:solidFill>
                  <a:schemeClr val="tx1"/>
                </a:solidFill>
                <a:latin typeface="+mj-lt"/>
                <a:ea typeface="+mj-ea"/>
                <a:cs typeface="+mj-cs"/>
              </a:defRPr>
            </a:lvl1pPr>
          </a:lstStyle>
          <a:p>
            <a:r>
              <a:rPr lang="pl-PL" sz="2600" cap="small" dirty="0"/>
              <a:t>Performance Analysis</a:t>
            </a:r>
          </a:p>
          <a:p>
            <a:r>
              <a:rPr lang="pl-PL" sz="2200" cap="small" dirty="0"/>
              <a:t>Types of graphs</a:t>
            </a:r>
            <a:endParaRPr lang="de-DE" sz="2200" dirty="0"/>
          </a:p>
        </p:txBody>
      </p:sp>
      <p:sp>
        <p:nvSpPr>
          <p:cNvPr id="10" name="Rounded Rectangle 9"/>
          <p:cNvSpPr/>
          <p:nvPr/>
        </p:nvSpPr>
        <p:spPr>
          <a:xfrm>
            <a:off x="307587" y="1497213"/>
            <a:ext cx="3088443" cy="4177873"/>
          </a:xfrm>
          <a:prstGeom prst="roundRect">
            <a:avLst>
              <a:gd name="adj" fmla="val 6434"/>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14" name="Rounded Rectangle 13"/>
          <p:cNvSpPr/>
          <p:nvPr/>
        </p:nvSpPr>
        <p:spPr>
          <a:xfrm>
            <a:off x="3670249" y="768456"/>
            <a:ext cx="8186391" cy="4902035"/>
          </a:xfrm>
          <a:prstGeom prst="roundRect">
            <a:avLst>
              <a:gd name="adj" fmla="val 3961"/>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16" name="Content Placeholder 1"/>
          <p:cNvSpPr txBox="1">
            <a:spLocks/>
          </p:cNvSpPr>
          <p:nvPr/>
        </p:nvSpPr>
        <p:spPr>
          <a:xfrm>
            <a:off x="3719978" y="825055"/>
            <a:ext cx="7056541" cy="382933"/>
          </a:xfrm>
          <a:prstGeom prst="rect">
            <a:avLst/>
          </a:prstGeom>
        </p:spPr>
        <p:txBody>
          <a:bodyPr vert="horz" lIns="140400" tIns="0" rIns="144000" bIns="0" rtlCol="0">
            <a:noAutofit/>
          </a:bodyPr>
          <a:lstStyle>
            <a:lvl1pPr marL="361950" indent="-361950" algn="l" defTabSz="914400" rtl="0" eaLnBrk="1" latinLnBrk="0" hangingPunct="1">
              <a:lnSpc>
                <a:spcPct val="100000"/>
              </a:lnSpc>
              <a:spcBef>
                <a:spcPts val="500"/>
              </a:spcBef>
              <a:buClr>
                <a:schemeClr val="bg2"/>
              </a:buClr>
              <a:buFont typeface="Wingdings" pitchFamily="2" charset="2"/>
              <a:buChar char="§"/>
              <a:defRPr sz="2000" b="1" kern="1200">
                <a:solidFill>
                  <a:schemeClr val="tx1"/>
                </a:solidFill>
                <a:latin typeface="+mn-lt"/>
                <a:ea typeface="+mn-ea"/>
                <a:cs typeface="+mn-cs"/>
              </a:defRPr>
            </a:lvl1pPr>
            <a:lvl2pPr marL="627063" indent="-265113" algn="l" defTabSz="914400" rtl="0" eaLnBrk="1" latinLnBrk="0" hangingPunct="1">
              <a:lnSpc>
                <a:spcPct val="100000"/>
              </a:lnSpc>
              <a:spcBef>
                <a:spcPts val="400"/>
              </a:spcBef>
              <a:buClrTx/>
              <a:buFont typeface="Wingdings" pitchFamily="2" charset="2"/>
              <a:buChar char="§"/>
              <a:defRPr sz="1800" kern="1200">
                <a:solidFill>
                  <a:schemeClr val="tx1"/>
                </a:solidFill>
                <a:latin typeface="+mn-lt"/>
                <a:ea typeface="+mn-ea"/>
                <a:cs typeface="+mn-cs"/>
              </a:defRPr>
            </a:lvl2pPr>
            <a:lvl3pPr marL="893763" indent="-266700" algn="l" defTabSz="914400" rtl="0" eaLnBrk="1" latinLnBrk="0" hangingPunct="1">
              <a:lnSpc>
                <a:spcPct val="100000"/>
              </a:lnSpc>
              <a:spcBef>
                <a:spcPts val="400"/>
              </a:spcBef>
              <a:buClr>
                <a:schemeClr val="bg2"/>
              </a:buClr>
              <a:buFont typeface="Wingdings" pitchFamily="2" charset="2"/>
              <a:buNone/>
              <a:defRPr sz="1800" i="1" kern="1200">
                <a:solidFill>
                  <a:schemeClr val="tx1"/>
                </a:solidFill>
                <a:latin typeface="+mn-lt"/>
                <a:ea typeface="+mn-ea"/>
                <a:cs typeface="+mn-cs"/>
              </a:defRPr>
            </a:lvl3pPr>
            <a:lvl4pPr marL="1077913" indent="-177800" algn="l" defTabSz="914400" rtl="0" eaLnBrk="1" latinLnBrk="0" hangingPunct="1">
              <a:lnSpc>
                <a:spcPct val="100000"/>
              </a:lnSpc>
              <a:spcBef>
                <a:spcPts val="400"/>
              </a:spcBef>
              <a:buClr>
                <a:schemeClr val="bg2"/>
              </a:buClr>
              <a:buFont typeface="Wingdings" pitchFamily="2" charset="2"/>
              <a:buNone/>
              <a:defRPr sz="1600" kern="1200">
                <a:solidFill>
                  <a:schemeClr val="tx1"/>
                </a:solidFill>
                <a:latin typeface="+mn-lt"/>
                <a:ea typeface="+mn-ea"/>
                <a:cs typeface="+mn-cs"/>
              </a:defRPr>
            </a:lvl4pPr>
            <a:lvl5pPr marL="1262063" indent="-184150" algn="l" defTabSz="914400" rtl="0" eaLnBrk="1" latinLnBrk="0" hangingPunct="1">
              <a:lnSpc>
                <a:spcPct val="100000"/>
              </a:lnSpc>
              <a:spcBef>
                <a:spcPts val="400"/>
              </a:spcBef>
              <a:buClr>
                <a:schemeClr val="bg2"/>
              </a:buClr>
              <a:buFont typeface="Wingdings" pitchFamily="2" charset="2"/>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pl-PL" sz="1800" dirty="0" smtClean="0">
                <a:ea typeface="Verdana" panose="020B0604030504040204" pitchFamily="34" charset="0"/>
                <a:cs typeface="Verdana" panose="020B0604030504040204" pitchFamily="34" charset="0"/>
              </a:rPr>
              <a:t>Real-world </a:t>
            </a:r>
            <a:r>
              <a:rPr lang="pl-PL" sz="1800" dirty="0">
                <a:ea typeface="Verdana" panose="020B0604030504040204" pitchFamily="34" charset="0"/>
                <a:cs typeface="Verdana" panose="020B0604030504040204" pitchFamily="34" charset="0"/>
              </a:rPr>
              <a:t>graphs </a:t>
            </a:r>
            <a:r>
              <a:rPr lang="en-US" sz="1800" dirty="0" smtClean="0">
                <a:ea typeface="Verdana" panose="020B0604030504040204" pitchFamily="34" charset="0"/>
                <a:cs typeface="Verdana" panose="020B0604030504040204" pitchFamily="34" charset="0"/>
              </a:rPr>
              <a:t>(SNAP </a:t>
            </a:r>
            <a:r>
              <a:rPr lang="pl-PL" sz="1800" dirty="0" smtClean="0">
                <a:ea typeface="Verdana" panose="020B0604030504040204" pitchFamily="34" charset="0"/>
                <a:cs typeface="Verdana" panose="020B0604030504040204" pitchFamily="34" charset="0"/>
              </a:rPr>
              <a:t>[</a:t>
            </a:r>
            <a:r>
              <a:rPr lang="en-US" sz="1800" dirty="0" smtClean="0">
                <a:ea typeface="Verdana" panose="020B0604030504040204" pitchFamily="34" charset="0"/>
                <a:cs typeface="Verdana" panose="020B0604030504040204" pitchFamily="34" charset="0"/>
              </a:rPr>
              <a:t>2], KONECT [</a:t>
            </a:r>
            <a:r>
              <a:rPr lang="en-US" sz="1800" dirty="0">
                <a:ea typeface="Verdana" panose="020B0604030504040204" pitchFamily="34" charset="0"/>
                <a:cs typeface="Verdana" panose="020B0604030504040204" pitchFamily="34" charset="0"/>
              </a:rPr>
              <a:t>3</a:t>
            </a:r>
            <a:r>
              <a:rPr lang="en-US" sz="1800" dirty="0" smtClean="0">
                <a:ea typeface="Verdana" panose="020B0604030504040204" pitchFamily="34" charset="0"/>
                <a:cs typeface="Verdana" panose="020B0604030504040204" pitchFamily="34" charset="0"/>
              </a:rPr>
              <a:t>], DIMACS [4])</a:t>
            </a:r>
            <a:endParaRPr lang="pl-PL" sz="1800" dirty="0">
              <a:ea typeface="Verdana" panose="020B0604030504040204" pitchFamily="34" charset="0"/>
              <a:cs typeface="Verdana" panose="020B0604030504040204" pitchFamily="34" charset="0"/>
            </a:endParaRPr>
          </a:p>
        </p:txBody>
      </p:sp>
      <p:sp>
        <p:nvSpPr>
          <p:cNvPr id="38" name="Content Placeholder 1"/>
          <p:cNvSpPr txBox="1">
            <a:spLocks/>
          </p:cNvSpPr>
          <p:nvPr/>
        </p:nvSpPr>
        <p:spPr>
          <a:xfrm>
            <a:off x="144625" y="1552389"/>
            <a:ext cx="2107931" cy="577146"/>
          </a:xfrm>
          <a:prstGeom prst="rect">
            <a:avLst/>
          </a:prstGeom>
        </p:spPr>
        <p:txBody>
          <a:bodyPr vert="horz" lIns="140400" tIns="0" rIns="144000" bIns="0" rtlCol="0">
            <a:noAutofit/>
          </a:bodyPr>
          <a:lstStyle>
            <a:lvl1pPr marL="361950" indent="-361950" algn="l" defTabSz="914400" rtl="0" eaLnBrk="1" latinLnBrk="0" hangingPunct="1">
              <a:lnSpc>
                <a:spcPct val="100000"/>
              </a:lnSpc>
              <a:spcBef>
                <a:spcPts val="500"/>
              </a:spcBef>
              <a:buClr>
                <a:schemeClr val="bg2"/>
              </a:buClr>
              <a:buFont typeface="Wingdings" pitchFamily="2" charset="2"/>
              <a:buChar char="§"/>
              <a:defRPr sz="2000" b="1" kern="1200">
                <a:solidFill>
                  <a:schemeClr val="tx1"/>
                </a:solidFill>
                <a:latin typeface="+mn-lt"/>
                <a:ea typeface="+mn-ea"/>
                <a:cs typeface="+mn-cs"/>
              </a:defRPr>
            </a:lvl1pPr>
            <a:lvl2pPr marL="627063" indent="-265113" algn="l" defTabSz="914400" rtl="0" eaLnBrk="1" latinLnBrk="0" hangingPunct="1">
              <a:lnSpc>
                <a:spcPct val="100000"/>
              </a:lnSpc>
              <a:spcBef>
                <a:spcPts val="400"/>
              </a:spcBef>
              <a:buClrTx/>
              <a:buFont typeface="Wingdings" pitchFamily="2" charset="2"/>
              <a:buChar char="§"/>
              <a:defRPr sz="1800" kern="1200">
                <a:solidFill>
                  <a:schemeClr val="tx1"/>
                </a:solidFill>
                <a:latin typeface="+mn-lt"/>
                <a:ea typeface="+mn-ea"/>
                <a:cs typeface="+mn-cs"/>
              </a:defRPr>
            </a:lvl2pPr>
            <a:lvl3pPr marL="893763" indent="-266700" algn="l" defTabSz="914400" rtl="0" eaLnBrk="1" latinLnBrk="0" hangingPunct="1">
              <a:lnSpc>
                <a:spcPct val="100000"/>
              </a:lnSpc>
              <a:spcBef>
                <a:spcPts val="400"/>
              </a:spcBef>
              <a:buClr>
                <a:schemeClr val="bg2"/>
              </a:buClr>
              <a:buFont typeface="Wingdings" pitchFamily="2" charset="2"/>
              <a:buNone/>
              <a:defRPr sz="1800" i="1" kern="1200">
                <a:solidFill>
                  <a:schemeClr val="tx1"/>
                </a:solidFill>
                <a:latin typeface="+mn-lt"/>
                <a:ea typeface="+mn-ea"/>
                <a:cs typeface="+mn-cs"/>
              </a:defRPr>
            </a:lvl3pPr>
            <a:lvl4pPr marL="1077913" indent="-177800" algn="l" defTabSz="914400" rtl="0" eaLnBrk="1" latinLnBrk="0" hangingPunct="1">
              <a:lnSpc>
                <a:spcPct val="100000"/>
              </a:lnSpc>
              <a:spcBef>
                <a:spcPts val="400"/>
              </a:spcBef>
              <a:buClr>
                <a:schemeClr val="bg2"/>
              </a:buClr>
              <a:buFont typeface="Wingdings" pitchFamily="2" charset="2"/>
              <a:buNone/>
              <a:defRPr sz="1600" kern="1200">
                <a:solidFill>
                  <a:schemeClr val="tx1"/>
                </a:solidFill>
                <a:latin typeface="+mn-lt"/>
                <a:ea typeface="+mn-ea"/>
                <a:cs typeface="+mn-cs"/>
              </a:defRPr>
            </a:lvl4pPr>
            <a:lvl5pPr marL="1262063" indent="-184150" algn="l" defTabSz="914400" rtl="0" eaLnBrk="1" latinLnBrk="0" hangingPunct="1">
              <a:lnSpc>
                <a:spcPct val="100000"/>
              </a:lnSpc>
              <a:spcBef>
                <a:spcPts val="400"/>
              </a:spcBef>
              <a:buClr>
                <a:schemeClr val="bg2"/>
              </a:buClr>
              <a:buFont typeface="Wingdings" pitchFamily="2" charset="2"/>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pl-PL" sz="1800" dirty="0"/>
              <a:t>Synthetic graphs</a:t>
            </a:r>
          </a:p>
        </p:txBody>
      </p:sp>
      <p:sp>
        <p:nvSpPr>
          <p:cNvPr id="62" name="Content Placeholder 1"/>
          <p:cNvSpPr txBox="1">
            <a:spLocks/>
          </p:cNvSpPr>
          <p:nvPr/>
        </p:nvSpPr>
        <p:spPr>
          <a:xfrm>
            <a:off x="991101" y="3549479"/>
            <a:ext cx="1661772" cy="404867"/>
          </a:xfrm>
          <a:prstGeom prst="rect">
            <a:avLst/>
          </a:prstGeom>
        </p:spPr>
        <p:txBody>
          <a:bodyPr vert="horz" lIns="140400" tIns="0" rIns="144000" bIns="0" rtlCol="0">
            <a:noAutofit/>
          </a:bodyPr>
          <a:lstStyle>
            <a:lvl1pPr marL="361950" indent="-361950" algn="l" defTabSz="914400" rtl="0" eaLnBrk="1" latinLnBrk="0" hangingPunct="1">
              <a:lnSpc>
                <a:spcPct val="100000"/>
              </a:lnSpc>
              <a:spcBef>
                <a:spcPts val="500"/>
              </a:spcBef>
              <a:buClr>
                <a:schemeClr val="bg2"/>
              </a:buClr>
              <a:buFont typeface="Wingdings" pitchFamily="2" charset="2"/>
              <a:buChar char="§"/>
              <a:defRPr sz="2000" b="1" kern="1200">
                <a:solidFill>
                  <a:schemeClr val="tx1"/>
                </a:solidFill>
                <a:latin typeface="+mn-lt"/>
                <a:ea typeface="+mn-ea"/>
                <a:cs typeface="+mn-cs"/>
              </a:defRPr>
            </a:lvl1pPr>
            <a:lvl2pPr marL="627063" indent="-265113" algn="l" defTabSz="914400" rtl="0" eaLnBrk="1" latinLnBrk="0" hangingPunct="1">
              <a:lnSpc>
                <a:spcPct val="100000"/>
              </a:lnSpc>
              <a:spcBef>
                <a:spcPts val="400"/>
              </a:spcBef>
              <a:buClrTx/>
              <a:buFont typeface="Wingdings" pitchFamily="2" charset="2"/>
              <a:buChar char="§"/>
              <a:defRPr sz="1800" kern="1200">
                <a:solidFill>
                  <a:schemeClr val="tx1"/>
                </a:solidFill>
                <a:latin typeface="+mn-lt"/>
                <a:ea typeface="+mn-ea"/>
                <a:cs typeface="+mn-cs"/>
              </a:defRPr>
            </a:lvl2pPr>
            <a:lvl3pPr marL="893763" indent="-266700" algn="l" defTabSz="914400" rtl="0" eaLnBrk="1" latinLnBrk="0" hangingPunct="1">
              <a:lnSpc>
                <a:spcPct val="100000"/>
              </a:lnSpc>
              <a:spcBef>
                <a:spcPts val="400"/>
              </a:spcBef>
              <a:buClr>
                <a:schemeClr val="bg2"/>
              </a:buClr>
              <a:buFont typeface="Wingdings" pitchFamily="2" charset="2"/>
              <a:buNone/>
              <a:defRPr sz="1800" i="1" kern="1200">
                <a:solidFill>
                  <a:schemeClr val="tx1"/>
                </a:solidFill>
                <a:latin typeface="+mn-lt"/>
                <a:ea typeface="+mn-ea"/>
                <a:cs typeface="+mn-cs"/>
              </a:defRPr>
            </a:lvl3pPr>
            <a:lvl4pPr marL="1077913" indent="-177800" algn="l" defTabSz="914400" rtl="0" eaLnBrk="1" latinLnBrk="0" hangingPunct="1">
              <a:lnSpc>
                <a:spcPct val="100000"/>
              </a:lnSpc>
              <a:spcBef>
                <a:spcPts val="400"/>
              </a:spcBef>
              <a:buClr>
                <a:schemeClr val="bg2"/>
              </a:buClr>
              <a:buFont typeface="Wingdings" pitchFamily="2" charset="2"/>
              <a:buNone/>
              <a:defRPr sz="1600" kern="1200">
                <a:solidFill>
                  <a:schemeClr val="tx1"/>
                </a:solidFill>
                <a:latin typeface="+mn-lt"/>
                <a:ea typeface="+mn-ea"/>
                <a:cs typeface="+mn-cs"/>
              </a:defRPr>
            </a:lvl4pPr>
            <a:lvl5pPr marL="1262063" indent="-184150" algn="l" defTabSz="914400" rtl="0" eaLnBrk="1" latinLnBrk="0" hangingPunct="1">
              <a:lnSpc>
                <a:spcPct val="100000"/>
              </a:lnSpc>
              <a:spcBef>
                <a:spcPts val="400"/>
              </a:spcBef>
              <a:buClr>
                <a:schemeClr val="bg2"/>
              </a:buClr>
              <a:buFont typeface="Wingdings" pitchFamily="2" charset="2"/>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pl-PL" sz="1800" b="0" dirty="0"/>
              <a:t>Kronecker [1]</a:t>
            </a:r>
          </a:p>
        </p:txBody>
      </p:sp>
      <p:sp>
        <p:nvSpPr>
          <p:cNvPr id="64" name="Rectangle 63"/>
          <p:cNvSpPr/>
          <p:nvPr/>
        </p:nvSpPr>
        <p:spPr>
          <a:xfrm>
            <a:off x="-2" y="6514871"/>
            <a:ext cx="8737444" cy="307777"/>
          </a:xfrm>
          <a:prstGeom prst="rect">
            <a:avLst/>
          </a:prstGeom>
        </p:spPr>
        <p:txBody>
          <a:bodyPr wrap="square">
            <a:spAutoFit/>
          </a:bodyPr>
          <a:lstStyle/>
          <a:p>
            <a:r>
              <a:rPr lang="de-DE" sz="1400" dirty="0"/>
              <a:t>[1]</a:t>
            </a:r>
            <a:r>
              <a:rPr lang="pl-PL" sz="1400" dirty="0"/>
              <a:t> J. Leskovec et al. </a:t>
            </a:r>
            <a:r>
              <a:rPr lang="en-US" sz="1400" dirty="0" err="1"/>
              <a:t>Kronecker</a:t>
            </a:r>
            <a:r>
              <a:rPr lang="en-US" sz="1400" dirty="0"/>
              <a:t> Graphs: An Approach to Modeling Networks</a:t>
            </a:r>
            <a:r>
              <a:rPr lang="pl-PL" sz="1400" dirty="0"/>
              <a:t>. </a:t>
            </a:r>
            <a:r>
              <a:rPr lang="de-CH" sz="1400" dirty="0"/>
              <a:t>J. Mach. </a:t>
            </a:r>
            <a:r>
              <a:rPr lang="de-CH" sz="1400" dirty="0" err="1"/>
              <a:t>Learn</a:t>
            </a:r>
            <a:r>
              <a:rPr lang="de-CH" sz="1400" dirty="0"/>
              <a:t>. Res</a:t>
            </a:r>
            <a:r>
              <a:rPr lang="pl-PL" sz="1400" dirty="0"/>
              <a:t>earch. 2010.</a:t>
            </a:r>
            <a:endParaRPr lang="en-US" sz="1400" dirty="0"/>
          </a:p>
        </p:txBody>
      </p:sp>
      <p:sp>
        <p:nvSpPr>
          <p:cNvPr id="66" name="Rectangle 65"/>
          <p:cNvSpPr/>
          <p:nvPr/>
        </p:nvSpPr>
        <p:spPr>
          <a:xfrm>
            <a:off x="8220236" y="6168362"/>
            <a:ext cx="2856692" cy="307777"/>
          </a:xfrm>
          <a:prstGeom prst="rect">
            <a:avLst/>
          </a:prstGeom>
        </p:spPr>
        <p:txBody>
          <a:bodyPr wrap="square">
            <a:spAutoFit/>
          </a:bodyPr>
          <a:lstStyle/>
          <a:p>
            <a:r>
              <a:rPr lang="de-DE" sz="1400" dirty="0" smtClean="0"/>
              <a:t>[</a:t>
            </a:r>
            <a:r>
              <a:rPr lang="en-US" sz="1400" dirty="0"/>
              <a:t>2</a:t>
            </a:r>
            <a:r>
              <a:rPr lang="de-DE" sz="1400" dirty="0" smtClean="0"/>
              <a:t>]</a:t>
            </a:r>
            <a:r>
              <a:rPr lang="pl-PL" sz="1400" dirty="0" smtClean="0"/>
              <a:t> SNAP. </a:t>
            </a:r>
            <a:r>
              <a:rPr lang="pl-PL" sz="1400" dirty="0">
                <a:hlinkClick r:id="rId2"/>
              </a:rPr>
              <a:t>https://</a:t>
            </a:r>
            <a:r>
              <a:rPr lang="pl-PL" sz="1400" dirty="0" smtClean="0">
                <a:hlinkClick r:id="rId2"/>
              </a:rPr>
              <a:t>snap.stanford.edu</a:t>
            </a:r>
            <a:r>
              <a:rPr lang="pl-PL" sz="1400" dirty="0" smtClean="0"/>
              <a:t> </a:t>
            </a:r>
            <a:endParaRPr lang="en-US" sz="1400" dirty="0"/>
          </a:p>
        </p:txBody>
      </p:sp>
      <p:pic>
        <p:nvPicPr>
          <p:cNvPr id="3074" name="Picture 2" descr="http://upload.wikimedia.org/wikipedia/commons/thumb/f/f4/Network_Community_Structure.svg/220px-Network_Community_Structure.sv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4082" y="1890163"/>
            <a:ext cx="1522770" cy="1598908"/>
          </a:xfrm>
          <a:prstGeom prst="rect">
            <a:avLst/>
          </a:prstGeom>
          <a:solidFill>
            <a:schemeClr val="bg1"/>
          </a:solidFill>
          <a:effectLst>
            <a:softEdge rad="63500"/>
          </a:effectLst>
        </p:spPr>
      </p:pic>
      <p:sp>
        <p:nvSpPr>
          <p:cNvPr id="31" name="Content Placeholder 1"/>
          <p:cNvSpPr txBox="1">
            <a:spLocks/>
          </p:cNvSpPr>
          <p:nvPr/>
        </p:nvSpPr>
        <p:spPr>
          <a:xfrm>
            <a:off x="6646810" y="3051637"/>
            <a:ext cx="2225057" cy="503096"/>
          </a:xfrm>
          <a:prstGeom prst="rect">
            <a:avLst/>
          </a:prstGeom>
        </p:spPr>
        <p:txBody>
          <a:bodyPr vert="horz" lIns="140400" tIns="0" rIns="144000" bIns="0" rtlCol="0">
            <a:noAutofit/>
          </a:bodyPr>
          <a:lstStyle>
            <a:lvl1pPr marL="361950" indent="-361950" algn="l" defTabSz="914400" rtl="0" eaLnBrk="1" latinLnBrk="0" hangingPunct="1">
              <a:lnSpc>
                <a:spcPct val="100000"/>
              </a:lnSpc>
              <a:spcBef>
                <a:spcPts val="500"/>
              </a:spcBef>
              <a:buClr>
                <a:schemeClr val="bg2"/>
              </a:buClr>
              <a:buFont typeface="Wingdings" pitchFamily="2" charset="2"/>
              <a:buChar char="§"/>
              <a:defRPr sz="2000" b="1" kern="1200">
                <a:solidFill>
                  <a:schemeClr val="tx1"/>
                </a:solidFill>
                <a:latin typeface="+mn-lt"/>
                <a:ea typeface="+mn-ea"/>
                <a:cs typeface="+mn-cs"/>
              </a:defRPr>
            </a:lvl1pPr>
            <a:lvl2pPr marL="627063" indent="-265113" algn="l" defTabSz="914400" rtl="0" eaLnBrk="1" latinLnBrk="0" hangingPunct="1">
              <a:lnSpc>
                <a:spcPct val="100000"/>
              </a:lnSpc>
              <a:spcBef>
                <a:spcPts val="400"/>
              </a:spcBef>
              <a:buClrTx/>
              <a:buFont typeface="Wingdings" pitchFamily="2" charset="2"/>
              <a:buChar char="§"/>
              <a:defRPr sz="1800" kern="1200">
                <a:solidFill>
                  <a:schemeClr val="tx1"/>
                </a:solidFill>
                <a:latin typeface="+mn-lt"/>
                <a:ea typeface="+mn-ea"/>
                <a:cs typeface="+mn-cs"/>
              </a:defRPr>
            </a:lvl2pPr>
            <a:lvl3pPr marL="893763" indent="-266700" algn="l" defTabSz="914400" rtl="0" eaLnBrk="1" latinLnBrk="0" hangingPunct="1">
              <a:lnSpc>
                <a:spcPct val="100000"/>
              </a:lnSpc>
              <a:spcBef>
                <a:spcPts val="400"/>
              </a:spcBef>
              <a:buClr>
                <a:schemeClr val="bg2"/>
              </a:buClr>
              <a:buFont typeface="Wingdings" pitchFamily="2" charset="2"/>
              <a:buNone/>
              <a:defRPr sz="1800" i="1" kern="1200">
                <a:solidFill>
                  <a:schemeClr val="tx1"/>
                </a:solidFill>
                <a:latin typeface="+mn-lt"/>
                <a:ea typeface="+mn-ea"/>
                <a:cs typeface="+mn-cs"/>
              </a:defRPr>
            </a:lvl3pPr>
            <a:lvl4pPr marL="1077913" indent="-177800" algn="l" defTabSz="914400" rtl="0" eaLnBrk="1" latinLnBrk="0" hangingPunct="1">
              <a:lnSpc>
                <a:spcPct val="100000"/>
              </a:lnSpc>
              <a:spcBef>
                <a:spcPts val="400"/>
              </a:spcBef>
              <a:buClr>
                <a:schemeClr val="bg2"/>
              </a:buClr>
              <a:buFont typeface="Wingdings" pitchFamily="2" charset="2"/>
              <a:buNone/>
              <a:defRPr sz="1600" kern="1200">
                <a:solidFill>
                  <a:schemeClr val="tx1"/>
                </a:solidFill>
                <a:latin typeface="+mn-lt"/>
                <a:ea typeface="+mn-ea"/>
                <a:cs typeface="+mn-cs"/>
              </a:defRPr>
            </a:lvl4pPr>
            <a:lvl5pPr marL="1262063" indent="-184150" algn="l" defTabSz="914400" rtl="0" eaLnBrk="1" latinLnBrk="0" hangingPunct="1">
              <a:lnSpc>
                <a:spcPct val="100000"/>
              </a:lnSpc>
              <a:spcBef>
                <a:spcPts val="400"/>
              </a:spcBef>
              <a:buClr>
                <a:schemeClr val="bg2"/>
              </a:buClr>
              <a:buFont typeface="Wingdings" pitchFamily="2" charset="2"/>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pl-PL" sz="1800" b="0" dirty="0"/>
              <a:t>Road networks</a:t>
            </a:r>
          </a:p>
        </p:txBody>
      </p:sp>
      <p:sp>
        <p:nvSpPr>
          <p:cNvPr id="32" name="Content Placeholder 1"/>
          <p:cNvSpPr txBox="1">
            <a:spLocks/>
          </p:cNvSpPr>
          <p:nvPr/>
        </p:nvSpPr>
        <p:spPr>
          <a:xfrm>
            <a:off x="6183846" y="5208889"/>
            <a:ext cx="2883508" cy="382304"/>
          </a:xfrm>
          <a:prstGeom prst="rect">
            <a:avLst/>
          </a:prstGeom>
        </p:spPr>
        <p:txBody>
          <a:bodyPr vert="horz" lIns="140400" tIns="0" rIns="144000" bIns="0" rtlCol="0">
            <a:noAutofit/>
          </a:bodyPr>
          <a:lstStyle>
            <a:lvl1pPr marL="361950" indent="-361950" algn="l" defTabSz="914400" rtl="0" eaLnBrk="1" latinLnBrk="0" hangingPunct="1">
              <a:lnSpc>
                <a:spcPct val="100000"/>
              </a:lnSpc>
              <a:spcBef>
                <a:spcPts val="500"/>
              </a:spcBef>
              <a:buClr>
                <a:schemeClr val="bg2"/>
              </a:buClr>
              <a:buFont typeface="Wingdings" pitchFamily="2" charset="2"/>
              <a:buChar char="§"/>
              <a:defRPr sz="2000" b="1" kern="1200">
                <a:solidFill>
                  <a:schemeClr val="tx1"/>
                </a:solidFill>
                <a:latin typeface="+mn-lt"/>
                <a:ea typeface="+mn-ea"/>
                <a:cs typeface="+mn-cs"/>
              </a:defRPr>
            </a:lvl1pPr>
            <a:lvl2pPr marL="627063" indent="-265113" algn="l" defTabSz="914400" rtl="0" eaLnBrk="1" latinLnBrk="0" hangingPunct="1">
              <a:lnSpc>
                <a:spcPct val="100000"/>
              </a:lnSpc>
              <a:spcBef>
                <a:spcPts val="400"/>
              </a:spcBef>
              <a:buClrTx/>
              <a:buFont typeface="Wingdings" pitchFamily="2" charset="2"/>
              <a:buChar char="§"/>
              <a:defRPr sz="1800" kern="1200">
                <a:solidFill>
                  <a:schemeClr val="tx1"/>
                </a:solidFill>
                <a:latin typeface="+mn-lt"/>
                <a:ea typeface="+mn-ea"/>
                <a:cs typeface="+mn-cs"/>
              </a:defRPr>
            </a:lvl2pPr>
            <a:lvl3pPr marL="893763" indent="-266700" algn="l" defTabSz="914400" rtl="0" eaLnBrk="1" latinLnBrk="0" hangingPunct="1">
              <a:lnSpc>
                <a:spcPct val="100000"/>
              </a:lnSpc>
              <a:spcBef>
                <a:spcPts val="400"/>
              </a:spcBef>
              <a:buClr>
                <a:schemeClr val="bg2"/>
              </a:buClr>
              <a:buFont typeface="Wingdings" pitchFamily="2" charset="2"/>
              <a:buNone/>
              <a:defRPr sz="1800" i="1" kern="1200">
                <a:solidFill>
                  <a:schemeClr val="tx1"/>
                </a:solidFill>
                <a:latin typeface="+mn-lt"/>
                <a:ea typeface="+mn-ea"/>
                <a:cs typeface="+mn-cs"/>
              </a:defRPr>
            </a:lvl3pPr>
            <a:lvl4pPr marL="1077913" indent="-177800" algn="l" defTabSz="914400" rtl="0" eaLnBrk="1" latinLnBrk="0" hangingPunct="1">
              <a:lnSpc>
                <a:spcPct val="100000"/>
              </a:lnSpc>
              <a:spcBef>
                <a:spcPts val="400"/>
              </a:spcBef>
              <a:buClr>
                <a:schemeClr val="bg2"/>
              </a:buClr>
              <a:buFont typeface="Wingdings" pitchFamily="2" charset="2"/>
              <a:buNone/>
              <a:defRPr sz="1600" kern="1200">
                <a:solidFill>
                  <a:schemeClr val="tx1"/>
                </a:solidFill>
                <a:latin typeface="+mn-lt"/>
                <a:ea typeface="+mn-ea"/>
                <a:cs typeface="+mn-cs"/>
              </a:defRPr>
            </a:lvl4pPr>
            <a:lvl5pPr marL="1262063" indent="-184150" algn="l" defTabSz="914400" rtl="0" eaLnBrk="1" latinLnBrk="0" hangingPunct="1">
              <a:lnSpc>
                <a:spcPct val="100000"/>
              </a:lnSpc>
              <a:spcBef>
                <a:spcPts val="400"/>
              </a:spcBef>
              <a:buClr>
                <a:schemeClr val="bg2"/>
              </a:buClr>
              <a:buFont typeface="Wingdings" pitchFamily="2" charset="2"/>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pl-PL" b="0" dirty="0" smtClean="0"/>
              <a:t>Comm</a:t>
            </a:r>
            <a:r>
              <a:rPr lang="en-US" b="0" dirty="0" err="1" smtClean="0"/>
              <a:t>unication</a:t>
            </a:r>
            <a:r>
              <a:rPr lang="pl-PL" b="0" dirty="0" smtClean="0"/>
              <a:t> </a:t>
            </a:r>
            <a:r>
              <a:rPr lang="pl-PL" b="0" dirty="0"/>
              <a:t>graphs</a:t>
            </a:r>
          </a:p>
        </p:txBody>
      </p:sp>
      <p:sp>
        <p:nvSpPr>
          <p:cNvPr id="33" name="Content Placeholder 1"/>
          <p:cNvSpPr txBox="1">
            <a:spLocks/>
          </p:cNvSpPr>
          <p:nvPr/>
        </p:nvSpPr>
        <p:spPr>
          <a:xfrm>
            <a:off x="9223971" y="3248817"/>
            <a:ext cx="2166040" cy="503096"/>
          </a:xfrm>
          <a:prstGeom prst="rect">
            <a:avLst/>
          </a:prstGeom>
        </p:spPr>
        <p:txBody>
          <a:bodyPr vert="horz" lIns="140400" tIns="0" rIns="144000" bIns="0" rtlCol="0">
            <a:noAutofit/>
          </a:bodyPr>
          <a:lstStyle>
            <a:lvl1pPr marL="361950" indent="-361950" algn="l" defTabSz="914400" rtl="0" eaLnBrk="1" latinLnBrk="0" hangingPunct="1">
              <a:lnSpc>
                <a:spcPct val="100000"/>
              </a:lnSpc>
              <a:spcBef>
                <a:spcPts val="500"/>
              </a:spcBef>
              <a:buClr>
                <a:schemeClr val="bg2"/>
              </a:buClr>
              <a:buFont typeface="Wingdings" pitchFamily="2" charset="2"/>
              <a:buChar char="§"/>
              <a:defRPr sz="2000" b="1" kern="1200">
                <a:solidFill>
                  <a:schemeClr val="tx1"/>
                </a:solidFill>
                <a:latin typeface="+mn-lt"/>
                <a:ea typeface="+mn-ea"/>
                <a:cs typeface="+mn-cs"/>
              </a:defRPr>
            </a:lvl1pPr>
            <a:lvl2pPr marL="627063" indent="-265113" algn="l" defTabSz="914400" rtl="0" eaLnBrk="1" latinLnBrk="0" hangingPunct="1">
              <a:lnSpc>
                <a:spcPct val="100000"/>
              </a:lnSpc>
              <a:spcBef>
                <a:spcPts val="400"/>
              </a:spcBef>
              <a:buClrTx/>
              <a:buFont typeface="Wingdings" pitchFamily="2" charset="2"/>
              <a:buChar char="§"/>
              <a:defRPr sz="1800" kern="1200">
                <a:solidFill>
                  <a:schemeClr val="tx1"/>
                </a:solidFill>
                <a:latin typeface="+mn-lt"/>
                <a:ea typeface="+mn-ea"/>
                <a:cs typeface="+mn-cs"/>
              </a:defRPr>
            </a:lvl2pPr>
            <a:lvl3pPr marL="893763" indent="-266700" algn="l" defTabSz="914400" rtl="0" eaLnBrk="1" latinLnBrk="0" hangingPunct="1">
              <a:lnSpc>
                <a:spcPct val="100000"/>
              </a:lnSpc>
              <a:spcBef>
                <a:spcPts val="400"/>
              </a:spcBef>
              <a:buClr>
                <a:schemeClr val="bg2"/>
              </a:buClr>
              <a:buFont typeface="Wingdings" pitchFamily="2" charset="2"/>
              <a:buNone/>
              <a:defRPr sz="1800" i="1" kern="1200">
                <a:solidFill>
                  <a:schemeClr val="tx1"/>
                </a:solidFill>
                <a:latin typeface="+mn-lt"/>
                <a:ea typeface="+mn-ea"/>
                <a:cs typeface="+mn-cs"/>
              </a:defRPr>
            </a:lvl3pPr>
            <a:lvl4pPr marL="1077913" indent="-177800" algn="l" defTabSz="914400" rtl="0" eaLnBrk="1" latinLnBrk="0" hangingPunct="1">
              <a:lnSpc>
                <a:spcPct val="100000"/>
              </a:lnSpc>
              <a:spcBef>
                <a:spcPts val="400"/>
              </a:spcBef>
              <a:buClr>
                <a:schemeClr val="bg2"/>
              </a:buClr>
              <a:buFont typeface="Wingdings" pitchFamily="2" charset="2"/>
              <a:buNone/>
              <a:defRPr sz="1600" kern="1200">
                <a:solidFill>
                  <a:schemeClr val="tx1"/>
                </a:solidFill>
                <a:latin typeface="+mn-lt"/>
                <a:ea typeface="+mn-ea"/>
                <a:cs typeface="+mn-cs"/>
              </a:defRPr>
            </a:lvl4pPr>
            <a:lvl5pPr marL="1262063" indent="-184150" algn="l" defTabSz="914400" rtl="0" eaLnBrk="1" latinLnBrk="0" hangingPunct="1">
              <a:lnSpc>
                <a:spcPct val="100000"/>
              </a:lnSpc>
              <a:spcBef>
                <a:spcPts val="400"/>
              </a:spcBef>
              <a:buClr>
                <a:schemeClr val="bg2"/>
              </a:buClr>
              <a:buFont typeface="Wingdings" pitchFamily="2" charset="2"/>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pl-PL" sz="1800" b="0" dirty="0"/>
              <a:t>Social networks</a:t>
            </a:r>
          </a:p>
        </p:txBody>
      </p:sp>
      <p:sp>
        <p:nvSpPr>
          <p:cNvPr id="34" name="Content Placeholder 1"/>
          <p:cNvSpPr txBox="1">
            <a:spLocks/>
          </p:cNvSpPr>
          <p:nvPr/>
        </p:nvSpPr>
        <p:spPr>
          <a:xfrm>
            <a:off x="3840087" y="5123696"/>
            <a:ext cx="2458460" cy="549607"/>
          </a:xfrm>
          <a:prstGeom prst="rect">
            <a:avLst/>
          </a:prstGeom>
        </p:spPr>
        <p:txBody>
          <a:bodyPr vert="horz" lIns="140400" tIns="0" rIns="144000" bIns="0" rtlCol="0">
            <a:noAutofit/>
          </a:bodyPr>
          <a:lstStyle>
            <a:lvl1pPr marL="361950" indent="-361950" algn="l" defTabSz="914400" rtl="0" eaLnBrk="1" latinLnBrk="0" hangingPunct="1">
              <a:lnSpc>
                <a:spcPct val="100000"/>
              </a:lnSpc>
              <a:spcBef>
                <a:spcPts val="500"/>
              </a:spcBef>
              <a:buClr>
                <a:schemeClr val="bg2"/>
              </a:buClr>
              <a:buFont typeface="Wingdings" pitchFamily="2" charset="2"/>
              <a:buChar char="§"/>
              <a:defRPr sz="2000" b="1" kern="1200">
                <a:solidFill>
                  <a:schemeClr val="tx1"/>
                </a:solidFill>
                <a:latin typeface="+mn-lt"/>
                <a:ea typeface="+mn-ea"/>
                <a:cs typeface="+mn-cs"/>
              </a:defRPr>
            </a:lvl1pPr>
            <a:lvl2pPr marL="627063" indent="-265113" algn="l" defTabSz="914400" rtl="0" eaLnBrk="1" latinLnBrk="0" hangingPunct="1">
              <a:lnSpc>
                <a:spcPct val="100000"/>
              </a:lnSpc>
              <a:spcBef>
                <a:spcPts val="400"/>
              </a:spcBef>
              <a:buClrTx/>
              <a:buFont typeface="Wingdings" pitchFamily="2" charset="2"/>
              <a:buChar char="§"/>
              <a:defRPr sz="1800" kern="1200">
                <a:solidFill>
                  <a:schemeClr val="tx1"/>
                </a:solidFill>
                <a:latin typeface="+mn-lt"/>
                <a:ea typeface="+mn-ea"/>
                <a:cs typeface="+mn-cs"/>
              </a:defRPr>
            </a:lvl2pPr>
            <a:lvl3pPr marL="893763" indent="-266700" algn="l" defTabSz="914400" rtl="0" eaLnBrk="1" latinLnBrk="0" hangingPunct="1">
              <a:lnSpc>
                <a:spcPct val="100000"/>
              </a:lnSpc>
              <a:spcBef>
                <a:spcPts val="400"/>
              </a:spcBef>
              <a:buClr>
                <a:schemeClr val="bg2"/>
              </a:buClr>
              <a:buFont typeface="Wingdings" pitchFamily="2" charset="2"/>
              <a:buNone/>
              <a:defRPr sz="1800" i="1" kern="1200">
                <a:solidFill>
                  <a:schemeClr val="tx1"/>
                </a:solidFill>
                <a:latin typeface="+mn-lt"/>
                <a:ea typeface="+mn-ea"/>
                <a:cs typeface="+mn-cs"/>
              </a:defRPr>
            </a:lvl3pPr>
            <a:lvl4pPr marL="1077913" indent="-177800" algn="l" defTabSz="914400" rtl="0" eaLnBrk="1" latinLnBrk="0" hangingPunct="1">
              <a:lnSpc>
                <a:spcPct val="100000"/>
              </a:lnSpc>
              <a:spcBef>
                <a:spcPts val="400"/>
              </a:spcBef>
              <a:buClr>
                <a:schemeClr val="bg2"/>
              </a:buClr>
              <a:buFont typeface="Wingdings" pitchFamily="2" charset="2"/>
              <a:buNone/>
              <a:defRPr sz="1600" kern="1200">
                <a:solidFill>
                  <a:schemeClr val="tx1"/>
                </a:solidFill>
                <a:latin typeface="+mn-lt"/>
                <a:ea typeface="+mn-ea"/>
                <a:cs typeface="+mn-cs"/>
              </a:defRPr>
            </a:lvl4pPr>
            <a:lvl5pPr marL="1262063" indent="-184150" algn="l" defTabSz="914400" rtl="0" eaLnBrk="1" latinLnBrk="0" hangingPunct="1">
              <a:lnSpc>
                <a:spcPct val="100000"/>
              </a:lnSpc>
              <a:spcBef>
                <a:spcPts val="400"/>
              </a:spcBef>
              <a:buClr>
                <a:schemeClr val="bg2"/>
              </a:buClr>
              <a:buFont typeface="Wingdings" pitchFamily="2" charset="2"/>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pl-PL" sz="1800" b="0" dirty="0"/>
              <a:t>Purchase networks</a:t>
            </a:r>
          </a:p>
        </p:txBody>
      </p:sp>
      <p:sp>
        <p:nvSpPr>
          <p:cNvPr id="35" name="Content Placeholder 1"/>
          <p:cNvSpPr txBox="1">
            <a:spLocks/>
          </p:cNvSpPr>
          <p:nvPr/>
        </p:nvSpPr>
        <p:spPr>
          <a:xfrm>
            <a:off x="9006775" y="5153071"/>
            <a:ext cx="2497317" cy="503096"/>
          </a:xfrm>
          <a:prstGeom prst="rect">
            <a:avLst/>
          </a:prstGeom>
        </p:spPr>
        <p:txBody>
          <a:bodyPr vert="horz" lIns="140400" tIns="0" rIns="144000" bIns="0" rtlCol="0">
            <a:noAutofit/>
          </a:bodyPr>
          <a:lstStyle>
            <a:lvl1pPr marL="361950" indent="-361950" algn="l" defTabSz="914400" rtl="0" eaLnBrk="1" latinLnBrk="0" hangingPunct="1">
              <a:lnSpc>
                <a:spcPct val="100000"/>
              </a:lnSpc>
              <a:spcBef>
                <a:spcPts val="500"/>
              </a:spcBef>
              <a:buClr>
                <a:schemeClr val="bg2"/>
              </a:buClr>
              <a:buFont typeface="Wingdings" pitchFamily="2" charset="2"/>
              <a:buChar char="§"/>
              <a:defRPr sz="2000" b="1" kern="1200">
                <a:solidFill>
                  <a:schemeClr val="tx1"/>
                </a:solidFill>
                <a:latin typeface="+mn-lt"/>
                <a:ea typeface="+mn-ea"/>
                <a:cs typeface="+mn-cs"/>
              </a:defRPr>
            </a:lvl1pPr>
            <a:lvl2pPr marL="627063" indent="-265113" algn="l" defTabSz="914400" rtl="0" eaLnBrk="1" latinLnBrk="0" hangingPunct="1">
              <a:lnSpc>
                <a:spcPct val="100000"/>
              </a:lnSpc>
              <a:spcBef>
                <a:spcPts val="400"/>
              </a:spcBef>
              <a:buClrTx/>
              <a:buFont typeface="Wingdings" pitchFamily="2" charset="2"/>
              <a:buChar char="§"/>
              <a:defRPr sz="1800" kern="1200">
                <a:solidFill>
                  <a:schemeClr val="tx1"/>
                </a:solidFill>
                <a:latin typeface="+mn-lt"/>
                <a:ea typeface="+mn-ea"/>
                <a:cs typeface="+mn-cs"/>
              </a:defRPr>
            </a:lvl2pPr>
            <a:lvl3pPr marL="893763" indent="-266700" algn="l" defTabSz="914400" rtl="0" eaLnBrk="1" latinLnBrk="0" hangingPunct="1">
              <a:lnSpc>
                <a:spcPct val="100000"/>
              </a:lnSpc>
              <a:spcBef>
                <a:spcPts val="400"/>
              </a:spcBef>
              <a:buClr>
                <a:schemeClr val="bg2"/>
              </a:buClr>
              <a:buFont typeface="Wingdings" pitchFamily="2" charset="2"/>
              <a:buNone/>
              <a:defRPr sz="1800" i="1" kern="1200">
                <a:solidFill>
                  <a:schemeClr val="tx1"/>
                </a:solidFill>
                <a:latin typeface="+mn-lt"/>
                <a:ea typeface="+mn-ea"/>
                <a:cs typeface="+mn-cs"/>
              </a:defRPr>
            </a:lvl3pPr>
            <a:lvl4pPr marL="1077913" indent="-177800" algn="l" defTabSz="914400" rtl="0" eaLnBrk="1" latinLnBrk="0" hangingPunct="1">
              <a:lnSpc>
                <a:spcPct val="100000"/>
              </a:lnSpc>
              <a:spcBef>
                <a:spcPts val="400"/>
              </a:spcBef>
              <a:buClr>
                <a:schemeClr val="bg2"/>
              </a:buClr>
              <a:buFont typeface="Wingdings" pitchFamily="2" charset="2"/>
              <a:buNone/>
              <a:defRPr sz="1600" kern="1200">
                <a:solidFill>
                  <a:schemeClr val="tx1"/>
                </a:solidFill>
                <a:latin typeface="+mn-lt"/>
                <a:ea typeface="+mn-ea"/>
                <a:cs typeface="+mn-cs"/>
              </a:defRPr>
            </a:lvl4pPr>
            <a:lvl5pPr marL="1262063" indent="-184150" algn="l" defTabSz="914400" rtl="0" eaLnBrk="1" latinLnBrk="0" hangingPunct="1">
              <a:lnSpc>
                <a:spcPct val="100000"/>
              </a:lnSpc>
              <a:spcBef>
                <a:spcPts val="400"/>
              </a:spcBef>
              <a:buClr>
                <a:schemeClr val="bg2"/>
              </a:buClr>
              <a:buFont typeface="Wingdings" pitchFamily="2" charset="2"/>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pl-PL" b="0" dirty="0"/>
              <a:t>Citation graphs</a:t>
            </a:r>
          </a:p>
        </p:txBody>
      </p:sp>
      <p:sp>
        <p:nvSpPr>
          <p:cNvPr id="36" name="Content Placeholder 1"/>
          <p:cNvSpPr txBox="1">
            <a:spLocks/>
          </p:cNvSpPr>
          <p:nvPr/>
        </p:nvSpPr>
        <p:spPr>
          <a:xfrm>
            <a:off x="4310985" y="3464597"/>
            <a:ext cx="2166040" cy="503096"/>
          </a:xfrm>
          <a:prstGeom prst="rect">
            <a:avLst/>
          </a:prstGeom>
        </p:spPr>
        <p:txBody>
          <a:bodyPr vert="horz" lIns="140400" tIns="0" rIns="144000" bIns="0" rtlCol="0">
            <a:noAutofit/>
          </a:bodyPr>
          <a:lstStyle>
            <a:lvl1pPr marL="361950" indent="-361950" algn="l" defTabSz="914400" rtl="0" eaLnBrk="1" latinLnBrk="0" hangingPunct="1">
              <a:lnSpc>
                <a:spcPct val="100000"/>
              </a:lnSpc>
              <a:spcBef>
                <a:spcPts val="500"/>
              </a:spcBef>
              <a:buClr>
                <a:schemeClr val="bg2"/>
              </a:buClr>
              <a:buFont typeface="Wingdings" pitchFamily="2" charset="2"/>
              <a:buChar char="§"/>
              <a:defRPr sz="2000" b="1" kern="1200">
                <a:solidFill>
                  <a:schemeClr val="tx1"/>
                </a:solidFill>
                <a:latin typeface="+mn-lt"/>
                <a:ea typeface="+mn-ea"/>
                <a:cs typeface="+mn-cs"/>
              </a:defRPr>
            </a:lvl1pPr>
            <a:lvl2pPr marL="627063" indent="-265113" algn="l" defTabSz="914400" rtl="0" eaLnBrk="1" latinLnBrk="0" hangingPunct="1">
              <a:lnSpc>
                <a:spcPct val="100000"/>
              </a:lnSpc>
              <a:spcBef>
                <a:spcPts val="400"/>
              </a:spcBef>
              <a:buClrTx/>
              <a:buFont typeface="Wingdings" pitchFamily="2" charset="2"/>
              <a:buChar char="§"/>
              <a:defRPr sz="1800" kern="1200">
                <a:solidFill>
                  <a:schemeClr val="tx1"/>
                </a:solidFill>
                <a:latin typeface="+mn-lt"/>
                <a:ea typeface="+mn-ea"/>
                <a:cs typeface="+mn-cs"/>
              </a:defRPr>
            </a:lvl2pPr>
            <a:lvl3pPr marL="893763" indent="-266700" algn="l" defTabSz="914400" rtl="0" eaLnBrk="1" latinLnBrk="0" hangingPunct="1">
              <a:lnSpc>
                <a:spcPct val="100000"/>
              </a:lnSpc>
              <a:spcBef>
                <a:spcPts val="400"/>
              </a:spcBef>
              <a:buClr>
                <a:schemeClr val="bg2"/>
              </a:buClr>
              <a:buFont typeface="Wingdings" pitchFamily="2" charset="2"/>
              <a:buNone/>
              <a:defRPr sz="1800" i="1" kern="1200">
                <a:solidFill>
                  <a:schemeClr val="tx1"/>
                </a:solidFill>
                <a:latin typeface="+mn-lt"/>
                <a:ea typeface="+mn-ea"/>
                <a:cs typeface="+mn-cs"/>
              </a:defRPr>
            </a:lvl3pPr>
            <a:lvl4pPr marL="1077913" indent="-177800" algn="l" defTabSz="914400" rtl="0" eaLnBrk="1" latinLnBrk="0" hangingPunct="1">
              <a:lnSpc>
                <a:spcPct val="100000"/>
              </a:lnSpc>
              <a:spcBef>
                <a:spcPts val="400"/>
              </a:spcBef>
              <a:buClr>
                <a:schemeClr val="bg2"/>
              </a:buClr>
              <a:buFont typeface="Wingdings" pitchFamily="2" charset="2"/>
              <a:buNone/>
              <a:defRPr sz="1600" kern="1200">
                <a:solidFill>
                  <a:schemeClr val="tx1"/>
                </a:solidFill>
                <a:latin typeface="+mn-lt"/>
                <a:ea typeface="+mn-ea"/>
                <a:cs typeface="+mn-cs"/>
              </a:defRPr>
            </a:lvl4pPr>
            <a:lvl5pPr marL="1262063" indent="-184150" algn="l" defTabSz="914400" rtl="0" eaLnBrk="1" latinLnBrk="0" hangingPunct="1">
              <a:lnSpc>
                <a:spcPct val="100000"/>
              </a:lnSpc>
              <a:spcBef>
                <a:spcPts val="400"/>
              </a:spcBef>
              <a:buClr>
                <a:schemeClr val="bg2"/>
              </a:buClr>
              <a:buFont typeface="Wingdings" pitchFamily="2" charset="2"/>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pl-PL" sz="1800" b="0" dirty="0"/>
              <a:t>Web graphs</a:t>
            </a:r>
          </a:p>
        </p:txBody>
      </p:sp>
      <p:pic>
        <p:nvPicPr>
          <p:cNvPr id="3084" name="Picture 12" descr="http://previews.123rf.com/images/tovovan/tovovan1111/tovovan111101611/11337274-Perspective-background-of-metro-scheme-Stock-Vector-map-road-metro.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13027" y="1207032"/>
            <a:ext cx="1892446" cy="1892446"/>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3086" name="Picture 14" descr="http://images.pcworld.com/images/article/2011/08/social-networks-521099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793982" y="1198709"/>
            <a:ext cx="2667386" cy="2128575"/>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3088" name="Picture 16" descr="http://kikolani.com/wp-content/uploads/2010/01/social-media-social-networking-connections.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95775" y="3476356"/>
            <a:ext cx="2023988" cy="1770176"/>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3092" name="Picture 20" descr="http://doye.chem.ox.ac.uk/news/Scinet.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892743" y="3660421"/>
            <a:ext cx="1993000" cy="1548846"/>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3094" name="Picture 22" descr="http://sobaco.umn.edu/sites/default/files/styles/large/public/dualnetwork.gif?itok=s1ZwB6h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924092" y="3829270"/>
            <a:ext cx="2259935" cy="1332421"/>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3096" name="Picture 24" descr="http://upload.wikimedia.org/wikipedia/commons/d/d2/Internet_map_1024.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922884" y="1296894"/>
            <a:ext cx="2185998" cy="2185998"/>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27" name="Rectangle 26"/>
          <p:cNvSpPr/>
          <p:nvPr/>
        </p:nvSpPr>
        <p:spPr>
          <a:xfrm>
            <a:off x="8219397" y="6349173"/>
            <a:ext cx="2856692" cy="307777"/>
          </a:xfrm>
          <a:prstGeom prst="rect">
            <a:avLst/>
          </a:prstGeom>
        </p:spPr>
        <p:txBody>
          <a:bodyPr wrap="square">
            <a:spAutoFit/>
          </a:bodyPr>
          <a:lstStyle/>
          <a:p>
            <a:r>
              <a:rPr lang="de-DE" sz="1400" dirty="0" smtClean="0"/>
              <a:t>[</a:t>
            </a:r>
            <a:r>
              <a:rPr lang="en-US" sz="1400" dirty="0"/>
              <a:t>3</a:t>
            </a:r>
            <a:r>
              <a:rPr lang="de-DE" sz="1400" dirty="0" smtClean="0"/>
              <a:t>]</a:t>
            </a:r>
            <a:r>
              <a:rPr lang="pl-PL" sz="1400" dirty="0" smtClean="0"/>
              <a:t> KONECT. </a:t>
            </a:r>
            <a:r>
              <a:rPr lang="pl-PL" sz="1400" dirty="0">
                <a:hlinkClick r:id="rId10"/>
              </a:rPr>
              <a:t>https</a:t>
            </a:r>
            <a:r>
              <a:rPr lang="pl-PL" sz="1400" dirty="0" smtClean="0">
                <a:hlinkClick r:id="rId10"/>
              </a:rPr>
              <a:t>://</a:t>
            </a:r>
            <a:r>
              <a:rPr lang="en-US" sz="1400" dirty="0" smtClean="0">
                <a:hlinkClick r:id="rId10"/>
              </a:rPr>
              <a:t>konect.cc</a:t>
            </a:r>
            <a:r>
              <a:rPr lang="pl-PL" sz="1400" dirty="0" smtClean="0"/>
              <a:t> </a:t>
            </a:r>
            <a:endParaRPr lang="en-US" sz="1400" dirty="0"/>
          </a:p>
        </p:txBody>
      </p:sp>
      <p:sp>
        <p:nvSpPr>
          <p:cNvPr id="29" name="Rectangle 28"/>
          <p:cNvSpPr/>
          <p:nvPr/>
        </p:nvSpPr>
        <p:spPr>
          <a:xfrm>
            <a:off x="8219397" y="6514871"/>
            <a:ext cx="2856692" cy="307777"/>
          </a:xfrm>
          <a:prstGeom prst="rect">
            <a:avLst/>
          </a:prstGeom>
        </p:spPr>
        <p:txBody>
          <a:bodyPr wrap="square">
            <a:spAutoFit/>
          </a:bodyPr>
          <a:lstStyle/>
          <a:p>
            <a:r>
              <a:rPr lang="de-DE" sz="1400" dirty="0" smtClean="0"/>
              <a:t>[</a:t>
            </a:r>
            <a:r>
              <a:rPr lang="en-US" sz="1400" dirty="0"/>
              <a:t>4</a:t>
            </a:r>
            <a:r>
              <a:rPr lang="de-DE" sz="1400" dirty="0" smtClean="0"/>
              <a:t>]</a:t>
            </a:r>
            <a:r>
              <a:rPr lang="pl-PL" sz="1400" dirty="0" smtClean="0"/>
              <a:t> </a:t>
            </a:r>
            <a:r>
              <a:rPr lang="en-US" sz="1400" dirty="0" smtClean="0"/>
              <a:t>DIMACS Challenge</a:t>
            </a:r>
            <a:endParaRPr lang="en-US" sz="1400" dirty="0"/>
          </a:p>
        </p:txBody>
      </p:sp>
      <p:pic>
        <p:nvPicPr>
          <p:cNvPr id="37" name="Picture 36"/>
          <p:cNvPicPr>
            <a:picLocks noChangeAspect="1"/>
          </p:cNvPicPr>
          <p:nvPr/>
        </p:nvPicPr>
        <p:blipFill>
          <a:blip r:embed="rId11"/>
          <a:stretch>
            <a:fillRect/>
          </a:stretch>
        </p:blipFill>
        <p:spPr>
          <a:xfrm>
            <a:off x="1131859" y="3909840"/>
            <a:ext cx="2167362" cy="1657703"/>
          </a:xfrm>
          <a:prstGeom prst="rect">
            <a:avLst/>
          </a:prstGeom>
          <a:effectLst>
            <a:softEdge rad="63500"/>
          </a:effectLst>
        </p:spPr>
      </p:pic>
    </p:spTree>
    <p:extLst>
      <p:ext uri="{BB962C8B-B14F-4D97-AF65-F5344CB8AC3E}">
        <p14:creationId xmlns:p14="http://schemas.microsoft.com/office/powerpoint/2010/main" val="1640557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2"/>
                                        </p:tgtEl>
                                        <p:attrNameLst>
                                          <p:attrName>style.visibility</p:attrName>
                                        </p:attrNameLst>
                                      </p:cBhvr>
                                      <p:to>
                                        <p:strVal val="visible"/>
                                      </p:to>
                                    </p:set>
                                    <p:animEffect transition="in" filter="fade">
                                      <p:cBhvr>
                                        <p:cTn id="15" dur="500"/>
                                        <p:tgtEl>
                                          <p:spTgt spid="62"/>
                                        </p:tgtEl>
                                      </p:cBhvr>
                                    </p:animEffect>
                                  </p:childTnLst>
                                </p:cTn>
                              </p:par>
                              <p:par>
                                <p:cTn id="16" presetID="10" presetClass="entr" presetSubtype="0" fill="hold" nodeType="withEffect">
                                  <p:stCondLst>
                                    <p:cond delay="0"/>
                                  </p:stCondLst>
                                  <p:childTnLst>
                                    <p:set>
                                      <p:cBhvr>
                                        <p:cTn id="17" dur="1" fill="hold">
                                          <p:stCondLst>
                                            <p:cond delay="0"/>
                                          </p:stCondLst>
                                        </p:cTn>
                                        <p:tgtEl>
                                          <p:spTgt spid="3074"/>
                                        </p:tgtEl>
                                        <p:attrNameLst>
                                          <p:attrName>style.visibility</p:attrName>
                                        </p:attrNameLst>
                                      </p:cBhvr>
                                      <p:to>
                                        <p:strVal val="visible"/>
                                      </p:to>
                                    </p:set>
                                    <p:animEffect transition="in" filter="fade">
                                      <p:cBhvr>
                                        <p:cTn id="18" dur="500"/>
                                        <p:tgtEl>
                                          <p:spTgt spid="307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64"/>
                                        </p:tgtEl>
                                        <p:attrNameLst>
                                          <p:attrName>style.visibility</p:attrName>
                                        </p:attrNameLst>
                                      </p:cBhvr>
                                      <p:to>
                                        <p:strVal val="visible"/>
                                      </p:to>
                                    </p:set>
                                    <p:animEffect transition="in" filter="fade">
                                      <p:cBhvr>
                                        <p:cTn id="21" dur="500"/>
                                        <p:tgtEl>
                                          <p:spTgt spid="64"/>
                                        </p:tgtEl>
                                      </p:cBhvr>
                                    </p:animEffect>
                                  </p:childTnLst>
                                </p:cTn>
                              </p:par>
                              <p:par>
                                <p:cTn id="22" presetID="10" presetClass="entr" presetSubtype="0" fill="hold" nodeType="withEffect">
                                  <p:stCondLst>
                                    <p:cond delay="0"/>
                                  </p:stCondLst>
                                  <p:childTnLst>
                                    <p:set>
                                      <p:cBhvr>
                                        <p:cTn id="23" dur="1" fill="hold">
                                          <p:stCondLst>
                                            <p:cond delay="0"/>
                                          </p:stCondLst>
                                        </p:cTn>
                                        <p:tgtEl>
                                          <p:spTgt spid="37"/>
                                        </p:tgtEl>
                                        <p:attrNameLst>
                                          <p:attrName>style.visibility</p:attrName>
                                        </p:attrNameLst>
                                      </p:cBhvr>
                                      <p:to>
                                        <p:strVal val="visible"/>
                                      </p:to>
                                    </p:set>
                                    <p:animEffect transition="in" filter="fade">
                                      <p:cBhvr>
                                        <p:cTn id="24" dur="500"/>
                                        <p:tgtEl>
                                          <p:spTgt spid="3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500"/>
                                        <p:tgtEl>
                                          <p:spTgt spid="16"/>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66"/>
                                        </p:tgtEl>
                                        <p:attrNameLst>
                                          <p:attrName>style.visibility</p:attrName>
                                        </p:attrNameLst>
                                      </p:cBhvr>
                                      <p:to>
                                        <p:strVal val="visible"/>
                                      </p:to>
                                    </p:set>
                                    <p:animEffect transition="in" filter="fade">
                                      <p:cBhvr>
                                        <p:cTn id="35" dur="500"/>
                                        <p:tgtEl>
                                          <p:spTgt spid="66"/>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3084"/>
                                        </p:tgtEl>
                                        <p:attrNameLst>
                                          <p:attrName>style.visibility</p:attrName>
                                        </p:attrNameLst>
                                      </p:cBhvr>
                                      <p:to>
                                        <p:strVal val="visible"/>
                                      </p:to>
                                    </p:set>
                                    <p:animEffect transition="in" filter="fade">
                                      <p:cBhvr>
                                        <p:cTn id="40" dur="100"/>
                                        <p:tgtEl>
                                          <p:spTgt spid="3084"/>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31"/>
                                        </p:tgtEl>
                                        <p:attrNameLst>
                                          <p:attrName>style.visibility</p:attrName>
                                        </p:attrNameLst>
                                      </p:cBhvr>
                                      <p:to>
                                        <p:strVal val="visible"/>
                                      </p:to>
                                    </p:set>
                                    <p:animEffect transition="in" filter="fade">
                                      <p:cBhvr>
                                        <p:cTn id="43" dur="100"/>
                                        <p:tgtEl>
                                          <p:spTgt spid="31"/>
                                        </p:tgtEl>
                                      </p:cBhvr>
                                    </p:animEffect>
                                  </p:childTnLst>
                                </p:cTn>
                              </p:par>
                            </p:childTnLst>
                          </p:cTn>
                        </p:par>
                        <p:par>
                          <p:cTn id="44" fill="hold">
                            <p:stCondLst>
                              <p:cond delay="100"/>
                            </p:stCondLst>
                            <p:childTnLst>
                              <p:par>
                                <p:cTn id="45" presetID="10" presetClass="entr" presetSubtype="0" fill="hold" grpId="0" nodeType="afterEffect">
                                  <p:stCondLst>
                                    <p:cond delay="0"/>
                                  </p:stCondLst>
                                  <p:childTnLst>
                                    <p:set>
                                      <p:cBhvr>
                                        <p:cTn id="46" dur="1" fill="hold">
                                          <p:stCondLst>
                                            <p:cond delay="0"/>
                                          </p:stCondLst>
                                        </p:cTn>
                                        <p:tgtEl>
                                          <p:spTgt spid="33"/>
                                        </p:tgtEl>
                                        <p:attrNameLst>
                                          <p:attrName>style.visibility</p:attrName>
                                        </p:attrNameLst>
                                      </p:cBhvr>
                                      <p:to>
                                        <p:strVal val="visible"/>
                                      </p:to>
                                    </p:set>
                                    <p:animEffect transition="in" filter="fade">
                                      <p:cBhvr>
                                        <p:cTn id="47" dur="100"/>
                                        <p:tgtEl>
                                          <p:spTgt spid="33"/>
                                        </p:tgtEl>
                                      </p:cBhvr>
                                    </p:animEffect>
                                  </p:childTnLst>
                                </p:cTn>
                              </p:par>
                              <p:par>
                                <p:cTn id="48" presetID="10" presetClass="entr" presetSubtype="0" fill="hold" nodeType="withEffect">
                                  <p:stCondLst>
                                    <p:cond delay="0"/>
                                  </p:stCondLst>
                                  <p:childTnLst>
                                    <p:set>
                                      <p:cBhvr>
                                        <p:cTn id="49" dur="1" fill="hold">
                                          <p:stCondLst>
                                            <p:cond delay="0"/>
                                          </p:stCondLst>
                                        </p:cTn>
                                        <p:tgtEl>
                                          <p:spTgt spid="3086"/>
                                        </p:tgtEl>
                                        <p:attrNameLst>
                                          <p:attrName>style.visibility</p:attrName>
                                        </p:attrNameLst>
                                      </p:cBhvr>
                                      <p:to>
                                        <p:strVal val="visible"/>
                                      </p:to>
                                    </p:set>
                                    <p:animEffect transition="in" filter="fade">
                                      <p:cBhvr>
                                        <p:cTn id="50" dur="100"/>
                                        <p:tgtEl>
                                          <p:spTgt spid="3086"/>
                                        </p:tgtEl>
                                      </p:cBhvr>
                                    </p:animEffect>
                                  </p:childTnLst>
                                </p:cTn>
                              </p:par>
                            </p:childTnLst>
                          </p:cTn>
                        </p:par>
                        <p:par>
                          <p:cTn id="51" fill="hold">
                            <p:stCondLst>
                              <p:cond delay="200"/>
                            </p:stCondLst>
                            <p:childTnLst>
                              <p:par>
                                <p:cTn id="52" presetID="10" presetClass="entr" presetSubtype="0" fill="hold" nodeType="afterEffect">
                                  <p:stCondLst>
                                    <p:cond delay="0"/>
                                  </p:stCondLst>
                                  <p:childTnLst>
                                    <p:set>
                                      <p:cBhvr>
                                        <p:cTn id="53" dur="1" fill="hold">
                                          <p:stCondLst>
                                            <p:cond delay="0"/>
                                          </p:stCondLst>
                                        </p:cTn>
                                        <p:tgtEl>
                                          <p:spTgt spid="3088"/>
                                        </p:tgtEl>
                                        <p:attrNameLst>
                                          <p:attrName>style.visibility</p:attrName>
                                        </p:attrNameLst>
                                      </p:cBhvr>
                                      <p:to>
                                        <p:strVal val="visible"/>
                                      </p:to>
                                    </p:set>
                                    <p:animEffect transition="in" filter="fade">
                                      <p:cBhvr>
                                        <p:cTn id="54" dur="100"/>
                                        <p:tgtEl>
                                          <p:spTgt spid="3088"/>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32"/>
                                        </p:tgtEl>
                                        <p:attrNameLst>
                                          <p:attrName>style.visibility</p:attrName>
                                        </p:attrNameLst>
                                      </p:cBhvr>
                                      <p:to>
                                        <p:strVal val="visible"/>
                                      </p:to>
                                    </p:set>
                                    <p:animEffect transition="in" filter="fade">
                                      <p:cBhvr>
                                        <p:cTn id="57" dur="100"/>
                                        <p:tgtEl>
                                          <p:spTgt spid="32"/>
                                        </p:tgtEl>
                                      </p:cBhvr>
                                    </p:animEffect>
                                  </p:childTnLst>
                                </p:cTn>
                              </p:par>
                            </p:childTnLst>
                          </p:cTn>
                        </p:par>
                        <p:par>
                          <p:cTn id="58" fill="hold">
                            <p:stCondLst>
                              <p:cond delay="300"/>
                            </p:stCondLst>
                            <p:childTnLst>
                              <p:par>
                                <p:cTn id="59" presetID="10" presetClass="entr" presetSubtype="0" fill="hold" nodeType="afterEffect">
                                  <p:stCondLst>
                                    <p:cond delay="0"/>
                                  </p:stCondLst>
                                  <p:childTnLst>
                                    <p:set>
                                      <p:cBhvr>
                                        <p:cTn id="60" dur="1" fill="hold">
                                          <p:stCondLst>
                                            <p:cond delay="0"/>
                                          </p:stCondLst>
                                        </p:cTn>
                                        <p:tgtEl>
                                          <p:spTgt spid="3096"/>
                                        </p:tgtEl>
                                        <p:attrNameLst>
                                          <p:attrName>style.visibility</p:attrName>
                                        </p:attrNameLst>
                                      </p:cBhvr>
                                      <p:to>
                                        <p:strVal val="visible"/>
                                      </p:to>
                                    </p:set>
                                    <p:animEffect transition="in" filter="fade">
                                      <p:cBhvr>
                                        <p:cTn id="61" dur="100"/>
                                        <p:tgtEl>
                                          <p:spTgt spid="3096"/>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36"/>
                                        </p:tgtEl>
                                        <p:attrNameLst>
                                          <p:attrName>style.visibility</p:attrName>
                                        </p:attrNameLst>
                                      </p:cBhvr>
                                      <p:to>
                                        <p:strVal val="visible"/>
                                      </p:to>
                                    </p:set>
                                    <p:animEffect transition="in" filter="fade">
                                      <p:cBhvr>
                                        <p:cTn id="64" dur="100"/>
                                        <p:tgtEl>
                                          <p:spTgt spid="36"/>
                                        </p:tgtEl>
                                      </p:cBhvr>
                                    </p:animEffect>
                                  </p:childTnLst>
                                </p:cTn>
                              </p:par>
                            </p:childTnLst>
                          </p:cTn>
                        </p:par>
                        <p:par>
                          <p:cTn id="65" fill="hold">
                            <p:stCondLst>
                              <p:cond delay="400"/>
                            </p:stCondLst>
                            <p:childTnLst>
                              <p:par>
                                <p:cTn id="66" presetID="10" presetClass="entr" presetSubtype="0" fill="hold" grpId="0" nodeType="afterEffect">
                                  <p:stCondLst>
                                    <p:cond delay="0"/>
                                  </p:stCondLst>
                                  <p:childTnLst>
                                    <p:set>
                                      <p:cBhvr>
                                        <p:cTn id="67" dur="1" fill="hold">
                                          <p:stCondLst>
                                            <p:cond delay="0"/>
                                          </p:stCondLst>
                                        </p:cTn>
                                        <p:tgtEl>
                                          <p:spTgt spid="35"/>
                                        </p:tgtEl>
                                        <p:attrNameLst>
                                          <p:attrName>style.visibility</p:attrName>
                                        </p:attrNameLst>
                                      </p:cBhvr>
                                      <p:to>
                                        <p:strVal val="visible"/>
                                      </p:to>
                                    </p:set>
                                    <p:animEffect transition="in" filter="fade">
                                      <p:cBhvr>
                                        <p:cTn id="68" dur="100"/>
                                        <p:tgtEl>
                                          <p:spTgt spid="35"/>
                                        </p:tgtEl>
                                      </p:cBhvr>
                                    </p:animEffect>
                                  </p:childTnLst>
                                </p:cTn>
                              </p:par>
                              <p:par>
                                <p:cTn id="69" presetID="10" presetClass="entr" presetSubtype="0" fill="hold" nodeType="withEffect">
                                  <p:stCondLst>
                                    <p:cond delay="0"/>
                                  </p:stCondLst>
                                  <p:childTnLst>
                                    <p:set>
                                      <p:cBhvr>
                                        <p:cTn id="70" dur="1" fill="hold">
                                          <p:stCondLst>
                                            <p:cond delay="0"/>
                                          </p:stCondLst>
                                        </p:cTn>
                                        <p:tgtEl>
                                          <p:spTgt spid="3092"/>
                                        </p:tgtEl>
                                        <p:attrNameLst>
                                          <p:attrName>style.visibility</p:attrName>
                                        </p:attrNameLst>
                                      </p:cBhvr>
                                      <p:to>
                                        <p:strVal val="visible"/>
                                      </p:to>
                                    </p:set>
                                    <p:animEffect transition="in" filter="fade">
                                      <p:cBhvr>
                                        <p:cTn id="71" dur="100"/>
                                        <p:tgtEl>
                                          <p:spTgt spid="3092"/>
                                        </p:tgtEl>
                                      </p:cBhvr>
                                    </p:animEffect>
                                  </p:childTnLst>
                                </p:cTn>
                              </p:par>
                            </p:childTnLst>
                          </p:cTn>
                        </p:par>
                        <p:par>
                          <p:cTn id="72" fill="hold">
                            <p:stCondLst>
                              <p:cond delay="500"/>
                            </p:stCondLst>
                            <p:childTnLst>
                              <p:par>
                                <p:cTn id="73" presetID="10" presetClass="entr" presetSubtype="0" fill="hold" grpId="0" nodeType="afterEffect">
                                  <p:stCondLst>
                                    <p:cond delay="0"/>
                                  </p:stCondLst>
                                  <p:childTnLst>
                                    <p:set>
                                      <p:cBhvr>
                                        <p:cTn id="74" dur="1" fill="hold">
                                          <p:stCondLst>
                                            <p:cond delay="0"/>
                                          </p:stCondLst>
                                        </p:cTn>
                                        <p:tgtEl>
                                          <p:spTgt spid="34"/>
                                        </p:tgtEl>
                                        <p:attrNameLst>
                                          <p:attrName>style.visibility</p:attrName>
                                        </p:attrNameLst>
                                      </p:cBhvr>
                                      <p:to>
                                        <p:strVal val="visible"/>
                                      </p:to>
                                    </p:set>
                                    <p:animEffect transition="in" filter="fade">
                                      <p:cBhvr>
                                        <p:cTn id="75" dur="100"/>
                                        <p:tgtEl>
                                          <p:spTgt spid="34"/>
                                        </p:tgtEl>
                                      </p:cBhvr>
                                    </p:animEffect>
                                  </p:childTnLst>
                                </p:cTn>
                              </p:par>
                              <p:par>
                                <p:cTn id="76" presetID="10" presetClass="entr" presetSubtype="0" fill="hold" nodeType="withEffect">
                                  <p:stCondLst>
                                    <p:cond delay="0"/>
                                  </p:stCondLst>
                                  <p:childTnLst>
                                    <p:set>
                                      <p:cBhvr>
                                        <p:cTn id="77" dur="1" fill="hold">
                                          <p:stCondLst>
                                            <p:cond delay="0"/>
                                          </p:stCondLst>
                                        </p:cTn>
                                        <p:tgtEl>
                                          <p:spTgt spid="3094"/>
                                        </p:tgtEl>
                                        <p:attrNameLst>
                                          <p:attrName>style.visibility</p:attrName>
                                        </p:attrNameLst>
                                      </p:cBhvr>
                                      <p:to>
                                        <p:strVal val="visible"/>
                                      </p:to>
                                    </p:set>
                                    <p:animEffect transition="in" filter="fade">
                                      <p:cBhvr>
                                        <p:cTn id="78" dur="100"/>
                                        <p:tgtEl>
                                          <p:spTgt spid="3094"/>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27"/>
                                        </p:tgtEl>
                                        <p:attrNameLst>
                                          <p:attrName>style.visibility</p:attrName>
                                        </p:attrNameLst>
                                      </p:cBhvr>
                                      <p:to>
                                        <p:strVal val="visible"/>
                                      </p:to>
                                    </p:set>
                                    <p:animEffect transition="in" filter="fade">
                                      <p:cBhvr>
                                        <p:cTn id="81" dur="500"/>
                                        <p:tgtEl>
                                          <p:spTgt spid="27"/>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29"/>
                                        </p:tgtEl>
                                        <p:attrNameLst>
                                          <p:attrName>style.visibility</p:attrName>
                                        </p:attrNameLst>
                                      </p:cBhvr>
                                      <p:to>
                                        <p:strVal val="visible"/>
                                      </p:to>
                                    </p:set>
                                    <p:animEffect transition="in" filter="fade">
                                      <p:cBhvr>
                                        <p:cTn id="8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animBg="1"/>
      <p:bldP spid="16" grpId="0"/>
      <p:bldP spid="38" grpId="0"/>
      <p:bldP spid="62" grpId="0"/>
      <p:bldP spid="64" grpId="0"/>
      <p:bldP spid="66" grpId="0"/>
      <p:bldP spid="31" grpId="0"/>
      <p:bldP spid="32" grpId="0"/>
      <p:bldP spid="33" grpId="0"/>
      <p:bldP spid="34" grpId="0"/>
      <p:bldP spid="35" grpId="0"/>
      <p:bldP spid="36" grpId="0"/>
      <p:bldP spid="27" grpId="0"/>
      <p:bldP spid="2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92655" y="2310893"/>
            <a:ext cx="7924800" cy="2381250"/>
          </a:xfrm>
          <a:prstGeom prst="rect">
            <a:avLst/>
          </a:prstGeom>
        </p:spPr>
      </p:pic>
      <p:sp>
        <p:nvSpPr>
          <p:cNvPr id="45" name="Titel 3"/>
          <p:cNvSpPr txBox="1">
            <a:spLocks/>
          </p:cNvSpPr>
          <p:nvPr/>
        </p:nvSpPr>
        <p:spPr>
          <a:xfrm>
            <a:off x="10380" y="461134"/>
            <a:ext cx="8496300" cy="819154"/>
          </a:xfrm>
          <a:prstGeom prst="rect">
            <a:avLst/>
          </a:prstGeom>
          <a:solidFill>
            <a:schemeClr val="bg1"/>
          </a:solidFill>
        </p:spPr>
        <p:txBody>
          <a:bodyPr vert="horz" lIns="140400" tIns="0" rIns="144000" bIns="0" rtlCol="0" anchor="b" anchorCtr="0">
            <a:noAutofit/>
          </a:bodyPr>
          <a:lstStyle>
            <a:lvl1pPr algn="l" defTabSz="914400" rtl="0" eaLnBrk="1" latinLnBrk="0" hangingPunct="1">
              <a:lnSpc>
                <a:spcPct val="100000"/>
              </a:lnSpc>
              <a:spcBef>
                <a:spcPct val="0"/>
              </a:spcBef>
              <a:buNone/>
              <a:defRPr sz="2800" b="1" kern="1200">
                <a:solidFill>
                  <a:schemeClr val="tx1"/>
                </a:solidFill>
                <a:latin typeface="+mj-lt"/>
                <a:ea typeface="+mj-ea"/>
                <a:cs typeface="+mj-cs"/>
              </a:defRPr>
            </a:lvl1pPr>
          </a:lstStyle>
          <a:p>
            <a:r>
              <a:rPr lang="pl-PL" sz="2600" cap="small" dirty="0"/>
              <a:t>Performance Analysis</a:t>
            </a:r>
          </a:p>
          <a:p>
            <a:r>
              <a:rPr lang="en-US" sz="2200" cap="small" dirty="0" smtClean="0"/>
              <a:t>Algorithms</a:t>
            </a:r>
            <a:endParaRPr lang="de-DE" sz="2200" dirty="0"/>
          </a:p>
        </p:txBody>
      </p:sp>
      <p:sp>
        <p:nvSpPr>
          <p:cNvPr id="346" name="Rectangle 345"/>
          <p:cNvSpPr/>
          <p:nvPr/>
        </p:nvSpPr>
        <p:spPr>
          <a:xfrm>
            <a:off x="2373486" y="5334507"/>
            <a:ext cx="564244" cy="3221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7" name="Rounded Rectangular Callout 16"/>
          <p:cNvSpPr/>
          <p:nvPr/>
        </p:nvSpPr>
        <p:spPr>
          <a:xfrm>
            <a:off x="2373486" y="4990817"/>
            <a:ext cx="2644101" cy="975081"/>
          </a:xfrm>
          <a:prstGeom prst="wedgeRoundRectCallout">
            <a:avLst>
              <a:gd name="adj1" fmla="val 41177"/>
              <a:gd name="adj2" fmla="val -91839"/>
              <a:gd name="adj3" fmla="val 16667"/>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smtClean="0"/>
              <a:t>Our FPGA design, (4+</a:t>
            </a:r>
            <a:r>
              <a:rPr lang="el-GR" sz="2200" dirty="0" smtClean="0"/>
              <a:t>ε</a:t>
            </a:r>
            <a:r>
              <a:rPr lang="en-US" sz="2200" dirty="0" smtClean="0"/>
              <a:t>)-approximation</a:t>
            </a:r>
            <a:endParaRPr lang="en-US" sz="2200" dirty="0"/>
          </a:p>
        </p:txBody>
      </p:sp>
      <p:sp>
        <p:nvSpPr>
          <p:cNvPr id="18" name="Rounded Rectangle 17"/>
          <p:cNvSpPr/>
          <p:nvPr/>
        </p:nvSpPr>
        <p:spPr>
          <a:xfrm>
            <a:off x="1893584" y="4164686"/>
            <a:ext cx="6369090" cy="367930"/>
          </a:xfrm>
          <a:prstGeom prst="roundRect">
            <a:avLst>
              <a:gd name="adj" fmla="val 9440"/>
            </a:avLst>
          </a:prstGeom>
          <a:solidFill>
            <a:srgbClr val="FF0000">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9" name="Rounded Rectangle 18"/>
          <p:cNvSpPr/>
          <p:nvPr/>
        </p:nvSpPr>
        <p:spPr>
          <a:xfrm>
            <a:off x="1892956" y="3830884"/>
            <a:ext cx="6379142" cy="292961"/>
          </a:xfrm>
          <a:prstGeom prst="roundRect">
            <a:avLst>
              <a:gd name="adj" fmla="val 9440"/>
            </a:avLst>
          </a:prstGeom>
          <a:solidFill>
            <a:schemeClr val="bg2">
              <a:lumMod val="60000"/>
              <a:lumOff val="40000"/>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0" name="Rounded Rectangle 19"/>
          <p:cNvSpPr/>
          <p:nvPr/>
        </p:nvSpPr>
        <p:spPr>
          <a:xfrm>
            <a:off x="1883532" y="3032956"/>
            <a:ext cx="6379142" cy="757087"/>
          </a:xfrm>
          <a:prstGeom prst="roundRect">
            <a:avLst>
              <a:gd name="adj" fmla="val 9440"/>
            </a:avLst>
          </a:prstGeom>
          <a:solidFill>
            <a:schemeClr val="tx2">
              <a:lumMod val="60000"/>
              <a:lumOff val="40000"/>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1" name="Rounded Rectangular Callout 20"/>
          <p:cNvSpPr/>
          <p:nvPr/>
        </p:nvSpPr>
        <p:spPr>
          <a:xfrm>
            <a:off x="4203646" y="733247"/>
            <a:ext cx="3676182" cy="1273964"/>
          </a:xfrm>
          <a:prstGeom prst="wedgeRoundRectCallout">
            <a:avLst>
              <a:gd name="adj1" fmla="val 35439"/>
              <a:gd name="adj2" fmla="val 131567"/>
              <a:gd name="adj3" fmla="val 16667"/>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smtClean="0"/>
              <a:t>CPU implementations of the original Crouch scheme,</a:t>
            </a:r>
            <a:r>
              <a:rPr lang="en-US" sz="2200" dirty="0"/>
              <a:t> </a:t>
            </a:r>
            <a:r>
              <a:rPr lang="en-US" sz="2200" dirty="0" smtClean="0"/>
              <a:t>(</a:t>
            </a:r>
            <a:r>
              <a:rPr lang="en-US" sz="2200" dirty="0"/>
              <a:t>4+</a:t>
            </a:r>
            <a:r>
              <a:rPr lang="el-GR" sz="2200" dirty="0"/>
              <a:t>ε</a:t>
            </a:r>
            <a:r>
              <a:rPr lang="en-US" sz="2200" dirty="0"/>
              <a:t>)-</a:t>
            </a:r>
            <a:r>
              <a:rPr lang="en-US" sz="2200" dirty="0" smtClean="0"/>
              <a:t>approximation</a:t>
            </a:r>
            <a:endParaRPr lang="en-US" sz="2200" dirty="0"/>
          </a:p>
        </p:txBody>
      </p:sp>
      <p:sp>
        <p:nvSpPr>
          <p:cNvPr id="23" name="Rounded Rectangular Callout 22"/>
          <p:cNvSpPr/>
          <p:nvPr/>
        </p:nvSpPr>
        <p:spPr>
          <a:xfrm>
            <a:off x="7912902" y="5125277"/>
            <a:ext cx="2916324" cy="1037281"/>
          </a:xfrm>
          <a:prstGeom prst="wedgeRoundRectCallout">
            <a:avLst>
              <a:gd name="adj1" fmla="val -21348"/>
              <a:gd name="adj2" fmla="val -102909"/>
              <a:gd name="adj3" fmla="val 16667"/>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smtClean="0"/>
              <a:t>We test both CPU and hybrid (FPGA+CPU) platforms</a:t>
            </a:r>
            <a:endParaRPr lang="en-US" sz="2200" dirty="0"/>
          </a:p>
        </p:txBody>
      </p:sp>
      <p:sp>
        <p:nvSpPr>
          <p:cNvPr id="24" name="Rounded Rectangle 23"/>
          <p:cNvSpPr/>
          <p:nvPr/>
        </p:nvSpPr>
        <p:spPr>
          <a:xfrm>
            <a:off x="8334463" y="3031101"/>
            <a:ext cx="955052" cy="1501515"/>
          </a:xfrm>
          <a:prstGeom prst="roundRect">
            <a:avLst>
              <a:gd name="adj" fmla="val 9440"/>
            </a:avLst>
          </a:prstGeom>
          <a:solidFill>
            <a:schemeClr val="bg1">
              <a:lumMod val="65000"/>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5" name="Rectangle 7">
            <a:extLst>
              <a:ext uri="{FF2B5EF4-FFF2-40B4-BE49-F238E27FC236}">
                <a16:creationId xmlns:a16="http://schemas.microsoft.com/office/drawing/2014/main" id="{980023DE-18C1-4731-8D28-3C89B1540652}"/>
              </a:ext>
            </a:extLst>
          </p:cNvPr>
          <p:cNvSpPr/>
          <p:nvPr/>
        </p:nvSpPr>
        <p:spPr>
          <a:xfrm>
            <a:off x="-1" y="6322085"/>
            <a:ext cx="11256299" cy="276999"/>
          </a:xfrm>
          <a:prstGeom prst="rect">
            <a:avLst/>
          </a:prstGeom>
        </p:spPr>
        <p:txBody>
          <a:bodyPr wrap="square">
            <a:spAutoFit/>
          </a:bodyPr>
          <a:lstStyle/>
          <a:p>
            <a:r>
              <a:rPr lang="en-US" sz="1200" dirty="0" smtClean="0"/>
              <a:t>[1] </a:t>
            </a:r>
            <a:r>
              <a:rPr lang="en-US" sz="1200" dirty="0"/>
              <a:t>M. Crouch and D. M. Stubbs. Improved streaming Algorithms for weighted Matching, via unweighted Matching. </a:t>
            </a:r>
            <a:r>
              <a:rPr lang="en-US" sz="1200" dirty="0" err="1"/>
              <a:t>LIPIcs</a:t>
            </a:r>
            <a:r>
              <a:rPr lang="en-US" sz="1200" dirty="0"/>
              <a:t>-Leibniz </a:t>
            </a:r>
            <a:r>
              <a:rPr lang="en-US" sz="1200" dirty="0" smtClean="0"/>
              <a:t>Informatics</a:t>
            </a:r>
            <a:r>
              <a:rPr lang="en-US" sz="1200" dirty="0"/>
              <a:t>. 2014.</a:t>
            </a:r>
          </a:p>
        </p:txBody>
      </p:sp>
      <p:sp>
        <p:nvSpPr>
          <p:cNvPr id="26" name="Rectangle 7">
            <a:extLst>
              <a:ext uri="{FF2B5EF4-FFF2-40B4-BE49-F238E27FC236}">
                <a16:creationId xmlns:a16="http://schemas.microsoft.com/office/drawing/2014/main" id="{980023DE-18C1-4731-8D28-3C89B1540652}"/>
              </a:ext>
            </a:extLst>
          </p:cNvPr>
          <p:cNvSpPr/>
          <p:nvPr/>
        </p:nvSpPr>
        <p:spPr>
          <a:xfrm>
            <a:off x="-1" y="6584792"/>
            <a:ext cx="11256299" cy="276999"/>
          </a:xfrm>
          <a:prstGeom prst="rect">
            <a:avLst/>
          </a:prstGeom>
        </p:spPr>
        <p:txBody>
          <a:bodyPr wrap="square">
            <a:spAutoFit/>
          </a:bodyPr>
          <a:lstStyle/>
          <a:p>
            <a:r>
              <a:rPr lang="en-US" sz="1200" dirty="0" smtClean="0"/>
              <a:t>[2] M</a:t>
            </a:r>
            <a:r>
              <a:rPr lang="en-US" sz="1200" dirty="0"/>
              <a:t>. </a:t>
            </a:r>
            <a:r>
              <a:rPr lang="en-US" sz="1200" dirty="0" err="1"/>
              <a:t>Ghaffari</a:t>
            </a:r>
            <a:r>
              <a:rPr lang="en-US" sz="1200" dirty="0"/>
              <a:t>. Space-optimal semi-streaming for(2+ε)-</a:t>
            </a:r>
            <a:r>
              <a:rPr lang="en-US" sz="1200" dirty="0" err="1"/>
              <a:t>approximatematching</a:t>
            </a:r>
            <a:r>
              <a:rPr lang="en-US" sz="1200" dirty="0"/>
              <a:t>. arXiv:1701.03730, </a:t>
            </a:r>
            <a:r>
              <a:rPr lang="en-US" sz="1200" dirty="0" smtClean="0"/>
              <a:t>2017.</a:t>
            </a:r>
            <a:endParaRPr lang="en-US" sz="1200" dirty="0"/>
          </a:p>
        </p:txBody>
      </p:sp>
      <p:sp>
        <p:nvSpPr>
          <p:cNvPr id="22" name="Rounded Rectangular Callout 21"/>
          <p:cNvSpPr/>
          <p:nvPr/>
        </p:nvSpPr>
        <p:spPr>
          <a:xfrm>
            <a:off x="8436260" y="673848"/>
            <a:ext cx="3459750" cy="1458951"/>
          </a:xfrm>
          <a:prstGeom prst="wedgeRoundRectCallout">
            <a:avLst>
              <a:gd name="adj1" fmla="val -68636"/>
              <a:gd name="adj2" fmla="val 156203"/>
              <a:gd name="adj3" fmla="val 16667"/>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smtClean="0"/>
              <a:t>State-of-the-art MWM algorithm, </a:t>
            </a:r>
            <a:r>
              <a:rPr lang="en-US" sz="2200" dirty="0" smtClean="0"/>
              <a:t>space-optimal, </a:t>
            </a:r>
            <a:r>
              <a:rPr lang="en-US" sz="2200" b="1" u="sng" dirty="0" smtClean="0"/>
              <a:t>time-optimal (O(m))</a:t>
            </a:r>
            <a:r>
              <a:rPr lang="en-US" sz="2200" dirty="0" smtClean="0"/>
              <a:t>, </a:t>
            </a:r>
            <a:r>
              <a:rPr lang="en-US" sz="2200" dirty="0" smtClean="0"/>
              <a:t>(2+</a:t>
            </a:r>
            <a:r>
              <a:rPr lang="el-GR" sz="2200" dirty="0" smtClean="0"/>
              <a:t>ε</a:t>
            </a:r>
            <a:r>
              <a:rPr lang="en-US" sz="2200" dirty="0" smtClean="0"/>
              <a:t>)-approximation</a:t>
            </a:r>
            <a:endParaRPr lang="en-US" sz="2200" dirty="0"/>
          </a:p>
        </p:txBody>
      </p:sp>
    </p:spTree>
    <p:extLst>
      <p:ext uri="{BB962C8B-B14F-4D97-AF65-F5344CB8AC3E}">
        <p14:creationId xmlns:p14="http://schemas.microsoft.com/office/powerpoint/2010/main" val="194527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fade">
                                      <p:cBhvr>
                                        <p:cTn id="26" dur="500"/>
                                        <p:tgtEl>
                                          <p:spTgt spid="22"/>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500"/>
                                        <p:tgtEl>
                                          <p:spTgt spid="2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fade">
                                      <p:cBhvr>
                                        <p:cTn id="3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P spid="21" grpId="0" animBg="1"/>
      <p:bldP spid="23" grpId="0" animBg="1"/>
      <p:bldP spid="24" grpId="0" animBg="1"/>
      <p:bldP spid="2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Rounded Rectangle 75"/>
          <p:cNvSpPr/>
          <p:nvPr/>
        </p:nvSpPr>
        <p:spPr>
          <a:xfrm>
            <a:off x="4200843" y="1603522"/>
            <a:ext cx="3060340" cy="825287"/>
          </a:xfrm>
          <a:prstGeom prst="roundRect">
            <a:avLst/>
          </a:prstGeom>
          <a:solidFill>
            <a:schemeClr val="bg2">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rPr>
              <a:t>SC-OPT secures highest performance</a:t>
            </a:r>
            <a:endParaRPr lang="pl-PL" sz="2400" dirty="0">
              <a:solidFill>
                <a:schemeClr val="tx1"/>
              </a:solidFill>
            </a:endParaRPr>
          </a:p>
        </p:txBody>
      </p:sp>
      <p:sp>
        <p:nvSpPr>
          <p:cNvPr id="25" name="Titel 3"/>
          <p:cNvSpPr txBox="1">
            <a:spLocks/>
          </p:cNvSpPr>
          <p:nvPr/>
        </p:nvSpPr>
        <p:spPr>
          <a:xfrm>
            <a:off x="10380" y="461134"/>
            <a:ext cx="8496300" cy="819154"/>
          </a:xfrm>
          <a:prstGeom prst="rect">
            <a:avLst/>
          </a:prstGeom>
          <a:noFill/>
        </p:spPr>
        <p:txBody>
          <a:bodyPr vert="horz" lIns="140400" tIns="0" rIns="144000" bIns="0" rtlCol="0" anchor="b" anchorCtr="0">
            <a:noAutofit/>
          </a:bodyPr>
          <a:lstStyle>
            <a:lvl1pPr algn="l" defTabSz="914400" rtl="0" eaLnBrk="1" latinLnBrk="0" hangingPunct="1">
              <a:lnSpc>
                <a:spcPct val="100000"/>
              </a:lnSpc>
              <a:spcBef>
                <a:spcPct val="0"/>
              </a:spcBef>
              <a:buNone/>
              <a:defRPr sz="2800" b="1" kern="1200">
                <a:solidFill>
                  <a:schemeClr val="tx1"/>
                </a:solidFill>
                <a:latin typeface="+mj-lt"/>
                <a:ea typeface="+mj-ea"/>
                <a:cs typeface="+mj-cs"/>
              </a:defRPr>
            </a:lvl1pPr>
          </a:lstStyle>
          <a:p>
            <a:r>
              <a:rPr lang="pl-PL" sz="2600" cap="small" dirty="0"/>
              <a:t>Performance Analysis</a:t>
            </a:r>
          </a:p>
          <a:p>
            <a:r>
              <a:rPr lang="en-US" sz="2200" cap="small" dirty="0" smtClean="0"/>
              <a:t>Various Graphs</a:t>
            </a:r>
            <a:endParaRPr lang="de-DE" sz="2200" dirty="0"/>
          </a:p>
        </p:txBody>
      </p:sp>
      <p:pic>
        <p:nvPicPr>
          <p:cNvPr id="2" name="Picture 1"/>
          <p:cNvPicPr>
            <a:picLocks noChangeAspect="1"/>
          </p:cNvPicPr>
          <p:nvPr/>
        </p:nvPicPr>
        <p:blipFill>
          <a:blip r:embed="rId2"/>
          <a:stretch>
            <a:fillRect/>
          </a:stretch>
        </p:blipFill>
        <p:spPr>
          <a:xfrm>
            <a:off x="616014" y="2557013"/>
            <a:ext cx="10757641" cy="4243634"/>
          </a:xfrm>
          <a:prstGeom prst="rect">
            <a:avLst/>
          </a:prstGeom>
        </p:spPr>
      </p:pic>
      <p:pic>
        <p:nvPicPr>
          <p:cNvPr id="5" name="Picture 4"/>
          <p:cNvPicPr>
            <a:picLocks noChangeAspect="1"/>
          </p:cNvPicPr>
          <p:nvPr/>
        </p:nvPicPr>
        <p:blipFill>
          <a:blip r:embed="rId3"/>
          <a:stretch>
            <a:fillRect/>
          </a:stretch>
        </p:blipFill>
        <p:spPr>
          <a:xfrm>
            <a:off x="7716180" y="546003"/>
            <a:ext cx="4386639" cy="1716757"/>
          </a:xfrm>
          <a:prstGeom prst="rect">
            <a:avLst/>
          </a:prstGeom>
        </p:spPr>
      </p:pic>
      <p:sp>
        <p:nvSpPr>
          <p:cNvPr id="67" name="Oval 66"/>
          <p:cNvSpPr/>
          <p:nvPr/>
        </p:nvSpPr>
        <p:spPr>
          <a:xfrm rot="16200000">
            <a:off x="4260738" y="2815990"/>
            <a:ext cx="422922" cy="1000869"/>
          </a:xfrm>
          <a:prstGeom prst="ellipse">
            <a:avLst/>
          </a:prstGeom>
          <a:solidFill>
            <a:srgbClr val="C00000">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30" name="Oval 29"/>
          <p:cNvSpPr/>
          <p:nvPr/>
        </p:nvSpPr>
        <p:spPr>
          <a:xfrm rot="16200000">
            <a:off x="10412859" y="3076590"/>
            <a:ext cx="360039" cy="1000869"/>
          </a:xfrm>
          <a:prstGeom prst="ellipse">
            <a:avLst/>
          </a:prstGeom>
          <a:solidFill>
            <a:srgbClr val="C00000">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0" name="Rounded Rectangle 9"/>
          <p:cNvSpPr/>
          <p:nvPr/>
        </p:nvSpPr>
        <p:spPr>
          <a:xfrm>
            <a:off x="4502810" y="241594"/>
            <a:ext cx="2422474" cy="1162787"/>
          </a:xfrm>
          <a:prstGeom prst="roundRect">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smtClean="0">
                <a:solidFill>
                  <a:schemeClr val="tx1"/>
                </a:solidFill>
              </a:rPr>
              <a:t>Parameters</a:t>
            </a:r>
            <a:r>
              <a:rPr lang="en-US" dirty="0" smtClean="0">
                <a:solidFill>
                  <a:schemeClr val="tx1"/>
                </a:solidFill>
              </a:rPr>
              <a:t>:</a:t>
            </a:r>
          </a:p>
          <a:p>
            <a:r>
              <a:rPr lang="en-US" dirty="0" smtClean="0">
                <a:solidFill>
                  <a:schemeClr val="tx1"/>
                </a:solidFill>
              </a:rPr>
              <a:t>Blocking </a:t>
            </a:r>
            <a:r>
              <a:rPr lang="en-US" dirty="0" smtClean="0">
                <a:solidFill>
                  <a:schemeClr val="tx1"/>
                </a:solidFill>
              </a:rPr>
              <a:t>size</a:t>
            </a:r>
            <a:r>
              <a:rPr lang="pl-PL" dirty="0" smtClean="0">
                <a:solidFill>
                  <a:schemeClr val="tx1"/>
                </a:solidFill>
              </a:rPr>
              <a:t> (K)</a:t>
            </a:r>
            <a:r>
              <a:rPr lang="en-US" dirty="0" smtClean="0">
                <a:solidFill>
                  <a:schemeClr val="tx1"/>
                </a:solidFill>
              </a:rPr>
              <a:t> </a:t>
            </a:r>
            <a:r>
              <a:rPr lang="en-US" dirty="0">
                <a:solidFill>
                  <a:schemeClr val="tx1"/>
                </a:solidFill>
              </a:rPr>
              <a:t>= 32, #</a:t>
            </a:r>
            <a:r>
              <a:rPr lang="en-US" dirty="0" err="1" smtClean="0">
                <a:solidFill>
                  <a:schemeClr val="tx1"/>
                </a:solidFill>
              </a:rPr>
              <a:t>Substreams</a:t>
            </a:r>
            <a:r>
              <a:rPr lang="pl-PL" dirty="0" smtClean="0">
                <a:solidFill>
                  <a:schemeClr val="tx1"/>
                </a:solidFill>
              </a:rPr>
              <a:t> (L)</a:t>
            </a:r>
            <a:r>
              <a:rPr lang="en-US" dirty="0" smtClean="0">
                <a:solidFill>
                  <a:schemeClr val="tx1"/>
                </a:solidFill>
              </a:rPr>
              <a:t> </a:t>
            </a:r>
            <a:r>
              <a:rPr lang="en-US" dirty="0">
                <a:solidFill>
                  <a:schemeClr val="tx1"/>
                </a:solidFill>
              </a:rPr>
              <a:t>= 64</a:t>
            </a:r>
          </a:p>
          <a:p>
            <a:r>
              <a:rPr lang="en-US" dirty="0">
                <a:solidFill>
                  <a:schemeClr val="tx1"/>
                </a:solidFill>
              </a:rPr>
              <a:t>#Threads = 4, ε = 0.1</a:t>
            </a:r>
          </a:p>
        </p:txBody>
      </p:sp>
      <p:pic>
        <p:nvPicPr>
          <p:cNvPr id="12" name="Picture 11"/>
          <p:cNvPicPr>
            <a:picLocks noChangeAspect="1"/>
          </p:cNvPicPr>
          <p:nvPr/>
        </p:nvPicPr>
        <p:blipFill>
          <a:blip r:embed="rId4"/>
          <a:stretch>
            <a:fillRect/>
          </a:stretch>
        </p:blipFill>
        <p:spPr>
          <a:xfrm>
            <a:off x="119336" y="1322365"/>
            <a:ext cx="3619269" cy="1087521"/>
          </a:xfrm>
          <a:prstGeom prst="rect">
            <a:avLst/>
          </a:prstGeom>
        </p:spPr>
      </p:pic>
      <p:sp>
        <p:nvSpPr>
          <p:cNvPr id="7" name="Rectangle 6"/>
          <p:cNvSpPr/>
          <p:nvPr/>
        </p:nvSpPr>
        <p:spPr>
          <a:xfrm>
            <a:off x="4060066" y="2773171"/>
            <a:ext cx="824265" cy="369332"/>
          </a:xfrm>
          <a:prstGeom prst="rect">
            <a:avLst/>
          </a:prstGeom>
        </p:spPr>
        <p:txBody>
          <a:bodyPr wrap="none">
            <a:spAutoFit/>
          </a:bodyPr>
          <a:lstStyle/>
          <a:p>
            <a:r>
              <a:rPr lang="en-US" b="1" dirty="0" smtClean="0"/>
              <a:t>Hybrid</a:t>
            </a:r>
            <a:endParaRPr lang="en-US" b="1" dirty="0"/>
          </a:p>
        </p:txBody>
      </p:sp>
      <p:sp>
        <p:nvSpPr>
          <p:cNvPr id="15" name="Rectangle 14"/>
          <p:cNvSpPr/>
          <p:nvPr/>
        </p:nvSpPr>
        <p:spPr>
          <a:xfrm>
            <a:off x="10488488" y="2745717"/>
            <a:ext cx="824265" cy="369332"/>
          </a:xfrm>
          <a:prstGeom prst="rect">
            <a:avLst/>
          </a:prstGeom>
        </p:spPr>
        <p:txBody>
          <a:bodyPr wrap="none">
            <a:spAutoFit/>
          </a:bodyPr>
          <a:lstStyle/>
          <a:p>
            <a:r>
              <a:rPr lang="en-US" b="1" dirty="0" smtClean="0"/>
              <a:t>Hybrid</a:t>
            </a:r>
            <a:endParaRPr lang="en-US" b="1" dirty="0"/>
          </a:p>
        </p:txBody>
      </p:sp>
      <p:sp>
        <p:nvSpPr>
          <p:cNvPr id="16" name="Rectangle 15"/>
          <p:cNvSpPr/>
          <p:nvPr/>
        </p:nvSpPr>
        <p:spPr>
          <a:xfrm>
            <a:off x="1887983" y="3252090"/>
            <a:ext cx="580608" cy="369332"/>
          </a:xfrm>
          <a:prstGeom prst="rect">
            <a:avLst/>
          </a:prstGeom>
        </p:spPr>
        <p:txBody>
          <a:bodyPr wrap="none">
            <a:spAutoFit/>
          </a:bodyPr>
          <a:lstStyle/>
          <a:p>
            <a:r>
              <a:rPr lang="en-US" b="1" dirty="0" smtClean="0"/>
              <a:t>CPU</a:t>
            </a:r>
            <a:endParaRPr lang="en-US" b="1" dirty="0"/>
          </a:p>
        </p:txBody>
      </p:sp>
      <p:cxnSp>
        <p:nvCxnSpPr>
          <p:cNvPr id="21" name="Straight Connector 20"/>
          <p:cNvCxnSpPr/>
          <p:nvPr/>
        </p:nvCxnSpPr>
        <p:spPr>
          <a:xfrm>
            <a:off x="2319360" y="3577972"/>
            <a:ext cx="431377" cy="423583"/>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a:off x="10782406" y="3102752"/>
            <a:ext cx="66122" cy="252781"/>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2" name="Rectangle 31"/>
          <p:cNvSpPr/>
          <p:nvPr/>
        </p:nvSpPr>
        <p:spPr>
          <a:xfrm>
            <a:off x="7298171" y="3699093"/>
            <a:ext cx="580608" cy="369332"/>
          </a:xfrm>
          <a:prstGeom prst="rect">
            <a:avLst/>
          </a:prstGeom>
        </p:spPr>
        <p:txBody>
          <a:bodyPr wrap="none">
            <a:spAutoFit/>
          </a:bodyPr>
          <a:lstStyle/>
          <a:p>
            <a:r>
              <a:rPr lang="en-US" b="1" dirty="0" smtClean="0"/>
              <a:t>CPU</a:t>
            </a:r>
            <a:endParaRPr lang="en-US" b="1" dirty="0"/>
          </a:p>
        </p:txBody>
      </p:sp>
      <p:sp>
        <p:nvSpPr>
          <p:cNvPr id="28" name="Freeform 27"/>
          <p:cNvSpPr/>
          <p:nvPr/>
        </p:nvSpPr>
        <p:spPr>
          <a:xfrm>
            <a:off x="2308566" y="3436756"/>
            <a:ext cx="1811543" cy="1532864"/>
          </a:xfrm>
          <a:custGeom>
            <a:avLst/>
            <a:gdLst>
              <a:gd name="connsiteX0" fmla="*/ 1444812 w 1811543"/>
              <a:gd name="connsiteY0" fmla="*/ 14570 h 1532864"/>
              <a:gd name="connsiteX1" fmla="*/ 930462 w 1811543"/>
              <a:gd name="connsiteY1" fmla="*/ 90770 h 1532864"/>
              <a:gd name="connsiteX2" fmla="*/ 406587 w 1811543"/>
              <a:gd name="connsiteY2" fmla="*/ 719420 h 1532864"/>
              <a:gd name="connsiteX3" fmla="*/ 35112 w 1811543"/>
              <a:gd name="connsiteY3" fmla="*/ 1100420 h 1532864"/>
              <a:gd name="connsiteX4" fmla="*/ 101787 w 1811543"/>
              <a:gd name="connsiteY4" fmla="*/ 1452845 h 1532864"/>
              <a:gd name="connsiteX5" fmla="*/ 797112 w 1811543"/>
              <a:gd name="connsiteY5" fmla="*/ 1452845 h 1532864"/>
              <a:gd name="connsiteX6" fmla="*/ 1587687 w 1811543"/>
              <a:gd name="connsiteY6" fmla="*/ 576545 h 1532864"/>
              <a:gd name="connsiteX7" fmla="*/ 1806762 w 1811543"/>
              <a:gd name="connsiteY7" fmla="*/ 195545 h 1532864"/>
              <a:gd name="connsiteX8" fmla="*/ 1444812 w 1811543"/>
              <a:gd name="connsiteY8" fmla="*/ 14570 h 1532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1543" h="1532864">
                <a:moveTo>
                  <a:pt x="1444812" y="14570"/>
                </a:moveTo>
                <a:cubicBezTo>
                  <a:pt x="1298762" y="-2892"/>
                  <a:pt x="1103499" y="-26705"/>
                  <a:pt x="930462" y="90770"/>
                </a:cubicBezTo>
                <a:cubicBezTo>
                  <a:pt x="757424" y="208245"/>
                  <a:pt x="555812" y="551145"/>
                  <a:pt x="406587" y="719420"/>
                </a:cubicBezTo>
                <a:cubicBezTo>
                  <a:pt x="257362" y="887695"/>
                  <a:pt x="85912" y="978183"/>
                  <a:pt x="35112" y="1100420"/>
                </a:cubicBezTo>
                <a:cubicBezTo>
                  <a:pt x="-15688" y="1222657"/>
                  <a:pt x="-25213" y="1394108"/>
                  <a:pt x="101787" y="1452845"/>
                </a:cubicBezTo>
                <a:cubicBezTo>
                  <a:pt x="228787" y="1511583"/>
                  <a:pt x="549462" y="1598895"/>
                  <a:pt x="797112" y="1452845"/>
                </a:cubicBezTo>
                <a:cubicBezTo>
                  <a:pt x="1044762" y="1306795"/>
                  <a:pt x="1419412" y="786095"/>
                  <a:pt x="1587687" y="576545"/>
                </a:cubicBezTo>
                <a:cubicBezTo>
                  <a:pt x="1755962" y="366995"/>
                  <a:pt x="1832162" y="292383"/>
                  <a:pt x="1806762" y="195545"/>
                </a:cubicBezTo>
                <a:cubicBezTo>
                  <a:pt x="1781362" y="98708"/>
                  <a:pt x="1590862" y="32032"/>
                  <a:pt x="1444812" y="14570"/>
                </a:cubicBezTo>
                <a:close/>
              </a:path>
            </a:pathLst>
          </a:custGeom>
          <a:solidFill>
            <a:schemeClr val="tx1">
              <a:alpha val="1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34"/>
          <p:cNvSpPr/>
          <p:nvPr/>
        </p:nvSpPr>
        <p:spPr>
          <a:xfrm>
            <a:off x="8278363" y="2642651"/>
            <a:ext cx="2248025" cy="861747"/>
          </a:xfrm>
          <a:custGeom>
            <a:avLst/>
            <a:gdLst>
              <a:gd name="connsiteX0" fmla="*/ 1208620 w 2248025"/>
              <a:gd name="connsiteY0" fmla="*/ 114104 h 861747"/>
              <a:gd name="connsiteX1" fmla="*/ 713320 w 2248025"/>
              <a:gd name="connsiteY1" fmla="*/ 295079 h 861747"/>
              <a:gd name="connsiteX2" fmla="*/ 179920 w 2248025"/>
              <a:gd name="connsiteY2" fmla="*/ 399854 h 861747"/>
              <a:gd name="connsiteX3" fmla="*/ 8470 w 2248025"/>
              <a:gd name="connsiteY3" fmla="*/ 552254 h 861747"/>
              <a:gd name="connsiteX4" fmla="*/ 132295 w 2248025"/>
              <a:gd name="connsiteY4" fmla="*/ 790379 h 861747"/>
              <a:gd name="connsiteX5" fmla="*/ 1008595 w 2248025"/>
              <a:gd name="connsiteY5" fmla="*/ 733229 h 861747"/>
              <a:gd name="connsiteX6" fmla="*/ 1437220 w 2248025"/>
              <a:gd name="connsiteY6" fmla="*/ 838004 h 861747"/>
              <a:gd name="connsiteX7" fmla="*/ 1913470 w 2248025"/>
              <a:gd name="connsiteY7" fmla="*/ 857054 h 861747"/>
              <a:gd name="connsiteX8" fmla="*/ 2246845 w 2248025"/>
              <a:gd name="connsiteY8" fmla="*/ 771329 h 861747"/>
              <a:gd name="connsiteX9" fmla="*/ 2018245 w 2248025"/>
              <a:gd name="connsiteY9" fmla="*/ 333179 h 861747"/>
              <a:gd name="connsiteX10" fmla="*/ 1856320 w 2248025"/>
              <a:gd name="connsiteY10" fmla="*/ 9329 h 861747"/>
              <a:gd name="connsiteX11" fmla="*/ 1208620 w 2248025"/>
              <a:gd name="connsiteY11" fmla="*/ 114104 h 861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48025" h="861747">
                <a:moveTo>
                  <a:pt x="1208620" y="114104"/>
                </a:moveTo>
                <a:cubicBezTo>
                  <a:pt x="1018120" y="161729"/>
                  <a:pt x="884770" y="247454"/>
                  <a:pt x="713320" y="295079"/>
                </a:cubicBezTo>
                <a:cubicBezTo>
                  <a:pt x="541870" y="342704"/>
                  <a:pt x="297395" y="356992"/>
                  <a:pt x="179920" y="399854"/>
                </a:cubicBezTo>
                <a:cubicBezTo>
                  <a:pt x="62445" y="442716"/>
                  <a:pt x="16407" y="487167"/>
                  <a:pt x="8470" y="552254"/>
                </a:cubicBezTo>
                <a:cubicBezTo>
                  <a:pt x="533" y="617341"/>
                  <a:pt x="-34393" y="760217"/>
                  <a:pt x="132295" y="790379"/>
                </a:cubicBezTo>
                <a:cubicBezTo>
                  <a:pt x="298982" y="820542"/>
                  <a:pt x="791108" y="725292"/>
                  <a:pt x="1008595" y="733229"/>
                </a:cubicBezTo>
                <a:cubicBezTo>
                  <a:pt x="1226082" y="741166"/>
                  <a:pt x="1286408" y="817367"/>
                  <a:pt x="1437220" y="838004"/>
                </a:cubicBezTo>
                <a:cubicBezTo>
                  <a:pt x="1588032" y="858641"/>
                  <a:pt x="1778533" y="868166"/>
                  <a:pt x="1913470" y="857054"/>
                </a:cubicBezTo>
                <a:cubicBezTo>
                  <a:pt x="2048407" y="845942"/>
                  <a:pt x="2229383" y="858641"/>
                  <a:pt x="2246845" y="771329"/>
                </a:cubicBezTo>
                <a:cubicBezTo>
                  <a:pt x="2264307" y="684017"/>
                  <a:pt x="2083333" y="460179"/>
                  <a:pt x="2018245" y="333179"/>
                </a:cubicBezTo>
                <a:cubicBezTo>
                  <a:pt x="1953158" y="206179"/>
                  <a:pt x="1988083" y="49016"/>
                  <a:pt x="1856320" y="9329"/>
                </a:cubicBezTo>
                <a:cubicBezTo>
                  <a:pt x="1724558" y="-30359"/>
                  <a:pt x="1399120" y="66479"/>
                  <a:pt x="1208620" y="114104"/>
                </a:cubicBezTo>
                <a:close/>
              </a:path>
            </a:pathLst>
          </a:custGeom>
          <a:solidFill>
            <a:schemeClr val="tx1">
              <a:alpha val="1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 name="Straight Connector 38"/>
          <p:cNvCxnSpPr/>
          <p:nvPr/>
        </p:nvCxnSpPr>
        <p:spPr>
          <a:xfrm flipH="1">
            <a:off x="7711438" y="3384933"/>
            <a:ext cx="505258" cy="31416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50684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7"/>
                                        </p:tgtEl>
                                        <p:attrNameLst>
                                          <p:attrName>style.visibility</p:attrName>
                                        </p:attrNameLst>
                                      </p:cBhvr>
                                      <p:to>
                                        <p:strVal val="visible"/>
                                      </p:to>
                                    </p:set>
                                    <p:animEffect transition="in" filter="fade">
                                      <p:cBhvr>
                                        <p:cTn id="12" dur="500"/>
                                        <p:tgtEl>
                                          <p:spTgt spid="6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500"/>
                                        <p:tgtEl>
                                          <p:spTgt spid="3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par>
                                <p:cTn id="25" presetID="10" presetClass="entr" presetSubtype="0"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par>
                                <p:cTn id="28" presetID="10" presetClass="entr" presetSubtype="0" fill="hold" nodeType="with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fade">
                                      <p:cBhvr>
                                        <p:cTn id="30" dur="500"/>
                                        <p:tgtEl>
                                          <p:spTgt spid="27"/>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2"/>
                                        </p:tgtEl>
                                        <p:attrNameLst>
                                          <p:attrName>style.visibility</p:attrName>
                                        </p:attrNameLst>
                                      </p:cBhvr>
                                      <p:to>
                                        <p:strVal val="visible"/>
                                      </p:to>
                                    </p:set>
                                    <p:animEffect transition="in" filter="fade">
                                      <p:cBhvr>
                                        <p:cTn id="33" dur="500"/>
                                        <p:tgtEl>
                                          <p:spTgt spid="32"/>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fade">
                                      <p:cBhvr>
                                        <p:cTn id="36" dur="500"/>
                                        <p:tgtEl>
                                          <p:spTgt spid="28"/>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fade">
                                      <p:cBhvr>
                                        <p:cTn id="39" dur="500"/>
                                        <p:tgtEl>
                                          <p:spTgt spid="35"/>
                                        </p:tgtEl>
                                      </p:cBhvr>
                                    </p:animEffect>
                                  </p:childTnLst>
                                </p:cTn>
                              </p:par>
                              <p:par>
                                <p:cTn id="40" presetID="10" presetClass="entr" presetSubtype="0" fill="hold" nodeType="withEffect">
                                  <p:stCondLst>
                                    <p:cond delay="0"/>
                                  </p:stCondLst>
                                  <p:childTnLst>
                                    <p:set>
                                      <p:cBhvr>
                                        <p:cTn id="41" dur="1" fill="hold">
                                          <p:stCondLst>
                                            <p:cond delay="0"/>
                                          </p:stCondLst>
                                        </p:cTn>
                                        <p:tgtEl>
                                          <p:spTgt spid="39"/>
                                        </p:tgtEl>
                                        <p:attrNameLst>
                                          <p:attrName>style.visibility</p:attrName>
                                        </p:attrNameLst>
                                      </p:cBhvr>
                                      <p:to>
                                        <p:strVal val="visible"/>
                                      </p:to>
                                    </p:set>
                                    <p:animEffect transition="in" filter="fade">
                                      <p:cBhvr>
                                        <p:cTn id="42" dur="500"/>
                                        <p:tgtEl>
                                          <p:spTgt spid="3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76"/>
                                        </p:tgtEl>
                                        <p:attrNameLst>
                                          <p:attrName>style.visibility</p:attrName>
                                        </p:attrNameLst>
                                      </p:cBhvr>
                                      <p:to>
                                        <p:strVal val="visible"/>
                                      </p:to>
                                    </p:set>
                                    <p:animEffect transition="in" filter="fade">
                                      <p:cBhvr>
                                        <p:cTn id="47"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animBg="1"/>
      <p:bldP spid="67" grpId="0" animBg="1"/>
      <p:bldP spid="30" grpId="0" animBg="1"/>
      <p:bldP spid="7" grpId="0"/>
      <p:bldP spid="15" grpId="0"/>
      <p:bldP spid="16" grpId="0"/>
      <p:bldP spid="32" grpId="0"/>
      <p:bldP spid="28" grpId="0" animBg="1"/>
      <p:bldP spid="3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Rounded Rectangle 75"/>
          <p:cNvSpPr/>
          <p:nvPr/>
        </p:nvSpPr>
        <p:spPr>
          <a:xfrm>
            <a:off x="218781" y="4340261"/>
            <a:ext cx="2988332" cy="1692188"/>
          </a:xfrm>
          <a:prstGeom prst="roundRect">
            <a:avLst/>
          </a:prstGeom>
          <a:solidFill>
            <a:schemeClr val="bg2">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rPr>
              <a:t>SC-OPT is comparable to the (2+ε)-approximation by </a:t>
            </a:r>
            <a:r>
              <a:rPr lang="en-US" sz="2400" dirty="0" err="1" smtClean="0">
                <a:solidFill>
                  <a:schemeClr val="tx1"/>
                </a:solidFill>
              </a:rPr>
              <a:t>Ghaffari</a:t>
            </a:r>
            <a:r>
              <a:rPr lang="en-US" sz="2400" dirty="0" smtClean="0">
                <a:solidFill>
                  <a:schemeClr val="tx1"/>
                </a:solidFill>
              </a:rPr>
              <a:t> et al.</a:t>
            </a:r>
            <a:endParaRPr lang="pl-PL" sz="2400" dirty="0">
              <a:solidFill>
                <a:schemeClr val="tx1"/>
              </a:solidFill>
            </a:endParaRPr>
          </a:p>
        </p:txBody>
      </p:sp>
      <p:sp>
        <p:nvSpPr>
          <p:cNvPr id="25" name="Titel 3"/>
          <p:cNvSpPr txBox="1">
            <a:spLocks/>
          </p:cNvSpPr>
          <p:nvPr/>
        </p:nvSpPr>
        <p:spPr>
          <a:xfrm>
            <a:off x="10380" y="461134"/>
            <a:ext cx="8496300" cy="819154"/>
          </a:xfrm>
          <a:prstGeom prst="rect">
            <a:avLst/>
          </a:prstGeom>
          <a:noFill/>
        </p:spPr>
        <p:txBody>
          <a:bodyPr vert="horz" lIns="140400" tIns="0" rIns="144000" bIns="0" rtlCol="0" anchor="b" anchorCtr="0">
            <a:noAutofit/>
          </a:bodyPr>
          <a:lstStyle>
            <a:lvl1pPr algn="l" defTabSz="914400" rtl="0" eaLnBrk="1" latinLnBrk="0" hangingPunct="1">
              <a:lnSpc>
                <a:spcPct val="100000"/>
              </a:lnSpc>
              <a:spcBef>
                <a:spcPct val="0"/>
              </a:spcBef>
              <a:buNone/>
              <a:defRPr sz="2800" b="1" kern="1200">
                <a:solidFill>
                  <a:schemeClr val="tx1"/>
                </a:solidFill>
                <a:latin typeface="+mj-lt"/>
                <a:ea typeface="+mj-ea"/>
                <a:cs typeface="+mj-cs"/>
              </a:defRPr>
            </a:lvl1pPr>
          </a:lstStyle>
          <a:p>
            <a:r>
              <a:rPr lang="pl-PL" sz="2600" cap="small" dirty="0"/>
              <a:t>Performance Analysis</a:t>
            </a:r>
          </a:p>
          <a:p>
            <a:r>
              <a:rPr lang="en-US" sz="2200" cap="small" dirty="0" smtClean="0"/>
              <a:t>Approximation (Accuracy)</a:t>
            </a:r>
            <a:endParaRPr lang="de-DE" sz="2200" dirty="0"/>
          </a:p>
        </p:txBody>
      </p:sp>
      <p:sp>
        <p:nvSpPr>
          <p:cNvPr id="11" name="Rounded Rectangle 10"/>
          <p:cNvSpPr/>
          <p:nvPr/>
        </p:nvSpPr>
        <p:spPr>
          <a:xfrm>
            <a:off x="218781" y="2564904"/>
            <a:ext cx="2852883" cy="1570848"/>
          </a:xfrm>
          <a:prstGeom prst="roundRect">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smtClean="0">
                <a:solidFill>
                  <a:schemeClr val="tx1"/>
                </a:solidFill>
              </a:rPr>
              <a:t>Parameters</a:t>
            </a:r>
            <a:r>
              <a:rPr lang="en-US" dirty="0" smtClean="0">
                <a:solidFill>
                  <a:schemeClr val="tx1"/>
                </a:solidFill>
              </a:rPr>
              <a:t>:</a:t>
            </a:r>
          </a:p>
          <a:p>
            <a:r>
              <a:rPr lang="en-US" dirty="0" smtClean="0">
                <a:solidFill>
                  <a:schemeClr val="tx1"/>
                </a:solidFill>
              </a:rPr>
              <a:t>#</a:t>
            </a:r>
            <a:r>
              <a:rPr lang="en-US" dirty="0" err="1" smtClean="0">
                <a:solidFill>
                  <a:schemeClr val="tx1"/>
                </a:solidFill>
              </a:rPr>
              <a:t>Substreams</a:t>
            </a:r>
            <a:r>
              <a:rPr lang="en-US" dirty="0" smtClean="0">
                <a:solidFill>
                  <a:schemeClr val="tx1"/>
                </a:solidFill>
              </a:rPr>
              <a:t> (L) = 128, </a:t>
            </a:r>
            <a:r>
              <a:rPr lang="en-US" dirty="0">
                <a:solidFill>
                  <a:schemeClr val="tx1"/>
                </a:solidFill>
              </a:rPr>
              <a:t>Blocking size (K) = </a:t>
            </a:r>
            <a:r>
              <a:rPr lang="en-US" dirty="0" smtClean="0">
                <a:solidFill>
                  <a:schemeClr val="tx1"/>
                </a:solidFill>
              </a:rPr>
              <a:t>32, #threads = 4, #edges = 8M (</a:t>
            </a:r>
            <a:r>
              <a:rPr lang="en-US" dirty="0" err="1" smtClean="0">
                <a:solidFill>
                  <a:schemeClr val="tx1"/>
                </a:solidFill>
              </a:rPr>
              <a:t>Kronecker</a:t>
            </a:r>
            <a:r>
              <a:rPr lang="en-US" dirty="0" smtClean="0">
                <a:solidFill>
                  <a:schemeClr val="tx1"/>
                </a:solidFill>
              </a:rPr>
              <a:t>)</a:t>
            </a:r>
            <a:endParaRPr lang="en-US" dirty="0">
              <a:solidFill>
                <a:schemeClr val="tx1"/>
              </a:solidFill>
            </a:endParaRPr>
          </a:p>
        </p:txBody>
      </p:sp>
      <p:pic>
        <p:nvPicPr>
          <p:cNvPr id="13" name="Picture 12"/>
          <p:cNvPicPr>
            <a:picLocks noChangeAspect="1"/>
          </p:cNvPicPr>
          <p:nvPr/>
        </p:nvPicPr>
        <p:blipFill>
          <a:blip r:embed="rId2"/>
          <a:stretch>
            <a:fillRect/>
          </a:stretch>
        </p:blipFill>
        <p:spPr>
          <a:xfrm>
            <a:off x="119336" y="1322365"/>
            <a:ext cx="3619269" cy="1087521"/>
          </a:xfrm>
          <a:prstGeom prst="rect">
            <a:avLst/>
          </a:prstGeom>
        </p:spPr>
      </p:pic>
      <p:pic>
        <p:nvPicPr>
          <p:cNvPr id="2" name="Picture 1"/>
          <p:cNvPicPr>
            <a:picLocks noChangeAspect="1"/>
          </p:cNvPicPr>
          <p:nvPr/>
        </p:nvPicPr>
        <p:blipFill>
          <a:blip r:embed="rId3"/>
          <a:stretch>
            <a:fillRect/>
          </a:stretch>
        </p:blipFill>
        <p:spPr>
          <a:xfrm>
            <a:off x="4295800" y="656692"/>
            <a:ext cx="7685870" cy="6080788"/>
          </a:xfrm>
          <a:prstGeom prst="rect">
            <a:avLst/>
          </a:prstGeom>
        </p:spPr>
      </p:pic>
      <p:sp>
        <p:nvSpPr>
          <p:cNvPr id="67" name="Oval 66"/>
          <p:cNvSpPr/>
          <p:nvPr/>
        </p:nvSpPr>
        <p:spPr>
          <a:xfrm rot="16200000">
            <a:off x="5847750" y="2870250"/>
            <a:ext cx="492541" cy="1292184"/>
          </a:xfrm>
          <a:prstGeom prst="ellipse">
            <a:avLst/>
          </a:prstGeom>
          <a:solidFill>
            <a:srgbClr val="C00000">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Tree>
    <p:extLst>
      <p:ext uri="{BB962C8B-B14F-4D97-AF65-F5344CB8AC3E}">
        <p14:creationId xmlns:p14="http://schemas.microsoft.com/office/powerpoint/2010/main" val="7034490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7"/>
                                        </p:tgtEl>
                                        <p:attrNameLst>
                                          <p:attrName>style.visibility</p:attrName>
                                        </p:attrNameLst>
                                      </p:cBhvr>
                                      <p:to>
                                        <p:strVal val="visible"/>
                                      </p:to>
                                    </p:set>
                                    <p:animEffect transition="in" filter="fade">
                                      <p:cBhvr>
                                        <p:cTn id="12" dur="500"/>
                                        <p:tgtEl>
                                          <p:spTgt spid="6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6"/>
                                        </p:tgtEl>
                                        <p:attrNameLst>
                                          <p:attrName>style.visibility</p:attrName>
                                        </p:attrNameLst>
                                      </p:cBhvr>
                                      <p:to>
                                        <p:strVal val="visible"/>
                                      </p:to>
                                    </p:set>
                                    <p:animEffect transition="in" filter="fade">
                                      <p:cBhvr>
                                        <p:cTn id="17"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animBg="1"/>
      <p:bldP spid="6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Rounded Rectangle 75"/>
          <p:cNvSpPr/>
          <p:nvPr/>
        </p:nvSpPr>
        <p:spPr>
          <a:xfrm>
            <a:off x="8607120" y="2104491"/>
            <a:ext cx="3258362" cy="1802250"/>
          </a:xfrm>
          <a:prstGeom prst="roundRect">
            <a:avLst/>
          </a:prstGeom>
          <a:solidFill>
            <a:schemeClr val="bg2">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rPr>
              <a:t>SC-OPT (Hybrid) is ~8x more power-efficient than the CPU implementation </a:t>
            </a:r>
            <a:endParaRPr lang="pl-PL" sz="2400" dirty="0">
              <a:solidFill>
                <a:schemeClr val="tx1"/>
              </a:solidFill>
            </a:endParaRPr>
          </a:p>
        </p:txBody>
      </p:sp>
      <p:sp>
        <p:nvSpPr>
          <p:cNvPr id="25" name="Titel 3"/>
          <p:cNvSpPr txBox="1">
            <a:spLocks/>
          </p:cNvSpPr>
          <p:nvPr/>
        </p:nvSpPr>
        <p:spPr>
          <a:xfrm>
            <a:off x="10380" y="461134"/>
            <a:ext cx="8496300" cy="819154"/>
          </a:xfrm>
          <a:prstGeom prst="rect">
            <a:avLst/>
          </a:prstGeom>
          <a:noFill/>
        </p:spPr>
        <p:txBody>
          <a:bodyPr vert="horz" lIns="140400" tIns="0" rIns="144000" bIns="0" rtlCol="0" anchor="b" anchorCtr="0">
            <a:noAutofit/>
          </a:bodyPr>
          <a:lstStyle>
            <a:lvl1pPr algn="l" defTabSz="914400" rtl="0" eaLnBrk="1" latinLnBrk="0" hangingPunct="1">
              <a:lnSpc>
                <a:spcPct val="100000"/>
              </a:lnSpc>
              <a:spcBef>
                <a:spcPct val="0"/>
              </a:spcBef>
              <a:buNone/>
              <a:defRPr sz="2800" b="1" kern="1200">
                <a:solidFill>
                  <a:schemeClr val="tx1"/>
                </a:solidFill>
                <a:latin typeface="+mj-lt"/>
                <a:ea typeface="+mj-ea"/>
                <a:cs typeface="+mj-cs"/>
              </a:defRPr>
            </a:lvl1pPr>
          </a:lstStyle>
          <a:p>
            <a:r>
              <a:rPr lang="pl-PL" sz="2600" cap="small" dirty="0"/>
              <a:t>Performance Analysis</a:t>
            </a:r>
          </a:p>
          <a:p>
            <a:r>
              <a:rPr lang="en-US" sz="2200" cap="small" dirty="0" smtClean="0"/>
              <a:t>Energy Consumption, Resource Utilization</a:t>
            </a:r>
            <a:endParaRPr lang="de-DE" sz="2200" dirty="0"/>
          </a:p>
        </p:txBody>
      </p:sp>
      <p:sp>
        <p:nvSpPr>
          <p:cNvPr id="16" name="Rounded Rectangle 15"/>
          <p:cNvSpPr/>
          <p:nvPr/>
        </p:nvSpPr>
        <p:spPr>
          <a:xfrm>
            <a:off x="8940316" y="4355844"/>
            <a:ext cx="2556284" cy="1507537"/>
          </a:xfrm>
          <a:prstGeom prst="roundRect">
            <a:avLst/>
          </a:prstGeom>
          <a:solidFill>
            <a:schemeClr val="bg2">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rPr>
              <a:t>Blocking needs more resources (but is </a:t>
            </a:r>
            <a:r>
              <a:rPr lang="en-US" sz="2400" b="1" dirty="0" smtClean="0">
                <a:solidFill>
                  <a:schemeClr val="tx1"/>
                </a:solidFill>
              </a:rPr>
              <a:t>tunable</a:t>
            </a:r>
            <a:r>
              <a:rPr lang="en-US" sz="2400" dirty="0" smtClean="0">
                <a:solidFill>
                  <a:schemeClr val="tx1"/>
                </a:solidFill>
              </a:rPr>
              <a:t>!)</a:t>
            </a:r>
            <a:endParaRPr lang="pl-PL" sz="2400" dirty="0">
              <a:solidFill>
                <a:schemeClr val="tx1"/>
              </a:solidFill>
            </a:endParaRPr>
          </a:p>
        </p:txBody>
      </p:sp>
      <p:pic>
        <p:nvPicPr>
          <p:cNvPr id="18" name="Picture 17"/>
          <p:cNvPicPr>
            <a:picLocks noChangeAspect="1"/>
          </p:cNvPicPr>
          <p:nvPr/>
        </p:nvPicPr>
        <p:blipFill>
          <a:blip r:embed="rId2"/>
          <a:stretch>
            <a:fillRect/>
          </a:stretch>
        </p:blipFill>
        <p:spPr>
          <a:xfrm>
            <a:off x="8426666" y="576040"/>
            <a:ext cx="3619269" cy="1087521"/>
          </a:xfrm>
          <a:prstGeom prst="rect">
            <a:avLst/>
          </a:prstGeom>
        </p:spPr>
      </p:pic>
      <p:pic>
        <p:nvPicPr>
          <p:cNvPr id="8" name="Picture 7"/>
          <p:cNvPicPr>
            <a:picLocks noChangeAspect="1"/>
          </p:cNvPicPr>
          <p:nvPr/>
        </p:nvPicPr>
        <p:blipFill>
          <a:blip r:embed="rId3"/>
          <a:stretch>
            <a:fillRect/>
          </a:stretch>
        </p:blipFill>
        <p:spPr>
          <a:xfrm>
            <a:off x="273219" y="4545124"/>
            <a:ext cx="7970621" cy="1227100"/>
          </a:xfrm>
          <a:prstGeom prst="rect">
            <a:avLst/>
          </a:prstGeom>
        </p:spPr>
      </p:pic>
      <p:pic>
        <p:nvPicPr>
          <p:cNvPr id="12" name="Picture 11"/>
          <p:cNvPicPr>
            <a:picLocks noChangeAspect="1"/>
          </p:cNvPicPr>
          <p:nvPr/>
        </p:nvPicPr>
        <p:blipFill>
          <a:blip r:embed="rId4"/>
          <a:stretch>
            <a:fillRect/>
          </a:stretch>
        </p:blipFill>
        <p:spPr>
          <a:xfrm>
            <a:off x="407368" y="1712924"/>
            <a:ext cx="7495108" cy="1926077"/>
          </a:xfrm>
          <a:prstGeom prst="rect">
            <a:avLst/>
          </a:prstGeom>
        </p:spPr>
      </p:pic>
      <p:sp>
        <p:nvSpPr>
          <p:cNvPr id="14" name="Rounded Rectangle 13"/>
          <p:cNvSpPr/>
          <p:nvPr/>
        </p:nvSpPr>
        <p:spPr>
          <a:xfrm>
            <a:off x="587388" y="2290967"/>
            <a:ext cx="4752528" cy="883599"/>
          </a:xfrm>
          <a:prstGeom prst="roundRect">
            <a:avLst>
              <a:gd name="adj" fmla="val 9440"/>
            </a:avLst>
          </a:prstGeom>
          <a:solidFill>
            <a:srgbClr val="FF0000">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9" name="Rounded Rectangle 8"/>
          <p:cNvSpPr/>
          <p:nvPr/>
        </p:nvSpPr>
        <p:spPr>
          <a:xfrm>
            <a:off x="5335327" y="190969"/>
            <a:ext cx="2852883" cy="1359483"/>
          </a:xfrm>
          <a:prstGeom prst="roundRect">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smtClean="0">
                <a:solidFill>
                  <a:schemeClr val="tx1"/>
                </a:solidFill>
              </a:rPr>
              <a:t>Parameters</a:t>
            </a:r>
            <a:r>
              <a:rPr lang="en-US" dirty="0" smtClean="0">
                <a:solidFill>
                  <a:schemeClr val="tx1"/>
                </a:solidFill>
              </a:rPr>
              <a:t>:</a:t>
            </a:r>
          </a:p>
          <a:p>
            <a:r>
              <a:rPr lang="pl-PL" b="1" i="1" dirty="0" smtClean="0">
                <a:solidFill>
                  <a:schemeClr val="tx1"/>
                </a:solidFill>
              </a:rPr>
              <a:t>L</a:t>
            </a:r>
            <a:r>
              <a:rPr lang="pl-PL" dirty="0" smtClean="0">
                <a:solidFill>
                  <a:schemeClr val="tx1"/>
                </a:solidFill>
              </a:rPr>
              <a:t>: </a:t>
            </a:r>
            <a:r>
              <a:rPr lang="en-US" dirty="0" smtClean="0">
                <a:solidFill>
                  <a:schemeClr val="tx1"/>
                </a:solidFill>
              </a:rPr>
              <a:t>#</a:t>
            </a:r>
            <a:r>
              <a:rPr lang="en-US" dirty="0" err="1" smtClean="0">
                <a:solidFill>
                  <a:schemeClr val="tx1"/>
                </a:solidFill>
              </a:rPr>
              <a:t>Substreams</a:t>
            </a:r>
            <a:r>
              <a:rPr lang="pl-PL" dirty="0" smtClean="0">
                <a:solidFill>
                  <a:schemeClr val="tx1"/>
                </a:solidFill>
              </a:rPr>
              <a:t> (pipelines)</a:t>
            </a:r>
            <a:r>
              <a:rPr lang="pl-PL" dirty="0" smtClean="0">
                <a:solidFill>
                  <a:schemeClr val="tx1"/>
                </a:solidFill>
              </a:rPr>
              <a:t>,</a:t>
            </a:r>
          </a:p>
          <a:p>
            <a:r>
              <a:rPr lang="pl-PL" b="1" i="1" dirty="0" smtClean="0">
                <a:solidFill>
                  <a:schemeClr val="tx1"/>
                </a:solidFill>
              </a:rPr>
              <a:t>K</a:t>
            </a:r>
            <a:r>
              <a:rPr lang="pl-PL" dirty="0" smtClean="0">
                <a:solidFill>
                  <a:schemeClr val="tx1"/>
                </a:solidFill>
              </a:rPr>
              <a:t>: </a:t>
            </a:r>
            <a:r>
              <a:rPr lang="en-US" dirty="0" smtClean="0">
                <a:solidFill>
                  <a:schemeClr val="tx1"/>
                </a:solidFill>
              </a:rPr>
              <a:t>Blocking size</a:t>
            </a:r>
            <a:r>
              <a:rPr lang="pl-PL" dirty="0" smtClean="0">
                <a:solidFill>
                  <a:schemeClr val="tx1"/>
                </a:solidFill>
              </a:rPr>
              <a:t>,</a:t>
            </a:r>
          </a:p>
          <a:p>
            <a:r>
              <a:rPr lang="pl-PL" b="1" i="1" dirty="0" smtClean="0">
                <a:solidFill>
                  <a:schemeClr val="tx1"/>
                </a:solidFill>
              </a:rPr>
              <a:t>T</a:t>
            </a:r>
            <a:r>
              <a:rPr lang="pl-PL" dirty="0" smtClean="0">
                <a:solidFill>
                  <a:schemeClr val="tx1"/>
                </a:solidFill>
              </a:rPr>
              <a:t>:</a:t>
            </a:r>
            <a:r>
              <a:rPr lang="en-US" dirty="0" smtClean="0">
                <a:solidFill>
                  <a:schemeClr val="tx1"/>
                </a:solidFill>
              </a:rPr>
              <a:t> #</a:t>
            </a:r>
            <a:r>
              <a:rPr lang="pl-PL" dirty="0" smtClean="0">
                <a:solidFill>
                  <a:schemeClr val="tx1"/>
                </a:solidFill>
              </a:rPr>
              <a:t>CPU </a:t>
            </a:r>
            <a:r>
              <a:rPr lang="en-US" dirty="0" smtClean="0">
                <a:solidFill>
                  <a:schemeClr val="tx1"/>
                </a:solidFill>
              </a:rPr>
              <a:t>threads</a:t>
            </a:r>
            <a:endParaRPr lang="en-US" dirty="0">
              <a:solidFill>
                <a:schemeClr val="tx1"/>
              </a:solidFill>
            </a:endParaRPr>
          </a:p>
        </p:txBody>
      </p:sp>
    </p:spTree>
    <p:extLst>
      <p:ext uri="{BB962C8B-B14F-4D97-AF65-F5344CB8AC3E}">
        <p14:creationId xmlns:p14="http://schemas.microsoft.com/office/powerpoint/2010/main" val="31484563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6"/>
                                        </p:tgtEl>
                                        <p:attrNameLst>
                                          <p:attrName>style.visibility</p:attrName>
                                        </p:attrNameLst>
                                      </p:cBhvr>
                                      <p:to>
                                        <p:strVal val="visible"/>
                                      </p:to>
                                    </p:set>
                                    <p:animEffect transition="in" filter="fade">
                                      <p:cBhvr>
                                        <p:cTn id="17" dur="500"/>
                                        <p:tgtEl>
                                          <p:spTgt spid="7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animBg="1"/>
      <p:bldP spid="16" grpId="0" animBg="1"/>
      <p:bldP spid="1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539716" y="2099442"/>
            <a:ext cx="6928052" cy="4385412"/>
          </a:xfrm>
          <a:prstGeom prst="rect">
            <a:avLst/>
          </a:prstGeom>
        </p:spPr>
      </p:pic>
      <p:sp>
        <p:nvSpPr>
          <p:cNvPr id="76" name="Rounded Rectangle 75"/>
          <p:cNvSpPr/>
          <p:nvPr/>
        </p:nvSpPr>
        <p:spPr>
          <a:xfrm>
            <a:off x="983432" y="1880828"/>
            <a:ext cx="2088232" cy="1812644"/>
          </a:xfrm>
          <a:prstGeom prst="roundRect">
            <a:avLst/>
          </a:prstGeom>
          <a:solidFill>
            <a:schemeClr val="bg2">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rPr>
              <a:t>Addition complexity grows linearly with </a:t>
            </a:r>
            <a:r>
              <a:rPr lang="en-US" sz="2400" i="1" dirty="0" smtClean="0">
                <a:solidFill>
                  <a:schemeClr val="tx1"/>
                </a:solidFill>
              </a:rPr>
              <a:t>L</a:t>
            </a:r>
            <a:endParaRPr lang="pl-PL" sz="2400" i="1" dirty="0">
              <a:solidFill>
                <a:schemeClr val="tx1"/>
              </a:solidFill>
            </a:endParaRPr>
          </a:p>
        </p:txBody>
      </p:sp>
      <p:sp>
        <p:nvSpPr>
          <p:cNvPr id="25" name="Titel 3"/>
          <p:cNvSpPr txBox="1">
            <a:spLocks/>
          </p:cNvSpPr>
          <p:nvPr/>
        </p:nvSpPr>
        <p:spPr>
          <a:xfrm>
            <a:off x="10380" y="461134"/>
            <a:ext cx="8496300" cy="819154"/>
          </a:xfrm>
          <a:prstGeom prst="rect">
            <a:avLst/>
          </a:prstGeom>
          <a:noFill/>
        </p:spPr>
        <p:txBody>
          <a:bodyPr vert="horz" lIns="140400" tIns="0" rIns="144000" bIns="0" rtlCol="0" anchor="b" anchorCtr="0">
            <a:noAutofit/>
          </a:bodyPr>
          <a:lstStyle>
            <a:lvl1pPr algn="l" defTabSz="914400" rtl="0" eaLnBrk="1" latinLnBrk="0" hangingPunct="1">
              <a:lnSpc>
                <a:spcPct val="100000"/>
              </a:lnSpc>
              <a:spcBef>
                <a:spcPct val="0"/>
              </a:spcBef>
              <a:buNone/>
              <a:defRPr sz="2800" b="1" kern="1200">
                <a:solidFill>
                  <a:schemeClr val="tx1"/>
                </a:solidFill>
                <a:latin typeface="+mj-lt"/>
                <a:ea typeface="+mj-ea"/>
                <a:cs typeface="+mj-cs"/>
              </a:defRPr>
            </a:lvl1pPr>
          </a:lstStyle>
          <a:p>
            <a:r>
              <a:rPr lang="pl-PL" sz="2600" cap="small" dirty="0"/>
              <a:t>Performance Analysis</a:t>
            </a:r>
          </a:p>
          <a:p>
            <a:r>
              <a:rPr lang="en-US" sz="2200" cap="small" dirty="0" smtClean="0"/>
              <a:t>Design Space Exploration</a:t>
            </a:r>
            <a:endParaRPr lang="de-DE" sz="2200" dirty="0"/>
          </a:p>
        </p:txBody>
      </p:sp>
      <p:sp>
        <p:nvSpPr>
          <p:cNvPr id="16" name="Rounded Rectangle 15"/>
          <p:cNvSpPr/>
          <p:nvPr/>
        </p:nvSpPr>
        <p:spPr>
          <a:xfrm>
            <a:off x="3647728" y="764704"/>
            <a:ext cx="2556284" cy="1244662"/>
          </a:xfrm>
          <a:prstGeom prst="roundRect">
            <a:avLst/>
          </a:prstGeom>
          <a:solidFill>
            <a:schemeClr val="bg2">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BRAM </a:t>
            </a:r>
            <a:r>
              <a:rPr lang="en-US" sz="2400" dirty="0" smtClean="0">
                <a:solidFill>
                  <a:schemeClr val="tx1"/>
                </a:solidFill>
              </a:rPr>
              <a:t>signal propagation limits the frequency</a:t>
            </a:r>
            <a:endParaRPr lang="pl-PL" sz="2400" dirty="0">
              <a:solidFill>
                <a:schemeClr val="tx1"/>
              </a:solidFill>
            </a:endParaRPr>
          </a:p>
        </p:txBody>
      </p:sp>
      <p:sp>
        <p:nvSpPr>
          <p:cNvPr id="10" name="Rounded Rectangle 9"/>
          <p:cNvSpPr/>
          <p:nvPr/>
        </p:nvSpPr>
        <p:spPr>
          <a:xfrm>
            <a:off x="6672064" y="571364"/>
            <a:ext cx="5382597" cy="673069"/>
          </a:xfrm>
          <a:prstGeom prst="roundRect">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solidFill>
                  <a:schemeClr val="tx1"/>
                </a:solidFill>
              </a:rPr>
              <a:t>B – BRAM size allocated for </a:t>
            </a:r>
            <a:r>
              <a:rPr lang="pl-PL" dirty="0" smtClean="0">
                <a:solidFill>
                  <a:schemeClr val="tx1"/>
                </a:solidFill>
              </a:rPr>
              <a:t>matching data structures</a:t>
            </a:r>
            <a:r>
              <a:rPr lang="en-US" dirty="0" smtClean="0">
                <a:solidFill>
                  <a:schemeClr val="tx1"/>
                </a:solidFill>
              </a:rPr>
              <a:t>,</a:t>
            </a:r>
            <a:endParaRPr lang="en-US" dirty="0" smtClean="0">
              <a:solidFill>
                <a:schemeClr val="tx1"/>
              </a:solidFill>
            </a:endParaRPr>
          </a:p>
          <a:p>
            <a:r>
              <a:rPr lang="en-US" dirty="0" smtClean="0">
                <a:solidFill>
                  <a:schemeClr val="tx1"/>
                </a:solidFill>
              </a:rPr>
              <a:t>L – number of </a:t>
            </a:r>
            <a:r>
              <a:rPr lang="en-US" dirty="0" err="1" smtClean="0">
                <a:solidFill>
                  <a:schemeClr val="tx1"/>
                </a:solidFill>
              </a:rPr>
              <a:t>substreams</a:t>
            </a:r>
            <a:r>
              <a:rPr lang="pl-PL" dirty="0" smtClean="0">
                <a:solidFill>
                  <a:schemeClr val="tx1"/>
                </a:solidFill>
              </a:rPr>
              <a:t> (pipelines)</a:t>
            </a:r>
            <a:endParaRPr lang="en-US" dirty="0">
              <a:solidFill>
                <a:schemeClr val="tx1"/>
              </a:solidFill>
            </a:endParaRPr>
          </a:p>
        </p:txBody>
      </p:sp>
    </p:spTree>
    <p:extLst>
      <p:ext uri="{BB962C8B-B14F-4D97-AF65-F5344CB8AC3E}">
        <p14:creationId xmlns:p14="http://schemas.microsoft.com/office/powerpoint/2010/main" val="14841437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6"/>
                                        </p:tgtEl>
                                        <p:attrNameLst>
                                          <p:attrName>style.visibility</p:attrName>
                                        </p:attrNameLst>
                                      </p:cBhvr>
                                      <p:to>
                                        <p:strVal val="visible"/>
                                      </p:to>
                                    </p:set>
                                    <p:animEffect transition="in" filter="fade">
                                      <p:cBhvr>
                                        <p:cTn id="15" dur="500"/>
                                        <p:tgtEl>
                                          <p:spTgt spid="7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animBg="1"/>
      <p:bldP spid="16" grpId="0" animBg="1"/>
      <p:bldP spid="1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2" descr="Image result for graph processin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9601025">
            <a:off x="1097640" y="402139"/>
            <a:ext cx="7302154" cy="7302154"/>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2" descr="Image result for graph processin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9601025">
            <a:off x="-387303" y="1684065"/>
            <a:ext cx="5600297" cy="5600297"/>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2" descr="Image result for graph processin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9601025">
            <a:off x="6628950" y="1726561"/>
            <a:ext cx="5600297" cy="5600297"/>
          </a:xfrm>
          <a:prstGeom prst="rect">
            <a:avLst/>
          </a:prstGeom>
          <a:noFill/>
          <a:extLst>
            <a:ext uri="{909E8E84-426E-40DD-AFC4-6F175D3DCCD1}">
              <a14:hiddenFill xmlns:a14="http://schemas.microsoft.com/office/drawing/2010/main">
                <a:solidFill>
                  <a:srgbClr val="FFFFFF"/>
                </a:solidFill>
              </a14:hiddenFill>
            </a:ext>
          </a:extLst>
        </p:spPr>
      </p:pic>
      <p:sp>
        <p:nvSpPr>
          <p:cNvPr id="47" name="Rectangle 46"/>
          <p:cNvSpPr/>
          <p:nvPr/>
        </p:nvSpPr>
        <p:spPr>
          <a:xfrm>
            <a:off x="0" y="460619"/>
            <a:ext cx="12192000" cy="6397381"/>
          </a:xfrm>
          <a:prstGeom prst="rect">
            <a:avLst/>
          </a:pr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46" name="Title 3"/>
          <p:cNvSpPr>
            <a:spLocks noGrp="1"/>
          </p:cNvSpPr>
          <p:nvPr>
            <p:ph type="title"/>
          </p:nvPr>
        </p:nvSpPr>
        <p:spPr>
          <a:xfrm>
            <a:off x="126072" y="377581"/>
            <a:ext cx="8496300" cy="533400"/>
          </a:xfrm>
          <a:noFill/>
          <a:ln>
            <a:noFill/>
          </a:ln>
          <a:effectLst/>
        </p:spPr>
        <p:txBody>
          <a:bodyPr/>
          <a:lstStyle/>
          <a:p>
            <a:r>
              <a:rPr lang="en-US" sz="3000" cap="small" dirty="0"/>
              <a:t>Other </a:t>
            </a:r>
            <a:r>
              <a:rPr lang="en-US" sz="3000" cap="small" dirty="0" smtClean="0"/>
              <a:t>Algorithms, Problems, </a:t>
            </a:r>
            <a:r>
              <a:rPr lang="pl-PL" sz="3000" cap="small" dirty="0" smtClean="0"/>
              <a:t>Analyses</a:t>
            </a:r>
            <a:endParaRPr lang="en-US" sz="3000" dirty="0"/>
          </a:p>
        </p:txBody>
      </p:sp>
      <p:sp>
        <p:nvSpPr>
          <p:cNvPr id="62" name="Rounded Rectangle 58">
            <a:extLst>
              <a:ext uri="{FF2B5EF4-FFF2-40B4-BE49-F238E27FC236}">
                <a16:creationId xmlns:a16="http://schemas.microsoft.com/office/drawing/2014/main" id="{F533C29D-DB31-4CEC-8F72-4F58076869E5}"/>
              </a:ext>
            </a:extLst>
          </p:cNvPr>
          <p:cNvSpPr/>
          <p:nvPr/>
        </p:nvSpPr>
        <p:spPr>
          <a:xfrm>
            <a:off x="359708" y="994019"/>
            <a:ext cx="3278994" cy="1311226"/>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2600" dirty="0" smtClean="0"/>
              <a:t>In addition to MWM, we also analyzed more graph problems</a:t>
            </a:r>
            <a:endParaRPr lang="de-CH" sz="2600" dirty="0"/>
          </a:p>
        </p:txBody>
      </p:sp>
      <p:pic>
        <p:nvPicPr>
          <p:cNvPr id="64" name="Grafik 2">
            <a:extLst>
              <a:ext uri="{FF2B5EF4-FFF2-40B4-BE49-F238E27FC236}">
                <a16:creationId xmlns:a16="http://schemas.microsoft.com/office/drawing/2014/main" id="{E741C0C2-6446-4EF1-94D0-1B041C6B2E5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11160" y="2597704"/>
            <a:ext cx="4046883" cy="693306"/>
          </a:xfrm>
          <a:prstGeom prst="rect">
            <a:avLst/>
          </a:prstGeom>
          <a:ln>
            <a:solidFill>
              <a:schemeClr val="tx1"/>
            </a:solidFill>
          </a:ln>
          <a:effectLst>
            <a:outerShdw blurRad="50800" dist="38100" dir="2700000" algn="tl" rotWithShape="0">
              <a:prstClr val="black">
                <a:alpha val="40000"/>
              </a:prstClr>
            </a:outerShdw>
          </a:effectLst>
        </p:spPr>
      </p:pic>
      <p:pic>
        <p:nvPicPr>
          <p:cNvPr id="65" name="Grafik 7">
            <a:extLst>
              <a:ext uri="{FF2B5EF4-FFF2-40B4-BE49-F238E27FC236}">
                <a16:creationId xmlns:a16="http://schemas.microsoft.com/office/drawing/2014/main" id="{EA7A65A0-1242-4E17-A063-A49BF1CD0B9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08119" y="1915827"/>
            <a:ext cx="4046883" cy="594117"/>
          </a:xfrm>
          <a:prstGeom prst="rect">
            <a:avLst/>
          </a:prstGeom>
          <a:ln>
            <a:solidFill>
              <a:schemeClr val="tx1"/>
            </a:solidFill>
          </a:ln>
          <a:effectLst>
            <a:outerShdw blurRad="50800" dist="38100" dir="2700000" algn="tl" rotWithShape="0">
              <a:prstClr val="black">
                <a:alpha val="40000"/>
              </a:prstClr>
            </a:outerShdw>
          </a:effectLst>
        </p:spPr>
      </p:pic>
      <p:pic>
        <p:nvPicPr>
          <p:cNvPr id="69" name="Grafik 10">
            <a:extLst>
              <a:ext uri="{FF2B5EF4-FFF2-40B4-BE49-F238E27FC236}">
                <a16:creationId xmlns:a16="http://schemas.microsoft.com/office/drawing/2014/main" id="{E10AC2ED-97E6-4945-BD93-28B862C903E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43901" y="5280723"/>
            <a:ext cx="4387525" cy="991412"/>
          </a:xfrm>
          <a:prstGeom prst="rect">
            <a:avLst/>
          </a:prstGeom>
          <a:ln>
            <a:solidFill>
              <a:schemeClr val="tx1"/>
            </a:solidFill>
          </a:ln>
          <a:effectLst>
            <a:outerShdw blurRad="50800" dist="38100" dir="2700000" algn="tl" rotWithShape="0">
              <a:prstClr val="black">
                <a:alpha val="40000"/>
              </a:prstClr>
            </a:outerShdw>
          </a:effectLst>
        </p:spPr>
      </p:pic>
      <p:pic>
        <p:nvPicPr>
          <p:cNvPr id="70" name="Grafik 12">
            <a:extLst>
              <a:ext uri="{FF2B5EF4-FFF2-40B4-BE49-F238E27FC236}">
                <a16:creationId xmlns:a16="http://schemas.microsoft.com/office/drawing/2014/main" id="{690766E1-F2A3-4808-9304-ABE72A9EE07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84543" y="3139772"/>
            <a:ext cx="4046883" cy="871260"/>
          </a:xfrm>
          <a:prstGeom prst="rect">
            <a:avLst/>
          </a:prstGeom>
          <a:ln>
            <a:solidFill>
              <a:schemeClr val="tx1"/>
            </a:solidFill>
          </a:ln>
          <a:effectLst>
            <a:outerShdw blurRad="50800" dist="38100" dir="2700000" algn="tl" rotWithShape="0">
              <a:prstClr val="black">
                <a:alpha val="40000"/>
              </a:prstClr>
            </a:outerShdw>
          </a:effectLst>
        </p:spPr>
      </p:pic>
      <p:pic>
        <p:nvPicPr>
          <p:cNvPr id="71" name="Grafik 14">
            <a:extLst>
              <a:ext uri="{FF2B5EF4-FFF2-40B4-BE49-F238E27FC236}">
                <a16:creationId xmlns:a16="http://schemas.microsoft.com/office/drawing/2014/main" id="{54EE63AC-CCB5-45A2-A6C1-ADBE062AED0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09208" y="4172879"/>
            <a:ext cx="5473051" cy="1691747"/>
          </a:xfrm>
          <a:prstGeom prst="rect">
            <a:avLst/>
          </a:prstGeom>
          <a:ln>
            <a:solidFill>
              <a:schemeClr val="tx1"/>
            </a:solidFill>
          </a:ln>
          <a:effectLst>
            <a:outerShdw blurRad="50800" dist="38100" dir="2700000" algn="tl" rotWithShape="0">
              <a:prstClr val="black">
                <a:alpha val="40000"/>
              </a:prstClr>
            </a:outerShdw>
          </a:effectLst>
        </p:spPr>
      </p:pic>
      <p:pic>
        <p:nvPicPr>
          <p:cNvPr id="72" name="Grafik 16">
            <a:extLst>
              <a:ext uri="{FF2B5EF4-FFF2-40B4-BE49-F238E27FC236}">
                <a16:creationId xmlns:a16="http://schemas.microsoft.com/office/drawing/2014/main" id="{5B52379B-8325-42DD-9DC3-6BDAA85028C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073476" y="2016691"/>
            <a:ext cx="3826624" cy="726318"/>
          </a:xfrm>
          <a:prstGeom prst="rect">
            <a:avLst/>
          </a:prstGeom>
          <a:ln>
            <a:solidFill>
              <a:schemeClr val="tx1"/>
            </a:solidFill>
          </a:ln>
          <a:effectLst>
            <a:outerShdw blurRad="50800" dist="38100" dir="2700000" algn="tl" rotWithShape="0">
              <a:prstClr val="black">
                <a:alpha val="40000"/>
              </a:prstClr>
            </a:outerShdw>
          </a:effectLst>
        </p:spPr>
      </p:pic>
      <p:pic>
        <p:nvPicPr>
          <p:cNvPr id="73" name="Grafik 18">
            <a:extLst>
              <a:ext uri="{FF2B5EF4-FFF2-40B4-BE49-F238E27FC236}">
                <a16:creationId xmlns:a16="http://schemas.microsoft.com/office/drawing/2014/main" id="{2F0F3103-CB8C-442F-AD49-80FF501B9C4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432205" y="2987615"/>
            <a:ext cx="4598712" cy="2357589"/>
          </a:xfrm>
          <a:prstGeom prst="rect">
            <a:avLst/>
          </a:prstGeom>
          <a:ln>
            <a:solidFill>
              <a:schemeClr val="tx1"/>
            </a:solidFill>
          </a:ln>
          <a:effectLst>
            <a:outerShdw blurRad="50800" dist="38100" dir="2700000" algn="tl" rotWithShape="0">
              <a:prstClr val="black">
                <a:alpha val="40000"/>
              </a:prstClr>
            </a:outerShdw>
          </a:effectLst>
        </p:spPr>
      </p:pic>
      <p:pic>
        <p:nvPicPr>
          <p:cNvPr id="74" name="Grafik 20">
            <a:extLst>
              <a:ext uri="{FF2B5EF4-FFF2-40B4-BE49-F238E27FC236}">
                <a16:creationId xmlns:a16="http://schemas.microsoft.com/office/drawing/2014/main" id="{0169CFE4-3F5A-47AB-ADBF-2AE1EDEC254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436728" y="1409206"/>
            <a:ext cx="4029603" cy="818331"/>
          </a:xfrm>
          <a:prstGeom prst="rect">
            <a:avLst/>
          </a:prstGeom>
          <a:ln>
            <a:solidFill>
              <a:schemeClr val="tx1"/>
            </a:solidFill>
          </a:ln>
          <a:effectLst>
            <a:outerShdw blurRad="50800" dist="38100" dir="2700000" algn="tl" rotWithShape="0">
              <a:prstClr val="black">
                <a:alpha val="40000"/>
              </a:prstClr>
            </a:outerShdw>
          </a:effectLst>
        </p:spPr>
      </p:pic>
      <p:pic>
        <p:nvPicPr>
          <p:cNvPr id="75" name="Grafik 22">
            <a:extLst>
              <a:ext uri="{FF2B5EF4-FFF2-40B4-BE49-F238E27FC236}">
                <a16:creationId xmlns:a16="http://schemas.microsoft.com/office/drawing/2014/main" id="{82B4903C-F94C-4BA9-928E-111048030E7C}"/>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230739" y="3386700"/>
            <a:ext cx="4235592" cy="1653687"/>
          </a:xfrm>
          <a:prstGeom prst="rect">
            <a:avLst/>
          </a:prstGeom>
          <a:ln>
            <a:solidFill>
              <a:schemeClr val="tx1"/>
            </a:solidFill>
          </a:ln>
          <a:effectLst>
            <a:outerShdw blurRad="50800" dist="38100" dir="2700000" algn="tl" rotWithShape="0">
              <a:prstClr val="black">
                <a:alpha val="40000"/>
              </a:prstClr>
            </a:outerShdw>
          </a:effectLst>
        </p:spPr>
      </p:pic>
      <p:pic>
        <p:nvPicPr>
          <p:cNvPr id="76" name="Grafik 24">
            <a:extLst>
              <a:ext uri="{FF2B5EF4-FFF2-40B4-BE49-F238E27FC236}">
                <a16:creationId xmlns:a16="http://schemas.microsoft.com/office/drawing/2014/main" id="{74442AA1-E272-4194-A494-9532DE20659C}"/>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852145" y="6072038"/>
            <a:ext cx="3703951" cy="647364"/>
          </a:xfrm>
          <a:prstGeom prst="rect">
            <a:avLst/>
          </a:prstGeom>
          <a:ln>
            <a:solidFill>
              <a:schemeClr val="tx1"/>
            </a:solidFill>
          </a:ln>
          <a:effectLst>
            <a:outerShdw blurRad="50800" dist="38100" dir="2700000" algn="tl" rotWithShape="0">
              <a:prstClr val="black">
                <a:alpha val="40000"/>
              </a:prstClr>
            </a:outerShdw>
          </a:effectLst>
        </p:spPr>
      </p:pic>
      <p:pic>
        <p:nvPicPr>
          <p:cNvPr id="78" name="Grafik 26">
            <a:extLst>
              <a:ext uri="{FF2B5EF4-FFF2-40B4-BE49-F238E27FC236}">
                <a16:creationId xmlns:a16="http://schemas.microsoft.com/office/drawing/2014/main" id="{AEB6E980-883F-4BA1-8057-FD38B82FEF97}"/>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525463" y="1158983"/>
            <a:ext cx="4559346" cy="700811"/>
          </a:xfrm>
          <a:prstGeom prst="rect">
            <a:avLst/>
          </a:prstGeom>
          <a:ln>
            <a:solidFill>
              <a:schemeClr val="tx1"/>
            </a:solidFill>
          </a:ln>
          <a:effectLst>
            <a:outerShdw blurRad="50800" dist="38100" dir="2700000" algn="tl" rotWithShape="0">
              <a:prstClr val="black">
                <a:alpha val="40000"/>
              </a:prstClr>
            </a:outerShdw>
          </a:effectLst>
        </p:spPr>
      </p:pic>
      <p:pic>
        <p:nvPicPr>
          <p:cNvPr id="79" name="Grafik 30">
            <a:extLst>
              <a:ext uri="{FF2B5EF4-FFF2-40B4-BE49-F238E27FC236}">
                <a16:creationId xmlns:a16="http://schemas.microsoft.com/office/drawing/2014/main" id="{A7F2B9DD-ED88-413C-B604-F35F77EAEB24}"/>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190827" y="799114"/>
            <a:ext cx="4525045" cy="757783"/>
          </a:xfrm>
          <a:prstGeom prst="rect">
            <a:avLst/>
          </a:prstGeom>
          <a:ln>
            <a:solidFill>
              <a:schemeClr val="tx1"/>
            </a:solidFill>
          </a:ln>
          <a:effectLst>
            <a:outerShdw blurRad="50800" dist="38100" dir="2700000" algn="tl" rotWithShape="0">
              <a:prstClr val="black">
                <a:alpha val="40000"/>
              </a:prstClr>
            </a:outerShdw>
          </a:effectLst>
        </p:spPr>
      </p:pic>
      <p:pic>
        <p:nvPicPr>
          <p:cNvPr id="80" name="Grafik 32">
            <a:extLst>
              <a:ext uri="{FF2B5EF4-FFF2-40B4-BE49-F238E27FC236}">
                <a16:creationId xmlns:a16="http://schemas.microsoft.com/office/drawing/2014/main" id="{55488815-AC12-470F-90D6-B15D06274A50}"/>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253974" y="4163189"/>
            <a:ext cx="5461138" cy="2360322"/>
          </a:xfrm>
          <a:prstGeom prst="rect">
            <a:avLst/>
          </a:prstGeom>
          <a:ln>
            <a:solidFill>
              <a:schemeClr val="tx1"/>
            </a:solidFill>
          </a:ln>
          <a:effectLst>
            <a:outerShdw blurRad="50800" dist="38100" dir="2700000" algn="tl" rotWithShape="0">
              <a:prstClr val="black">
                <a:alpha val="40000"/>
              </a:prstClr>
            </a:outerShdw>
          </a:effectLst>
        </p:spPr>
      </p:pic>
      <p:sp>
        <p:nvSpPr>
          <p:cNvPr id="82" name="Rounded Rectangle 58">
            <a:extLst>
              <a:ext uri="{FF2B5EF4-FFF2-40B4-BE49-F238E27FC236}">
                <a16:creationId xmlns:a16="http://schemas.microsoft.com/office/drawing/2014/main" id="{F533C29D-DB31-4CEC-8F72-4F58076869E5}"/>
              </a:ext>
            </a:extLst>
          </p:cNvPr>
          <p:cNvSpPr/>
          <p:nvPr/>
        </p:nvSpPr>
        <p:spPr>
          <a:xfrm rot="21149142">
            <a:off x="9388650" y="604452"/>
            <a:ext cx="1133545" cy="569147"/>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Triangle counting</a:t>
            </a:r>
            <a:endParaRPr lang="de-CH" dirty="0"/>
          </a:p>
        </p:txBody>
      </p:sp>
      <p:sp>
        <p:nvSpPr>
          <p:cNvPr id="83" name="Rounded Rectangle 58">
            <a:extLst>
              <a:ext uri="{FF2B5EF4-FFF2-40B4-BE49-F238E27FC236}">
                <a16:creationId xmlns:a16="http://schemas.microsoft.com/office/drawing/2014/main" id="{F533C29D-DB31-4CEC-8F72-4F58076869E5}"/>
              </a:ext>
            </a:extLst>
          </p:cNvPr>
          <p:cNvSpPr/>
          <p:nvPr/>
        </p:nvSpPr>
        <p:spPr>
          <a:xfrm rot="21149142">
            <a:off x="10722934" y="526863"/>
            <a:ext cx="1423581" cy="595261"/>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Connected components</a:t>
            </a:r>
            <a:endParaRPr lang="de-CH" dirty="0"/>
          </a:p>
        </p:txBody>
      </p:sp>
      <p:sp>
        <p:nvSpPr>
          <p:cNvPr id="84" name="Rounded Rectangle 58">
            <a:extLst>
              <a:ext uri="{FF2B5EF4-FFF2-40B4-BE49-F238E27FC236}">
                <a16:creationId xmlns:a16="http://schemas.microsoft.com/office/drawing/2014/main" id="{F533C29D-DB31-4CEC-8F72-4F58076869E5}"/>
              </a:ext>
            </a:extLst>
          </p:cNvPr>
          <p:cNvSpPr/>
          <p:nvPr/>
        </p:nvSpPr>
        <p:spPr>
          <a:xfrm rot="21149142">
            <a:off x="9169827" y="1284629"/>
            <a:ext cx="1610939" cy="591968"/>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Minimum spanning trees</a:t>
            </a:r>
            <a:endParaRPr lang="de-CH" dirty="0"/>
          </a:p>
        </p:txBody>
      </p:sp>
      <p:sp>
        <p:nvSpPr>
          <p:cNvPr id="85" name="Rounded Rectangle 58">
            <a:extLst>
              <a:ext uri="{FF2B5EF4-FFF2-40B4-BE49-F238E27FC236}">
                <a16:creationId xmlns:a16="http://schemas.microsoft.com/office/drawing/2014/main" id="{F533C29D-DB31-4CEC-8F72-4F58076869E5}"/>
              </a:ext>
            </a:extLst>
          </p:cNvPr>
          <p:cNvSpPr/>
          <p:nvPr/>
        </p:nvSpPr>
        <p:spPr>
          <a:xfrm rot="21149142">
            <a:off x="11020621" y="2026217"/>
            <a:ext cx="1099954" cy="578162"/>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Triangle counting</a:t>
            </a:r>
            <a:endParaRPr lang="de-CH" dirty="0"/>
          </a:p>
        </p:txBody>
      </p:sp>
      <p:sp>
        <p:nvSpPr>
          <p:cNvPr id="86" name="Rounded Rectangle 58">
            <a:extLst>
              <a:ext uri="{FF2B5EF4-FFF2-40B4-BE49-F238E27FC236}">
                <a16:creationId xmlns:a16="http://schemas.microsoft.com/office/drawing/2014/main" id="{F533C29D-DB31-4CEC-8F72-4F58076869E5}"/>
              </a:ext>
            </a:extLst>
          </p:cNvPr>
          <p:cNvSpPr/>
          <p:nvPr/>
        </p:nvSpPr>
        <p:spPr>
          <a:xfrm rot="21149142">
            <a:off x="7941166" y="1483042"/>
            <a:ext cx="1148435" cy="312691"/>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Colorings</a:t>
            </a:r>
            <a:endParaRPr lang="de-CH" dirty="0"/>
          </a:p>
        </p:txBody>
      </p:sp>
      <p:sp>
        <p:nvSpPr>
          <p:cNvPr id="87" name="Rounded Rectangle 58">
            <a:extLst>
              <a:ext uri="{FF2B5EF4-FFF2-40B4-BE49-F238E27FC236}">
                <a16:creationId xmlns:a16="http://schemas.microsoft.com/office/drawing/2014/main" id="{F533C29D-DB31-4CEC-8F72-4F58076869E5}"/>
              </a:ext>
            </a:extLst>
          </p:cNvPr>
          <p:cNvSpPr/>
          <p:nvPr/>
        </p:nvSpPr>
        <p:spPr>
          <a:xfrm rot="21149142">
            <a:off x="9409574" y="1933612"/>
            <a:ext cx="1460397" cy="346221"/>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Connectivity</a:t>
            </a:r>
            <a:endParaRPr lang="de-CH" dirty="0"/>
          </a:p>
        </p:txBody>
      </p:sp>
      <p:sp>
        <p:nvSpPr>
          <p:cNvPr id="88" name="Rounded Rectangle 58">
            <a:extLst>
              <a:ext uri="{FF2B5EF4-FFF2-40B4-BE49-F238E27FC236}">
                <a16:creationId xmlns:a16="http://schemas.microsoft.com/office/drawing/2014/main" id="{F533C29D-DB31-4CEC-8F72-4F58076869E5}"/>
              </a:ext>
            </a:extLst>
          </p:cNvPr>
          <p:cNvSpPr/>
          <p:nvPr/>
        </p:nvSpPr>
        <p:spPr>
          <a:xfrm rot="21149142">
            <a:off x="9535131" y="2329176"/>
            <a:ext cx="1411383" cy="550226"/>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K-edge connectivity</a:t>
            </a:r>
            <a:endParaRPr lang="de-CH" dirty="0"/>
          </a:p>
        </p:txBody>
      </p:sp>
      <p:sp>
        <p:nvSpPr>
          <p:cNvPr id="89" name="Rounded Rectangle 58">
            <a:extLst>
              <a:ext uri="{FF2B5EF4-FFF2-40B4-BE49-F238E27FC236}">
                <a16:creationId xmlns:a16="http://schemas.microsoft.com/office/drawing/2014/main" id="{F533C29D-DB31-4CEC-8F72-4F58076869E5}"/>
              </a:ext>
            </a:extLst>
          </p:cNvPr>
          <p:cNvSpPr/>
          <p:nvPr/>
        </p:nvSpPr>
        <p:spPr>
          <a:xfrm rot="21149142">
            <a:off x="6716707" y="2481748"/>
            <a:ext cx="1382718" cy="519563"/>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K-vertex connectivity</a:t>
            </a:r>
            <a:endParaRPr lang="de-CH" dirty="0"/>
          </a:p>
        </p:txBody>
      </p:sp>
      <p:sp>
        <p:nvSpPr>
          <p:cNvPr id="90" name="Rounded Rectangle 58">
            <a:extLst>
              <a:ext uri="{FF2B5EF4-FFF2-40B4-BE49-F238E27FC236}">
                <a16:creationId xmlns:a16="http://schemas.microsoft.com/office/drawing/2014/main" id="{F533C29D-DB31-4CEC-8F72-4F58076869E5}"/>
              </a:ext>
            </a:extLst>
          </p:cNvPr>
          <p:cNvSpPr/>
          <p:nvPr/>
        </p:nvSpPr>
        <p:spPr>
          <a:xfrm rot="21149142">
            <a:off x="8018551" y="377407"/>
            <a:ext cx="1503246" cy="320683"/>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Bipartiteness</a:t>
            </a:r>
            <a:endParaRPr lang="de-CH" dirty="0"/>
          </a:p>
        </p:txBody>
      </p:sp>
      <p:sp>
        <p:nvSpPr>
          <p:cNvPr id="91" name="Rounded Rectangle 58">
            <a:extLst>
              <a:ext uri="{FF2B5EF4-FFF2-40B4-BE49-F238E27FC236}">
                <a16:creationId xmlns:a16="http://schemas.microsoft.com/office/drawing/2014/main" id="{F533C29D-DB31-4CEC-8F72-4F58076869E5}"/>
              </a:ext>
            </a:extLst>
          </p:cNvPr>
          <p:cNvSpPr/>
          <p:nvPr/>
        </p:nvSpPr>
        <p:spPr>
          <a:xfrm rot="21149142">
            <a:off x="6336438" y="2132884"/>
            <a:ext cx="1625231" cy="320291"/>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dirty="0" smtClean="0"/>
              <a:t>S</a:t>
            </a:r>
            <a:r>
              <a:rPr lang="en-US" dirty="0" err="1" smtClean="0"/>
              <a:t>parsification</a:t>
            </a:r>
            <a:endParaRPr lang="de-CH" dirty="0"/>
          </a:p>
        </p:txBody>
      </p:sp>
      <p:sp>
        <p:nvSpPr>
          <p:cNvPr id="93" name="Rounded Rectangle 58">
            <a:extLst>
              <a:ext uri="{FF2B5EF4-FFF2-40B4-BE49-F238E27FC236}">
                <a16:creationId xmlns:a16="http://schemas.microsoft.com/office/drawing/2014/main" id="{F533C29D-DB31-4CEC-8F72-4F58076869E5}"/>
              </a:ext>
            </a:extLst>
          </p:cNvPr>
          <p:cNvSpPr/>
          <p:nvPr/>
        </p:nvSpPr>
        <p:spPr>
          <a:xfrm rot="21149142">
            <a:off x="8007444" y="1848120"/>
            <a:ext cx="1163262" cy="335878"/>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Spanners</a:t>
            </a:r>
            <a:endParaRPr lang="de-CH" dirty="0"/>
          </a:p>
        </p:txBody>
      </p:sp>
      <p:sp>
        <p:nvSpPr>
          <p:cNvPr id="94" name="Rounded Rectangle 58">
            <a:extLst>
              <a:ext uri="{FF2B5EF4-FFF2-40B4-BE49-F238E27FC236}">
                <a16:creationId xmlns:a16="http://schemas.microsoft.com/office/drawing/2014/main" id="{F533C29D-DB31-4CEC-8F72-4F58076869E5}"/>
              </a:ext>
            </a:extLst>
          </p:cNvPr>
          <p:cNvSpPr/>
          <p:nvPr/>
        </p:nvSpPr>
        <p:spPr>
          <a:xfrm rot="21149142">
            <a:off x="10896599" y="1285562"/>
            <a:ext cx="1081480" cy="641923"/>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Random walks</a:t>
            </a:r>
            <a:endParaRPr lang="de-CH" dirty="0"/>
          </a:p>
        </p:txBody>
      </p:sp>
      <p:sp>
        <p:nvSpPr>
          <p:cNvPr id="95" name="Rounded Rectangle 58">
            <a:extLst>
              <a:ext uri="{FF2B5EF4-FFF2-40B4-BE49-F238E27FC236}">
                <a16:creationId xmlns:a16="http://schemas.microsoft.com/office/drawing/2014/main" id="{F533C29D-DB31-4CEC-8F72-4F58076869E5}"/>
              </a:ext>
            </a:extLst>
          </p:cNvPr>
          <p:cNvSpPr/>
          <p:nvPr/>
        </p:nvSpPr>
        <p:spPr>
          <a:xfrm rot="21149142">
            <a:off x="8179208" y="766926"/>
            <a:ext cx="1118939" cy="605704"/>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Motif counting</a:t>
            </a:r>
            <a:endParaRPr lang="de-CH" dirty="0"/>
          </a:p>
        </p:txBody>
      </p:sp>
      <p:sp>
        <p:nvSpPr>
          <p:cNvPr id="96" name="Rounded Rectangle 58">
            <a:extLst>
              <a:ext uri="{FF2B5EF4-FFF2-40B4-BE49-F238E27FC236}">
                <a16:creationId xmlns:a16="http://schemas.microsoft.com/office/drawing/2014/main" id="{F533C29D-DB31-4CEC-8F72-4F58076869E5}"/>
              </a:ext>
            </a:extLst>
          </p:cNvPr>
          <p:cNvSpPr/>
          <p:nvPr/>
        </p:nvSpPr>
        <p:spPr>
          <a:xfrm rot="21149142">
            <a:off x="8158522" y="2228801"/>
            <a:ext cx="1226098" cy="605162"/>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Densest subgraphs</a:t>
            </a:r>
            <a:endParaRPr lang="de-CH" dirty="0"/>
          </a:p>
        </p:txBody>
      </p:sp>
      <p:pic>
        <p:nvPicPr>
          <p:cNvPr id="99" name="Picture 9" descr="http://im.ft-static.com/content/images/cfa3cf14-4429-4039-b780-37440157d25e.img">
            <a:extLst>
              <a:ext uri="{FF2B5EF4-FFF2-40B4-BE49-F238E27FC236}">
                <a16:creationId xmlns:a16="http://schemas.microsoft.com/office/drawing/2014/main" id="{1C0BAC18-1314-4262-95B7-8CE727E3775F}"/>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3741468" y="1229267"/>
            <a:ext cx="3249467" cy="1549422"/>
          </a:xfrm>
          <a:prstGeom prst="rect">
            <a:avLst/>
          </a:prstGeom>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98" name="Rounded Rectangle 58">
            <a:extLst>
              <a:ext uri="{FF2B5EF4-FFF2-40B4-BE49-F238E27FC236}">
                <a16:creationId xmlns:a16="http://schemas.microsoft.com/office/drawing/2014/main" id="{F533C29D-DB31-4CEC-8F72-4F58076869E5}"/>
              </a:ext>
            </a:extLst>
          </p:cNvPr>
          <p:cNvSpPr/>
          <p:nvPr/>
        </p:nvSpPr>
        <p:spPr>
          <a:xfrm>
            <a:off x="4380904" y="580664"/>
            <a:ext cx="3495019" cy="968426"/>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2600" dirty="0"/>
              <a:t>W</a:t>
            </a:r>
            <a:r>
              <a:rPr lang="en-US" sz="2600" dirty="0" err="1" smtClean="0"/>
              <a:t>ork</a:t>
            </a:r>
            <a:r>
              <a:rPr lang="en-US" sz="2600" dirty="0" smtClean="0"/>
              <a:t> in progress </a:t>
            </a:r>
            <a:r>
              <a:rPr lang="pl-PL" sz="2600" dirty="0" smtClean="0"/>
              <a:t>o</a:t>
            </a:r>
            <a:r>
              <a:rPr lang="en-US" sz="2600" dirty="0" smtClean="0"/>
              <a:t>n the distributed setting </a:t>
            </a:r>
            <a:r>
              <a:rPr lang="en-US" sz="2600" dirty="0" smtClean="0">
                <a:sym typeface="Wingdings" panose="05000000000000000000" pitchFamily="2" charset="2"/>
              </a:rPr>
              <a:t></a:t>
            </a:r>
            <a:endParaRPr lang="de-CH" sz="2600" dirty="0"/>
          </a:p>
        </p:txBody>
      </p:sp>
      <p:sp>
        <p:nvSpPr>
          <p:cNvPr id="104" name="Rounded Rectangle 58">
            <a:extLst>
              <a:ext uri="{FF2B5EF4-FFF2-40B4-BE49-F238E27FC236}">
                <a16:creationId xmlns:a16="http://schemas.microsoft.com/office/drawing/2014/main" id="{F533C29D-DB31-4CEC-8F72-4F58076869E5}"/>
              </a:ext>
            </a:extLst>
          </p:cNvPr>
          <p:cNvSpPr/>
          <p:nvPr/>
        </p:nvSpPr>
        <p:spPr>
          <a:xfrm rot="20569162">
            <a:off x="8194274" y="7887572"/>
            <a:ext cx="3789912" cy="1467398"/>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2400" dirty="0" smtClean="0"/>
              <a:t>Again, the most relevant parts are in the FPGA paper, the rest in this survey (ready in ~1-2 months)</a:t>
            </a:r>
            <a:endParaRPr lang="de-CH" sz="2400" dirty="0"/>
          </a:p>
        </p:txBody>
      </p:sp>
      <p:pic>
        <p:nvPicPr>
          <p:cNvPr id="101" name="Picture 100"/>
          <p:cNvPicPr>
            <a:picLocks noChangeAspect="1"/>
          </p:cNvPicPr>
          <p:nvPr/>
        </p:nvPicPr>
        <p:blipFill>
          <a:blip r:embed="rId18"/>
          <a:stretch>
            <a:fillRect/>
          </a:stretch>
        </p:blipFill>
        <p:spPr>
          <a:xfrm>
            <a:off x="49249" y="4656955"/>
            <a:ext cx="5567105" cy="3573893"/>
          </a:xfrm>
          <a:prstGeom prst="rect">
            <a:avLst/>
          </a:prstGeom>
          <a:effectLst/>
        </p:spPr>
      </p:pic>
      <p:sp>
        <p:nvSpPr>
          <p:cNvPr id="77" name="Rounded Rectangle 58">
            <a:extLst>
              <a:ext uri="{FF2B5EF4-FFF2-40B4-BE49-F238E27FC236}">
                <a16:creationId xmlns:a16="http://schemas.microsoft.com/office/drawing/2014/main" id="{F533C29D-DB31-4CEC-8F72-4F58076869E5}"/>
              </a:ext>
            </a:extLst>
          </p:cNvPr>
          <p:cNvSpPr/>
          <p:nvPr/>
        </p:nvSpPr>
        <p:spPr>
          <a:xfrm>
            <a:off x="635219" y="2436063"/>
            <a:ext cx="4174100" cy="2109488"/>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2600" dirty="0" smtClean="0"/>
              <a:t>To enable rigorous reasoning, we analyzed </a:t>
            </a:r>
            <a:r>
              <a:rPr lang="en-US" sz="2600" dirty="0" smtClean="0"/>
              <a:t>~15 models for streaming graph processing</a:t>
            </a:r>
            <a:r>
              <a:rPr lang="pl-PL" sz="2600" dirty="0" smtClean="0"/>
              <a:t> (and selected the best for FPGAs)</a:t>
            </a:r>
            <a:endParaRPr lang="de-CH" sz="2600" dirty="0"/>
          </a:p>
        </p:txBody>
      </p:sp>
      <p:sp>
        <p:nvSpPr>
          <p:cNvPr id="44" name="Rounded Rectangle 58">
            <a:extLst>
              <a:ext uri="{FF2B5EF4-FFF2-40B4-BE49-F238E27FC236}">
                <a16:creationId xmlns:a16="http://schemas.microsoft.com/office/drawing/2014/main" id="{0A69E82C-BEAD-4C3C-A4D2-A3039FA439D7}"/>
              </a:ext>
            </a:extLst>
          </p:cNvPr>
          <p:cNvSpPr/>
          <p:nvPr/>
        </p:nvSpPr>
        <p:spPr>
          <a:xfrm>
            <a:off x="10728150" y="4448423"/>
            <a:ext cx="1417926" cy="439370"/>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StreamSort</a:t>
            </a:r>
            <a:endParaRPr lang="de-CH" dirty="0"/>
          </a:p>
        </p:txBody>
      </p:sp>
      <p:sp>
        <p:nvSpPr>
          <p:cNvPr id="45" name="Rounded Rectangle 58">
            <a:extLst>
              <a:ext uri="{FF2B5EF4-FFF2-40B4-BE49-F238E27FC236}">
                <a16:creationId xmlns:a16="http://schemas.microsoft.com/office/drawing/2014/main" id="{21E4795F-3153-477F-AD5B-D671DC6CFAAD}"/>
              </a:ext>
            </a:extLst>
          </p:cNvPr>
          <p:cNvSpPr/>
          <p:nvPr/>
        </p:nvSpPr>
        <p:spPr>
          <a:xfrm>
            <a:off x="9228326" y="3657167"/>
            <a:ext cx="1516924" cy="324493"/>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Vertex-arrival</a:t>
            </a:r>
            <a:endParaRPr lang="de-CH" dirty="0"/>
          </a:p>
        </p:txBody>
      </p:sp>
      <p:sp>
        <p:nvSpPr>
          <p:cNvPr id="51" name="Rounded Rectangle 58">
            <a:extLst>
              <a:ext uri="{FF2B5EF4-FFF2-40B4-BE49-F238E27FC236}">
                <a16:creationId xmlns:a16="http://schemas.microsoft.com/office/drawing/2014/main" id="{F533C29D-DB31-4CEC-8F72-4F58076869E5}"/>
              </a:ext>
            </a:extLst>
          </p:cNvPr>
          <p:cNvSpPr/>
          <p:nvPr/>
        </p:nvSpPr>
        <p:spPr>
          <a:xfrm>
            <a:off x="7806848" y="3308684"/>
            <a:ext cx="1222780" cy="295454"/>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W-Stream</a:t>
            </a:r>
            <a:endParaRPr lang="de-CH" dirty="0"/>
          </a:p>
        </p:txBody>
      </p:sp>
      <p:sp>
        <p:nvSpPr>
          <p:cNvPr id="52" name="Rounded Rectangle 58">
            <a:extLst>
              <a:ext uri="{FF2B5EF4-FFF2-40B4-BE49-F238E27FC236}">
                <a16:creationId xmlns:a16="http://schemas.microsoft.com/office/drawing/2014/main" id="{0A69E82C-BEAD-4C3C-A4D2-A3039FA439D7}"/>
              </a:ext>
            </a:extLst>
          </p:cNvPr>
          <p:cNvSpPr/>
          <p:nvPr/>
        </p:nvSpPr>
        <p:spPr>
          <a:xfrm>
            <a:off x="6445243" y="4471729"/>
            <a:ext cx="1798541" cy="414338"/>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Sliding window</a:t>
            </a:r>
            <a:endParaRPr lang="de-CH" dirty="0"/>
          </a:p>
        </p:txBody>
      </p:sp>
      <p:sp>
        <p:nvSpPr>
          <p:cNvPr id="53" name="Rounded Rectangle 58">
            <a:extLst>
              <a:ext uri="{FF2B5EF4-FFF2-40B4-BE49-F238E27FC236}">
                <a16:creationId xmlns:a16="http://schemas.microsoft.com/office/drawing/2014/main" id="{21E4795F-3153-477F-AD5B-D671DC6CFAAD}"/>
              </a:ext>
            </a:extLst>
          </p:cNvPr>
          <p:cNvSpPr/>
          <p:nvPr/>
        </p:nvSpPr>
        <p:spPr>
          <a:xfrm>
            <a:off x="9052345" y="3194640"/>
            <a:ext cx="1708399" cy="416942"/>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Semi-streaming</a:t>
            </a:r>
            <a:endParaRPr lang="pl-PL" dirty="0" smtClean="0"/>
          </a:p>
        </p:txBody>
      </p:sp>
      <p:sp>
        <p:nvSpPr>
          <p:cNvPr id="54" name="Rounded Rectangle 58">
            <a:extLst>
              <a:ext uri="{FF2B5EF4-FFF2-40B4-BE49-F238E27FC236}">
                <a16:creationId xmlns:a16="http://schemas.microsoft.com/office/drawing/2014/main" id="{F533C29D-DB31-4CEC-8F72-4F58076869E5}"/>
              </a:ext>
            </a:extLst>
          </p:cNvPr>
          <p:cNvSpPr/>
          <p:nvPr/>
        </p:nvSpPr>
        <p:spPr>
          <a:xfrm>
            <a:off x="6183240" y="3074760"/>
            <a:ext cx="1544232" cy="316316"/>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Cash-register</a:t>
            </a:r>
            <a:endParaRPr lang="de-CH" dirty="0"/>
          </a:p>
        </p:txBody>
      </p:sp>
      <p:sp>
        <p:nvSpPr>
          <p:cNvPr id="55" name="Rounded Rectangle 58">
            <a:extLst>
              <a:ext uri="{FF2B5EF4-FFF2-40B4-BE49-F238E27FC236}">
                <a16:creationId xmlns:a16="http://schemas.microsoft.com/office/drawing/2014/main" id="{0A69E82C-BEAD-4C3C-A4D2-A3039FA439D7}"/>
              </a:ext>
            </a:extLst>
          </p:cNvPr>
          <p:cNvSpPr/>
          <p:nvPr/>
        </p:nvSpPr>
        <p:spPr>
          <a:xfrm>
            <a:off x="8304141" y="4494464"/>
            <a:ext cx="1155505" cy="374842"/>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Dynamic</a:t>
            </a:r>
            <a:endParaRPr lang="de-CH" dirty="0"/>
          </a:p>
        </p:txBody>
      </p:sp>
      <p:sp>
        <p:nvSpPr>
          <p:cNvPr id="56" name="Rounded Rectangle 58">
            <a:extLst>
              <a:ext uri="{FF2B5EF4-FFF2-40B4-BE49-F238E27FC236}">
                <a16:creationId xmlns:a16="http://schemas.microsoft.com/office/drawing/2014/main" id="{21E4795F-3153-477F-AD5B-D671DC6CFAAD}"/>
              </a:ext>
            </a:extLst>
          </p:cNvPr>
          <p:cNvSpPr/>
          <p:nvPr/>
        </p:nvSpPr>
        <p:spPr>
          <a:xfrm>
            <a:off x="7806848" y="4074765"/>
            <a:ext cx="1649662" cy="351348"/>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Adjacency-list</a:t>
            </a:r>
            <a:endParaRPr lang="de-CH" dirty="0"/>
          </a:p>
        </p:txBody>
      </p:sp>
      <p:sp>
        <p:nvSpPr>
          <p:cNvPr id="57" name="Rounded Rectangle 58">
            <a:extLst>
              <a:ext uri="{FF2B5EF4-FFF2-40B4-BE49-F238E27FC236}">
                <a16:creationId xmlns:a16="http://schemas.microsoft.com/office/drawing/2014/main" id="{F533C29D-DB31-4CEC-8F72-4F58076869E5}"/>
              </a:ext>
            </a:extLst>
          </p:cNvPr>
          <p:cNvSpPr/>
          <p:nvPr/>
        </p:nvSpPr>
        <p:spPr>
          <a:xfrm>
            <a:off x="10863850" y="3020745"/>
            <a:ext cx="1204962" cy="546043"/>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Simple streaming</a:t>
            </a:r>
            <a:endParaRPr lang="de-CH" dirty="0"/>
          </a:p>
        </p:txBody>
      </p:sp>
      <p:sp>
        <p:nvSpPr>
          <p:cNvPr id="58" name="Rounded Rectangle 58">
            <a:extLst>
              <a:ext uri="{FF2B5EF4-FFF2-40B4-BE49-F238E27FC236}">
                <a16:creationId xmlns:a16="http://schemas.microsoft.com/office/drawing/2014/main" id="{0A69E82C-BEAD-4C3C-A4D2-A3039FA439D7}"/>
              </a:ext>
            </a:extLst>
          </p:cNvPr>
          <p:cNvSpPr/>
          <p:nvPr/>
        </p:nvSpPr>
        <p:spPr>
          <a:xfrm>
            <a:off x="6520292" y="3455939"/>
            <a:ext cx="1239358" cy="599482"/>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Annotated streaming</a:t>
            </a:r>
            <a:endParaRPr lang="de-CH" dirty="0"/>
          </a:p>
        </p:txBody>
      </p:sp>
      <p:sp>
        <p:nvSpPr>
          <p:cNvPr id="60" name="Rounded Rectangle 58">
            <a:extLst>
              <a:ext uri="{FF2B5EF4-FFF2-40B4-BE49-F238E27FC236}">
                <a16:creationId xmlns:a16="http://schemas.microsoft.com/office/drawing/2014/main" id="{21E4795F-3153-477F-AD5B-D671DC6CFAAD}"/>
              </a:ext>
            </a:extLst>
          </p:cNvPr>
          <p:cNvSpPr/>
          <p:nvPr/>
        </p:nvSpPr>
        <p:spPr>
          <a:xfrm>
            <a:off x="10728757" y="4029647"/>
            <a:ext cx="1363280" cy="384604"/>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Insert-only</a:t>
            </a:r>
            <a:endParaRPr lang="de-CH" dirty="0"/>
          </a:p>
        </p:txBody>
      </p:sp>
      <p:sp>
        <p:nvSpPr>
          <p:cNvPr id="61" name="Rounded Rectangle 58">
            <a:extLst>
              <a:ext uri="{FF2B5EF4-FFF2-40B4-BE49-F238E27FC236}">
                <a16:creationId xmlns:a16="http://schemas.microsoft.com/office/drawing/2014/main" id="{F533C29D-DB31-4CEC-8F72-4F58076869E5}"/>
              </a:ext>
            </a:extLst>
          </p:cNvPr>
          <p:cNvSpPr/>
          <p:nvPr/>
        </p:nvSpPr>
        <p:spPr>
          <a:xfrm>
            <a:off x="9498809" y="4626578"/>
            <a:ext cx="1180841" cy="394764"/>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Turnstile</a:t>
            </a:r>
            <a:endParaRPr lang="de-CH" dirty="0"/>
          </a:p>
        </p:txBody>
      </p:sp>
      <p:sp>
        <p:nvSpPr>
          <p:cNvPr id="63" name="Rounded Rectangle 58">
            <a:extLst>
              <a:ext uri="{FF2B5EF4-FFF2-40B4-BE49-F238E27FC236}">
                <a16:creationId xmlns:a16="http://schemas.microsoft.com/office/drawing/2014/main" id="{0A69E82C-BEAD-4C3C-A4D2-A3039FA439D7}"/>
              </a:ext>
            </a:extLst>
          </p:cNvPr>
          <p:cNvSpPr/>
          <p:nvPr/>
        </p:nvSpPr>
        <p:spPr>
          <a:xfrm>
            <a:off x="10786117" y="3616061"/>
            <a:ext cx="939609" cy="371597"/>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Online</a:t>
            </a:r>
            <a:endParaRPr lang="de-CH" dirty="0"/>
          </a:p>
        </p:txBody>
      </p:sp>
      <p:sp>
        <p:nvSpPr>
          <p:cNvPr id="66" name="Rounded Rectangle 58">
            <a:extLst>
              <a:ext uri="{FF2B5EF4-FFF2-40B4-BE49-F238E27FC236}">
                <a16:creationId xmlns:a16="http://schemas.microsoft.com/office/drawing/2014/main" id="{0A69E82C-BEAD-4C3C-A4D2-A3039FA439D7}"/>
              </a:ext>
            </a:extLst>
          </p:cNvPr>
          <p:cNvSpPr/>
          <p:nvPr/>
        </p:nvSpPr>
        <p:spPr>
          <a:xfrm>
            <a:off x="7826547" y="3638315"/>
            <a:ext cx="1346254" cy="391606"/>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MapReduce</a:t>
            </a:r>
            <a:endParaRPr lang="de-CH" dirty="0"/>
          </a:p>
        </p:txBody>
      </p:sp>
      <p:sp>
        <p:nvSpPr>
          <p:cNvPr id="67" name="Rounded Rectangle 58">
            <a:extLst>
              <a:ext uri="{FF2B5EF4-FFF2-40B4-BE49-F238E27FC236}">
                <a16:creationId xmlns:a16="http://schemas.microsoft.com/office/drawing/2014/main" id="{0A69E82C-BEAD-4C3C-A4D2-A3039FA439D7}"/>
              </a:ext>
            </a:extLst>
          </p:cNvPr>
          <p:cNvSpPr/>
          <p:nvPr/>
        </p:nvSpPr>
        <p:spPr>
          <a:xfrm>
            <a:off x="9521145" y="4040371"/>
            <a:ext cx="1134681" cy="550932"/>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Graph Sketching</a:t>
            </a:r>
            <a:endParaRPr lang="de-CH" dirty="0"/>
          </a:p>
        </p:txBody>
      </p:sp>
      <p:sp>
        <p:nvSpPr>
          <p:cNvPr id="68" name="Rounded Rectangle 58">
            <a:extLst>
              <a:ext uri="{FF2B5EF4-FFF2-40B4-BE49-F238E27FC236}">
                <a16:creationId xmlns:a16="http://schemas.microsoft.com/office/drawing/2014/main" id="{0A69E82C-BEAD-4C3C-A4D2-A3039FA439D7}"/>
              </a:ext>
            </a:extLst>
          </p:cNvPr>
          <p:cNvSpPr/>
          <p:nvPr/>
        </p:nvSpPr>
        <p:spPr>
          <a:xfrm>
            <a:off x="6856982" y="4086041"/>
            <a:ext cx="907059" cy="356551"/>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MUD</a:t>
            </a:r>
            <a:endParaRPr lang="de-CH" dirty="0"/>
          </a:p>
        </p:txBody>
      </p:sp>
      <p:sp>
        <p:nvSpPr>
          <p:cNvPr id="81" name="Rounded Rectangle 58">
            <a:extLst>
              <a:ext uri="{FF2B5EF4-FFF2-40B4-BE49-F238E27FC236}">
                <a16:creationId xmlns:a16="http://schemas.microsoft.com/office/drawing/2014/main" id="{F533C29D-DB31-4CEC-8F72-4F58076869E5}"/>
              </a:ext>
            </a:extLst>
          </p:cNvPr>
          <p:cNvSpPr/>
          <p:nvPr/>
        </p:nvSpPr>
        <p:spPr>
          <a:xfrm>
            <a:off x="478758" y="4796044"/>
            <a:ext cx="4520186" cy="952980"/>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http://spcl.inf.ethz.ch/Publications/.</a:t>
            </a:r>
            <a:r>
              <a:rPr lang="en-US" sz="2000" dirty="0" smtClean="0">
                <a:solidFill>
                  <a:schemeClr val="tx1"/>
                </a:solidFill>
              </a:rPr>
              <a:t>pdf/graphs-fpgas-survey.pdf</a:t>
            </a:r>
          </a:p>
          <a:p>
            <a:pPr algn="ctr"/>
            <a:r>
              <a:rPr lang="en-US" sz="2000" b="1" dirty="0" smtClean="0"/>
              <a:t>(submitted to </a:t>
            </a:r>
            <a:r>
              <a:rPr lang="en-US" sz="2000" b="1" dirty="0" err="1" smtClean="0"/>
              <a:t>arXiv</a:t>
            </a:r>
            <a:r>
              <a:rPr lang="en-US" sz="2000" b="1" dirty="0" smtClean="0"/>
              <a:t>, will appear tonight)</a:t>
            </a:r>
            <a:endParaRPr lang="de-CH" sz="2000" b="1" dirty="0"/>
          </a:p>
        </p:txBody>
      </p:sp>
      <p:pic>
        <p:nvPicPr>
          <p:cNvPr id="102" name="Picture 101"/>
          <p:cNvPicPr>
            <a:picLocks noChangeAspect="1"/>
          </p:cNvPicPr>
          <p:nvPr/>
        </p:nvPicPr>
        <p:blipFill>
          <a:blip r:embed="rId19"/>
          <a:stretch>
            <a:fillRect/>
          </a:stretch>
        </p:blipFill>
        <p:spPr>
          <a:xfrm>
            <a:off x="5283762" y="3856138"/>
            <a:ext cx="6861993" cy="5237731"/>
          </a:xfrm>
          <a:prstGeom prst="rect">
            <a:avLst/>
          </a:prstGeom>
          <a:effectLst/>
        </p:spPr>
      </p:pic>
    </p:spTree>
    <p:extLst>
      <p:ext uri="{BB962C8B-B14F-4D97-AF65-F5344CB8AC3E}">
        <p14:creationId xmlns:p14="http://schemas.microsoft.com/office/powerpoint/2010/main" val="7711532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500"/>
                                        <p:tgtEl>
                                          <p:spTgt spid="4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2"/>
                                        </p:tgtEl>
                                        <p:attrNameLst>
                                          <p:attrName>style.visibility</p:attrName>
                                        </p:attrNameLst>
                                      </p:cBhvr>
                                      <p:to>
                                        <p:strVal val="visible"/>
                                      </p:to>
                                    </p:set>
                                    <p:animEffect transition="in" filter="fade">
                                      <p:cBhvr>
                                        <p:cTn id="12" dur="500"/>
                                        <p:tgtEl>
                                          <p:spTgt spid="6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fade">
                                      <p:cBhvr>
                                        <p:cTn id="17" dur="100"/>
                                        <p:tgtEl>
                                          <p:spTgt spid="64"/>
                                        </p:tgtEl>
                                      </p:cBhvr>
                                    </p:animEffect>
                                  </p:childTnLst>
                                </p:cTn>
                              </p:par>
                            </p:childTnLst>
                          </p:cTn>
                        </p:par>
                        <p:par>
                          <p:cTn id="18" fill="hold">
                            <p:stCondLst>
                              <p:cond delay="100"/>
                            </p:stCondLst>
                            <p:childTnLst>
                              <p:par>
                                <p:cTn id="19" presetID="10" presetClass="entr" presetSubtype="0" fill="hold" nodeType="afterEffect">
                                  <p:stCondLst>
                                    <p:cond delay="0"/>
                                  </p:stCondLst>
                                  <p:childTnLst>
                                    <p:set>
                                      <p:cBhvr>
                                        <p:cTn id="20" dur="1" fill="hold">
                                          <p:stCondLst>
                                            <p:cond delay="0"/>
                                          </p:stCondLst>
                                        </p:cTn>
                                        <p:tgtEl>
                                          <p:spTgt spid="65"/>
                                        </p:tgtEl>
                                        <p:attrNameLst>
                                          <p:attrName>style.visibility</p:attrName>
                                        </p:attrNameLst>
                                      </p:cBhvr>
                                      <p:to>
                                        <p:strVal val="visible"/>
                                      </p:to>
                                    </p:set>
                                    <p:animEffect transition="in" filter="fade">
                                      <p:cBhvr>
                                        <p:cTn id="21" dur="100"/>
                                        <p:tgtEl>
                                          <p:spTgt spid="65"/>
                                        </p:tgtEl>
                                      </p:cBhvr>
                                    </p:animEffect>
                                  </p:childTnLst>
                                </p:cTn>
                              </p:par>
                            </p:childTnLst>
                          </p:cTn>
                        </p:par>
                        <p:par>
                          <p:cTn id="22" fill="hold">
                            <p:stCondLst>
                              <p:cond delay="200"/>
                            </p:stCondLst>
                            <p:childTnLst>
                              <p:par>
                                <p:cTn id="23" presetID="10" presetClass="entr" presetSubtype="0" fill="hold" nodeType="afterEffect">
                                  <p:stCondLst>
                                    <p:cond delay="0"/>
                                  </p:stCondLst>
                                  <p:childTnLst>
                                    <p:set>
                                      <p:cBhvr>
                                        <p:cTn id="24" dur="1" fill="hold">
                                          <p:stCondLst>
                                            <p:cond delay="0"/>
                                          </p:stCondLst>
                                        </p:cTn>
                                        <p:tgtEl>
                                          <p:spTgt spid="69"/>
                                        </p:tgtEl>
                                        <p:attrNameLst>
                                          <p:attrName>style.visibility</p:attrName>
                                        </p:attrNameLst>
                                      </p:cBhvr>
                                      <p:to>
                                        <p:strVal val="visible"/>
                                      </p:to>
                                    </p:set>
                                    <p:animEffect transition="in" filter="fade">
                                      <p:cBhvr>
                                        <p:cTn id="25" dur="100"/>
                                        <p:tgtEl>
                                          <p:spTgt spid="69"/>
                                        </p:tgtEl>
                                      </p:cBhvr>
                                    </p:animEffect>
                                  </p:childTnLst>
                                </p:cTn>
                              </p:par>
                            </p:childTnLst>
                          </p:cTn>
                        </p:par>
                        <p:par>
                          <p:cTn id="26" fill="hold">
                            <p:stCondLst>
                              <p:cond delay="300"/>
                            </p:stCondLst>
                            <p:childTnLst>
                              <p:par>
                                <p:cTn id="27" presetID="10" presetClass="entr" presetSubtype="0" fill="hold" nodeType="afterEffect">
                                  <p:stCondLst>
                                    <p:cond delay="0"/>
                                  </p:stCondLst>
                                  <p:childTnLst>
                                    <p:set>
                                      <p:cBhvr>
                                        <p:cTn id="28" dur="1" fill="hold">
                                          <p:stCondLst>
                                            <p:cond delay="0"/>
                                          </p:stCondLst>
                                        </p:cTn>
                                        <p:tgtEl>
                                          <p:spTgt spid="70"/>
                                        </p:tgtEl>
                                        <p:attrNameLst>
                                          <p:attrName>style.visibility</p:attrName>
                                        </p:attrNameLst>
                                      </p:cBhvr>
                                      <p:to>
                                        <p:strVal val="visible"/>
                                      </p:to>
                                    </p:set>
                                    <p:animEffect transition="in" filter="fade">
                                      <p:cBhvr>
                                        <p:cTn id="29" dur="100"/>
                                        <p:tgtEl>
                                          <p:spTgt spid="70"/>
                                        </p:tgtEl>
                                      </p:cBhvr>
                                    </p:animEffect>
                                  </p:childTnLst>
                                </p:cTn>
                              </p:par>
                            </p:childTnLst>
                          </p:cTn>
                        </p:par>
                        <p:par>
                          <p:cTn id="30" fill="hold">
                            <p:stCondLst>
                              <p:cond delay="400"/>
                            </p:stCondLst>
                            <p:childTnLst>
                              <p:par>
                                <p:cTn id="31" presetID="10" presetClass="entr" presetSubtype="0" fill="hold" nodeType="afterEffect">
                                  <p:stCondLst>
                                    <p:cond delay="0"/>
                                  </p:stCondLst>
                                  <p:childTnLst>
                                    <p:set>
                                      <p:cBhvr>
                                        <p:cTn id="32" dur="1" fill="hold">
                                          <p:stCondLst>
                                            <p:cond delay="0"/>
                                          </p:stCondLst>
                                        </p:cTn>
                                        <p:tgtEl>
                                          <p:spTgt spid="71"/>
                                        </p:tgtEl>
                                        <p:attrNameLst>
                                          <p:attrName>style.visibility</p:attrName>
                                        </p:attrNameLst>
                                      </p:cBhvr>
                                      <p:to>
                                        <p:strVal val="visible"/>
                                      </p:to>
                                    </p:set>
                                    <p:animEffect transition="in" filter="fade">
                                      <p:cBhvr>
                                        <p:cTn id="33" dur="100"/>
                                        <p:tgtEl>
                                          <p:spTgt spid="71"/>
                                        </p:tgtEl>
                                      </p:cBhvr>
                                    </p:animEffect>
                                  </p:childTnLst>
                                </p:cTn>
                              </p:par>
                            </p:childTnLst>
                          </p:cTn>
                        </p:par>
                        <p:par>
                          <p:cTn id="34" fill="hold">
                            <p:stCondLst>
                              <p:cond delay="500"/>
                            </p:stCondLst>
                            <p:childTnLst>
                              <p:par>
                                <p:cTn id="35" presetID="10" presetClass="entr" presetSubtype="0" fill="hold" nodeType="afterEffect">
                                  <p:stCondLst>
                                    <p:cond delay="0"/>
                                  </p:stCondLst>
                                  <p:childTnLst>
                                    <p:set>
                                      <p:cBhvr>
                                        <p:cTn id="36" dur="1" fill="hold">
                                          <p:stCondLst>
                                            <p:cond delay="0"/>
                                          </p:stCondLst>
                                        </p:cTn>
                                        <p:tgtEl>
                                          <p:spTgt spid="72"/>
                                        </p:tgtEl>
                                        <p:attrNameLst>
                                          <p:attrName>style.visibility</p:attrName>
                                        </p:attrNameLst>
                                      </p:cBhvr>
                                      <p:to>
                                        <p:strVal val="visible"/>
                                      </p:to>
                                    </p:set>
                                    <p:animEffect transition="in" filter="fade">
                                      <p:cBhvr>
                                        <p:cTn id="37" dur="100"/>
                                        <p:tgtEl>
                                          <p:spTgt spid="72"/>
                                        </p:tgtEl>
                                      </p:cBhvr>
                                    </p:animEffect>
                                  </p:childTnLst>
                                </p:cTn>
                              </p:par>
                            </p:childTnLst>
                          </p:cTn>
                        </p:par>
                        <p:par>
                          <p:cTn id="38" fill="hold">
                            <p:stCondLst>
                              <p:cond delay="600"/>
                            </p:stCondLst>
                            <p:childTnLst>
                              <p:par>
                                <p:cTn id="39" presetID="10" presetClass="entr" presetSubtype="0" fill="hold" nodeType="afterEffect">
                                  <p:stCondLst>
                                    <p:cond delay="0"/>
                                  </p:stCondLst>
                                  <p:childTnLst>
                                    <p:set>
                                      <p:cBhvr>
                                        <p:cTn id="40" dur="1" fill="hold">
                                          <p:stCondLst>
                                            <p:cond delay="0"/>
                                          </p:stCondLst>
                                        </p:cTn>
                                        <p:tgtEl>
                                          <p:spTgt spid="73"/>
                                        </p:tgtEl>
                                        <p:attrNameLst>
                                          <p:attrName>style.visibility</p:attrName>
                                        </p:attrNameLst>
                                      </p:cBhvr>
                                      <p:to>
                                        <p:strVal val="visible"/>
                                      </p:to>
                                    </p:set>
                                    <p:animEffect transition="in" filter="fade">
                                      <p:cBhvr>
                                        <p:cTn id="41" dur="100"/>
                                        <p:tgtEl>
                                          <p:spTgt spid="73"/>
                                        </p:tgtEl>
                                      </p:cBhvr>
                                    </p:animEffect>
                                  </p:childTnLst>
                                </p:cTn>
                              </p:par>
                            </p:childTnLst>
                          </p:cTn>
                        </p:par>
                        <p:par>
                          <p:cTn id="42" fill="hold">
                            <p:stCondLst>
                              <p:cond delay="700"/>
                            </p:stCondLst>
                            <p:childTnLst>
                              <p:par>
                                <p:cTn id="43" presetID="10" presetClass="entr" presetSubtype="0" fill="hold" nodeType="afterEffect">
                                  <p:stCondLst>
                                    <p:cond delay="0"/>
                                  </p:stCondLst>
                                  <p:childTnLst>
                                    <p:set>
                                      <p:cBhvr>
                                        <p:cTn id="44" dur="1" fill="hold">
                                          <p:stCondLst>
                                            <p:cond delay="0"/>
                                          </p:stCondLst>
                                        </p:cTn>
                                        <p:tgtEl>
                                          <p:spTgt spid="74"/>
                                        </p:tgtEl>
                                        <p:attrNameLst>
                                          <p:attrName>style.visibility</p:attrName>
                                        </p:attrNameLst>
                                      </p:cBhvr>
                                      <p:to>
                                        <p:strVal val="visible"/>
                                      </p:to>
                                    </p:set>
                                    <p:animEffect transition="in" filter="fade">
                                      <p:cBhvr>
                                        <p:cTn id="45" dur="100"/>
                                        <p:tgtEl>
                                          <p:spTgt spid="74"/>
                                        </p:tgtEl>
                                      </p:cBhvr>
                                    </p:animEffect>
                                  </p:childTnLst>
                                </p:cTn>
                              </p:par>
                            </p:childTnLst>
                          </p:cTn>
                        </p:par>
                        <p:par>
                          <p:cTn id="46" fill="hold">
                            <p:stCondLst>
                              <p:cond delay="800"/>
                            </p:stCondLst>
                            <p:childTnLst>
                              <p:par>
                                <p:cTn id="47" presetID="10" presetClass="entr" presetSubtype="0" fill="hold" nodeType="afterEffect">
                                  <p:stCondLst>
                                    <p:cond delay="0"/>
                                  </p:stCondLst>
                                  <p:childTnLst>
                                    <p:set>
                                      <p:cBhvr>
                                        <p:cTn id="48" dur="1" fill="hold">
                                          <p:stCondLst>
                                            <p:cond delay="0"/>
                                          </p:stCondLst>
                                        </p:cTn>
                                        <p:tgtEl>
                                          <p:spTgt spid="75"/>
                                        </p:tgtEl>
                                        <p:attrNameLst>
                                          <p:attrName>style.visibility</p:attrName>
                                        </p:attrNameLst>
                                      </p:cBhvr>
                                      <p:to>
                                        <p:strVal val="visible"/>
                                      </p:to>
                                    </p:set>
                                    <p:animEffect transition="in" filter="fade">
                                      <p:cBhvr>
                                        <p:cTn id="49" dur="100"/>
                                        <p:tgtEl>
                                          <p:spTgt spid="75"/>
                                        </p:tgtEl>
                                      </p:cBhvr>
                                    </p:animEffect>
                                  </p:childTnLst>
                                </p:cTn>
                              </p:par>
                            </p:childTnLst>
                          </p:cTn>
                        </p:par>
                        <p:par>
                          <p:cTn id="50" fill="hold">
                            <p:stCondLst>
                              <p:cond delay="900"/>
                            </p:stCondLst>
                            <p:childTnLst>
                              <p:par>
                                <p:cTn id="51" presetID="10" presetClass="entr" presetSubtype="0" fill="hold" nodeType="afterEffect">
                                  <p:stCondLst>
                                    <p:cond delay="0"/>
                                  </p:stCondLst>
                                  <p:childTnLst>
                                    <p:set>
                                      <p:cBhvr>
                                        <p:cTn id="52" dur="1" fill="hold">
                                          <p:stCondLst>
                                            <p:cond delay="0"/>
                                          </p:stCondLst>
                                        </p:cTn>
                                        <p:tgtEl>
                                          <p:spTgt spid="76"/>
                                        </p:tgtEl>
                                        <p:attrNameLst>
                                          <p:attrName>style.visibility</p:attrName>
                                        </p:attrNameLst>
                                      </p:cBhvr>
                                      <p:to>
                                        <p:strVal val="visible"/>
                                      </p:to>
                                    </p:set>
                                    <p:animEffect transition="in" filter="fade">
                                      <p:cBhvr>
                                        <p:cTn id="53" dur="100"/>
                                        <p:tgtEl>
                                          <p:spTgt spid="76"/>
                                        </p:tgtEl>
                                      </p:cBhvr>
                                    </p:animEffect>
                                  </p:childTnLst>
                                </p:cTn>
                              </p:par>
                            </p:childTnLst>
                          </p:cTn>
                        </p:par>
                        <p:par>
                          <p:cTn id="54" fill="hold">
                            <p:stCondLst>
                              <p:cond delay="1000"/>
                            </p:stCondLst>
                            <p:childTnLst>
                              <p:par>
                                <p:cTn id="55" presetID="10" presetClass="entr" presetSubtype="0" fill="hold" nodeType="afterEffect">
                                  <p:stCondLst>
                                    <p:cond delay="0"/>
                                  </p:stCondLst>
                                  <p:childTnLst>
                                    <p:set>
                                      <p:cBhvr>
                                        <p:cTn id="56" dur="1" fill="hold">
                                          <p:stCondLst>
                                            <p:cond delay="0"/>
                                          </p:stCondLst>
                                        </p:cTn>
                                        <p:tgtEl>
                                          <p:spTgt spid="78"/>
                                        </p:tgtEl>
                                        <p:attrNameLst>
                                          <p:attrName>style.visibility</p:attrName>
                                        </p:attrNameLst>
                                      </p:cBhvr>
                                      <p:to>
                                        <p:strVal val="visible"/>
                                      </p:to>
                                    </p:set>
                                    <p:animEffect transition="in" filter="fade">
                                      <p:cBhvr>
                                        <p:cTn id="57" dur="100"/>
                                        <p:tgtEl>
                                          <p:spTgt spid="78"/>
                                        </p:tgtEl>
                                      </p:cBhvr>
                                    </p:animEffect>
                                  </p:childTnLst>
                                </p:cTn>
                              </p:par>
                            </p:childTnLst>
                          </p:cTn>
                        </p:par>
                        <p:par>
                          <p:cTn id="58" fill="hold">
                            <p:stCondLst>
                              <p:cond delay="1100"/>
                            </p:stCondLst>
                            <p:childTnLst>
                              <p:par>
                                <p:cTn id="59" presetID="10" presetClass="entr" presetSubtype="0" fill="hold" nodeType="afterEffect">
                                  <p:stCondLst>
                                    <p:cond delay="0"/>
                                  </p:stCondLst>
                                  <p:childTnLst>
                                    <p:set>
                                      <p:cBhvr>
                                        <p:cTn id="60" dur="1" fill="hold">
                                          <p:stCondLst>
                                            <p:cond delay="0"/>
                                          </p:stCondLst>
                                        </p:cTn>
                                        <p:tgtEl>
                                          <p:spTgt spid="79"/>
                                        </p:tgtEl>
                                        <p:attrNameLst>
                                          <p:attrName>style.visibility</p:attrName>
                                        </p:attrNameLst>
                                      </p:cBhvr>
                                      <p:to>
                                        <p:strVal val="visible"/>
                                      </p:to>
                                    </p:set>
                                    <p:animEffect transition="in" filter="fade">
                                      <p:cBhvr>
                                        <p:cTn id="61" dur="100"/>
                                        <p:tgtEl>
                                          <p:spTgt spid="79"/>
                                        </p:tgtEl>
                                      </p:cBhvr>
                                    </p:animEffect>
                                  </p:childTnLst>
                                </p:cTn>
                              </p:par>
                            </p:childTnLst>
                          </p:cTn>
                        </p:par>
                        <p:par>
                          <p:cTn id="62" fill="hold">
                            <p:stCondLst>
                              <p:cond delay="1200"/>
                            </p:stCondLst>
                            <p:childTnLst>
                              <p:par>
                                <p:cTn id="63" presetID="10" presetClass="entr" presetSubtype="0" fill="hold" nodeType="afterEffect">
                                  <p:stCondLst>
                                    <p:cond delay="0"/>
                                  </p:stCondLst>
                                  <p:childTnLst>
                                    <p:set>
                                      <p:cBhvr>
                                        <p:cTn id="64" dur="1" fill="hold">
                                          <p:stCondLst>
                                            <p:cond delay="0"/>
                                          </p:stCondLst>
                                        </p:cTn>
                                        <p:tgtEl>
                                          <p:spTgt spid="80"/>
                                        </p:tgtEl>
                                        <p:attrNameLst>
                                          <p:attrName>style.visibility</p:attrName>
                                        </p:attrNameLst>
                                      </p:cBhvr>
                                      <p:to>
                                        <p:strVal val="visible"/>
                                      </p:to>
                                    </p:set>
                                    <p:animEffect transition="in" filter="fade">
                                      <p:cBhvr>
                                        <p:cTn id="65" dur="100"/>
                                        <p:tgtEl>
                                          <p:spTgt spid="80"/>
                                        </p:tgtEl>
                                      </p:cBhvr>
                                    </p:animEffect>
                                  </p:childTnLst>
                                </p:cTn>
                              </p:par>
                            </p:childTnLst>
                          </p:cTn>
                        </p:par>
                        <p:par>
                          <p:cTn id="66" fill="hold">
                            <p:stCondLst>
                              <p:cond delay="1300"/>
                            </p:stCondLst>
                            <p:childTnLst>
                              <p:par>
                                <p:cTn id="67" presetID="10" presetClass="entr" presetSubtype="0" fill="hold" grpId="0" nodeType="afterEffect">
                                  <p:stCondLst>
                                    <p:cond delay="0"/>
                                  </p:stCondLst>
                                  <p:childTnLst>
                                    <p:set>
                                      <p:cBhvr>
                                        <p:cTn id="68" dur="1" fill="hold">
                                          <p:stCondLst>
                                            <p:cond delay="0"/>
                                          </p:stCondLst>
                                        </p:cTn>
                                        <p:tgtEl>
                                          <p:spTgt spid="82"/>
                                        </p:tgtEl>
                                        <p:attrNameLst>
                                          <p:attrName>style.visibility</p:attrName>
                                        </p:attrNameLst>
                                      </p:cBhvr>
                                      <p:to>
                                        <p:strVal val="visible"/>
                                      </p:to>
                                    </p:set>
                                    <p:animEffect transition="in" filter="fade">
                                      <p:cBhvr>
                                        <p:cTn id="69" dur="100"/>
                                        <p:tgtEl>
                                          <p:spTgt spid="82"/>
                                        </p:tgtEl>
                                      </p:cBhvr>
                                    </p:animEffect>
                                  </p:childTnLst>
                                </p:cTn>
                              </p:par>
                            </p:childTnLst>
                          </p:cTn>
                        </p:par>
                        <p:par>
                          <p:cTn id="70" fill="hold">
                            <p:stCondLst>
                              <p:cond delay="1400"/>
                            </p:stCondLst>
                            <p:childTnLst>
                              <p:par>
                                <p:cTn id="71" presetID="10" presetClass="entr" presetSubtype="0" fill="hold" grpId="0" nodeType="afterEffect">
                                  <p:stCondLst>
                                    <p:cond delay="0"/>
                                  </p:stCondLst>
                                  <p:childTnLst>
                                    <p:set>
                                      <p:cBhvr>
                                        <p:cTn id="72" dur="1" fill="hold">
                                          <p:stCondLst>
                                            <p:cond delay="0"/>
                                          </p:stCondLst>
                                        </p:cTn>
                                        <p:tgtEl>
                                          <p:spTgt spid="83"/>
                                        </p:tgtEl>
                                        <p:attrNameLst>
                                          <p:attrName>style.visibility</p:attrName>
                                        </p:attrNameLst>
                                      </p:cBhvr>
                                      <p:to>
                                        <p:strVal val="visible"/>
                                      </p:to>
                                    </p:set>
                                    <p:animEffect transition="in" filter="fade">
                                      <p:cBhvr>
                                        <p:cTn id="73" dur="100"/>
                                        <p:tgtEl>
                                          <p:spTgt spid="83"/>
                                        </p:tgtEl>
                                      </p:cBhvr>
                                    </p:animEffect>
                                  </p:childTnLst>
                                </p:cTn>
                              </p:par>
                            </p:childTnLst>
                          </p:cTn>
                        </p:par>
                        <p:par>
                          <p:cTn id="74" fill="hold">
                            <p:stCondLst>
                              <p:cond delay="1500"/>
                            </p:stCondLst>
                            <p:childTnLst>
                              <p:par>
                                <p:cTn id="75" presetID="10" presetClass="entr" presetSubtype="0" fill="hold" grpId="0" nodeType="afterEffect">
                                  <p:stCondLst>
                                    <p:cond delay="0"/>
                                  </p:stCondLst>
                                  <p:childTnLst>
                                    <p:set>
                                      <p:cBhvr>
                                        <p:cTn id="76" dur="1" fill="hold">
                                          <p:stCondLst>
                                            <p:cond delay="0"/>
                                          </p:stCondLst>
                                        </p:cTn>
                                        <p:tgtEl>
                                          <p:spTgt spid="84"/>
                                        </p:tgtEl>
                                        <p:attrNameLst>
                                          <p:attrName>style.visibility</p:attrName>
                                        </p:attrNameLst>
                                      </p:cBhvr>
                                      <p:to>
                                        <p:strVal val="visible"/>
                                      </p:to>
                                    </p:set>
                                    <p:animEffect transition="in" filter="fade">
                                      <p:cBhvr>
                                        <p:cTn id="77" dur="100"/>
                                        <p:tgtEl>
                                          <p:spTgt spid="84"/>
                                        </p:tgtEl>
                                      </p:cBhvr>
                                    </p:animEffect>
                                  </p:childTnLst>
                                </p:cTn>
                              </p:par>
                            </p:childTnLst>
                          </p:cTn>
                        </p:par>
                        <p:par>
                          <p:cTn id="78" fill="hold">
                            <p:stCondLst>
                              <p:cond delay="1600"/>
                            </p:stCondLst>
                            <p:childTnLst>
                              <p:par>
                                <p:cTn id="79" presetID="10" presetClass="entr" presetSubtype="0" fill="hold" grpId="0" nodeType="afterEffect">
                                  <p:stCondLst>
                                    <p:cond delay="0"/>
                                  </p:stCondLst>
                                  <p:childTnLst>
                                    <p:set>
                                      <p:cBhvr>
                                        <p:cTn id="80" dur="1" fill="hold">
                                          <p:stCondLst>
                                            <p:cond delay="0"/>
                                          </p:stCondLst>
                                        </p:cTn>
                                        <p:tgtEl>
                                          <p:spTgt spid="85"/>
                                        </p:tgtEl>
                                        <p:attrNameLst>
                                          <p:attrName>style.visibility</p:attrName>
                                        </p:attrNameLst>
                                      </p:cBhvr>
                                      <p:to>
                                        <p:strVal val="visible"/>
                                      </p:to>
                                    </p:set>
                                    <p:animEffect transition="in" filter="fade">
                                      <p:cBhvr>
                                        <p:cTn id="81" dur="100"/>
                                        <p:tgtEl>
                                          <p:spTgt spid="85"/>
                                        </p:tgtEl>
                                      </p:cBhvr>
                                    </p:animEffect>
                                  </p:childTnLst>
                                </p:cTn>
                              </p:par>
                            </p:childTnLst>
                          </p:cTn>
                        </p:par>
                        <p:par>
                          <p:cTn id="82" fill="hold">
                            <p:stCondLst>
                              <p:cond delay="1700"/>
                            </p:stCondLst>
                            <p:childTnLst>
                              <p:par>
                                <p:cTn id="83" presetID="10" presetClass="entr" presetSubtype="0" fill="hold" grpId="0" nodeType="afterEffect">
                                  <p:stCondLst>
                                    <p:cond delay="0"/>
                                  </p:stCondLst>
                                  <p:childTnLst>
                                    <p:set>
                                      <p:cBhvr>
                                        <p:cTn id="84" dur="1" fill="hold">
                                          <p:stCondLst>
                                            <p:cond delay="0"/>
                                          </p:stCondLst>
                                        </p:cTn>
                                        <p:tgtEl>
                                          <p:spTgt spid="86"/>
                                        </p:tgtEl>
                                        <p:attrNameLst>
                                          <p:attrName>style.visibility</p:attrName>
                                        </p:attrNameLst>
                                      </p:cBhvr>
                                      <p:to>
                                        <p:strVal val="visible"/>
                                      </p:to>
                                    </p:set>
                                    <p:animEffect transition="in" filter="fade">
                                      <p:cBhvr>
                                        <p:cTn id="85" dur="100"/>
                                        <p:tgtEl>
                                          <p:spTgt spid="86"/>
                                        </p:tgtEl>
                                      </p:cBhvr>
                                    </p:animEffect>
                                  </p:childTnLst>
                                </p:cTn>
                              </p:par>
                            </p:childTnLst>
                          </p:cTn>
                        </p:par>
                        <p:par>
                          <p:cTn id="86" fill="hold">
                            <p:stCondLst>
                              <p:cond delay="1800"/>
                            </p:stCondLst>
                            <p:childTnLst>
                              <p:par>
                                <p:cTn id="87" presetID="10" presetClass="entr" presetSubtype="0" fill="hold" grpId="0" nodeType="afterEffect">
                                  <p:stCondLst>
                                    <p:cond delay="0"/>
                                  </p:stCondLst>
                                  <p:childTnLst>
                                    <p:set>
                                      <p:cBhvr>
                                        <p:cTn id="88" dur="1" fill="hold">
                                          <p:stCondLst>
                                            <p:cond delay="0"/>
                                          </p:stCondLst>
                                        </p:cTn>
                                        <p:tgtEl>
                                          <p:spTgt spid="87"/>
                                        </p:tgtEl>
                                        <p:attrNameLst>
                                          <p:attrName>style.visibility</p:attrName>
                                        </p:attrNameLst>
                                      </p:cBhvr>
                                      <p:to>
                                        <p:strVal val="visible"/>
                                      </p:to>
                                    </p:set>
                                    <p:animEffect transition="in" filter="fade">
                                      <p:cBhvr>
                                        <p:cTn id="89" dur="100"/>
                                        <p:tgtEl>
                                          <p:spTgt spid="87"/>
                                        </p:tgtEl>
                                      </p:cBhvr>
                                    </p:animEffect>
                                  </p:childTnLst>
                                </p:cTn>
                              </p:par>
                            </p:childTnLst>
                          </p:cTn>
                        </p:par>
                        <p:par>
                          <p:cTn id="90" fill="hold">
                            <p:stCondLst>
                              <p:cond delay="1900"/>
                            </p:stCondLst>
                            <p:childTnLst>
                              <p:par>
                                <p:cTn id="91" presetID="10" presetClass="entr" presetSubtype="0" fill="hold" grpId="0" nodeType="afterEffect">
                                  <p:stCondLst>
                                    <p:cond delay="0"/>
                                  </p:stCondLst>
                                  <p:childTnLst>
                                    <p:set>
                                      <p:cBhvr>
                                        <p:cTn id="92" dur="1" fill="hold">
                                          <p:stCondLst>
                                            <p:cond delay="0"/>
                                          </p:stCondLst>
                                        </p:cTn>
                                        <p:tgtEl>
                                          <p:spTgt spid="88"/>
                                        </p:tgtEl>
                                        <p:attrNameLst>
                                          <p:attrName>style.visibility</p:attrName>
                                        </p:attrNameLst>
                                      </p:cBhvr>
                                      <p:to>
                                        <p:strVal val="visible"/>
                                      </p:to>
                                    </p:set>
                                    <p:animEffect transition="in" filter="fade">
                                      <p:cBhvr>
                                        <p:cTn id="93" dur="100"/>
                                        <p:tgtEl>
                                          <p:spTgt spid="88"/>
                                        </p:tgtEl>
                                      </p:cBhvr>
                                    </p:animEffect>
                                  </p:childTnLst>
                                </p:cTn>
                              </p:par>
                            </p:childTnLst>
                          </p:cTn>
                        </p:par>
                        <p:par>
                          <p:cTn id="94" fill="hold">
                            <p:stCondLst>
                              <p:cond delay="2000"/>
                            </p:stCondLst>
                            <p:childTnLst>
                              <p:par>
                                <p:cTn id="95" presetID="10" presetClass="entr" presetSubtype="0" fill="hold" grpId="0" nodeType="afterEffect">
                                  <p:stCondLst>
                                    <p:cond delay="0"/>
                                  </p:stCondLst>
                                  <p:childTnLst>
                                    <p:set>
                                      <p:cBhvr>
                                        <p:cTn id="96" dur="1" fill="hold">
                                          <p:stCondLst>
                                            <p:cond delay="0"/>
                                          </p:stCondLst>
                                        </p:cTn>
                                        <p:tgtEl>
                                          <p:spTgt spid="89"/>
                                        </p:tgtEl>
                                        <p:attrNameLst>
                                          <p:attrName>style.visibility</p:attrName>
                                        </p:attrNameLst>
                                      </p:cBhvr>
                                      <p:to>
                                        <p:strVal val="visible"/>
                                      </p:to>
                                    </p:set>
                                    <p:animEffect transition="in" filter="fade">
                                      <p:cBhvr>
                                        <p:cTn id="97" dur="100"/>
                                        <p:tgtEl>
                                          <p:spTgt spid="89"/>
                                        </p:tgtEl>
                                      </p:cBhvr>
                                    </p:animEffect>
                                  </p:childTnLst>
                                </p:cTn>
                              </p:par>
                            </p:childTnLst>
                          </p:cTn>
                        </p:par>
                        <p:par>
                          <p:cTn id="98" fill="hold">
                            <p:stCondLst>
                              <p:cond delay="2100"/>
                            </p:stCondLst>
                            <p:childTnLst>
                              <p:par>
                                <p:cTn id="99" presetID="10" presetClass="entr" presetSubtype="0" fill="hold" grpId="0" nodeType="afterEffect">
                                  <p:stCondLst>
                                    <p:cond delay="0"/>
                                  </p:stCondLst>
                                  <p:childTnLst>
                                    <p:set>
                                      <p:cBhvr>
                                        <p:cTn id="100" dur="1" fill="hold">
                                          <p:stCondLst>
                                            <p:cond delay="0"/>
                                          </p:stCondLst>
                                        </p:cTn>
                                        <p:tgtEl>
                                          <p:spTgt spid="90"/>
                                        </p:tgtEl>
                                        <p:attrNameLst>
                                          <p:attrName>style.visibility</p:attrName>
                                        </p:attrNameLst>
                                      </p:cBhvr>
                                      <p:to>
                                        <p:strVal val="visible"/>
                                      </p:to>
                                    </p:set>
                                    <p:animEffect transition="in" filter="fade">
                                      <p:cBhvr>
                                        <p:cTn id="101" dur="100"/>
                                        <p:tgtEl>
                                          <p:spTgt spid="90"/>
                                        </p:tgtEl>
                                      </p:cBhvr>
                                    </p:animEffect>
                                  </p:childTnLst>
                                </p:cTn>
                              </p:par>
                            </p:childTnLst>
                          </p:cTn>
                        </p:par>
                        <p:par>
                          <p:cTn id="102" fill="hold">
                            <p:stCondLst>
                              <p:cond delay="2200"/>
                            </p:stCondLst>
                            <p:childTnLst>
                              <p:par>
                                <p:cTn id="103" presetID="10" presetClass="entr" presetSubtype="0" fill="hold" grpId="0" nodeType="afterEffect">
                                  <p:stCondLst>
                                    <p:cond delay="0"/>
                                  </p:stCondLst>
                                  <p:childTnLst>
                                    <p:set>
                                      <p:cBhvr>
                                        <p:cTn id="104" dur="1" fill="hold">
                                          <p:stCondLst>
                                            <p:cond delay="0"/>
                                          </p:stCondLst>
                                        </p:cTn>
                                        <p:tgtEl>
                                          <p:spTgt spid="91"/>
                                        </p:tgtEl>
                                        <p:attrNameLst>
                                          <p:attrName>style.visibility</p:attrName>
                                        </p:attrNameLst>
                                      </p:cBhvr>
                                      <p:to>
                                        <p:strVal val="visible"/>
                                      </p:to>
                                    </p:set>
                                    <p:animEffect transition="in" filter="fade">
                                      <p:cBhvr>
                                        <p:cTn id="105" dur="100"/>
                                        <p:tgtEl>
                                          <p:spTgt spid="91"/>
                                        </p:tgtEl>
                                      </p:cBhvr>
                                    </p:animEffect>
                                  </p:childTnLst>
                                </p:cTn>
                              </p:par>
                            </p:childTnLst>
                          </p:cTn>
                        </p:par>
                        <p:par>
                          <p:cTn id="106" fill="hold">
                            <p:stCondLst>
                              <p:cond delay="2300"/>
                            </p:stCondLst>
                            <p:childTnLst>
                              <p:par>
                                <p:cTn id="107" presetID="10" presetClass="entr" presetSubtype="0" fill="hold" grpId="0" nodeType="afterEffect">
                                  <p:stCondLst>
                                    <p:cond delay="0"/>
                                  </p:stCondLst>
                                  <p:childTnLst>
                                    <p:set>
                                      <p:cBhvr>
                                        <p:cTn id="108" dur="1" fill="hold">
                                          <p:stCondLst>
                                            <p:cond delay="0"/>
                                          </p:stCondLst>
                                        </p:cTn>
                                        <p:tgtEl>
                                          <p:spTgt spid="93"/>
                                        </p:tgtEl>
                                        <p:attrNameLst>
                                          <p:attrName>style.visibility</p:attrName>
                                        </p:attrNameLst>
                                      </p:cBhvr>
                                      <p:to>
                                        <p:strVal val="visible"/>
                                      </p:to>
                                    </p:set>
                                    <p:animEffect transition="in" filter="fade">
                                      <p:cBhvr>
                                        <p:cTn id="109" dur="100"/>
                                        <p:tgtEl>
                                          <p:spTgt spid="93"/>
                                        </p:tgtEl>
                                      </p:cBhvr>
                                    </p:animEffect>
                                  </p:childTnLst>
                                </p:cTn>
                              </p:par>
                            </p:childTnLst>
                          </p:cTn>
                        </p:par>
                        <p:par>
                          <p:cTn id="110" fill="hold">
                            <p:stCondLst>
                              <p:cond delay="2400"/>
                            </p:stCondLst>
                            <p:childTnLst>
                              <p:par>
                                <p:cTn id="111" presetID="10" presetClass="entr" presetSubtype="0" fill="hold" grpId="0" nodeType="afterEffect">
                                  <p:stCondLst>
                                    <p:cond delay="0"/>
                                  </p:stCondLst>
                                  <p:childTnLst>
                                    <p:set>
                                      <p:cBhvr>
                                        <p:cTn id="112" dur="1" fill="hold">
                                          <p:stCondLst>
                                            <p:cond delay="0"/>
                                          </p:stCondLst>
                                        </p:cTn>
                                        <p:tgtEl>
                                          <p:spTgt spid="94"/>
                                        </p:tgtEl>
                                        <p:attrNameLst>
                                          <p:attrName>style.visibility</p:attrName>
                                        </p:attrNameLst>
                                      </p:cBhvr>
                                      <p:to>
                                        <p:strVal val="visible"/>
                                      </p:to>
                                    </p:set>
                                    <p:animEffect transition="in" filter="fade">
                                      <p:cBhvr>
                                        <p:cTn id="113" dur="100"/>
                                        <p:tgtEl>
                                          <p:spTgt spid="94"/>
                                        </p:tgtEl>
                                      </p:cBhvr>
                                    </p:animEffect>
                                  </p:childTnLst>
                                </p:cTn>
                              </p:par>
                            </p:childTnLst>
                          </p:cTn>
                        </p:par>
                        <p:par>
                          <p:cTn id="114" fill="hold">
                            <p:stCondLst>
                              <p:cond delay="2500"/>
                            </p:stCondLst>
                            <p:childTnLst>
                              <p:par>
                                <p:cTn id="115" presetID="10" presetClass="entr" presetSubtype="0" fill="hold" grpId="0" nodeType="afterEffect">
                                  <p:stCondLst>
                                    <p:cond delay="0"/>
                                  </p:stCondLst>
                                  <p:childTnLst>
                                    <p:set>
                                      <p:cBhvr>
                                        <p:cTn id="116" dur="1" fill="hold">
                                          <p:stCondLst>
                                            <p:cond delay="0"/>
                                          </p:stCondLst>
                                        </p:cTn>
                                        <p:tgtEl>
                                          <p:spTgt spid="95"/>
                                        </p:tgtEl>
                                        <p:attrNameLst>
                                          <p:attrName>style.visibility</p:attrName>
                                        </p:attrNameLst>
                                      </p:cBhvr>
                                      <p:to>
                                        <p:strVal val="visible"/>
                                      </p:to>
                                    </p:set>
                                    <p:animEffect transition="in" filter="fade">
                                      <p:cBhvr>
                                        <p:cTn id="117" dur="100"/>
                                        <p:tgtEl>
                                          <p:spTgt spid="95"/>
                                        </p:tgtEl>
                                      </p:cBhvr>
                                    </p:animEffect>
                                  </p:childTnLst>
                                </p:cTn>
                              </p:par>
                            </p:childTnLst>
                          </p:cTn>
                        </p:par>
                        <p:par>
                          <p:cTn id="118" fill="hold">
                            <p:stCondLst>
                              <p:cond delay="2600"/>
                            </p:stCondLst>
                            <p:childTnLst>
                              <p:par>
                                <p:cTn id="119" presetID="10" presetClass="entr" presetSubtype="0" fill="hold" grpId="0" nodeType="afterEffect">
                                  <p:stCondLst>
                                    <p:cond delay="0"/>
                                  </p:stCondLst>
                                  <p:childTnLst>
                                    <p:set>
                                      <p:cBhvr>
                                        <p:cTn id="120" dur="1" fill="hold">
                                          <p:stCondLst>
                                            <p:cond delay="0"/>
                                          </p:stCondLst>
                                        </p:cTn>
                                        <p:tgtEl>
                                          <p:spTgt spid="96"/>
                                        </p:tgtEl>
                                        <p:attrNameLst>
                                          <p:attrName>style.visibility</p:attrName>
                                        </p:attrNameLst>
                                      </p:cBhvr>
                                      <p:to>
                                        <p:strVal val="visible"/>
                                      </p:to>
                                    </p:set>
                                    <p:animEffect transition="in" filter="fade">
                                      <p:cBhvr>
                                        <p:cTn id="121" dur="100"/>
                                        <p:tgtEl>
                                          <p:spTgt spid="96"/>
                                        </p:tgtEl>
                                      </p:cBhvr>
                                    </p:animEffect>
                                  </p:childTnLst>
                                </p:cTn>
                              </p:par>
                            </p:childTnLst>
                          </p:cTn>
                        </p:par>
                      </p:childTnLst>
                    </p:cTn>
                  </p:par>
                  <p:par>
                    <p:cTn id="122" fill="hold">
                      <p:stCondLst>
                        <p:cond delay="indefinite"/>
                      </p:stCondLst>
                      <p:childTnLst>
                        <p:par>
                          <p:cTn id="123" fill="hold">
                            <p:stCondLst>
                              <p:cond delay="0"/>
                            </p:stCondLst>
                            <p:childTnLst>
                              <p:par>
                                <p:cTn id="124" presetID="10" presetClass="entr" presetSubtype="0" fill="hold" nodeType="clickEffect">
                                  <p:stCondLst>
                                    <p:cond delay="0"/>
                                  </p:stCondLst>
                                  <p:childTnLst>
                                    <p:set>
                                      <p:cBhvr>
                                        <p:cTn id="125" dur="1" fill="hold">
                                          <p:stCondLst>
                                            <p:cond delay="0"/>
                                          </p:stCondLst>
                                        </p:cTn>
                                        <p:tgtEl>
                                          <p:spTgt spid="101"/>
                                        </p:tgtEl>
                                        <p:attrNameLst>
                                          <p:attrName>style.visibility</p:attrName>
                                        </p:attrNameLst>
                                      </p:cBhvr>
                                      <p:to>
                                        <p:strVal val="visible"/>
                                      </p:to>
                                    </p:set>
                                    <p:animEffect transition="in" filter="fade">
                                      <p:cBhvr>
                                        <p:cTn id="126" dur="500"/>
                                        <p:tgtEl>
                                          <p:spTgt spid="101"/>
                                        </p:tgtEl>
                                      </p:cBhvr>
                                    </p:animEffect>
                                  </p:childTnLst>
                                </p:cTn>
                              </p:par>
                            </p:childTnLst>
                          </p:cTn>
                        </p:par>
                      </p:childTnLst>
                    </p:cTn>
                  </p:par>
                  <p:par>
                    <p:cTn id="127" fill="hold">
                      <p:stCondLst>
                        <p:cond delay="indefinite"/>
                      </p:stCondLst>
                      <p:childTnLst>
                        <p:par>
                          <p:cTn id="128" fill="hold">
                            <p:stCondLst>
                              <p:cond delay="0"/>
                            </p:stCondLst>
                            <p:childTnLst>
                              <p:par>
                                <p:cTn id="129" presetID="10" presetClass="entr" presetSubtype="0" fill="hold" grpId="0" nodeType="clickEffect">
                                  <p:stCondLst>
                                    <p:cond delay="0"/>
                                  </p:stCondLst>
                                  <p:childTnLst>
                                    <p:set>
                                      <p:cBhvr>
                                        <p:cTn id="130" dur="1" fill="hold">
                                          <p:stCondLst>
                                            <p:cond delay="0"/>
                                          </p:stCondLst>
                                        </p:cTn>
                                        <p:tgtEl>
                                          <p:spTgt spid="81"/>
                                        </p:tgtEl>
                                        <p:attrNameLst>
                                          <p:attrName>style.visibility</p:attrName>
                                        </p:attrNameLst>
                                      </p:cBhvr>
                                      <p:to>
                                        <p:strVal val="visible"/>
                                      </p:to>
                                    </p:set>
                                    <p:animEffect transition="in" filter="fade">
                                      <p:cBhvr>
                                        <p:cTn id="131" dur="500"/>
                                        <p:tgtEl>
                                          <p:spTgt spid="81"/>
                                        </p:tgtEl>
                                      </p:cBhvr>
                                    </p:animEffect>
                                  </p:childTnLst>
                                </p:cTn>
                              </p:par>
                            </p:childTnLst>
                          </p:cTn>
                        </p:par>
                      </p:childTnLst>
                    </p:cTn>
                  </p:par>
                  <p:par>
                    <p:cTn id="132" fill="hold">
                      <p:stCondLst>
                        <p:cond delay="indefinite"/>
                      </p:stCondLst>
                      <p:childTnLst>
                        <p:par>
                          <p:cTn id="133" fill="hold">
                            <p:stCondLst>
                              <p:cond delay="0"/>
                            </p:stCondLst>
                            <p:childTnLst>
                              <p:par>
                                <p:cTn id="134" presetID="10" presetClass="entr" presetSubtype="0" fill="hold" grpId="0" nodeType="clickEffect">
                                  <p:stCondLst>
                                    <p:cond delay="0"/>
                                  </p:stCondLst>
                                  <p:childTnLst>
                                    <p:set>
                                      <p:cBhvr>
                                        <p:cTn id="135" dur="1" fill="hold">
                                          <p:stCondLst>
                                            <p:cond delay="0"/>
                                          </p:stCondLst>
                                        </p:cTn>
                                        <p:tgtEl>
                                          <p:spTgt spid="77"/>
                                        </p:tgtEl>
                                        <p:attrNameLst>
                                          <p:attrName>style.visibility</p:attrName>
                                        </p:attrNameLst>
                                      </p:cBhvr>
                                      <p:to>
                                        <p:strVal val="visible"/>
                                      </p:to>
                                    </p:set>
                                    <p:animEffect transition="in" filter="fade">
                                      <p:cBhvr>
                                        <p:cTn id="136" dur="500"/>
                                        <p:tgtEl>
                                          <p:spTgt spid="77"/>
                                        </p:tgtEl>
                                      </p:cBhvr>
                                    </p:animEffect>
                                  </p:childTnLst>
                                </p:cTn>
                              </p:par>
                            </p:childTnLst>
                          </p:cTn>
                        </p:par>
                      </p:childTnLst>
                    </p:cTn>
                  </p:par>
                  <p:par>
                    <p:cTn id="137" fill="hold">
                      <p:stCondLst>
                        <p:cond delay="indefinite"/>
                      </p:stCondLst>
                      <p:childTnLst>
                        <p:par>
                          <p:cTn id="138" fill="hold">
                            <p:stCondLst>
                              <p:cond delay="0"/>
                            </p:stCondLst>
                            <p:childTnLst>
                              <p:par>
                                <p:cTn id="139" presetID="10" presetClass="entr" presetSubtype="0" fill="hold" grpId="0" nodeType="clickEffect">
                                  <p:stCondLst>
                                    <p:cond delay="0"/>
                                  </p:stCondLst>
                                  <p:childTnLst>
                                    <p:set>
                                      <p:cBhvr>
                                        <p:cTn id="140" dur="1" fill="hold">
                                          <p:stCondLst>
                                            <p:cond delay="0"/>
                                          </p:stCondLst>
                                        </p:cTn>
                                        <p:tgtEl>
                                          <p:spTgt spid="55"/>
                                        </p:tgtEl>
                                        <p:attrNameLst>
                                          <p:attrName>style.visibility</p:attrName>
                                        </p:attrNameLst>
                                      </p:cBhvr>
                                      <p:to>
                                        <p:strVal val="visible"/>
                                      </p:to>
                                    </p:set>
                                    <p:animEffect transition="in" filter="fade">
                                      <p:cBhvr>
                                        <p:cTn id="141" dur="100"/>
                                        <p:tgtEl>
                                          <p:spTgt spid="55"/>
                                        </p:tgtEl>
                                      </p:cBhvr>
                                    </p:animEffect>
                                  </p:childTnLst>
                                </p:cTn>
                              </p:par>
                            </p:childTnLst>
                          </p:cTn>
                        </p:par>
                        <p:par>
                          <p:cTn id="142" fill="hold">
                            <p:stCondLst>
                              <p:cond delay="100"/>
                            </p:stCondLst>
                            <p:childTnLst>
                              <p:par>
                                <p:cTn id="143" presetID="10" presetClass="entr" presetSubtype="0" fill="hold" grpId="0" nodeType="afterEffect">
                                  <p:stCondLst>
                                    <p:cond delay="0"/>
                                  </p:stCondLst>
                                  <p:childTnLst>
                                    <p:set>
                                      <p:cBhvr>
                                        <p:cTn id="144" dur="1" fill="hold">
                                          <p:stCondLst>
                                            <p:cond delay="0"/>
                                          </p:stCondLst>
                                        </p:cTn>
                                        <p:tgtEl>
                                          <p:spTgt spid="57"/>
                                        </p:tgtEl>
                                        <p:attrNameLst>
                                          <p:attrName>style.visibility</p:attrName>
                                        </p:attrNameLst>
                                      </p:cBhvr>
                                      <p:to>
                                        <p:strVal val="visible"/>
                                      </p:to>
                                    </p:set>
                                    <p:animEffect transition="in" filter="fade">
                                      <p:cBhvr>
                                        <p:cTn id="145" dur="100"/>
                                        <p:tgtEl>
                                          <p:spTgt spid="57"/>
                                        </p:tgtEl>
                                      </p:cBhvr>
                                    </p:animEffect>
                                  </p:childTnLst>
                                </p:cTn>
                              </p:par>
                            </p:childTnLst>
                          </p:cTn>
                        </p:par>
                        <p:par>
                          <p:cTn id="146" fill="hold">
                            <p:stCondLst>
                              <p:cond delay="200"/>
                            </p:stCondLst>
                            <p:childTnLst>
                              <p:par>
                                <p:cTn id="147" presetID="10" presetClass="entr" presetSubtype="0" fill="hold" grpId="0" nodeType="afterEffect">
                                  <p:stCondLst>
                                    <p:cond delay="0"/>
                                  </p:stCondLst>
                                  <p:childTnLst>
                                    <p:set>
                                      <p:cBhvr>
                                        <p:cTn id="148" dur="1" fill="hold">
                                          <p:stCondLst>
                                            <p:cond delay="0"/>
                                          </p:stCondLst>
                                        </p:cTn>
                                        <p:tgtEl>
                                          <p:spTgt spid="56"/>
                                        </p:tgtEl>
                                        <p:attrNameLst>
                                          <p:attrName>style.visibility</p:attrName>
                                        </p:attrNameLst>
                                      </p:cBhvr>
                                      <p:to>
                                        <p:strVal val="visible"/>
                                      </p:to>
                                    </p:set>
                                    <p:animEffect transition="in" filter="fade">
                                      <p:cBhvr>
                                        <p:cTn id="149" dur="100"/>
                                        <p:tgtEl>
                                          <p:spTgt spid="56"/>
                                        </p:tgtEl>
                                      </p:cBhvr>
                                    </p:animEffect>
                                  </p:childTnLst>
                                </p:cTn>
                              </p:par>
                            </p:childTnLst>
                          </p:cTn>
                        </p:par>
                        <p:par>
                          <p:cTn id="150" fill="hold">
                            <p:stCondLst>
                              <p:cond delay="300"/>
                            </p:stCondLst>
                            <p:childTnLst>
                              <p:par>
                                <p:cTn id="151" presetID="10" presetClass="entr" presetSubtype="0" fill="hold" grpId="0" nodeType="afterEffect">
                                  <p:stCondLst>
                                    <p:cond delay="0"/>
                                  </p:stCondLst>
                                  <p:childTnLst>
                                    <p:set>
                                      <p:cBhvr>
                                        <p:cTn id="152" dur="1" fill="hold">
                                          <p:stCondLst>
                                            <p:cond delay="0"/>
                                          </p:stCondLst>
                                        </p:cTn>
                                        <p:tgtEl>
                                          <p:spTgt spid="45"/>
                                        </p:tgtEl>
                                        <p:attrNameLst>
                                          <p:attrName>style.visibility</p:attrName>
                                        </p:attrNameLst>
                                      </p:cBhvr>
                                      <p:to>
                                        <p:strVal val="visible"/>
                                      </p:to>
                                    </p:set>
                                    <p:animEffect transition="in" filter="fade">
                                      <p:cBhvr>
                                        <p:cTn id="153" dur="100"/>
                                        <p:tgtEl>
                                          <p:spTgt spid="45"/>
                                        </p:tgtEl>
                                      </p:cBhvr>
                                    </p:animEffect>
                                  </p:childTnLst>
                                </p:cTn>
                              </p:par>
                            </p:childTnLst>
                          </p:cTn>
                        </p:par>
                        <p:par>
                          <p:cTn id="154" fill="hold">
                            <p:stCondLst>
                              <p:cond delay="400"/>
                            </p:stCondLst>
                            <p:childTnLst>
                              <p:par>
                                <p:cTn id="155" presetID="10" presetClass="entr" presetSubtype="0" fill="hold" grpId="0" nodeType="afterEffect">
                                  <p:stCondLst>
                                    <p:cond delay="0"/>
                                  </p:stCondLst>
                                  <p:childTnLst>
                                    <p:set>
                                      <p:cBhvr>
                                        <p:cTn id="156" dur="1" fill="hold">
                                          <p:stCondLst>
                                            <p:cond delay="0"/>
                                          </p:stCondLst>
                                        </p:cTn>
                                        <p:tgtEl>
                                          <p:spTgt spid="60"/>
                                        </p:tgtEl>
                                        <p:attrNameLst>
                                          <p:attrName>style.visibility</p:attrName>
                                        </p:attrNameLst>
                                      </p:cBhvr>
                                      <p:to>
                                        <p:strVal val="visible"/>
                                      </p:to>
                                    </p:set>
                                    <p:animEffect transition="in" filter="fade">
                                      <p:cBhvr>
                                        <p:cTn id="157" dur="100"/>
                                        <p:tgtEl>
                                          <p:spTgt spid="60"/>
                                        </p:tgtEl>
                                      </p:cBhvr>
                                    </p:animEffect>
                                  </p:childTnLst>
                                </p:cTn>
                              </p:par>
                            </p:childTnLst>
                          </p:cTn>
                        </p:par>
                        <p:par>
                          <p:cTn id="158" fill="hold">
                            <p:stCondLst>
                              <p:cond delay="500"/>
                            </p:stCondLst>
                            <p:childTnLst>
                              <p:par>
                                <p:cTn id="159" presetID="10" presetClass="entr" presetSubtype="0" fill="hold" grpId="0" nodeType="afterEffect">
                                  <p:stCondLst>
                                    <p:cond delay="0"/>
                                  </p:stCondLst>
                                  <p:childTnLst>
                                    <p:set>
                                      <p:cBhvr>
                                        <p:cTn id="160" dur="1" fill="hold">
                                          <p:stCondLst>
                                            <p:cond delay="0"/>
                                          </p:stCondLst>
                                        </p:cTn>
                                        <p:tgtEl>
                                          <p:spTgt spid="61"/>
                                        </p:tgtEl>
                                        <p:attrNameLst>
                                          <p:attrName>style.visibility</p:attrName>
                                        </p:attrNameLst>
                                      </p:cBhvr>
                                      <p:to>
                                        <p:strVal val="visible"/>
                                      </p:to>
                                    </p:set>
                                    <p:animEffect transition="in" filter="fade">
                                      <p:cBhvr>
                                        <p:cTn id="161" dur="100"/>
                                        <p:tgtEl>
                                          <p:spTgt spid="61"/>
                                        </p:tgtEl>
                                      </p:cBhvr>
                                    </p:animEffect>
                                  </p:childTnLst>
                                </p:cTn>
                              </p:par>
                            </p:childTnLst>
                          </p:cTn>
                        </p:par>
                        <p:par>
                          <p:cTn id="162" fill="hold">
                            <p:stCondLst>
                              <p:cond delay="600"/>
                            </p:stCondLst>
                            <p:childTnLst>
                              <p:par>
                                <p:cTn id="163" presetID="10" presetClass="entr" presetSubtype="0" fill="hold" grpId="0" nodeType="afterEffect">
                                  <p:stCondLst>
                                    <p:cond delay="0"/>
                                  </p:stCondLst>
                                  <p:childTnLst>
                                    <p:set>
                                      <p:cBhvr>
                                        <p:cTn id="164" dur="1" fill="hold">
                                          <p:stCondLst>
                                            <p:cond delay="0"/>
                                          </p:stCondLst>
                                        </p:cTn>
                                        <p:tgtEl>
                                          <p:spTgt spid="53"/>
                                        </p:tgtEl>
                                        <p:attrNameLst>
                                          <p:attrName>style.visibility</p:attrName>
                                        </p:attrNameLst>
                                      </p:cBhvr>
                                      <p:to>
                                        <p:strVal val="visible"/>
                                      </p:to>
                                    </p:set>
                                    <p:animEffect transition="in" filter="fade">
                                      <p:cBhvr>
                                        <p:cTn id="165" dur="100"/>
                                        <p:tgtEl>
                                          <p:spTgt spid="53"/>
                                        </p:tgtEl>
                                      </p:cBhvr>
                                    </p:animEffect>
                                  </p:childTnLst>
                                </p:cTn>
                              </p:par>
                            </p:childTnLst>
                          </p:cTn>
                        </p:par>
                        <p:par>
                          <p:cTn id="166" fill="hold">
                            <p:stCondLst>
                              <p:cond delay="700"/>
                            </p:stCondLst>
                            <p:childTnLst>
                              <p:par>
                                <p:cTn id="167" presetID="10" presetClass="entr" presetSubtype="0" fill="hold" grpId="0" nodeType="afterEffect">
                                  <p:stCondLst>
                                    <p:cond delay="0"/>
                                  </p:stCondLst>
                                  <p:childTnLst>
                                    <p:set>
                                      <p:cBhvr>
                                        <p:cTn id="168" dur="1" fill="hold">
                                          <p:stCondLst>
                                            <p:cond delay="0"/>
                                          </p:stCondLst>
                                        </p:cTn>
                                        <p:tgtEl>
                                          <p:spTgt spid="54"/>
                                        </p:tgtEl>
                                        <p:attrNameLst>
                                          <p:attrName>style.visibility</p:attrName>
                                        </p:attrNameLst>
                                      </p:cBhvr>
                                      <p:to>
                                        <p:strVal val="visible"/>
                                      </p:to>
                                    </p:set>
                                    <p:animEffect transition="in" filter="fade">
                                      <p:cBhvr>
                                        <p:cTn id="169" dur="100"/>
                                        <p:tgtEl>
                                          <p:spTgt spid="54"/>
                                        </p:tgtEl>
                                      </p:cBhvr>
                                    </p:animEffect>
                                  </p:childTnLst>
                                </p:cTn>
                              </p:par>
                            </p:childTnLst>
                          </p:cTn>
                        </p:par>
                        <p:par>
                          <p:cTn id="170" fill="hold">
                            <p:stCondLst>
                              <p:cond delay="800"/>
                            </p:stCondLst>
                            <p:childTnLst>
                              <p:par>
                                <p:cTn id="171" presetID="10" presetClass="entr" presetSubtype="0" fill="hold" grpId="0" nodeType="afterEffect">
                                  <p:stCondLst>
                                    <p:cond delay="0"/>
                                  </p:stCondLst>
                                  <p:childTnLst>
                                    <p:set>
                                      <p:cBhvr>
                                        <p:cTn id="172" dur="1" fill="hold">
                                          <p:stCondLst>
                                            <p:cond delay="0"/>
                                          </p:stCondLst>
                                        </p:cTn>
                                        <p:tgtEl>
                                          <p:spTgt spid="44"/>
                                        </p:tgtEl>
                                        <p:attrNameLst>
                                          <p:attrName>style.visibility</p:attrName>
                                        </p:attrNameLst>
                                      </p:cBhvr>
                                      <p:to>
                                        <p:strVal val="visible"/>
                                      </p:to>
                                    </p:set>
                                    <p:animEffect transition="in" filter="fade">
                                      <p:cBhvr>
                                        <p:cTn id="173" dur="100"/>
                                        <p:tgtEl>
                                          <p:spTgt spid="44"/>
                                        </p:tgtEl>
                                      </p:cBhvr>
                                    </p:animEffect>
                                  </p:childTnLst>
                                </p:cTn>
                              </p:par>
                            </p:childTnLst>
                          </p:cTn>
                        </p:par>
                        <p:par>
                          <p:cTn id="174" fill="hold">
                            <p:stCondLst>
                              <p:cond delay="900"/>
                            </p:stCondLst>
                            <p:childTnLst>
                              <p:par>
                                <p:cTn id="175" presetID="10" presetClass="entr" presetSubtype="0" fill="hold" grpId="0" nodeType="afterEffect">
                                  <p:stCondLst>
                                    <p:cond delay="0"/>
                                  </p:stCondLst>
                                  <p:childTnLst>
                                    <p:set>
                                      <p:cBhvr>
                                        <p:cTn id="176" dur="1" fill="hold">
                                          <p:stCondLst>
                                            <p:cond delay="0"/>
                                          </p:stCondLst>
                                        </p:cTn>
                                        <p:tgtEl>
                                          <p:spTgt spid="51"/>
                                        </p:tgtEl>
                                        <p:attrNameLst>
                                          <p:attrName>style.visibility</p:attrName>
                                        </p:attrNameLst>
                                      </p:cBhvr>
                                      <p:to>
                                        <p:strVal val="visible"/>
                                      </p:to>
                                    </p:set>
                                    <p:animEffect transition="in" filter="fade">
                                      <p:cBhvr>
                                        <p:cTn id="177" dur="100"/>
                                        <p:tgtEl>
                                          <p:spTgt spid="51"/>
                                        </p:tgtEl>
                                      </p:cBhvr>
                                    </p:animEffect>
                                  </p:childTnLst>
                                </p:cTn>
                              </p:par>
                            </p:childTnLst>
                          </p:cTn>
                        </p:par>
                        <p:par>
                          <p:cTn id="178" fill="hold">
                            <p:stCondLst>
                              <p:cond delay="1000"/>
                            </p:stCondLst>
                            <p:childTnLst>
                              <p:par>
                                <p:cTn id="179" presetID="10" presetClass="entr" presetSubtype="0" fill="hold" grpId="0" nodeType="afterEffect">
                                  <p:stCondLst>
                                    <p:cond delay="0"/>
                                  </p:stCondLst>
                                  <p:childTnLst>
                                    <p:set>
                                      <p:cBhvr>
                                        <p:cTn id="180" dur="1" fill="hold">
                                          <p:stCondLst>
                                            <p:cond delay="0"/>
                                          </p:stCondLst>
                                        </p:cTn>
                                        <p:tgtEl>
                                          <p:spTgt spid="52"/>
                                        </p:tgtEl>
                                        <p:attrNameLst>
                                          <p:attrName>style.visibility</p:attrName>
                                        </p:attrNameLst>
                                      </p:cBhvr>
                                      <p:to>
                                        <p:strVal val="visible"/>
                                      </p:to>
                                    </p:set>
                                    <p:animEffect transition="in" filter="fade">
                                      <p:cBhvr>
                                        <p:cTn id="181" dur="100"/>
                                        <p:tgtEl>
                                          <p:spTgt spid="52"/>
                                        </p:tgtEl>
                                      </p:cBhvr>
                                    </p:animEffect>
                                  </p:childTnLst>
                                </p:cTn>
                              </p:par>
                            </p:childTnLst>
                          </p:cTn>
                        </p:par>
                        <p:par>
                          <p:cTn id="182" fill="hold">
                            <p:stCondLst>
                              <p:cond delay="1100"/>
                            </p:stCondLst>
                            <p:childTnLst>
                              <p:par>
                                <p:cTn id="183" presetID="10" presetClass="entr" presetSubtype="0" fill="hold" grpId="0" nodeType="afterEffect">
                                  <p:stCondLst>
                                    <p:cond delay="0"/>
                                  </p:stCondLst>
                                  <p:childTnLst>
                                    <p:set>
                                      <p:cBhvr>
                                        <p:cTn id="184" dur="1" fill="hold">
                                          <p:stCondLst>
                                            <p:cond delay="0"/>
                                          </p:stCondLst>
                                        </p:cTn>
                                        <p:tgtEl>
                                          <p:spTgt spid="58"/>
                                        </p:tgtEl>
                                        <p:attrNameLst>
                                          <p:attrName>style.visibility</p:attrName>
                                        </p:attrNameLst>
                                      </p:cBhvr>
                                      <p:to>
                                        <p:strVal val="visible"/>
                                      </p:to>
                                    </p:set>
                                    <p:animEffect transition="in" filter="fade">
                                      <p:cBhvr>
                                        <p:cTn id="185" dur="100"/>
                                        <p:tgtEl>
                                          <p:spTgt spid="58"/>
                                        </p:tgtEl>
                                      </p:cBhvr>
                                    </p:animEffect>
                                  </p:childTnLst>
                                </p:cTn>
                              </p:par>
                            </p:childTnLst>
                          </p:cTn>
                        </p:par>
                        <p:par>
                          <p:cTn id="186" fill="hold">
                            <p:stCondLst>
                              <p:cond delay="1200"/>
                            </p:stCondLst>
                            <p:childTnLst>
                              <p:par>
                                <p:cTn id="187" presetID="10" presetClass="entr" presetSubtype="0" fill="hold" grpId="0" nodeType="afterEffect">
                                  <p:stCondLst>
                                    <p:cond delay="0"/>
                                  </p:stCondLst>
                                  <p:childTnLst>
                                    <p:set>
                                      <p:cBhvr>
                                        <p:cTn id="188" dur="1" fill="hold">
                                          <p:stCondLst>
                                            <p:cond delay="0"/>
                                          </p:stCondLst>
                                        </p:cTn>
                                        <p:tgtEl>
                                          <p:spTgt spid="63"/>
                                        </p:tgtEl>
                                        <p:attrNameLst>
                                          <p:attrName>style.visibility</p:attrName>
                                        </p:attrNameLst>
                                      </p:cBhvr>
                                      <p:to>
                                        <p:strVal val="visible"/>
                                      </p:to>
                                    </p:set>
                                    <p:animEffect transition="in" filter="fade">
                                      <p:cBhvr>
                                        <p:cTn id="189" dur="100"/>
                                        <p:tgtEl>
                                          <p:spTgt spid="63"/>
                                        </p:tgtEl>
                                      </p:cBhvr>
                                    </p:animEffect>
                                  </p:childTnLst>
                                </p:cTn>
                              </p:par>
                            </p:childTnLst>
                          </p:cTn>
                        </p:par>
                        <p:par>
                          <p:cTn id="190" fill="hold">
                            <p:stCondLst>
                              <p:cond delay="1300"/>
                            </p:stCondLst>
                            <p:childTnLst>
                              <p:par>
                                <p:cTn id="191" presetID="10" presetClass="entr" presetSubtype="0" fill="hold" grpId="0" nodeType="afterEffect">
                                  <p:stCondLst>
                                    <p:cond delay="0"/>
                                  </p:stCondLst>
                                  <p:childTnLst>
                                    <p:set>
                                      <p:cBhvr>
                                        <p:cTn id="192" dur="1" fill="hold">
                                          <p:stCondLst>
                                            <p:cond delay="0"/>
                                          </p:stCondLst>
                                        </p:cTn>
                                        <p:tgtEl>
                                          <p:spTgt spid="66"/>
                                        </p:tgtEl>
                                        <p:attrNameLst>
                                          <p:attrName>style.visibility</p:attrName>
                                        </p:attrNameLst>
                                      </p:cBhvr>
                                      <p:to>
                                        <p:strVal val="visible"/>
                                      </p:to>
                                    </p:set>
                                    <p:animEffect transition="in" filter="fade">
                                      <p:cBhvr>
                                        <p:cTn id="193" dur="100"/>
                                        <p:tgtEl>
                                          <p:spTgt spid="66"/>
                                        </p:tgtEl>
                                      </p:cBhvr>
                                    </p:animEffect>
                                  </p:childTnLst>
                                </p:cTn>
                              </p:par>
                            </p:childTnLst>
                          </p:cTn>
                        </p:par>
                        <p:par>
                          <p:cTn id="194" fill="hold">
                            <p:stCondLst>
                              <p:cond delay="1400"/>
                            </p:stCondLst>
                            <p:childTnLst>
                              <p:par>
                                <p:cTn id="195" presetID="10" presetClass="entr" presetSubtype="0" fill="hold" grpId="0" nodeType="afterEffect">
                                  <p:stCondLst>
                                    <p:cond delay="0"/>
                                  </p:stCondLst>
                                  <p:childTnLst>
                                    <p:set>
                                      <p:cBhvr>
                                        <p:cTn id="196" dur="1" fill="hold">
                                          <p:stCondLst>
                                            <p:cond delay="0"/>
                                          </p:stCondLst>
                                        </p:cTn>
                                        <p:tgtEl>
                                          <p:spTgt spid="67"/>
                                        </p:tgtEl>
                                        <p:attrNameLst>
                                          <p:attrName>style.visibility</p:attrName>
                                        </p:attrNameLst>
                                      </p:cBhvr>
                                      <p:to>
                                        <p:strVal val="visible"/>
                                      </p:to>
                                    </p:set>
                                    <p:animEffect transition="in" filter="fade">
                                      <p:cBhvr>
                                        <p:cTn id="197" dur="100"/>
                                        <p:tgtEl>
                                          <p:spTgt spid="67"/>
                                        </p:tgtEl>
                                      </p:cBhvr>
                                    </p:animEffect>
                                  </p:childTnLst>
                                </p:cTn>
                              </p:par>
                            </p:childTnLst>
                          </p:cTn>
                        </p:par>
                        <p:par>
                          <p:cTn id="198" fill="hold">
                            <p:stCondLst>
                              <p:cond delay="1500"/>
                            </p:stCondLst>
                            <p:childTnLst>
                              <p:par>
                                <p:cTn id="199" presetID="10" presetClass="entr" presetSubtype="0" fill="hold" grpId="0" nodeType="afterEffect">
                                  <p:stCondLst>
                                    <p:cond delay="0"/>
                                  </p:stCondLst>
                                  <p:childTnLst>
                                    <p:set>
                                      <p:cBhvr>
                                        <p:cTn id="200" dur="1" fill="hold">
                                          <p:stCondLst>
                                            <p:cond delay="0"/>
                                          </p:stCondLst>
                                        </p:cTn>
                                        <p:tgtEl>
                                          <p:spTgt spid="68"/>
                                        </p:tgtEl>
                                        <p:attrNameLst>
                                          <p:attrName>style.visibility</p:attrName>
                                        </p:attrNameLst>
                                      </p:cBhvr>
                                      <p:to>
                                        <p:strVal val="visible"/>
                                      </p:to>
                                    </p:set>
                                    <p:animEffect transition="in" filter="fade">
                                      <p:cBhvr>
                                        <p:cTn id="201" dur="100"/>
                                        <p:tgtEl>
                                          <p:spTgt spid="68"/>
                                        </p:tgtEl>
                                      </p:cBhvr>
                                    </p:animEffect>
                                  </p:childTnLst>
                                </p:cTn>
                              </p:par>
                            </p:childTnLst>
                          </p:cTn>
                        </p:par>
                      </p:childTnLst>
                    </p:cTn>
                  </p:par>
                  <p:par>
                    <p:cTn id="202" fill="hold">
                      <p:stCondLst>
                        <p:cond delay="indefinite"/>
                      </p:stCondLst>
                      <p:childTnLst>
                        <p:par>
                          <p:cTn id="203" fill="hold">
                            <p:stCondLst>
                              <p:cond delay="0"/>
                            </p:stCondLst>
                            <p:childTnLst>
                              <p:par>
                                <p:cTn id="204" presetID="10" presetClass="entr" presetSubtype="0" fill="hold" nodeType="clickEffect">
                                  <p:stCondLst>
                                    <p:cond delay="0"/>
                                  </p:stCondLst>
                                  <p:childTnLst>
                                    <p:set>
                                      <p:cBhvr>
                                        <p:cTn id="205" dur="1" fill="hold">
                                          <p:stCondLst>
                                            <p:cond delay="0"/>
                                          </p:stCondLst>
                                        </p:cTn>
                                        <p:tgtEl>
                                          <p:spTgt spid="102"/>
                                        </p:tgtEl>
                                        <p:attrNameLst>
                                          <p:attrName>style.visibility</p:attrName>
                                        </p:attrNameLst>
                                      </p:cBhvr>
                                      <p:to>
                                        <p:strVal val="visible"/>
                                      </p:to>
                                    </p:set>
                                    <p:animEffect transition="in" filter="fade">
                                      <p:cBhvr>
                                        <p:cTn id="206" dur="500"/>
                                        <p:tgtEl>
                                          <p:spTgt spid="102"/>
                                        </p:tgtEl>
                                      </p:cBhvr>
                                    </p:animEffect>
                                  </p:childTnLst>
                                </p:cTn>
                              </p:par>
                            </p:childTnLst>
                          </p:cTn>
                        </p:par>
                      </p:childTnLst>
                    </p:cTn>
                  </p:par>
                  <p:par>
                    <p:cTn id="207" fill="hold">
                      <p:stCondLst>
                        <p:cond delay="indefinite"/>
                      </p:stCondLst>
                      <p:childTnLst>
                        <p:par>
                          <p:cTn id="208" fill="hold">
                            <p:stCondLst>
                              <p:cond delay="0"/>
                            </p:stCondLst>
                            <p:childTnLst>
                              <p:par>
                                <p:cTn id="209" presetID="10" presetClass="entr" presetSubtype="0" fill="hold" grpId="0" nodeType="clickEffect">
                                  <p:stCondLst>
                                    <p:cond delay="0"/>
                                  </p:stCondLst>
                                  <p:childTnLst>
                                    <p:set>
                                      <p:cBhvr>
                                        <p:cTn id="210" dur="1" fill="hold">
                                          <p:stCondLst>
                                            <p:cond delay="0"/>
                                          </p:stCondLst>
                                        </p:cTn>
                                        <p:tgtEl>
                                          <p:spTgt spid="104"/>
                                        </p:tgtEl>
                                        <p:attrNameLst>
                                          <p:attrName>style.visibility</p:attrName>
                                        </p:attrNameLst>
                                      </p:cBhvr>
                                      <p:to>
                                        <p:strVal val="visible"/>
                                      </p:to>
                                    </p:set>
                                    <p:animEffect transition="in" filter="fade">
                                      <p:cBhvr>
                                        <p:cTn id="211" dur="500"/>
                                        <p:tgtEl>
                                          <p:spTgt spid="104"/>
                                        </p:tgtEl>
                                      </p:cBhvr>
                                    </p:animEffect>
                                  </p:childTnLst>
                                </p:cTn>
                              </p:par>
                            </p:childTnLst>
                          </p:cTn>
                        </p:par>
                      </p:childTnLst>
                    </p:cTn>
                  </p:par>
                  <p:par>
                    <p:cTn id="212" fill="hold">
                      <p:stCondLst>
                        <p:cond delay="indefinite"/>
                      </p:stCondLst>
                      <p:childTnLst>
                        <p:par>
                          <p:cTn id="213" fill="hold">
                            <p:stCondLst>
                              <p:cond delay="0"/>
                            </p:stCondLst>
                            <p:childTnLst>
                              <p:par>
                                <p:cTn id="214" presetID="10" presetClass="entr" presetSubtype="0" fill="hold" grpId="0" nodeType="clickEffect">
                                  <p:stCondLst>
                                    <p:cond delay="0"/>
                                  </p:stCondLst>
                                  <p:childTnLst>
                                    <p:set>
                                      <p:cBhvr>
                                        <p:cTn id="215" dur="1" fill="hold">
                                          <p:stCondLst>
                                            <p:cond delay="0"/>
                                          </p:stCondLst>
                                        </p:cTn>
                                        <p:tgtEl>
                                          <p:spTgt spid="98"/>
                                        </p:tgtEl>
                                        <p:attrNameLst>
                                          <p:attrName>style.visibility</p:attrName>
                                        </p:attrNameLst>
                                      </p:cBhvr>
                                      <p:to>
                                        <p:strVal val="visible"/>
                                      </p:to>
                                    </p:set>
                                    <p:animEffect transition="in" filter="fade">
                                      <p:cBhvr>
                                        <p:cTn id="216" dur="500"/>
                                        <p:tgtEl>
                                          <p:spTgt spid="98"/>
                                        </p:tgtEl>
                                      </p:cBhvr>
                                    </p:animEffect>
                                  </p:childTnLst>
                                </p:cTn>
                              </p:par>
                              <p:par>
                                <p:cTn id="217" presetID="10" presetClass="entr" presetSubtype="0" fill="hold" nodeType="withEffect">
                                  <p:stCondLst>
                                    <p:cond delay="0"/>
                                  </p:stCondLst>
                                  <p:childTnLst>
                                    <p:set>
                                      <p:cBhvr>
                                        <p:cTn id="218" dur="1" fill="hold">
                                          <p:stCondLst>
                                            <p:cond delay="0"/>
                                          </p:stCondLst>
                                        </p:cTn>
                                        <p:tgtEl>
                                          <p:spTgt spid="99"/>
                                        </p:tgtEl>
                                        <p:attrNameLst>
                                          <p:attrName>style.visibility</p:attrName>
                                        </p:attrNameLst>
                                      </p:cBhvr>
                                      <p:to>
                                        <p:strVal val="visible"/>
                                      </p:to>
                                    </p:set>
                                    <p:animEffect transition="in" filter="fade">
                                      <p:cBhvr>
                                        <p:cTn id="219" dur="500"/>
                                        <p:tgtEl>
                                          <p:spTgt spid="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62"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3" grpId="0" animBg="1"/>
      <p:bldP spid="94" grpId="0" animBg="1"/>
      <p:bldP spid="95" grpId="0" animBg="1"/>
      <p:bldP spid="96" grpId="0" animBg="1"/>
      <p:bldP spid="98" grpId="0" animBg="1"/>
      <p:bldP spid="104" grpId="0" animBg="1"/>
      <p:bldP spid="77" grpId="0" animBg="1"/>
      <p:bldP spid="44" grpId="0" animBg="1"/>
      <p:bldP spid="45" grpId="0" animBg="1"/>
      <p:bldP spid="51" grpId="0" animBg="1"/>
      <p:bldP spid="52" grpId="0" animBg="1"/>
      <p:bldP spid="53" grpId="0" animBg="1"/>
      <p:bldP spid="54" grpId="0" animBg="1"/>
      <p:bldP spid="55" grpId="0" animBg="1"/>
      <p:bldP spid="56" grpId="0" animBg="1"/>
      <p:bldP spid="57" grpId="0" animBg="1"/>
      <p:bldP spid="58" grpId="0" animBg="1"/>
      <p:bldP spid="60" grpId="0" animBg="1"/>
      <p:bldP spid="61" grpId="0" animBg="1"/>
      <p:bldP spid="63" grpId="0" animBg="1"/>
      <p:bldP spid="66" grpId="0" animBg="1"/>
      <p:bldP spid="67" grpId="0" animBg="1"/>
      <p:bldP spid="68" grpId="0" animBg="1"/>
      <p:bldP spid="8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2" descr="Image result for graph processin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9601025">
            <a:off x="1097640" y="402139"/>
            <a:ext cx="7302154" cy="7302154"/>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2" descr="Image result for graph processin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9601025">
            <a:off x="-387303" y="1684065"/>
            <a:ext cx="5600297" cy="5600297"/>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2" descr="Image result for graph processin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9601025">
            <a:off x="6628950" y="1726561"/>
            <a:ext cx="5600297" cy="5600297"/>
          </a:xfrm>
          <a:prstGeom prst="rect">
            <a:avLst/>
          </a:prstGeom>
          <a:noFill/>
          <a:extLst>
            <a:ext uri="{909E8E84-426E-40DD-AFC4-6F175D3DCCD1}">
              <a14:hiddenFill xmlns:a14="http://schemas.microsoft.com/office/drawing/2010/main">
                <a:solidFill>
                  <a:srgbClr val="FFFFFF"/>
                </a:solidFill>
              </a14:hiddenFill>
            </a:ext>
          </a:extLst>
        </p:spPr>
      </p:pic>
      <p:sp>
        <p:nvSpPr>
          <p:cNvPr id="31" name="Rectangle 30"/>
          <p:cNvSpPr/>
          <p:nvPr/>
        </p:nvSpPr>
        <p:spPr>
          <a:xfrm>
            <a:off x="0" y="460619"/>
            <a:ext cx="12192000" cy="6397381"/>
          </a:xfrm>
          <a:prstGeom prst="rect">
            <a:avLst/>
          </a:pr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4" name="Picture 3"/>
          <p:cNvPicPr>
            <a:picLocks noChangeAspect="1"/>
          </p:cNvPicPr>
          <p:nvPr/>
        </p:nvPicPr>
        <p:blipFill>
          <a:blip r:embed="rId4"/>
          <a:stretch>
            <a:fillRect/>
          </a:stretch>
        </p:blipFill>
        <p:spPr>
          <a:xfrm>
            <a:off x="8241447" y="4607311"/>
            <a:ext cx="3875454" cy="2179943"/>
          </a:xfrm>
          <a:prstGeom prst="rect">
            <a:avLst/>
          </a:prstGeom>
          <a:ln>
            <a:solidFill>
              <a:schemeClr val="tx1"/>
            </a:solidFill>
          </a:ln>
          <a:effectLst>
            <a:outerShdw blurRad="50800" dist="38100" dir="2700000" algn="tl" rotWithShape="0">
              <a:prstClr val="black">
                <a:alpha val="70000"/>
              </a:prstClr>
            </a:outerShdw>
          </a:effectLst>
        </p:spPr>
      </p:pic>
      <p:sp>
        <p:nvSpPr>
          <p:cNvPr id="41" name="Title 3"/>
          <p:cNvSpPr txBox="1">
            <a:spLocks/>
          </p:cNvSpPr>
          <p:nvPr/>
        </p:nvSpPr>
        <p:spPr>
          <a:xfrm>
            <a:off x="-22344" y="2690024"/>
            <a:ext cx="4174127" cy="672802"/>
          </a:xfrm>
          <a:prstGeom prst="rect">
            <a:avLst/>
          </a:prstGeom>
          <a:noFill/>
        </p:spPr>
        <p:txBody>
          <a:bodyPr vert="horz" lIns="140400" tIns="0" rIns="144000" bIns="0" rtlCol="0" anchor="t" anchorCtr="0">
            <a:noAutofit/>
          </a:bodyPr>
          <a:lstStyle>
            <a:lvl1pPr algn="l" defTabSz="914400" rtl="0" eaLnBrk="1" latinLnBrk="0" hangingPunct="1">
              <a:lnSpc>
                <a:spcPct val="100000"/>
              </a:lnSpc>
              <a:spcBef>
                <a:spcPct val="0"/>
              </a:spcBef>
              <a:buNone/>
              <a:defRPr sz="2800" b="1" kern="1200">
                <a:solidFill>
                  <a:schemeClr val="tx1"/>
                </a:solidFill>
                <a:latin typeface="+mj-lt"/>
                <a:ea typeface="+mj-ea"/>
                <a:cs typeface="+mj-cs"/>
              </a:defRPr>
            </a:lvl1pPr>
          </a:lstStyle>
          <a:p>
            <a:r>
              <a:rPr lang="en-US" sz="1900" cap="small" dirty="0" err="1" smtClean="0"/>
              <a:t>Substream</a:t>
            </a:r>
            <a:r>
              <a:rPr lang="en-US" sz="1900" cap="small" dirty="0" smtClean="0"/>
              <a:t>-Centric graph processing paradigm</a:t>
            </a:r>
            <a:r>
              <a:rPr lang="pl-PL" sz="1900" cap="small" dirty="0" smtClean="0"/>
              <a:t>, exposes parallelism, enables easy pipelining, supports approximation</a:t>
            </a:r>
            <a:endParaRPr lang="en-US" sz="1900" dirty="0"/>
          </a:p>
        </p:txBody>
      </p:sp>
      <p:pic>
        <p:nvPicPr>
          <p:cNvPr id="2" name="Picture 1"/>
          <p:cNvPicPr>
            <a:picLocks noChangeAspect="1"/>
          </p:cNvPicPr>
          <p:nvPr/>
        </p:nvPicPr>
        <p:blipFill>
          <a:blip r:embed="rId5"/>
          <a:stretch>
            <a:fillRect/>
          </a:stretch>
        </p:blipFill>
        <p:spPr>
          <a:xfrm>
            <a:off x="116990" y="546862"/>
            <a:ext cx="3715643" cy="2090049"/>
          </a:xfrm>
          <a:prstGeom prst="rect">
            <a:avLst/>
          </a:prstGeom>
          <a:ln>
            <a:solidFill>
              <a:schemeClr val="tx1"/>
            </a:solidFill>
          </a:ln>
          <a:effectLst>
            <a:outerShdw blurRad="50800" dist="38100" dir="2700000" algn="tl" rotWithShape="0">
              <a:prstClr val="black">
                <a:alpha val="70000"/>
              </a:prstClr>
            </a:outerShdw>
          </a:effectLst>
        </p:spPr>
      </p:pic>
      <p:pic>
        <p:nvPicPr>
          <p:cNvPr id="7" name="Picture 6"/>
          <p:cNvPicPr>
            <a:picLocks noChangeAspect="1"/>
          </p:cNvPicPr>
          <p:nvPr/>
        </p:nvPicPr>
        <p:blipFill>
          <a:blip r:embed="rId6"/>
          <a:stretch>
            <a:fillRect/>
          </a:stretch>
        </p:blipFill>
        <p:spPr>
          <a:xfrm>
            <a:off x="7374782" y="580231"/>
            <a:ext cx="4726415" cy="1213506"/>
          </a:xfrm>
          <a:prstGeom prst="rect">
            <a:avLst/>
          </a:prstGeom>
          <a:ln>
            <a:solidFill>
              <a:schemeClr val="tx1"/>
            </a:solidFill>
          </a:ln>
          <a:effectLst>
            <a:outerShdw blurRad="50800" dist="38100" dir="2700000" algn="tl" rotWithShape="0">
              <a:prstClr val="black">
                <a:alpha val="70000"/>
              </a:prstClr>
            </a:outerShdw>
          </a:effectLst>
        </p:spPr>
      </p:pic>
      <p:pic>
        <p:nvPicPr>
          <p:cNvPr id="8" name="Picture 7"/>
          <p:cNvPicPr>
            <a:picLocks noChangeAspect="1"/>
          </p:cNvPicPr>
          <p:nvPr/>
        </p:nvPicPr>
        <p:blipFill>
          <a:blip r:embed="rId7"/>
          <a:stretch>
            <a:fillRect/>
          </a:stretch>
        </p:blipFill>
        <p:spPr>
          <a:xfrm>
            <a:off x="5853573" y="217640"/>
            <a:ext cx="2443104" cy="1374246"/>
          </a:xfrm>
          <a:prstGeom prst="rect">
            <a:avLst/>
          </a:prstGeom>
          <a:ln>
            <a:solidFill>
              <a:schemeClr val="tx1"/>
            </a:solidFill>
          </a:ln>
          <a:effectLst>
            <a:outerShdw blurRad="50800" dist="38100" dir="2700000" algn="tl" rotWithShape="0">
              <a:prstClr val="black">
                <a:alpha val="70000"/>
              </a:prstClr>
            </a:outerShdw>
          </a:effectLst>
        </p:spPr>
      </p:pic>
      <p:sp>
        <p:nvSpPr>
          <p:cNvPr id="32" name="Title 3"/>
          <p:cNvSpPr txBox="1">
            <a:spLocks/>
          </p:cNvSpPr>
          <p:nvPr/>
        </p:nvSpPr>
        <p:spPr>
          <a:xfrm>
            <a:off x="12148" y="3923731"/>
            <a:ext cx="3873886" cy="672802"/>
          </a:xfrm>
          <a:prstGeom prst="rect">
            <a:avLst/>
          </a:prstGeom>
          <a:noFill/>
        </p:spPr>
        <p:txBody>
          <a:bodyPr vert="horz" lIns="140400" tIns="0" rIns="144000" bIns="0" rtlCol="0" anchor="t" anchorCtr="0">
            <a:noAutofit/>
          </a:bodyPr>
          <a:lstStyle>
            <a:lvl1pPr algn="l" defTabSz="914400" rtl="0" eaLnBrk="1" latinLnBrk="0" hangingPunct="1">
              <a:lnSpc>
                <a:spcPct val="100000"/>
              </a:lnSpc>
              <a:spcBef>
                <a:spcPct val="0"/>
              </a:spcBef>
              <a:buNone/>
              <a:defRPr sz="2800" b="1" kern="1200">
                <a:solidFill>
                  <a:schemeClr val="tx1"/>
                </a:solidFill>
                <a:latin typeface="+mj-lt"/>
                <a:ea typeface="+mj-ea"/>
                <a:cs typeface="+mj-cs"/>
              </a:defRPr>
            </a:lvl1pPr>
          </a:lstStyle>
          <a:p>
            <a:r>
              <a:rPr lang="en-US" sz="1900" cap="small" dirty="0" smtClean="0"/>
              <a:t>Detailed domain </a:t>
            </a:r>
            <a:r>
              <a:rPr lang="en-US" sz="1900" cap="small" dirty="0"/>
              <a:t>a</a:t>
            </a:r>
            <a:r>
              <a:rPr lang="en-US" sz="1900" cap="small" dirty="0" smtClean="0"/>
              <a:t>nalysis,</a:t>
            </a:r>
          </a:p>
          <a:p>
            <a:r>
              <a:rPr lang="en-US" sz="1900" cap="small" dirty="0"/>
              <a:t>i</a:t>
            </a:r>
            <a:r>
              <a:rPr lang="en-US" sz="1900" cap="small" dirty="0" smtClean="0"/>
              <a:t>dentification of Semi-Streaming Model as FPGA best-fit, 2 surveys</a:t>
            </a:r>
            <a:endParaRPr lang="en-US" sz="1900" dirty="0"/>
          </a:p>
        </p:txBody>
      </p:sp>
      <p:pic>
        <p:nvPicPr>
          <p:cNvPr id="25" name="Picture 24"/>
          <p:cNvPicPr>
            <a:picLocks noChangeAspect="1"/>
          </p:cNvPicPr>
          <p:nvPr/>
        </p:nvPicPr>
        <p:blipFill>
          <a:blip r:embed="rId8"/>
          <a:stretch>
            <a:fillRect/>
          </a:stretch>
        </p:blipFill>
        <p:spPr>
          <a:xfrm>
            <a:off x="-11172" y="4906901"/>
            <a:ext cx="3527016" cy="2692158"/>
          </a:xfrm>
          <a:prstGeom prst="rect">
            <a:avLst/>
          </a:prstGeom>
          <a:ln>
            <a:solidFill>
              <a:schemeClr val="tx1"/>
            </a:solidFill>
          </a:ln>
          <a:effectLst>
            <a:outerShdw blurRad="50800" dist="38100" dir="2700000" algn="tl" rotWithShape="0">
              <a:prstClr val="black">
                <a:alpha val="70000"/>
              </a:prstClr>
            </a:outerShdw>
          </a:effectLst>
        </p:spPr>
      </p:pic>
      <p:sp>
        <p:nvSpPr>
          <p:cNvPr id="33" name="Title 3"/>
          <p:cNvSpPr txBox="1">
            <a:spLocks/>
          </p:cNvSpPr>
          <p:nvPr/>
        </p:nvSpPr>
        <p:spPr>
          <a:xfrm>
            <a:off x="9619738" y="1806958"/>
            <a:ext cx="2658350" cy="459695"/>
          </a:xfrm>
          <a:prstGeom prst="rect">
            <a:avLst/>
          </a:prstGeom>
          <a:noFill/>
        </p:spPr>
        <p:txBody>
          <a:bodyPr vert="horz" lIns="140400" tIns="0" rIns="144000" bIns="0" rtlCol="0" anchor="t" anchorCtr="0">
            <a:noAutofit/>
          </a:bodyPr>
          <a:lstStyle>
            <a:lvl1pPr algn="l" defTabSz="914400" rtl="0" eaLnBrk="1" latinLnBrk="0" hangingPunct="1">
              <a:lnSpc>
                <a:spcPct val="100000"/>
              </a:lnSpc>
              <a:spcBef>
                <a:spcPct val="0"/>
              </a:spcBef>
              <a:buNone/>
              <a:defRPr sz="2800" b="1" kern="1200">
                <a:solidFill>
                  <a:schemeClr val="tx1"/>
                </a:solidFill>
                <a:latin typeface="+mj-lt"/>
                <a:ea typeface="+mj-ea"/>
                <a:cs typeface="+mj-cs"/>
              </a:defRPr>
            </a:lvl1pPr>
          </a:lstStyle>
          <a:p>
            <a:pPr algn="r"/>
            <a:r>
              <a:rPr lang="en-US" sz="1900" cap="small" dirty="0" smtClean="0"/>
              <a:t>Generic FPGA design, code </a:t>
            </a:r>
            <a:r>
              <a:rPr lang="en-US" sz="1900" cap="small" dirty="0"/>
              <a:t>a</a:t>
            </a:r>
            <a:r>
              <a:rPr lang="en-US" sz="1900" cap="small" dirty="0" smtClean="0"/>
              <a:t>vailable</a:t>
            </a:r>
            <a:endParaRPr lang="en-US" sz="1900" dirty="0"/>
          </a:p>
        </p:txBody>
      </p:sp>
      <p:sp>
        <p:nvSpPr>
          <p:cNvPr id="34" name="Title 3"/>
          <p:cNvSpPr txBox="1">
            <a:spLocks/>
          </p:cNvSpPr>
          <p:nvPr/>
        </p:nvSpPr>
        <p:spPr>
          <a:xfrm>
            <a:off x="8784524" y="3634385"/>
            <a:ext cx="3418648" cy="459695"/>
          </a:xfrm>
          <a:prstGeom prst="rect">
            <a:avLst/>
          </a:prstGeom>
          <a:noFill/>
        </p:spPr>
        <p:txBody>
          <a:bodyPr vert="horz" lIns="140400" tIns="0" rIns="144000" bIns="0" rtlCol="0" anchor="t" anchorCtr="0">
            <a:noAutofit/>
          </a:bodyPr>
          <a:lstStyle>
            <a:lvl1pPr algn="l" defTabSz="914400" rtl="0" eaLnBrk="1" latinLnBrk="0" hangingPunct="1">
              <a:lnSpc>
                <a:spcPct val="100000"/>
              </a:lnSpc>
              <a:spcBef>
                <a:spcPct val="0"/>
              </a:spcBef>
              <a:buNone/>
              <a:defRPr sz="2800" b="1" kern="1200">
                <a:solidFill>
                  <a:schemeClr val="tx1"/>
                </a:solidFill>
                <a:latin typeface="+mj-lt"/>
                <a:ea typeface="+mj-ea"/>
                <a:cs typeface="+mj-cs"/>
              </a:defRPr>
            </a:lvl1pPr>
          </a:lstStyle>
          <a:p>
            <a:pPr algn="r"/>
            <a:r>
              <a:rPr lang="en-US" sz="1900" cap="small" dirty="0" smtClean="0"/>
              <a:t>Theory-inspired MWM approximate </a:t>
            </a:r>
            <a:r>
              <a:rPr lang="en-US" sz="1900" cap="small" dirty="0"/>
              <a:t>a</a:t>
            </a:r>
            <a:r>
              <a:rPr lang="en-US" sz="1900" cap="small" dirty="0" smtClean="0"/>
              <a:t>lgorithm</a:t>
            </a:r>
          </a:p>
          <a:p>
            <a:pPr algn="r"/>
            <a:r>
              <a:rPr lang="en-US" sz="1900" cap="small" dirty="0" smtClean="0"/>
              <a:t>on a hybrid CPU-FPGA setting</a:t>
            </a:r>
            <a:endParaRPr lang="en-US" sz="1900" dirty="0"/>
          </a:p>
        </p:txBody>
      </p:sp>
      <p:pic>
        <p:nvPicPr>
          <p:cNvPr id="35" name="Picture 34"/>
          <p:cNvPicPr>
            <a:picLocks noChangeAspect="1"/>
          </p:cNvPicPr>
          <p:nvPr/>
        </p:nvPicPr>
        <p:blipFill>
          <a:blip r:embed="rId9"/>
          <a:stretch>
            <a:fillRect/>
          </a:stretch>
        </p:blipFill>
        <p:spPr>
          <a:xfrm flipH="1">
            <a:off x="9292214" y="2512241"/>
            <a:ext cx="2774859" cy="1094616"/>
          </a:xfrm>
          <a:prstGeom prst="rect">
            <a:avLst/>
          </a:prstGeom>
          <a:ln>
            <a:solidFill>
              <a:schemeClr val="tx1"/>
            </a:solidFill>
          </a:ln>
          <a:effectLst>
            <a:outerShdw blurRad="50800" dist="38100" dir="2700000" algn="tl" rotWithShape="0">
              <a:prstClr val="black">
                <a:alpha val="70000"/>
              </a:prstClr>
            </a:outerShdw>
          </a:effectLst>
        </p:spPr>
      </p:pic>
      <p:pic>
        <p:nvPicPr>
          <p:cNvPr id="44" name="Picture 43"/>
          <p:cNvPicPr>
            <a:picLocks noChangeAspect="1"/>
          </p:cNvPicPr>
          <p:nvPr/>
        </p:nvPicPr>
        <p:blipFill>
          <a:blip r:embed="rId10"/>
          <a:stretch>
            <a:fillRect/>
          </a:stretch>
        </p:blipFill>
        <p:spPr>
          <a:xfrm flipH="1">
            <a:off x="7199781" y="1001460"/>
            <a:ext cx="1787044" cy="1131187"/>
          </a:xfrm>
          <a:prstGeom prst="rect">
            <a:avLst/>
          </a:prstGeom>
          <a:ln>
            <a:solidFill>
              <a:schemeClr val="tx1"/>
            </a:solidFill>
          </a:ln>
          <a:effectLst>
            <a:outerShdw blurRad="50800" dist="38100" dir="2700000" algn="tl" rotWithShape="0">
              <a:prstClr val="black">
                <a:alpha val="70000"/>
              </a:prstClr>
            </a:outerShdw>
          </a:effectLst>
        </p:spPr>
      </p:pic>
      <p:pic>
        <p:nvPicPr>
          <p:cNvPr id="45" name="Picture 44"/>
          <p:cNvPicPr>
            <a:picLocks noChangeAspect="1"/>
          </p:cNvPicPr>
          <p:nvPr/>
        </p:nvPicPr>
        <p:blipFill>
          <a:blip r:embed="rId11"/>
          <a:stretch>
            <a:fillRect/>
          </a:stretch>
        </p:blipFill>
        <p:spPr>
          <a:xfrm>
            <a:off x="6508327" y="4087276"/>
            <a:ext cx="2141420" cy="706927"/>
          </a:xfrm>
          <a:prstGeom prst="rect">
            <a:avLst/>
          </a:prstGeom>
          <a:ln>
            <a:solidFill>
              <a:schemeClr val="tx1"/>
            </a:solidFill>
          </a:ln>
          <a:effectLst>
            <a:outerShdw blurRad="50800" dist="38100" dir="2700000" algn="tl" rotWithShape="0">
              <a:prstClr val="black">
                <a:alpha val="70000"/>
              </a:prstClr>
            </a:outerShdw>
          </a:effectLst>
        </p:spPr>
      </p:pic>
      <p:pic>
        <p:nvPicPr>
          <p:cNvPr id="46" name="Picture 45"/>
          <p:cNvPicPr>
            <a:picLocks noChangeAspect="1"/>
          </p:cNvPicPr>
          <p:nvPr/>
        </p:nvPicPr>
        <p:blipFill>
          <a:blip r:embed="rId12"/>
          <a:stretch>
            <a:fillRect/>
          </a:stretch>
        </p:blipFill>
        <p:spPr>
          <a:xfrm flipH="1">
            <a:off x="7605995" y="6290227"/>
            <a:ext cx="2145535" cy="474919"/>
          </a:xfrm>
          <a:prstGeom prst="rect">
            <a:avLst/>
          </a:prstGeom>
          <a:ln>
            <a:solidFill>
              <a:schemeClr val="tx1"/>
            </a:solidFill>
          </a:ln>
          <a:effectLst>
            <a:outerShdw blurRad="50800" dist="38100" dir="2700000" algn="tl" rotWithShape="0">
              <a:prstClr val="black">
                <a:alpha val="70000"/>
              </a:prstClr>
            </a:outerShdw>
          </a:effectLst>
        </p:spPr>
      </p:pic>
      <p:pic>
        <p:nvPicPr>
          <p:cNvPr id="47" name="Picture 46"/>
          <p:cNvPicPr>
            <a:picLocks noChangeAspect="1"/>
          </p:cNvPicPr>
          <p:nvPr/>
        </p:nvPicPr>
        <p:blipFill>
          <a:blip r:embed="rId13"/>
          <a:stretch>
            <a:fillRect/>
          </a:stretch>
        </p:blipFill>
        <p:spPr>
          <a:xfrm flipH="1">
            <a:off x="6614162" y="4572341"/>
            <a:ext cx="1243094" cy="1005194"/>
          </a:xfrm>
          <a:prstGeom prst="rect">
            <a:avLst/>
          </a:prstGeom>
          <a:ln>
            <a:solidFill>
              <a:schemeClr val="tx1"/>
            </a:solidFill>
          </a:ln>
          <a:effectLst>
            <a:outerShdw blurRad="50800" dist="38100" dir="2700000" algn="tl" rotWithShape="0">
              <a:prstClr val="black">
                <a:alpha val="70000"/>
              </a:prstClr>
            </a:outerShdw>
          </a:effectLst>
        </p:spPr>
      </p:pic>
      <p:pic>
        <p:nvPicPr>
          <p:cNvPr id="48" name="Picture 47"/>
          <p:cNvPicPr>
            <a:picLocks noChangeAspect="1"/>
          </p:cNvPicPr>
          <p:nvPr/>
        </p:nvPicPr>
        <p:blipFill>
          <a:blip r:embed="rId14"/>
          <a:stretch>
            <a:fillRect/>
          </a:stretch>
        </p:blipFill>
        <p:spPr>
          <a:xfrm flipH="1">
            <a:off x="7305813" y="5620031"/>
            <a:ext cx="1264009" cy="1013037"/>
          </a:xfrm>
          <a:prstGeom prst="rect">
            <a:avLst/>
          </a:prstGeom>
          <a:ln>
            <a:solidFill>
              <a:schemeClr val="tx1"/>
            </a:solidFill>
          </a:ln>
          <a:effectLst>
            <a:outerShdw blurRad="50800" dist="38100" dir="2700000" algn="tl" rotWithShape="0">
              <a:prstClr val="black">
                <a:alpha val="70000"/>
              </a:prstClr>
            </a:outerShdw>
          </a:effectLst>
        </p:spPr>
      </p:pic>
      <p:pic>
        <p:nvPicPr>
          <p:cNvPr id="51" name="Picture 50"/>
          <p:cNvPicPr>
            <a:picLocks noChangeAspect="1"/>
          </p:cNvPicPr>
          <p:nvPr/>
        </p:nvPicPr>
        <p:blipFill>
          <a:blip r:embed="rId13"/>
          <a:stretch>
            <a:fillRect/>
          </a:stretch>
        </p:blipFill>
        <p:spPr>
          <a:xfrm flipH="1">
            <a:off x="7457049" y="4774965"/>
            <a:ext cx="1243094" cy="1005194"/>
          </a:xfrm>
          <a:prstGeom prst="rect">
            <a:avLst/>
          </a:prstGeom>
          <a:ln>
            <a:solidFill>
              <a:schemeClr val="tx1"/>
            </a:solidFill>
          </a:ln>
          <a:effectLst>
            <a:outerShdw blurRad="50800" dist="38100" dir="2700000" algn="tl" rotWithShape="0">
              <a:prstClr val="black">
                <a:alpha val="70000"/>
              </a:prstClr>
            </a:outerShdw>
          </a:effectLst>
        </p:spPr>
      </p:pic>
      <p:pic>
        <p:nvPicPr>
          <p:cNvPr id="52" name="Picture 51"/>
          <p:cNvPicPr>
            <a:picLocks noChangeAspect="1"/>
          </p:cNvPicPr>
          <p:nvPr/>
        </p:nvPicPr>
        <p:blipFill>
          <a:blip r:embed="rId14"/>
          <a:stretch>
            <a:fillRect/>
          </a:stretch>
        </p:blipFill>
        <p:spPr>
          <a:xfrm flipH="1">
            <a:off x="6511705" y="5519207"/>
            <a:ext cx="1264009" cy="1013037"/>
          </a:xfrm>
          <a:prstGeom prst="rect">
            <a:avLst/>
          </a:prstGeom>
          <a:ln>
            <a:solidFill>
              <a:schemeClr val="tx1"/>
            </a:solidFill>
          </a:ln>
          <a:effectLst>
            <a:outerShdw blurRad="50800" dist="38100" dir="2700000" algn="tl" rotWithShape="0">
              <a:prstClr val="black">
                <a:alpha val="70000"/>
              </a:prstClr>
            </a:outerShdw>
          </a:effectLst>
        </p:spPr>
      </p:pic>
      <p:pic>
        <p:nvPicPr>
          <p:cNvPr id="53" name="Picture 52"/>
          <p:cNvPicPr>
            <a:picLocks noChangeAspect="1"/>
          </p:cNvPicPr>
          <p:nvPr/>
        </p:nvPicPr>
        <p:blipFill>
          <a:blip r:embed="rId15"/>
          <a:stretch>
            <a:fillRect/>
          </a:stretch>
        </p:blipFill>
        <p:spPr>
          <a:xfrm flipH="1">
            <a:off x="6891725" y="3005905"/>
            <a:ext cx="2809022" cy="1107742"/>
          </a:xfrm>
          <a:prstGeom prst="rect">
            <a:avLst/>
          </a:prstGeom>
          <a:ln>
            <a:solidFill>
              <a:schemeClr val="tx1"/>
            </a:solidFill>
          </a:ln>
          <a:effectLst>
            <a:outerShdw blurRad="50800" dist="38100" dir="2700000" algn="tl" rotWithShape="0">
              <a:prstClr val="black">
                <a:alpha val="70000"/>
              </a:prstClr>
            </a:outerShdw>
          </a:effectLst>
        </p:spPr>
      </p:pic>
      <p:sp>
        <p:nvSpPr>
          <p:cNvPr id="55" name="Title 3"/>
          <p:cNvSpPr txBox="1">
            <a:spLocks/>
          </p:cNvSpPr>
          <p:nvPr/>
        </p:nvSpPr>
        <p:spPr>
          <a:xfrm>
            <a:off x="3726947" y="3282874"/>
            <a:ext cx="3164778" cy="459695"/>
          </a:xfrm>
          <a:prstGeom prst="rect">
            <a:avLst/>
          </a:prstGeom>
          <a:noFill/>
        </p:spPr>
        <p:txBody>
          <a:bodyPr vert="horz" lIns="140400" tIns="0" rIns="144000" bIns="0" rtlCol="0" anchor="t" anchorCtr="0">
            <a:noAutofit/>
          </a:bodyPr>
          <a:lstStyle>
            <a:lvl1pPr algn="l" defTabSz="914400" rtl="0" eaLnBrk="1" latinLnBrk="0" hangingPunct="1">
              <a:lnSpc>
                <a:spcPct val="100000"/>
              </a:lnSpc>
              <a:spcBef>
                <a:spcPct val="0"/>
              </a:spcBef>
              <a:buNone/>
              <a:defRPr sz="2800" b="1" kern="1200">
                <a:solidFill>
                  <a:schemeClr val="tx1"/>
                </a:solidFill>
                <a:latin typeface="+mj-lt"/>
                <a:ea typeface="+mj-ea"/>
                <a:cs typeface="+mj-cs"/>
              </a:defRPr>
            </a:lvl1pPr>
          </a:lstStyle>
          <a:p>
            <a:pPr algn="ctr"/>
            <a:r>
              <a:rPr lang="en-US" sz="1900" cap="small" dirty="0" smtClean="0"/>
              <a:t>Generalizability to other graph problems and settings</a:t>
            </a:r>
            <a:endParaRPr lang="en-US" sz="1900" dirty="0"/>
          </a:p>
        </p:txBody>
      </p:sp>
      <p:sp>
        <p:nvSpPr>
          <p:cNvPr id="5" name="Rounded Rectangle 4"/>
          <p:cNvSpPr/>
          <p:nvPr/>
        </p:nvSpPr>
        <p:spPr>
          <a:xfrm>
            <a:off x="3589365" y="3989351"/>
            <a:ext cx="2709471" cy="1006245"/>
          </a:xfrm>
          <a:prstGeom prst="roundRect">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Title 4"/>
          <p:cNvSpPr txBox="1">
            <a:spLocks/>
          </p:cNvSpPr>
          <p:nvPr/>
        </p:nvSpPr>
        <p:spPr>
          <a:xfrm>
            <a:off x="3636254" y="4168233"/>
            <a:ext cx="2543426" cy="714472"/>
          </a:xfrm>
          <a:prstGeom prst="rect">
            <a:avLst/>
          </a:prstGeom>
          <a:noFill/>
        </p:spPr>
        <p:txBody>
          <a:bodyPr vert="horz" lIns="140400" tIns="0" rIns="144000" bIns="0" rtlCol="0" anchor="b" anchorCtr="0">
            <a:noAutofit/>
          </a:bodyPr>
          <a:lstStyle>
            <a:lvl1pPr algn="l" defTabSz="914400" rtl="0" eaLnBrk="1" latinLnBrk="0" hangingPunct="1">
              <a:lnSpc>
                <a:spcPct val="100000"/>
              </a:lnSpc>
              <a:spcBef>
                <a:spcPct val="0"/>
              </a:spcBef>
              <a:buNone/>
              <a:defRPr sz="2800" b="1" kern="1200">
                <a:solidFill>
                  <a:schemeClr val="tx1"/>
                </a:solidFill>
                <a:latin typeface="+mj-lt"/>
                <a:ea typeface="+mj-ea"/>
                <a:cs typeface="+mj-cs"/>
              </a:defRPr>
            </a:lvl1pPr>
          </a:lstStyle>
          <a:p>
            <a:pPr algn="ctr"/>
            <a:r>
              <a:rPr lang="pl-PL" sz="2400" dirty="0"/>
              <a:t>Thank you </a:t>
            </a:r>
            <a:endParaRPr lang="en-US" sz="2400" dirty="0"/>
          </a:p>
          <a:p>
            <a:pPr algn="ctr"/>
            <a:r>
              <a:rPr lang="pl-PL" sz="2400" dirty="0"/>
              <a:t>for your attention</a:t>
            </a:r>
          </a:p>
        </p:txBody>
      </p:sp>
      <p:sp>
        <p:nvSpPr>
          <p:cNvPr id="15" name="Rectangle 14"/>
          <p:cNvSpPr/>
          <p:nvPr/>
        </p:nvSpPr>
        <p:spPr>
          <a:xfrm>
            <a:off x="40120" y="39223"/>
            <a:ext cx="8760467" cy="369332"/>
          </a:xfrm>
          <a:prstGeom prst="rect">
            <a:avLst/>
          </a:prstGeom>
          <a:solidFill>
            <a:schemeClr val="tx1"/>
          </a:solidFill>
        </p:spPr>
        <p:txBody>
          <a:bodyPr wrap="square">
            <a:spAutoFit/>
          </a:bodyPr>
          <a:lstStyle/>
          <a:p>
            <a:r>
              <a:rPr lang="pl-PL" b="1" u="sng" dirty="0">
                <a:solidFill>
                  <a:schemeClr val="bg1"/>
                </a:solidFill>
              </a:rPr>
              <a:t>Website</a:t>
            </a:r>
            <a:r>
              <a:rPr lang="en-US" b="1" u="sng" dirty="0">
                <a:solidFill>
                  <a:schemeClr val="bg1"/>
                </a:solidFill>
              </a:rPr>
              <a:t> &amp; code</a:t>
            </a:r>
            <a:r>
              <a:rPr lang="pl-PL" dirty="0">
                <a:solidFill>
                  <a:schemeClr val="bg1"/>
                </a:solidFill>
              </a:rPr>
              <a:t>:</a:t>
            </a:r>
            <a:r>
              <a:rPr lang="en-US" dirty="0">
                <a:solidFill>
                  <a:schemeClr val="bg1"/>
                </a:solidFill>
              </a:rPr>
              <a:t> http://spcl.inf.ethz.ch/Research/Parallel_Programming</a:t>
            </a:r>
            <a:r>
              <a:rPr lang="pl-PL" dirty="0">
                <a:solidFill>
                  <a:schemeClr val="bg1"/>
                </a:solidFill>
              </a:rPr>
              <a:t>/</a:t>
            </a:r>
            <a:r>
              <a:rPr lang="en-US" dirty="0" err="1">
                <a:solidFill>
                  <a:schemeClr val="bg1"/>
                </a:solidFill>
              </a:rPr>
              <a:t>Substream</a:t>
            </a:r>
            <a:r>
              <a:rPr lang="en-US" dirty="0">
                <a:solidFill>
                  <a:schemeClr val="bg1"/>
                </a:solidFill>
              </a:rPr>
              <a:t>-Centric</a:t>
            </a:r>
          </a:p>
        </p:txBody>
      </p:sp>
      <p:pic>
        <p:nvPicPr>
          <p:cNvPr id="10" name="Picture 9"/>
          <p:cNvPicPr>
            <a:picLocks noChangeAspect="1"/>
          </p:cNvPicPr>
          <p:nvPr/>
        </p:nvPicPr>
        <p:blipFill>
          <a:blip r:embed="rId16"/>
          <a:stretch>
            <a:fillRect/>
          </a:stretch>
        </p:blipFill>
        <p:spPr>
          <a:xfrm>
            <a:off x="4068702" y="1784329"/>
            <a:ext cx="2589090" cy="1456364"/>
          </a:xfrm>
          <a:prstGeom prst="rect">
            <a:avLst/>
          </a:prstGeom>
          <a:ln>
            <a:solidFill>
              <a:schemeClr val="tx1"/>
            </a:solidFill>
          </a:ln>
          <a:effectLst>
            <a:outerShdw blurRad="50800" dist="38100" dir="2700000" algn="tl" rotWithShape="0">
              <a:prstClr val="black">
                <a:alpha val="70000"/>
              </a:prstClr>
            </a:outerShdw>
          </a:effectLst>
        </p:spPr>
      </p:pic>
      <p:pic>
        <p:nvPicPr>
          <p:cNvPr id="23" name="Picture 22"/>
          <p:cNvPicPr>
            <a:picLocks noChangeAspect="1"/>
          </p:cNvPicPr>
          <p:nvPr/>
        </p:nvPicPr>
        <p:blipFill>
          <a:blip r:embed="rId17"/>
          <a:stretch>
            <a:fillRect/>
          </a:stretch>
        </p:blipFill>
        <p:spPr>
          <a:xfrm>
            <a:off x="2841361" y="5226980"/>
            <a:ext cx="3216788" cy="2065068"/>
          </a:xfrm>
          <a:prstGeom prst="rect">
            <a:avLst/>
          </a:prstGeom>
          <a:ln>
            <a:solidFill>
              <a:schemeClr val="tx1"/>
            </a:solidFill>
          </a:ln>
          <a:effectLst>
            <a:outerShdw blurRad="50800" dist="38100" dir="2700000" algn="tl" rotWithShape="0">
              <a:prstClr val="black">
                <a:alpha val="70000"/>
              </a:prstClr>
            </a:outerShdw>
          </a:effectLst>
        </p:spPr>
      </p:pic>
    </p:spTree>
    <p:extLst>
      <p:ext uri="{BB962C8B-B14F-4D97-AF65-F5344CB8AC3E}">
        <p14:creationId xmlns:p14="http://schemas.microsoft.com/office/powerpoint/2010/main" val="7362394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1"/>
                                        </p:tgtEl>
                                        <p:attrNameLst>
                                          <p:attrName>style.visibility</p:attrName>
                                        </p:attrNameLst>
                                      </p:cBhvr>
                                      <p:to>
                                        <p:strVal val="visible"/>
                                      </p:to>
                                    </p:set>
                                    <p:animEffect transition="in" filter="fade">
                                      <p:cBhvr>
                                        <p:cTn id="10" dur="500"/>
                                        <p:tgtEl>
                                          <p:spTgt spid="4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fade">
                                      <p:cBhvr>
                                        <p:cTn id="15" dur="500"/>
                                        <p:tgtEl>
                                          <p:spTgt spid="3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500"/>
                                        <p:tgtEl>
                                          <p:spTgt spid="23"/>
                                        </p:tgtEl>
                                      </p:cBhvr>
                                    </p:animEffect>
                                  </p:childTnLst>
                                </p:cTn>
                              </p:par>
                              <p:par>
                                <p:cTn id="21" presetID="10" presetClass="entr" presetSubtype="0" fill="hold" nodeType="with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fade">
                                      <p:cBhvr>
                                        <p:cTn id="23" dur="500"/>
                                        <p:tgtEl>
                                          <p:spTgt spid="2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500"/>
                                        <p:tgtEl>
                                          <p:spTgt spid="4"/>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4"/>
                                        </p:tgtEl>
                                        <p:attrNameLst>
                                          <p:attrName>style.visibility</p:attrName>
                                        </p:attrNameLst>
                                      </p:cBhvr>
                                      <p:to>
                                        <p:strVal val="visible"/>
                                      </p:to>
                                    </p:set>
                                    <p:animEffect transition="in" filter="fade">
                                      <p:cBhvr>
                                        <p:cTn id="31" dur="500"/>
                                        <p:tgtEl>
                                          <p:spTgt spid="34"/>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45"/>
                                        </p:tgtEl>
                                        <p:attrNameLst>
                                          <p:attrName>style.visibility</p:attrName>
                                        </p:attrNameLst>
                                      </p:cBhvr>
                                      <p:to>
                                        <p:strVal val="visible"/>
                                      </p:to>
                                    </p:set>
                                    <p:animEffect transition="in" filter="fade">
                                      <p:cBhvr>
                                        <p:cTn id="36" dur="150"/>
                                        <p:tgtEl>
                                          <p:spTgt spid="45"/>
                                        </p:tgtEl>
                                      </p:cBhvr>
                                    </p:animEffect>
                                  </p:childTnLst>
                                </p:cTn>
                              </p:par>
                            </p:childTnLst>
                          </p:cTn>
                        </p:par>
                        <p:par>
                          <p:cTn id="37" fill="hold">
                            <p:stCondLst>
                              <p:cond delay="150"/>
                            </p:stCondLst>
                            <p:childTnLst>
                              <p:par>
                                <p:cTn id="38" presetID="10" presetClass="entr" presetSubtype="0" fill="hold" nodeType="afterEffect">
                                  <p:stCondLst>
                                    <p:cond delay="0"/>
                                  </p:stCondLst>
                                  <p:childTnLst>
                                    <p:set>
                                      <p:cBhvr>
                                        <p:cTn id="39" dur="1" fill="hold">
                                          <p:stCondLst>
                                            <p:cond delay="0"/>
                                          </p:stCondLst>
                                        </p:cTn>
                                        <p:tgtEl>
                                          <p:spTgt spid="46"/>
                                        </p:tgtEl>
                                        <p:attrNameLst>
                                          <p:attrName>style.visibility</p:attrName>
                                        </p:attrNameLst>
                                      </p:cBhvr>
                                      <p:to>
                                        <p:strVal val="visible"/>
                                      </p:to>
                                    </p:set>
                                    <p:animEffect transition="in" filter="fade">
                                      <p:cBhvr>
                                        <p:cTn id="40" dur="150"/>
                                        <p:tgtEl>
                                          <p:spTgt spid="46"/>
                                        </p:tgtEl>
                                      </p:cBhvr>
                                    </p:animEffect>
                                  </p:childTnLst>
                                </p:cTn>
                              </p:par>
                            </p:childTnLst>
                          </p:cTn>
                        </p:par>
                        <p:par>
                          <p:cTn id="41" fill="hold">
                            <p:stCondLst>
                              <p:cond delay="300"/>
                            </p:stCondLst>
                            <p:childTnLst>
                              <p:par>
                                <p:cTn id="42" presetID="10" presetClass="entr" presetSubtype="0" fill="hold" nodeType="afterEffect">
                                  <p:stCondLst>
                                    <p:cond delay="0"/>
                                  </p:stCondLst>
                                  <p:childTnLst>
                                    <p:set>
                                      <p:cBhvr>
                                        <p:cTn id="43" dur="1" fill="hold">
                                          <p:stCondLst>
                                            <p:cond delay="0"/>
                                          </p:stCondLst>
                                        </p:cTn>
                                        <p:tgtEl>
                                          <p:spTgt spid="47"/>
                                        </p:tgtEl>
                                        <p:attrNameLst>
                                          <p:attrName>style.visibility</p:attrName>
                                        </p:attrNameLst>
                                      </p:cBhvr>
                                      <p:to>
                                        <p:strVal val="visible"/>
                                      </p:to>
                                    </p:set>
                                    <p:animEffect transition="in" filter="fade">
                                      <p:cBhvr>
                                        <p:cTn id="44" dur="150"/>
                                        <p:tgtEl>
                                          <p:spTgt spid="47"/>
                                        </p:tgtEl>
                                      </p:cBhvr>
                                    </p:animEffect>
                                  </p:childTnLst>
                                </p:cTn>
                              </p:par>
                            </p:childTnLst>
                          </p:cTn>
                        </p:par>
                        <p:par>
                          <p:cTn id="45" fill="hold">
                            <p:stCondLst>
                              <p:cond delay="450"/>
                            </p:stCondLst>
                            <p:childTnLst>
                              <p:par>
                                <p:cTn id="46" presetID="10" presetClass="entr" presetSubtype="0" fill="hold" nodeType="afterEffect">
                                  <p:stCondLst>
                                    <p:cond delay="0"/>
                                  </p:stCondLst>
                                  <p:childTnLst>
                                    <p:set>
                                      <p:cBhvr>
                                        <p:cTn id="47" dur="1" fill="hold">
                                          <p:stCondLst>
                                            <p:cond delay="0"/>
                                          </p:stCondLst>
                                        </p:cTn>
                                        <p:tgtEl>
                                          <p:spTgt spid="48"/>
                                        </p:tgtEl>
                                        <p:attrNameLst>
                                          <p:attrName>style.visibility</p:attrName>
                                        </p:attrNameLst>
                                      </p:cBhvr>
                                      <p:to>
                                        <p:strVal val="visible"/>
                                      </p:to>
                                    </p:set>
                                    <p:animEffect transition="in" filter="fade">
                                      <p:cBhvr>
                                        <p:cTn id="48" dur="150"/>
                                        <p:tgtEl>
                                          <p:spTgt spid="48"/>
                                        </p:tgtEl>
                                      </p:cBhvr>
                                    </p:animEffect>
                                  </p:childTnLst>
                                </p:cTn>
                              </p:par>
                            </p:childTnLst>
                          </p:cTn>
                        </p:par>
                        <p:par>
                          <p:cTn id="49" fill="hold">
                            <p:stCondLst>
                              <p:cond delay="600"/>
                            </p:stCondLst>
                            <p:childTnLst>
                              <p:par>
                                <p:cTn id="50" presetID="10" presetClass="entr" presetSubtype="0" fill="hold" nodeType="afterEffect">
                                  <p:stCondLst>
                                    <p:cond delay="0"/>
                                  </p:stCondLst>
                                  <p:childTnLst>
                                    <p:set>
                                      <p:cBhvr>
                                        <p:cTn id="51" dur="1" fill="hold">
                                          <p:stCondLst>
                                            <p:cond delay="0"/>
                                          </p:stCondLst>
                                        </p:cTn>
                                        <p:tgtEl>
                                          <p:spTgt spid="51"/>
                                        </p:tgtEl>
                                        <p:attrNameLst>
                                          <p:attrName>style.visibility</p:attrName>
                                        </p:attrNameLst>
                                      </p:cBhvr>
                                      <p:to>
                                        <p:strVal val="visible"/>
                                      </p:to>
                                    </p:set>
                                    <p:animEffect transition="in" filter="fade">
                                      <p:cBhvr>
                                        <p:cTn id="52" dur="150"/>
                                        <p:tgtEl>
                                          <p:spTgt spid="51"/>
                                        </p:tgtEl>
                                      </p:cBhvr>
                                    </p:animEffect>
                                  </p:childTnLst>
                                </p:cTn>
                              </p:par>
                            </p:childTnLst>
                          </p:cTn>
                        </p:par>
                        <p:par>
                          <p:cTn id="53" fill="hold">
                            <p:stCondLst>
                              <p:cond delay="750"/>
                            </p:stCondLst>
                            <p:childTnLst>
                              <p:par>
                                <p:cTn id="54" presetID="10" presetClass="entr" presetSubtype="0" fill="hold" nodeType="afterEffect">
                                  <p:stCondLst>
                                    <p:cond delay="0"/>
                                  </p:stCondLst>
                                  <p:childTnLst>
                                    <p:set>
                                      <p:cBhvr>
                                        <p:cTn id="55" dur="1" fill="hold">
                                          <p:stCondLst>
                                            <p:cond delay="0"/>
                                          </p:stCondLst>
                                        </p:cTn>
                                        <p:tgtEl>
                                          <p:spTgt spid="52"/>
                                        </p:tgtEl>
                                        <p:attrNameLst>
                                          <p:attrName>style.visibility</p:attrName>
                                        </p:attrNameLst>
                                      </p:cBhvr>
                                      <p:to>
                                        <p:strVal val="visible"/>
                                      </p:to>
                                    </p:set>
                                    <p:animEffect transition="in" filter="fade">
                                      <p:cBhvr>
                                        <p:cTn id="56" dur="150"/>
                                        <p:tgtEl>
                                          <p:spTgt spid="52"/>
                                        </p:tgtEl>
                                      </p:cBhvr>
                                    </p:animEffect>
                                  </p:childTnLst>
                                </p:cTn>
                              </p:par>
                            </p:childTnLst>
                          </p:cTn>
                        </p:par>
                        <p:par>
                          <p:cTn id="57" fill="hold">
                            <p:stCondLst>
                              <p:cond delay="900"/>
                            </p:stCondLst>
                            <p:childTnLst>
                              <p:par>
                                <p:cTn id="58" presetID="10" presetClass="entr" presetSubtype="0" fill="hold" nodeType="afterEffect">
                                  <p:stCondLst>
                                    <p:cond delay="0"/>
                                  </p:stCondLst>
                                  <p:childTnLst>
                                    <p:set>
                                      <p:cBhvr>
                                        <p:cTn id="59" dur="1" fill="hold">
                                          <p:stCondLst>
                                            <p:cond delay="0"/>
                                          </p:stCondLst>
                                        </p:cTn>
                                        <p:tgtEl>
                                          <p:spTgt spid="53"/>
                                        </p:tgtEl>
                                        <p:attrNameLst>
                                          <p:attrName>style.visibility</p:attrName>
                                        </p:attrNameLst>
                                      </p:cBhvr>
                                      <p:to>
                                        <p:strVal val="visible"/>
                                      </p:to>
                                    </p:set>
                                    <p:animEffect transition="in" filter="fade">
                                      <p:cBhvr>
                                        <p:cTn id="60" dur="150"/>
                                        <p:tgtEl>
                                          <p:spTgt spid="53"/>
                                        </p:tgtEl>
                                      </p:cBhvr>
                                    </p:animEffect>
                                  </p:childTnLst>
                                </p:cTn>
                              </p:par>
                            </p:childTnLst>
                          </p:cTn>
                        </p:par>
                        <p:par>
                          <p:cTn id="61" fill="hold">
                            <p:stCondLst>
                              <p:cond delay="1050"/>
                            </p:stCondLst>
                            <p:childTnLst>
                              <p:par>
                                <p:cTn id="62" presetID="10" presetClass="entr" presetSubtype="0" fill="hold" nodeType="afterEffect">
                                  <p:stCondLst>
                                    <p:cond delay="0"/>
                                  </p:stCondLst>
                                  <p:childTnLst>
                                    <p:set>
                                      <p:cBhvr>
                                        <p:cTn id="63" dur="1" fill="hold">
                                          <p:stCondLst>
                                            <p:cond delay="0"/>
                                          </p:stCondLst>
                                        </p:cTn>
                                        <p:tgtEl>
                                          <p:spTgt spid="35"/>
                                        </p:tgtEl>
                                        <p:attrNameLst>
                                          <p:attrName>style.visibility</p:attrName>
                                        </p:attrNameLst>
                                      </p:cBhvr>
                                      <p:to>
                                        <p:strVal val="visible"/>
                                      </p:to>
                                    </p:set>
                                    <p:animEffect transition="in" filter="fade">
                                      <p:cBhvr>
                                        <p:cTn id="64" dur="150"/>
                                        <p:tgtEl>
                                          <p:spTgt spid="35"/>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33"/>
                                        </p:tgtEl>
                                        <p:attrNameLst>
                                          <p:attrName>style.visibility</p:attrName>
                                        </p:attrNameLst>
                                      </p:cBhvr>
                                      <p:to>
                                        <p:strVal val="visible"/>
                                      </p:to>
                                    </p:set>
                                    <p:animEffect transition="in" filter="fade">
                                      <p:cBhvr>
                                        <p:cTn id="69" dur="500"/>
                                        <p:tgtEl>
                                          <p:spTgt spid="33"/>
                                        </p:tgtEl>
                                      </p:cBhvr>
                                    </p:animEffect>
                                  </p:childTnLst>
                                </p:cTn>
                              </p:par>
                              <p:par>
                                <p:cTn id="70" presetID="10" presetClass="entr" presetSubtype="0" fill="hold" nodeType="withEffect">
                                  <p:stCondLst>
                                    <p:cond delay="0"/>
                                  </p:stCondLst>
                                  <p:childTnLst>
                                    <p:set>
                                      <p:cBhvr>
                                        <p:cTn id="71" dur="1" fill="hold">
                                          <p:stCondLst>
                                            <p:cond delay="0"/>
                                          </p:stCondLst>
                                        </p:cTn>
                                        <p:tgtEl>
                                          <p:spTgt spid="7"/>
                                        </p:tgtEl>
                                        <p:attrNameLst>
                                          <p:attrName>style.visibility</p:attrName>
                                        </p:attrNameLst>
                                      </p:cBhvr>
                                      <p:to>
                                        <p:strVal val="visible"/>
                                      </p:to>
                                    </p:set>
                                    <p:animEffect transition="in" filter="fade">
                                      <p:cBhvr>
                                        <p:cTn id="72" dur="500"/>
                                        <p:tgtEl>
                                          <p:spTgt spid="7"/>
                                        </p:tgtEl>
                                      </p:cBhvr>
                                    </p:animEffect>
                                  </p:childTnLst>
                                </p:cTn>
                              </p:par>
                              <p:par>
                                <p:cTn id="73" presetID="10" presetClass="entr" presetSubtype="0" fill="hold" nodeType="withEffect">
                                  <p:stCondLst>
                                    <p:cond delay="0"/>
                                  </p:stCondLst>
                                  <p:childTnLst>
                                    <p:set>
                                      <p:cBhvr>
                                        <p:cTn id="74" dur="1" fill="hold">
                                          <p:stCondLst>
                                            <p:cond delay="0"/>
                                          </p:stCondLst>
                                        </p:cTn>
                                        <p:tgtEl>
                                          <p:spTgt spid="8"/>
                                        </p:tgtEl>
                                        <p:attrNameLst>
                                          <p:attrName>style.visibility</p:attrName>
                                        </p:attrNameLst>
                                      </p:cBhvr>
                                      <p:to>
                                        <p:strVal val="visible"/>
                                      </p:to>
                                    </p:set>
                                    <p:animEffect transition="in" filter="fade">
                                      <p:cBhvr>
                                        <p:cTn id="75" dur="500"/>
                                        <p:tgtEl>
                                          <p:spTgt spid="8"/>
                                        </p:tgtEl>
                                      </p:cBhvr>
                                    </p:animEffect>
                                  </p:childTnLst>
                                </p:cTn>
                              </p:par>
                              <p:par>
                                <p:cTn id="76" presetID="10" presetClass="entr" presetSubtype="0" fill="hold" nodeType="withEffect">
                                  <p:stCondLst>
                                    <p:cond delay="0"/>
                                  </p:stCondLst>
                                  <p:childTnLst>
                                    <p:set>
                                      <p:cBhvr>
                                        <p:cTn id="77" dur="1" fill="hold">
                                          <p:stCondLst>
                                            <p:cond delay="0"/>
                                          </p:stCondLst>
                                        </p:cTn>
                                        <p:tgtEl>
                                          <p:spTgt spid="44"/>
                                        </p:tgtEl>
                                        <p:attrNameLst>
                                          <p:attrName>style.visibility</p:attrName>
                                        </p:attrNameLst>
                                      </p:cBhvr>
                                      <p:to>
                                        <p:strVal val="visible"/>
                                      </p:to>
                                    </p:set>
                                    <p:animEffect transition="in" filter="fade">
                                      <p:cBhvr>
                                        <p:cTn id="78" dur="500"/>
                                        <p:tgtEl>
                                          <p:spTgt spid="44"/>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nodeType="clickEffect">
                                  <p:stCondLst>
                                    <p:cond delay="0"/>
                                  </p:stCondLst>
                                  <p:childTnLst>
                                    <p:set>
                                      <p:cBhvr>
                                        <p:cTn id="82" dur="1" fill="hold">
                                          <p:stCondLst>
                                            <p:cond delay="0"/>
                                          </p:stCondLst>
                                        </p:cTn>
                                        <p:tgtEl>
                                          <p:spTgt spid="10"/>
                                        </p:tgtEl>
                                        <p:attrNameLst>
                                          <p:attrName>style.visibility</p:attrName>
                                        </p:attrNameLst>
                                      </p:cBhvr>
                                      <p:to>
                                        <p:strVal val="visible"/>
                                      </p:to>
                                    </p:set>
                                    <p:animEffect transition="in" filter="fade">
                                      <p:cBhvr>
                                        <p:cTn id="83" dur="500"/>
                                        <p:tgtEl>
                                          <p:spTgt spid="10"/>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55"/>
                                        </p:tgtEl>
                                        <p:attrNameLst>
                                          <p:attrName>style.visibility</p:attrName>
                                        </p:attrNameLst>
                                      </p:cBhvr>
                                      <p:to>
                                        <p:strVal val="visible"/>
                                      </p:to>
                                    </p:set>
                                    <p:animEffect transition="in" filter="fade">
                                      <p:cBhvr>
                                        <p:cTn id="86" dur="500"/>
                                        <p:tgtEl>
                                          <p:spTgt spid="55"/>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grpId="0" nodeType="clickEffect">
                                  <p:stCondLst>
                                    <p:cond delay="0"/>
                                  </p:stCondLst>
                                  <p:childTnLst>
                                    <p:set>
                                      <p:cBhvr>
                                        <p:cTn id="90" dur="1" fill="hold">
                                          <p:stCondLst>
                                            <p:cond delay="0"/>
                                          </p:stCondLst>
                                        </p:cTn>
                                        <p:tgtEl>
                                          <p:spTgt spid="15"/>
                                        </p:tgtEl>
                                        <p:attrNameLst>
                                          <p:attrName>style.visibility</p:attrName>
                                        </p:attrNameLst>
                                      </p:cBhvr>
                                      <p:to>
                                        <p:strVal val="visible"/>
                                      </p:to>
                                    </p:set>
                                    <p:animEffect transition="in" filter="fade">
                                      <p:cBhvr>
                                        <p:cTn id="91" dur="500"/>
                                        <p:tgtEl>
                                          <p:spTgt spid="15"/>
                                        </p:tgtEl>
                                      </p:cBhvr>
                                    </p:animEffect>
                                  </p:childTnLst>
                                </p:cTn>
                              </p:par>
                            </p:childTnLst>
                          </p:cTn>
                        </p:par>
                      </p:childTnLst>
                    </p:cTn>
                  </p:par>
                  <p:par>
                    <p:cTn id="92" fill="hold">
                      <p:stCondLst>
                        <p:cond delay="indefinite"/>
                      </p:stCondLst>
                      <p:childTnLst>
                        <p:par>
                          <p:cTn id="93" fill="hold">
                            <p:stCondLst>
                              <p:cond delay="0"/>
                            </p:stCondLst>
                            <p:childTnLst>
                              <p:par>
                                <p:cTn id="94" presetID="10" presetClass="entr" presetSubtype="0" fill="hold" grpId="0" nodeType="clickEffect">
                                  <p:stCondLst>
                                    <p:cond delay="0"/>
                                  </p:stCondLst>
                                  <p:childTnLst>
                                    <p:set>
                                      <p:cBhvr>
                                        <p:cTn id="95" dur="1" fill="hold">
                                          <p:stCondLst>
                                            <p:cond delay="0"/>
                                          </p:stCondLst>
                                        </p:cTn>
                                        <p:tgtEl>
                                          <p:spTgt spid="5"/>
                                        </p:tgtEl>
                                        <p:attrNameLst>
                                          <p:attrName>style.visibility</p:attrName>
                                        </p:attrNameLst>
                                      </p:cBhvr>
                                      <p:to>
                                        <p:strVal val="visible"/>
                                      </p:to>
                                    </p:set>
                                    <p:animEffect transition="in" filter="fade">
                                      <p:cBhvr>
                                        <p:cTn id="96" dur="500"/>
                                        <p:tgtEl>
                                          <p:spTgt spid="5"/>
                                        </p:tgtEl>
                                      </p:cBhvr>
                                    </p:animEffect>
                                  </p:childTnLst>
                                </p:cTn>
                              </p:par>
                              <p:par>
                                <p:cTn id="97" presetID="10" presetClass="entr" presetSubtype="0" fill="hold" grpId="0" nodeType="withEffect">
                                  <p:stCondLst>
                                    <p:cond delay="0"/>
                                  </p:stCondLst>
                                  <p:childTnLst>
                                    <p:set>
                                      <p:cBhvr>
                                        <p:cTn id="98" dur="1" fill="hold">
                                          <p:stCondLst>
                                            <p:cond delay="0"/>
                                          </p:stCondLst>
                                        </p:cTn>
                                        <p:tgtEl>
                                          <p:spTgt spid="68"/>
                                        </p:tgtEl>
                                        <p:attrNameLst>
                                          <p:attrName>style.visibility</p:attrName>
                                        </p:attrNameLst>
                                      </p:cBhvr>
                                      <p:to>
                                        <p:strVal val="visible"/>
                                      </p:to>
                                    </p:set>
                                    <p:animEffect transition="in" filter="fade">
                                      <p:cBhvr>
                                        <p:cTn id="99"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32" grpId="0"/>
      <p:bldP spid="33" grpId="0"/>
      <p:bldP spid="34" grpId="0"/>
      <p:bldP spid="55" grpId="0"/>
      <p:bldP spid="5" grpId="0" animBg="1"/>
      <p:bldP spid="68" grpId="0"/>
      <p:bldP spid="1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 descr="Image result for graph processing"/>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9601025">
            <a:off x="1893685" y="115538"/>
            <a:ext cx="7851540" cy="7851540"/>
          </a:xfrm>
          <a:prstGeom prst="rect">
            <a:avLst/>
          </a:prstGeom>
          <a:noFill/>
          <a:extLst>
            <a:ext uri="{909E8E84-426E-40DD-AFC4-6F175D3DCCD1}">
              <a14:hiddenFill xmlns:a14="http://schemas.microsoft.com/office/drawing/2010/main">
                <a:solidFill>
                  <a:srgbClr val="FFFFFF"/>
                </a:solidFill>
              </a14:hiddenFill>
            </a:ext>
          </a:extLst>
        </p:spPr>
      </p:pic>
      <p:sp>
        <p:nvSpPr>
          <p:cNvPr id="25" name="Title 24"/>
          <p:cNvSpPr>
            <a:spLocks noGrp="1"/>
          </p:cNvSpPr>
          <p:nvPr>
            <p:ph type="title"/>
          </p:nvPr>
        </p:nvSpPr>
        <p:spPr>
          <a:noFill/>
        </p:spPr>
        <p:txBody>
          <a:bodyPr/>
          <a:lstStyle/>
          <a:p>
            <a:r>
              <a:rPr lang="en-US" dirty="0" smtClean="0"/>
              <a:t>Large graphs…</a:t>
            </a:r>
            <a:endParaRPr lang="de-CH" dirty="0"/>
          </a:p>
        </p:txBody>
      </p:sp>
      <p:sp>
        <p:nvSpPr>
          <p:cNvPr id="52" name="Rounded Rectangle 51"/>
          <p:cNvSpPr/>
          <p:nvPr/>
        </p:nvSpPr>
        <p:spPr>
          <a:xfrm>
            <a:off x="119336" y="1172616"/>
            <a:ext cx="2761061" cy="819037"/>
          </a:xfrm>
          <a:prstGeom prst="roundRect">
            <a:avLst>
              <a:gd name="adj" fmla="val 36359"/>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2400" dirty="0" smtClean="0">
                <a:sym typeface="Wingdings" panose="05000000000000000000" pitchFamily="2" charset="2"/>
              </a:rPr>
              <a:t>One particularly important problem</a:t>
            </a:r>
          </a:p>
        </p:txBody>
      </p:sp>
      <p:sp>
        <p:nvSpPr>
          <p:cNvPr id="106" name="Rectangle 105"/>
          <p:cNvSpPr/>
          <p:nvPr/>
        </p:nvSpPr>
        <p:spPr>
          <a:xfrm>
            <a:off x="3531642" y="2816932"/>
            <a:ext cx="3118417" cy="3896099"/>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66" name="Ellipse 10">
            <a:extLst>
              <a:ext uri="{FF2B5EF4-FFF2-40B4-BE49-F238E27FC236}">
                <a16:creationId xmlns:a16="http://schemas.microsoft.com/office/drawing/2014/main" id="{8EBDA374-B2FA-43A1-87D3-8AE563223ED3}"/>
              </a:ext>
            </a:extLst>
          </p:cNvPr>
          <p:cNvSpPr>
            <a:spLocks noChangeAspect="1"/>
          </p:cNvSpPr>
          <p:nvPr/>
        </p:nvSpPr>
        <p:spPr>
          <a:xfrm>
            <a:off x="4180914" y="3176568"/>
            <a:ext cx="180000" cy="180000"/>
          </a:xfrm>
          <a:prstGeom prst="ellipse">
            <a:avLst/>
          </a:prstGeom>
          <a:solidFill>
            <a:schemeClr val="tx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67" name="Ellipse 11">
            <a:extLst>
              <a:ext uri="{FF2B5EF4-FFF2-40B4-BE49-F238E27FC236}">
                <a16:creationId xmlns:a16="http://schemas.microsoft.com/office/drawing/2014/main" id="{3E9930AC-A56E-419E-8310-9AE1F7000861}"/>
              </a:ext>
            </a:extLst>
          </p:cNvPr>
          <p:cNvSpPr>
            <a:spLocks noChangeAspect="1"/>
          </p:cNvSpPr>
          <p:nvPr/>
        </p:nvSpPr>
        <p:spPr>
          <a:xfrm>
            <a:off x="5621054" y="3176568"/>
            <a:ext cx="180000" cy="180000"/>
          </a:xfrm>
          <a:prstGeom prst="ellipse">
            <a:avLst/>
          </a:prstGeom>
          <a:solidFill>
            <a:schemeClr val="tx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68" name="Ellipse 12">
            <a:extLst>
              <a:ext uri="{FF2B5EF4-FFF2-40B4-BE49-F238E27FC236}">
                <a16:creationId xmlns:a16="http://schemas.microsoft.com/office/drawing/2014/main" id="{2492243B-5CF9-4A0C-B6CE-DD72D517946D}"/>
              </a:ext>
            </a:extLst>
          </p:cNvPr>
          <p:cNvSpPr>
            <a:spLocks noChangeAspect="1"/>
          </p:cNvSpPr>
          <p:nvPr/>
        </p:nvSpPr>
        <p:spPr>
          <a:xfrm>
            <a:off x="4648966" y="3962763"/>
            <a:ext cx="180000" cy="180000"/>
          </a:xfrm>
          <a:prstGeom prst="ellipse">
            <a:avLst/>
          </a:prstGeom>
          <a:solidFill>
            <a:schemeClr val="tx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sp>
        <p:nvSpPr>
          <p:cNvPr id="69" name="Ellipse 13">
            <a:extLst>
              <a:ext uri="{FF2B5EF4-FFF2-40B4-BE49-F238E27FC236}">
                <a16:creationId xmlns:a16="http://schemas.microsoft.com/office/drawing/2014/main" id="{331C0524-4F1F-409F-A6AF-5E3C0B167E8E}"/>
              </a:ext>
            </a:extLst>
          </p:cNvPr>
          <p:cNvSpPr>
            <a:spLocks noChangeAspect="1"/>
          </p:cNvSpPr>
          <p:nvPr/>
        </p:nvSpPr>
        <p:spPr>
          <a:xfrm>
            <a:off x="6233102" y="4135543"/>
            <a:ext cx="180000" cy="180000"/>
          </a:xfrm>
          <a:prstGeom prst="ellipse">
            <a:avLst/>
          </a:prstGeom>
          <a:solidFill>
            <a:schemeClr val="tx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sp>
        <p:nvSpPr>
          <p:cNvPr id="70" name="Ellipse 14">
            <a:extLst>
              <a:ext uri="{FF2B5EF4-FFF2-40B4-BE49-F238E27FC236}">
                <a16:creationId xmlns:a16="http://schemas.microsoft.com/office/drawing/2014/main" id="{08A708AE-55C8-401F-8153-DD135BE22B43}"/>
              </a:ext>
            </a:extLst>
          </p:cNvPr>
          <p:cNvSpPr>
            <a:spLocks noChangeAspect="1"/>
          </p:cNvSpPr>
          <p:nvPr/>
        </p:nvSpPr>
        <p:spPr>
          <a:xfrm>
            <a:off x="3784870" y="4745815"/>
            <a:ext cx="180000" cy="180000"/>
          </a:xfrm>
          <a:prstGeom prst="ellipse">
            <a:avLst/>
          </a:prstGeom>
          <a:solidFill>
            <a:schemeClr val="tx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71" name="Ellipse 15">
            <a:extLst>
              <a:ext uri="{FF2B5EF4-FFF2-40B4-BE49-F238E27FC236}">
                <a16:creationId xmlns:a16="http://schemas.microsoft.com/office/drawing/2014/main" id="{E9D0BE07-1A30-40CC-99CB-963A29A8A771}"/>
              </a:ext>
            </a:extLst>
          </p:cNvPr>
          <p:cNvSpPr>
            <a:spLocks noChangeAspect="1"/>
          </p:cNvSpPr>
          <p:nvPr/>
        </p:nvSpPr>
        <p:spPr>
          <a:xfrm>
            <a:off x="4826538" y="5861959"/>
            <a:ext cx="180000" cy="180000"/>
          </a:xfrm>
          <a:prstGeom prst="ellipse">
            <a:avLst/>
          </a:prstGeom>
          <a:solidFill>
            <a:schemeClr val="tx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cxnSp>
        <p:nvCxnSpPr>
          <p:cNvPr id="73" name="Gerader Verbinder 17">
            <a:extLst>
              <a:ext uri="{FF2B5EF4-FFF2-40B4-BE49-F238E27FC236}">
                <a16:creationId xmlns:a16="http://schemas.microsoft.com/office/drawing/2014/main" id="{96DF520F-7AC6-4C50-90F0-33367D155B0D}"/>
              </a:ext>
            </a:extLst>
          </p:cNvPr>
          <p:cNvCxnSpPr>
            <a:cxnSpLocks noChangeAspect="1"/>
            <a:stCxn id="68" idx="3"/>
            <a:endCxn id="70" idx="7"/>
          </p:cNvCxnSpPr>
          <p:nvPr/>
        </p:nvCxnSpPr>
        <p:spPr>
          <a:xfrm flipH="1">
            <a:off x="3938510" y="4116403"/>
            <a:ext cx="736816" cy="655772"/>
          </a:xfrm>
          <a:prstGeom prst="line">
            <a:avLst/>
          </a:prstGeom>
          <a:ln w="19050">
            <a:solidFill>
              <a:schemeClr val="tx1"/>
            </a:solidFill>
            <a:prstDash val="lg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4" name="Gerader Verbinder 20">
            <a:extLst>
              <a:ext uri="{FF2B5EF4-FFF2-40B4-BE49-F238E27FC236}">
                <a16:creationId xmlns:a16="http://schemas.microsoft.com/office/drawing/2014/main" id="{FB14BCC7-C50D-4E9C-AD97-C46C28C6B243}"/>
              </a:ext>
            </a:extLst>
          </p:cNvPr>
          <p:cNvCxnSpPr>
            <a:cxnSpLocks noChangeAspect="1"/>
            <a:stCxn id="67" idx="2"/>
            <a:endCxn id="66" idx="6"/>
          </p:cNvCxnSpPr>
          <p:nvPr/>
        </p:nvCxnSpPr>
        <p:spPr>
          <a:xfrm flipH="1">
            <a:off x="4360914" y="3266568"/>
            <a:ext cx="1260140" cy="0"/>
          </a:xfrm>
          <a:prstGeom prst="line">
            <a:avLst/>
          </a:prstGeom>
          <a:ln w="19050" cmpd="sng">
            <a:solidFill>
              <a:schemeClr val="tx1"/>
            </a:solidFill>
            <a:prstDash val="lg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5" name="Gerader Verbinder 21">
            <a:extLst>
              <a:ext uri="{FF2B5EF4-FFF2-40B4-BE49-F238E27FC236}">
                <a16:creationId xmlns:a16="http://schemas.microsoft.com/office/drawing/2014/main" id="{D4B717A8-936F-4870-84BA-36E6EEB50B56}"/>
              </a:ext>
            </a:extLst>
          </p:cNvPr>
          <p:cNvCxnSpPr>
            <a:cxnSpLocks noChangeAspect="1"/>
            <a:stCxn id="69" idx="2"/>
            <a:endCxn id="68" idx="6"/>
          </p:cNvCxnSpPr>
          <p:nvPr/>
        </p:nvCxnSpPr>
        <p:spPr>
          <a:xfrm flipH="1" flipV="1">
            <a:off x="4828966" y="4052763"/>
            <a:ext cx="1404136" cy="172780"/>
          </a:xfrm>
          <a:prstGeom prst="line">
            <a:avLst/>
          </a:prstGeom>
          <a:ln w="19050">
            <a:solidFill>
              <a:schemeClr val="tx1"/>
            </a:solidFill>
            <a:prstDash val="lg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6" name="Gerader Verbinder 22">
            <a:extLst>
              <a:ext uri="{FF2B5EF4-FFF2-40B4-BE49-F238E27FC236}">
                <a16:creationId xmlns:a16="http://schemas.microsoft.com/office/drawing/2014/main" id="{EC873444-BB3B-4950-8EB0-EC1A26B9129A}"/>
              </a:ext>
            </a:extLst>
          </p:cNvPr>
          <p:cNvCxnSpPr>
            <a:cxnSpLocks noChangeAspect="1"/>
            <a:stCxn id="69" idx="3"/>
            <a:endCxn id="71" idx="7"/>
          </p:cNvCxnSpPr>
          <p:nvPr/>
        </p:nvCxnSpPr>
        <p:spPr>
          <a:xfrm flipH="1">
            <a:off x="4980178" y="4289183"/>
            <a:ext cx="1279284" cy="1599136"/>
          </a:xfrm>
          <a:prstGeom prst="line">
            <a:avLst/>
          </a:prstGeom>
          <a:ln w="19050">
            <a:solidFill>
              <a:schemeClr val="tx1"/>
            </a:solidFill>
            <a:prstDash val="lg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07" name="Rounded Rectangle 106"/>
          <p:cNvSpPr/>
          <p:nvPr/>
        </p:nvSpPr>
        <p:spPr>
          <a:xfrm>
            <a:off x="6900204" y="563087"/>
            <a:ext cx="5128908" cy="821286"/>
          </a:xfrm>
          <a:prstGeom prst="roundRect">
            <a:avLst>
              <a:gd name="adj" fmla="val 40588"/>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2400" b="1" u="sng" dirty="0"/>
              <a:t>Matching</a:t>
            </a:r>
            <a:r>
              <a:rPr lang="de-CH" sz="2400" dirty="0"/>
              <a:t>: A set of edges such that no two edges share a common vertex</a:t>
            </a:r>
          </a:p>
        </p:txBody>
      </p:sp>
      <p:pic>
        <p:nvPicPr>
          <p:cNvPr id="108" name="Picture 14" descr=" 4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38839" y="6080877"/>
            <a:ext cx="490542" cy="490542"/>
          </a:xfrm>
          <a:prstGeom prst="rect">
            <a:avLst/>
          </a:prstGeom>
          <a:noFill/>
          <a:extLst>
            <a:ext uri="{909E8E84-426E-40DD-AFC4-6F175D3DCCD1}">
              <a14:hiddenFill xmlns:a14="http://schemas.microsoft.com/office/drawing/2010/main">
                <a:solidFill>
                  <a:srgbClr val="FFFFFF"/>
                </a:solidFill>
              </a14:hiddenFill>
            </a:ext>
          </a:extLst>
        </p:spPr>
      </p:pic>
      <p:cxnSp>
        <p:nvCxnSpPr>
          <p:cNvPr id="48" name="Gerader Verbinder 20">
            <a:extLst>
              <a:ext uri="{FF2B5EF4-FFF2-40B4-BE49-F238E27FC236}">
                <a16:creationId xmlns:a16="http://schemas.microsoft.com/office/drawing/2014/main" id="{FB14BCC7-C50D-4E9C-AD97-C46C28C6B243}"/>
              </a:ext>
            </a:extLst>
          </p:cNvPr>
          <p:cNvCxnSpPr>
            <a:cxnSpLocks noChangeAspect="1"/>
            <a:stCxn id="69" idx="1"/>
          </p:cNvCxnSpPr>
          <p:nvPr/>
        </p:nvCxnSpPr>
        <p:spPr>
          <a:xfrm flipH="1" flipV="1">
            <a:off x="5681276" y="3305486"/>
            <a:ext cx="578186" cy="856417"/>
          </a:xfrm>
          <a:prstGeom prst="line">
            <a:avLst/>
          </a:prstGeom>
          <a:ln w="19050" cmpd="sng">
            <a:solidFill>
              <a:schemeClr val="tx1"/>
            </a:solidFill>
            <a:prstDash val="lg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0" name="Gerader Verbinder 20">
            <a:extLst>
              <a:ext uri="{FF2B5EF4-FFF2-40B4-BE49-F238E27FC236}">
                <a16:creationId xmlns:a16="http://schemas.microsoft.com/office/drawing/2014/main" id="{FB14BCC7-C50D-4E9C-AD97-C46C28C6B243}"/>
              </a:ext>
            </a:extLst>
          </p:cNvPr>
          <p:cNvCxnSpPr>
            <a:cxnSpLocks noChangeAspect="1"/>
            <a:stCxn id="71" idx="1"/>
            <a:endCxn id="70" idx="1"/>
          </p:cNvCxnSpPr>
          <p:nvPr/>
        </p:nvCxnSpPr>
        <p:spPr>
          <a:xfrm flipH="1" flipV="1">
            <a:off x="3811230" y="4772175"/>
            <a:ext cx="1041668" cy="1116144"/>
          </a:xfrm>
          <a:prstGeom prst="line">
            <a:avLst/>
          </a:prstGeom>
          <a:ln w="19050" cmpd="sng">
            <a:solidFill>
              <a:schemeClr val="tx1"/>
            </a:solidFill>
            <a:prstDash val="lg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2" name="Gerader Verbinder 16">
            <a:extLst>
              <a:ext uri="{FF2B5EF4-FFF2-40B4-BE49-F238E27FC236}">
                <a16:creationId xmlns:a16="http://schemas.microsoft.com/office/drawing/2014/main" id="{9D5C078D-3049-4D84-B840-26BEDE530612}"/>
              </a:ext>
            </a:extLst>
          </p:cNvPr>
          <p:cNvCxnSpPr>
            <a:cxnSpLocks noChangeAspect="1"/>
          </p:cNvCxnSpPr>
          <p:nvPr/>
        </p:nvCxnSpPr>
        <p:spPr>
          <a:xfrm>
            <a:off x="3920333" y="4889747"/>
            <a:ext cx="914388" cy="988864"/>
          </a:xfrm>
          <a:prstGeom prst="line">
            <a:avLst/>
          </a:prstGeom>
          <a:ln w="76200">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8" name="Rounded Rectangle 57"/>
          <p:cNvSpPr/>
          <p:nvPr/>
        </p:nvSpPr>
        <p:spPr>
          <a:xfrm>
            <a:off x="4852898" y="1565675"/>
            <a:ext cx="7148513" cy="793518"/>
          </a:xfrm>
          <a:prstGeom prst="roundRect">
            <a:avLst>
              <a:gd name="adj" fmla="val 40588"/>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2400" b="1" dirty="0">
                <a:sym typeface="Wingdings" panose="05000000000000000000" pitchFamily="2" charset="2"/>
              </a:rPr>
              <a:t>Maximum </a:t>
            </a:r>
            <a:r>
              <a:rPr lang="en-US" sz="2400" b="1" dirty="0">
                <a:sym typeface="Wingdings" panose="05000000000000000000" pitchFamily="2" charset="2"/>
              </a:rPr>
              <a:t>Weighted </a:t>
            </a:r>
            <a:r>
              <a:rPr lang="pl-PL" sz="2400" b="1" dirty="0" smtClean="0">
                <a:sym typeface="Wingdings" panose="05000000000000000000" pitchFamily="2" charset="2"/>
              </a:rPr>
              <a:t>Matching</a:t>
            </a:r>
            <a:r>
              <a:rPr lang="en-US" sz="2400" b="1" dirty="0" smtClean="0">
                <a:sym typeface="Wingdings" panose="05000000000000000000" pitchFamily="2" charset="2"/>
              </a:rPr>
              <a:t> </a:t>
            </a:r>
            <a:r>
              <a:rPr lang="en-US" sz="2400" b="1" dirty="0">
                <a:sym typeface="Wingdings" panose="05000000000000000000" pitchFamily="2" charset="2"/>
              </a:rPr>
              <a:t>(</a:t>
            </a:r>
            <a:r>
              <a:rPr lang="en-US" sz="2400" b="1" u="sng" dirty="0">
                <a:sym typeface="Wingdings" panose="05000000000000000000" pitchFamily="2" charset="2"/>
              </a:rPr>
              <a:t>MWM</a:t>
            </a:r>
            <a:r>
              <a:rPr lang="en-US" sz="2400" b="1" dirty="0" smtClean="0">
                <a:sym typeface="Wingdings" panose="05000000000000000000" pitchFamily="2" charset="2"/>
              </a:rPr>
              <a:t>)</a:t>
            </a:r>
            <a:r>
              <a:rPr lang="de-CH" sz="2400" b="1" dirty="0" smtClean="0"/>
              <a:t>:</a:t>
            </a:r>
            <a:r>
              <a:rPr lang="de-CH" sz="2400" dirty="0" smtClean="0"/>
              <a:t> </a:t>
            </a:r>
            <a:r>
              <a:rPr lang="de-CH" sz="2400" dirty="0"/>
              <a:t>A matching such that the sum of the </a:t>
            </a:r>
            <a:r>
              <a:rPr lang="de-CH" sz="2400" dirty="0" smtClean="0"/>
              <a:t>edge weights is maximized</a:t>
            </a:r>
            <a:endParaRPr lang="de-CH" sz="2400" dirty="0"/>
          </a:p>
        </p:txBody>
      </p:sp>
      <p:sp>
        <p:nvSpPr>
          <p:cNvPr id="59" name="Rectangle 58"/>
          <p:cNvSpPr/>
          <p:nvPr/>
        </p:nvSpPr>
        <p:spPr>
          <a:xfrm>
            <a:off x="175454" y="2797765"/>
            <a:ext cx="3118417" cy="3896099"/>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60" name="Ellipse 10">
            <a:extLst>
              <a:ext uri="{FF2B5EF4-FFF2-40B4-BE49-F238E27FC236}">
                <a16:creationId xmlns:a16="http://schemas.microsoft.com/office/drawing/2014/main" id="{8EBDA374-B2FA-43A1-87D3-8AE563223ED3}"/>
              </a:ext>
            </a:extLst>
          </p:cNvPr>
          <p:cNvSpPr>
            <a:spLocks noChangeAspect="1"/>
          </p:cNvSpPr>
          <p:nvPr/>
        </p:nvSpPr>
        <p:spPr>
          <a:xfrm>
            <a:off x="824726" y="3157401"/>
            <a:ext cx="180000" cy="180000"/>
          </a:xfrm>
          <a:prstGeom prst="ellipse">
            <a:avLst/>
          </a:prstGeom>
          <a:solidFill>
            <a:schemeClr val="tx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61" name="Ellipse 11">
            <a:extLst>
              <a:ext uri="{FF2B5EF4-FFF2-40B4-BE49-F238E27FC236}">
                <a16:creationId xmlns:a16="http://schemas.microsoft.com/office/drawing/2014/main" id="{3E9930AC-A56E-419E-8310-9AE1F7000861}"/>
              </a:ext>
            </a:extLst>
          </p:cNvPr>
          <p:cNvSpPr>
            <a:spLocks noChangeAspect="1"/>
          </p:cNvSpPr>
          <p:nvPr/>
        </p:nvSpPr>
        <p:spPr>
          <a:xfrm>
            <a:off x="2264866" y="3157401"/>
            <a:ext cx="180000" cy="180000"/>
          </a:xfrm>
          <a:prstGeom prst="ellipse">
            <a:avLst/>
          </a:prstGeom>
          <a:solidFill>
            <a:schemeClr val="tx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62" name="Ellipse 12">
            <a:extLst>
              <a:ext uri="{FF2B5EF4-FFF2-40B4-BE49-F238E27FC236}">
                <a16:creationId xmlns:a16="http://schemas.microsoft.com/office/drawing/2014/main" id="{2492243B-5CF9-4A0C-B6CE-DD72D517946D}"/>
              </a:ext>
            </a:extLst>
          </p:cNvPr>
          <p:cNvSpPr>
            <a:spLocks noChangeAspect="1"/>
          </p:cNvSpPr>
          <p:nvPr/>
        </p:nvSpPr>
        <p:spPr>
          <a:xfrm>
            <a:off x="1292778" y="3943596"/>
            <a:ext cx="180000" cy="180000"/>
          </a:xfrm>
          <a:prstGeom prst="ellipse">
            <a:avLst/>
          </a:prstGeom>
          <a:solidFill>
            <a:schemeClr val="tx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sp>
        <p:nvSpPr>
          <p:cNvPr id="63" name="Ellipse 13">
            <a:extLst>
              <a:ext uri="{FF2B5EF4-FFF2-40B4-BE49-F238E27FC236}">
                <a16:creationId xmlns:a16="http://schemas.microsoft.com/office/drawing/2014/main" id="{331C0524-4F1F-409F-A6AF-5E3C0B167E8E}"/>
              </a:ext>
            </a:extLst>
          </p:cNvPr>
          <p:cNvSpPr>
            <a:spLocks noChangeAspect="1"/>
          </p:cNvSpPr>
          <p:nvPr/>
        </p:nvSpPr>
        <p:spPr>
          <a:xfrm>
            <a:off x="2876914" y="4116376"/>
            <a:ext cx="180000" cy="180000"/>
          </a:xfrm>
          <a:prstGeom prst="ellipse">
            <a:avLst/>
          </a:prstGeom>
          <a:solidFill>
            <a:schemeClr val="tx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sp>
        <p:nvSpPr>
          <p:cNvPr id="64" name="Ellipse 14">
            <a:extLst>
              <a:ext uri="{FF2B5EF4-FFF2-40B4-BE49-F238E27FC236}">
                <a16:creationId xmlns:a16="http://schemas.microsoft.com/office/drawing/2014/main" id="{08A708AE-55C8-401F-8153-DD135BE22B43}"/>
              </a:ext>
            </a:extLst>
          </p:cNvPr>
          <p:cNvSpPr>
            <a:spLocks noChangeAspect="1"/>
          </p:cNvSpPr>
          <p:nvPr/>
        </p:nvSpPr>
        <p:spPr>
          <a:xfrm>
            <a:off x="428682" y="4726648"/>
            <a:ext cx="180000" cy="180000"/>
          </a:xfrm>
          <a:prstGeom prst="ellipse">
            <a:avLst/>
          </a:prstGeom>
          <a:solidFill>
            <a:schemeClr val="tx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65" name="Ellipse 15">
            <a:extLst>
              <a:ext uri="{FF2B5EF4-FFF2-40B4-BE49-F238E27FC236}">
                <a16:creationId xmlns:a16="http://schemas.microsoft.com/office/drawing/2014/main" id="{E9D0BE07-1A30-40CC-99CB-963A29A8A771}"/>
              </a:ext>
            </a:extLst>
          </p:cNvPr>
          <p:cNvSpPr>
            <a:spLocks noChangeAspect="1"/>
          </p:cNvSpPr>
          <p:nvPr/>
        </p:nvSpPr>
        <p:spPr>
          <a:xfrm>
            <a:off x="1470350" y="5842792"/>
            <a:ext cx="180000" cy="180000"/>
          </a:xfrm>
          <a:prstGeom prst="ellipse">
            <a:avLst/>
          </a:prstGeom>
          <a:solidFill>
            <a:schemeClr val="tx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cxnSp>
        <p:nvCxnSpPr>
          <p:cNvPr id="103" name="Gerader Verbinder 17">
            <a:extLst>
              <a:ext uri="{FF2B5EF4-FFF2-40B4-BE49-F238E27FC236}">
                <a16:creationId xmlns:a16="http://schemas.microsoft.com/office/drawing/2014/main" id="{96DF520F-7AC6-4C50-90F0-33367D155B0D}"/>
              </a:ext>
            </a:extLst>
          </p:cNvPr>
          <p:cNvCxnSpPr>
            <a:cxnSpLocks noChangeAspect="1"/>
            <a:stCxn id="62" idx="3"/>
            <a:endCxn id="64" idx="7"/>
          </p:cNvCxnSpPr>
          <p:nvPr/>
        </p:nvCxnSpPr>
        <p:spPr>
          <a:xfrm flipH="1">
            <a:off x="582322" y="4097236"/>
            <a:ext cx="736816" cy="655772"/>
          </a:xfrm>
          <a:prstGeom prst="line">
            <a:avLst/>
          </a:prstGeom>
          <a:ln w="19050">
            <a:solidFill>
              <a:schemeClr val="tx1"/>
            </a:solidFill>
            <a:prstDash val="lg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4" name="Gerader Verbinder 20">
            <a:extLst>
              <a:ext uri="{FF2B5EF4-FFF2-40B4-BE49-F238E27FC236}">
                <a16:creationId xmlns:a16="http://schemas.microsoft.com/office/drawing/2014/main" id="{FB14BCC7-C50D-4E9C-AD97-C46C28C6B243}"/>
              </a:ext>
            </a:extLst>
          </p:cNvPr>
          <p:cNvCxnSpPr>
            <a:cxnSpLocks noChangeAspect="1"/>
            <a:stCxn id="61" idx="2"/>
            <a:endCxn id="60" idx="6"/>
          </p:cNvCxnSpPr>
          <p:nvPr/>
        </p:nvCxnSpPr>
        <p:spPr>
          <a:xfrm flipH="1">
            <a:off x="1004726" y="3247401"/>
            <a:ext cx="1260140" cy="0"/>
          </a:xfrm>
          <a:prstGeom prst="line">
            <a:avLst/>
          </a:prstGeom>
          <a:ln w="19050" cmpd="sng">
            <a:solidFill>
              <a:schemeClr val="tx1"/>
            </a:solidFill>
            <a:prstDash val="lg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9" name="Gerader Verbinder 21">
            <a:extLst>
              <a:ext uri="{FF2B5EF4-FFF2-40B4-BE49-F238E27FC236}">
                <a16:creationId xmlns:a16="http://schemas.microsoft.com/office/drawing/2014/main" id="{D4B717A8-936F-4870-84BA-36E6EEB50B56}"/>
              </a:ext>
            </a:extLst>
          </p:cNvPr>
          <p:cNvCxnSpPr>
            <a:cxnSpLocks noChangeAspect="1"/>
            <a:stCxn id="63" idx="2"/>
            <a:endCxn id="62" idx="6"/>
          </p:cNvCxnSpPr>
          <p:nvPr/>
        </p:nvCxnSpPr>
        <p:spPr>
          <a:xfrm flipH="1" flipV="1">
            <a:off x="1472778" y="4033596"/>
            <a:ext cx="1404136" cy="172780"/>
          </a:xfrm>
          <a:prstGeom prst="line">
            <a:avLst/>
          </a:prstGeom>
          <a:ln w="19050">
            <a:solidFill>
              <a:schemeClr val="tx1"/>
            </a:solidFill>
            <a:prstDash val="lg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1" name="Gerader Verbinder 22">
            <a:extLst>
              <a:ext uri="{FF2B5EF4-FFF2-40B4-BE49-F238E27FC236}">
                <a16:creationId xmlns:a16="http://schemas.microsoft.com/office/drawing/2014/main" id="{EC873444-BB3B-4950-8EB0-EC1A26B9129A}"/>
              </a:ext>
            </a:extLst>
          </p:cNvPr>
          <p:cNvCxnSpPr>
            <a:cxnSpLocks noChangeAspect="1"/>
            <a:stCxn id="63" idx="3"/>
            <a:endCxn id="65" idx="7"/>
          </p:cNvCxnSpPr>
          <p:nvPr/>
        </p:nvCxnSpPr>
        <p:spPr>
          <a:xfrm flipH="1">
            <a:off x="1623990" y="4270016"/>
            <a:ext cx="1279284" cy="1599136"/>
          </a:xfrm>
          <a:prstGeom prst="line">
            <a:avLst/>
          </a:prstGeom>
          <a:ln w="19050">
            <a:solidFill>
              <a:schemeClr val="tx1"/>
            </a:solidFill>
            <a:prstDash val="lgDash"/>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112" name="Picture 14" descr=" 4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2651" y="6061710"/>
            <a:ext cx="490542" cy="490542"/>
          </a:xfrm>
          <a:prstGeom prst="rect">
            <a:avLst/>
          </a:prstGeom>
          <a:noFill/>
          <a:extLst>
            <a:ext uri="{909E8E84-426E-40DD-AFC4-6F175D3DCCD1}">
              <a14:hiddenFill xmlns:a14="http://schemas.microsoft.com/office/drawing/2010/main">
                <a:solidFill>
                  <a:srgbClr val="FFFFFF"/>
                </a:solidFill>
              </a14:hiddenFill>
            </a:ext>
          </a:extLst>
        </p:spPr>
      </p:pic>
      <p:cxnSp>
        <p:nvCxnSpPr>
          <p:cNvPr id="113" name="Gerader Verbinder 20">
            <a:extLst>
              <a:ext uri="{FF2B5EF4-FFF2-40B4-BE49-F238E27FC236}">
                <a16:creationId xmlns:a16="http://schemas.microsoft.com/office/drawing/2014/main" id="{FB14BCC7-C50D-4E9C-AD97-C46C28C6B243}"/>
              </a:ext>
            </a:extLst>
          </p:cNvPr>
          <p:cNvCxnSpPr>
            <a:cxnSpLocks noChangeAspect="1"/>
            <a:stCxn id="63" idx="1"/>
          </p:cNvCxnSpPr>
          <p:nvPr/>
        </p:nvCxnSpPr>
        <p:spPr>
          <a:xfrm flipH="1" flipV="1">
            <a:off x="2325088" y="3286319"/>
            <a:ext cx="578186" cy="856417"/>
          </a:xfrm>
          <a:prstGeom prst="line">
            <a:avLst/>
          </a:prstGeom>
          <a:ln w="19050" cmpd="sng">
            <a:solidFill>
              <a:schemeClr val="tx1"/>
            </a:solidFill>
            <a:prstDash val="lg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4" name="Gerader Verbinder 20">
            <a:extLst>
              <a:ext uri="{FF2B5EF4-FFF2-40B4-BE49-F238E27FC236}">
                <a16:creationId xmlns:a16="http://schemas.microsoft.com/office/drawing/2014/main" id="{FB14BCC7-C50D-4E9C-AD97-C46C28C6B243}"/>
              </a:ext>
            </a:extLst>
          </p:cNvPr>
          <p:cNvCxnSpPr>
            <a:cxnSpLocks noChangeAspect="1"/>
            <a:stCxn id="65" idx="1"/>
            <a:endCxn id="64" idx="1"/>
          </p:cNvCxnSpPr>
          <p:nvPr/>
        </p:nvCxnSpPr>
        <p:spPr>
          <a:xfrm flipH="1" flipV="1">
            <a:off x="455042" y="4753008"/>
            <a:ext cx="1041668" cy="1116144"/>
          </a:xfrm>
          <a:prstGeom prst="line">
            <a:avLst/>
          </a:prstGeom>
          <a:ln w="19050" cmpd="sng">
            <a:solidFill>
              <a:schemeClr val="tx1"/>
            </a:solidFill>
            <a:prstDash val="lg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17" name="Rectangle 116"/>
          <p:cNvSpPr/>
          <p:nvPr/>
        </p:nvSpPr>
        <p:spPr>
          <a:xfrm>
            <a:off x="6900204" y="2824125"/>
            <a:ext cx="3118417" cy="3896099"/>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18" name="Ellipse 10">
            <a:extLst>
              <a:ext uri="{FF2B5EF4-FFF2-40B4-BE49-F238E27FC236}">
                <a16:creationId xmlns:a16="http://schemas.microsoft.com/office/drawing/2014/main" id="{8EBDA374-B2FA-43A1-87D3-8AE563223ED3}"/>
              </a:ext>
            </a:extLst>
          </p:cNvPr>
          <p:cNvSpPr>
            <a:spLocks noChangeAspect="1"/>
          </p:cNvSpPr>
          <p:nvPr/>
        </p:nvSpPr>
        <p:spPr>
          <a:xfrm>
            <a:off x="7549476" y="3183761"/>
            <a:ext cx="180000" cy="180000"/>
          </a:xfrm>
          <a:prstGeom prst="ellipse">
            <a:avLst/>
          </a:prstGeom>
          <a:solidFill>
            <a:schemeClr val="tx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19" name="Ellipse 11">
            <a:extLst>
              <a:ext uri="{FF2B5EF4-FFF2-40B4-BE49-F238E27FC236}">
                <a16:creationId xmlns:a16="http://schemas.microsoft.com/office/drawing/2014/main" id="{3E9930AC-A56E-419E-8310-9AE1F7000861}"/>
              </a:ext>
            </a:extLst>
          </p:cNvPr>
          <p:cNvSpPr>
            <a:spLocks noChangeAspect="1"/>
          </p:cNvSpPr>
          <p:nvPr/>
        </p:nvSpPr>
        <p:spPr>
          <a:xfrm>
            <a:off x="8989616" y="3183761"/>
            <a:ext cx="180000" cy="180000"/>
          </a:xfrm>
          <a:prstGeom prst="ellipse">
            <a:avLst/>
          </a:prstGeom>
          <a:solidFill>
            <a:schemeClr val="tx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20" name="Ellipse 12">
            <a:extLst>
              <a:ext uri="{FF2B5EF4-FFF2-40B4-BE49-F238E27FC236}">
                <a16:creationId xmlns:a16="http://schemas.microsoft.com/office/drawing/2014/main" id="{2492243B-5CF9-4A0C-B6CE-DD72D517946D}"/>
              </a:ext>
            </a:extLst>
          </p:cNvPr>
          <p:cNvSpPr>
            <a:spLocks noChangeAspect="1"/>
          </p:cNvSpPr>
          <p:nvPr/>
        </p:nvSpPr>
        <p:spPr>
          <a:xfrm>
            <a:off x="8017528" y="3969956"/>
            <a:ext cx="180000" cy="180000"/>
          </a:xfrm>
          <a:prstGeom prst="ellipse">
            <a:avLst/>
          </a:prstGeom>
          <a:solidFill>
            <a:schemeClr val="tx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sp>
        <p:nvSpPr>
          <p:cNvPr id="121" name="Ellipse 13">
            <a:extLst>
              <a:ext uri="{FF2B5EF4-FFF2-40B4-BE49-F238E27FC236}">
                <a16:creationId xmlns:a16="http://schemas.microsoft.com/office/drawing/2014/main" id="{331C0524-4F1F-409F-A6AF-5E3C0B167E8E}"/>
              </a:ext>
            </a:extLst>
          </p:cNvPr>
          <p:cNvSpPr>
            <a:spLocks noChangeAspect="1"/>
          </p:cNvSpPr>
          <p:nvPr/>
        </p:nvSpPr>
        <p:spPr>
          <a:xfrm>
            <a:off x="9601664" y="4142736"/>
            <a:ext cx="180000" cy="180000"/>
          </a:xfrm>
          <a:prstGeom prst="ellipse">
            <a:avLst/>
          </a:prstGeom>
          <a:solidFill>
            <a:schemeClr val="tx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sp>
        <p:nvSpPr>
          <p:cNvPr id="122" name="Ellipse 14">
            <a:extLst>
              <a:ext uri="{FF2B5EF4-FFF2-40B4-BE49-F238E27FC236}">
                <a16:creationId xmlns:a16="http://schemas.microsoft.com/office/drawing/2014/main" id="{08A708AE-55C8-401F-8153-DD135BE22B43}"/>
              </a:ext>
            </a:extLst>
          </p:cNvPr>
          <p:cNvSpPr>
            <a:spLocks noChangeAspect="1"/>
          </p:cNvSpPr>
          <p:nvPr/>
        </p:nvSpPr>
        <p:spPr>
          <a:xfrm>
            <a:off x="7153432" y="4753008"/>
            <a:ext cx="180000" cy="180000"/>
          </a:xfrm>
          <a:prstGeom prst="ellipse">
            <a:avLst/>
          </a:prstGeom>
          <a:solidFill>
            <a:schemeClr val="tx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23" name="Ellipse 15">
            <a:extLst>
              <a:ext uri="{FF2B5EF4-FFF2-40B4-BE49-F238E27FC236}">
                <a16:creationId xmlns:a16="http://schemas.microsoft.com/office/drawing/2014/main" id="{E9D0BE07-1A30-40CC-99CB-963A29A8A771}"/>
              </a:ext>
            </a:extLst>
          </p:cNvPr>
          <p:cNvSpPr>
            <a:spLocks noChangeAspect="1"/>
          </p:cNvSpPr>
          <p:nvPr/>
        </p:nvSpPr>
        <p:spPr>
          <a:xfrm>
            <a:off x="8195100" y="5869152"/>
            <a:ext cx="180000" cy="180000"/>
          </a:xfrm>
          <a:prstGeom prst="ellipse">
            <a:avLst/>
          </a:prstGeom>
          <a:solidFill>
            <a:schemeClr val="tx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cxnSp>
        <p:nvCxnSpPr>
          <p:cNvPr id="124" name="Gerader Verbinder 17">
            <a:extLst>
              <a:ext uri="{FF2B5EF4-FFF2-40B4-BE49-F238E27FC236}">
                <a16:creationId xmlns:a16="http://schemas.microsoft.com/office/drawing/2014/main" id="{96DF520F-7AC6-4C50-90F0-33367D155B0D}"/>
              </a:ext>
            </a:extLst>
          </p:cNvPr>
          <p:cNvCxnSpPr>
            <a:cxnSpLocks noChangeAspect="1"/>
            <a:stCxn id="120" idx="3"/>
            <a:endCxn id="122" idx="7"/>
          </p:cNvCxnSpPr>
          <p:nvPr/>
        </p:nvCxnSpPr>
        <p:spPr>
          <a:xfrm flipH="1">
            <a:off x="7307072" y="4123596"/>
            <a:ext cx="736816" cy="655772"/>
          </a:xfrm>
          <a:prstGeom prst="line">
            <a:avLst/>
          </a:prstGeom>
          <a:ln w="19050">
            <a:solidFill>
              <a:schemeClr val="tx1"/>
            </a:solidFill>
            <a:prstDash val="lg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5" name="Gerader Verbinder 20">
            <a:extLst>
              <a:ext uri="{FF2B5EF4-FFF2-40B4-BE49-F238E27FC236}">
                <a16:creationId xmlns:a16="http://schemas.microsoft.com/office/drawing/2014/main" id="{FB14BCC7-C50D-4E9C-AD97-C46C28C6B243}"/>
              </a:ext>
            </a:extLst>
          </p:cNvPr>
          <p:cNvCxnSpPr>
            <a:cxnSpLocks noChangeAspect="1"/>
            <a:stCxn id="119" idx="2"/>
            <a:endCxn id="118" idx="6"/>
          </p:cNvCxnSpPr>
          <p:nvPr/>
        </p:nvCxnSpPr>
        <p:spPr>
          <a:xfrm flipH="1">
            <a:off x="7729476" y="3273761"/>
            <a:ext cx="1260140" cy="0"/>
          </a:xfrm>
          <a:prstGeom prst="line">
            <a:avLst/>
          </a:prstGeom>
          <a:ln w="19050" cmpd="sng">
            <a:solidFill>
              <a:schemeClr val="tx1"/>
            </a:solidFill>
            <a:prstDash val="lg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6" name="Gerader Verbinder 21">
            <a:extLst>
              <a:ext uri="{FF2B5EF4-FFF2-40B4-BE49-F238E27FC236}">
                <a16:creationId xmlns:a16="http://schemas.microsoft.com/office/drawing/2014/main" id="{D4B717A8-936F-4870-84BA-36E6EEB50B56}"/>
              </a:ext>
            </a:extLst>
          </p:cNvPr>
          <p:cNvCxnSpPr>
            <a:cxnSpLocks noChangeAspect="1"/>
            <a:stCxn id="121" idx="2"/>
            <a:endCxn id="120" idx="6"/>
          </p:cNvCxnSpPr>
          <p:nvPr/>
        </p:nvCxnSpPr>
        <p:spPr>
          <a:xfrm flipH="1" flipV="1">
            <a:off x="8197528" y="4059956"/>
            <a:ext cx="1404136" cy="172780"/>
          </a:xfrm>
          <a:prstGeom prst="line">
            <a:avLst/>
          </a:prstGeom>
          <a:ln w="19050">
            <a:solidFill>
              <a:schemeClr val="tx1"/>
            </a:solidFill>
            <a:prstDash val="lg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7" name="Gerader Verbinder 22">
            <a:extLst>
              <a:ext uri="{FF2B5EF4-FFF2-40B4-BE49-F238E27FC236}">
                <a16:creationId xmlns:a16="http://schemas.microsoft.com/office/drawing/2014/main" id="{EC873444-BB3B-4950-8EB0-EC1A26B9129A}"/>
              </a:ext>
            </a:extLst>
          </p:cNvPr>
          <p:cNvCxnSpPr>
            <a:cxnSpLocks noChangeAspect="1"/>
            <a:stCxn id="121" idx="3"/>
            <a:endCxn id="123" idx="7"/>
          </p:cNvCxnSpPr>
          <p:nvPr/>
        </p:nvCxnSpPr>
        <p:spPr>
          <a:xfrm flipH="1">
            <a:off x="8348740" y="4296376"/>
            <a:ext cx="1279284" cy="1599136"/>
          </a:xfrm>
          <a:prstGeom prst="line">
            <a:avLst/>
          </a:prstGeom>
          <a:ln w="19050">
            <a:solidFill>
              <a:schemeClr val="tx1"/>
            </a:solidFill>
            <a:prstDash val="lg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9" name="Gerader Verbinder 20">
            <a:extLst>
              <a:ext uri="{FF2B5EF4-FFF2-40B4-BE49-F238E27FC236}">
                <a16:creationId xmlns:a16="http://schemas.microsoft.com/office/drawing/2014/main" id="{FB14BCC7-C50D-4E9C-AD97-C46C28C6B243}"/>
              </a:ext>
            </a:extLst>
          </p:cNvPr>
          <p:cNvCxnSpPr>
            <a:cxnSpLocks noChangeAspect="1"/>
            <a:stCxn id="121" idx="1"/>
          </p:cNvCxnSpPr>
          <p:nvPr/>
        </p:nvCxnSpPr>
        <p:spPr>
          <a:xfrm flipH="1" flipV="1">
            <a:off x="9049838" y="3312679"/>
            <a:ext cx="578186" cy="856417"/>
          </a:xfrm>
          <a:prstGeom prst="line">
            <a:avLst/>
          </a:prstGeom>
          <a:ln w="19050" cmpd="sng">
            <a:solidFill>
              <a:schemeClr val="tx1"/>
            </a:solidFill>
            <a:prstDash val="lg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0" name="Gerader Verbinder 20">
            <a:extLst>
              <a:ext uri="{FF2B5EF4-FFF2-40B4-BE49-F238E27FC236}">
                <a16:creationId xmlns:a16="http://schemas.microsoft.com/office/drawing/2014/main" id="{FB14BCC7-C50D-4E9C-AD97-C46C28C6B243}"/>
              </a:ext>
            </a:extLst>
          </p:cNvPr>
          <p:cNvCxnSpPr>
            <a:cxnSpLocks noChangeAspect="1"/>
            <a:stCxn id="123" idx="1"/>
            <a:endCxn id="122" idx="1"/>
          </p:cNvCxnSpPr>
          <p:nvPr/>
        </p:nvCxnSpPr>
        <p:spPr>
          <a:xfrm flipH="1" flipV="1">
            <a:off x="7179792" y="4779368"/>
            <a:ext cx="1041668" cy="1116144"/>
          </a:xfrm>
          <a:prstGeom prst="line">
            <a:avLst/>
          </a:prstGeom>
          <a:ln w="19050" cmpd="sng">
            <a:solidFill>
              <a:schemeClr val="tx1"/>
            </a:solidFill>
            <a:prstDash val="lg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1" name="Gerader Verbinder 16">
            <a:extLst>
              <a:ext uri="{FF2B5EF4-FFF2-40B4-BE49-F238E27FC236}">
                <a16:creationId xmlns:a16="http://schemas.microsoft.com/office/drawing/2014/main" id="{9D5C078D-3049-4D84-B840-26BEDE530612}"/>
              </a:ext>
            </a:extLst>
          </p:cNvPr>
          <p:cNvCxnSpPr>
            <a:cxnSpLocks noChangeAspect="1"/>
            <a:stCxn id="120" idx="6"/>
          </p:cNvCxnSpPr>
          <p:nvPr/>
        </p:nvCxnSpPr>
        <p:spPr>
          <a:xfrm>
            <a:off x="8197528" y="4059956"/>
            <a:ext cx="1474912" cy="165587"/>
          </a:xfrm>
          <a:prstGeom prst="line">
            <a:avLst/>
          </a:prstGeom>
          <a:ln w="76200">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2" name="Gerader Verbinder 23">
            <a:extLst>
              <a:ext uri="{FF2B5EF4-FFF2-40B4-BE49-F238E27FC236}">
                <a16:creationId xmlns:a16="http://schemas.microsoft.com/office/drawing/2014/main" id="{771307FA-5A7B-4298-B3F4-CAE56EF04995}"/>
              </a:ext>
            </a:extLst>
          </p:cNvPr>
          <p:cNvCxnSpPr>
            <a:cxnSpLocks noChangeAspect="1"/>
          </p:cNvCxnSpPr>
          <p:nvPr/>
        </p:nvCxnSpPr>
        <p:spPr>
          <a:xfrm>
            <a:off x="9106612" y="3321500"/>
            <a:ext cx="484768" cy="831695"/>
          </a:xfrm>
          <a:prstGeom prst="line">
            <a:avLst/>
          </a:prstGeom>
          <a:ln w="76200">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110" name="Picture 16" descr=" 8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419761" y="2911712"/>
            <a:ext cx="532709" cy="532709"/>
          </a:xfrm>
          <a:prstGeom prst="rect">
            <a:avLst/>
          </a:prstGeom>
          <a:noFill/>
          <a:extLst>
            <a:ext uri="{909E8E84-426E-40DD-AFC4-6F175D3DCCD1}">
              <a14:hiddenFill xmlns:a14="http://schemas.microsoft.com/office/drawing/2010/main">
                <a:solidFill>
                  <a:srgbClr val="FFFFFF"/>
                </a:solidFill>
              </a14:hiddenFill>
            </a:ext>
          </a:extLst>
        </p:spPr>
      </p:pic>
      <p:sp>
        <p:nvSpPr>
          <p:cNvPr id="134" name="Textfeld 1">
            <a:extLst>
              <a:ext uri="{FF2B5EF4-FFF2-40B4-BE49-F238E27FC236}">
                <a16:creationId xmlns:a16="http://schemas.microsoft.com/office/drawing/2014/main" id="{EC2FAC8F-8D4B-4E0C-81CF-2D6A2CDB80D7}"/>
              </a:ext>
            </a:extLst>
          </p:cNvPr>
          <p:cNvSpPr txBox="1"/>
          <p:nvPr/>
        </p:nvSpPr>
        <p:spPr>
          <a:xfrm>
            <a:off x="1386836" y="2850303"/>
            <a:ext cx="470000" cy="430887"/>
          </a:xfrm>
          <a:prstGeom prst="rect">
            <a:avLst/>
          </a:prstGeom>
          <a:noFill/>
        </p:spPr>
        <p:txBody>
          <a:bodyPr wrap="none" rtlCol="0">
            <a:spAutoFit/>
          </a:bodyPr>
          <a:lstStyle/>
          <a:p>
            <a:r>
              <a:rPr lang="de-CH" sz="2200" dirty="0"/>
              <a:t>10</a:t>
            </a:r>
          </a:p>
        </p:txBody>
      </p:sp>
      <p:sp>
        <p:nvSpPr>
          <p:cNvPr id="135" name="Textfeld 2">
            <a:extLst>
              <a:ext uri="{FF2B5EF4-FFF2-40B4-BE49-F238E27FC236}">
                <a16:creationId xmlns:a16="http://schemas.microsoft.com/office/drawing/2014/main" id="{11DBD103-BC1A-49DA-956D-47C47D7E1BCF}"/>
              </a:ext>
            </a:extLst>
          </p:cNvPr>
          <p:cNvSpPr txBox="1"/>
          <p:nvPr/>
        </p:nvSpPr>
        <p:spPr>
          <a:xfrm>
            <a:off x="1817784" y="3678288"/>
            <a:ext cx="470000" cy="430887"/>
          </a:xfrm>
          <a:prstGeom prst="rect">
            <a:avLst/>
          </a:prstGeom>
          <a:noFill/>
        </p:spPr>
        <p:txBody>
          <a:bodyPr wrap="none" rtlCol="0">
            <a:spAutoFit/>
          </a:bodyPr>
          <a:lstStyle/>
          <a:p>
            <a:r>
              <a:rPr lang="de-CH" sz="2200" dirty="0"/>
              <a:t>10</a:t>
            </a:r>
          </a:p>
        </p:txBody>
      </p:sp>
      <p:sp>
        <p:nvSpPr>
          <p:cNvPr id="136" name="Textfeld 104">
            <a:extLst>
              <a:ext uri="{FF2B5EF4-FFF2-40B4-BE49-F238E27FC236}">
                <a16:creationId xmlns:a16="http://schemas.microsoft.com/office/drawing/2014/main" id="{3D07EA18-3EA2-42BD-A015-069482EA3AAB}"/>
              </a:ext>
            </a:extLst>
          </p:cNvPr>
          <p:cNvSpPr txBox="1"/>
          <p:nvPr/>
        </p:nvSpPr>
        <p:spPr>
          <a:xfrm>
            <a:off x="643878" y="5331884"/>
            <a:ext cx="470000" cy="430887"/>
          </a:xfrm>
          <a:prstGeom prst="rect">
            <a:avLst/>
          </a:prstGeom>
          <a:noFill/>
        </p:spPr>
        <p:txBody>
          <a:bodyPr wrap="none" rtlCol="0">
            <a:spAutoFit/>
          </a:bodyPr>
          <a:lstStyle/>
          <a:p>
            <a:r>
              <a:rPr lang="de-CH" sz="2200" dirty="0"/>
              <a:t>10</a:t>
            </a:r>
          </a:p>
        </p:txBody>
      </p:sp>
      <p:sp>
        <p:nvSpPr>
          <p:cNvPr id="137" name="Textfeld 105">
            <a:extLst>
              <a:ext uri="{FF2B5EF4-FFF2-40B4-BE49-F238E27FC236}">
                <a16:creationId xmlns:a16="http://schemas.microsoft.com/office/drawing/2014/main" id="{CF3029EA-1E3A-418A-9091-A410CAE36AB4}"/>
              </a:ext>
            </a:extLst>
          </p:cNvPr>
          <p:cNvSpPr txBox="1"/>
          <p:nvPr/>
        </p:nvSpPr>
        <p:spPr>
          <a:xfrm>
            <a:off x="2280130" y="4993845"/>
            <a:ext cx="327334" cy="430887"/>
          </a:xfrm>
          <a:prstGeom prst="rect">
            <a:avLst/>
          </a:prstGeom>
          <a:noFill/>
        </p:spPr>
        <p:txBody>
          <a:bodyPr wrap="none" rtlCol="0">
            <a:spAutoFit/>
          </a:bodyPr>
          <a:lstStyle/>
          <a:p>
            <a:r>
              <a:rPr lang="de-CH" sz="2200" dirty="0"/>
              <a:t>5</a:t>
            </a:r>
          </a:p>
        </p:txBody>
      </p:sp>
      <p:sp>
        <p:nvSpPr>
          <p:cNvPr id="138" name="Textfeld 106">
            <a:extLst>
              <a:ext uri="{FF2B5EF4-FFF2-40B4-BE49-F238E27FC236}">
                <a16:creationId xmlns:a16="http://schemas.microsoft.com/office/drawing/2014/main" id="{277FC9AC-4854-4751-AF83-BB2A4D8A2EAC}"/>
              </a:ext>
            </a:extLst>
          </p:cNvPr>
          <p:cNvSpPr txBox="1"/>
          <p:nvPr/>
        </p:nvSpPr>
        <p:spPr>
          <a:xfrm>
            <a:off x="959121" y="4375201"/>
            <a:ext cx="327334" cy="430887"/>
          </a:xfrm>
          <a:prstGeom prst="rect">
            <a:avLst/>
          </a:prstGeom>
          <a:noFill/>
        </p:spPr>
        <p:txBody>
          <a:bodyPr wrap="none" rtlCol="0">
            <a:spAutoFit/>
          </a:bodyPr>
          <a:lstStyle/>
          <a:p>
            <a:r>
              <a:rPr lang="de-CH" sz="2200" dirty="0"/>
              <a:t>5</a:t>
            </a:r>
          </a:p>
        </p:txBody>
      </p:sp>
      <p:sp>
        <p:nvSpPr>
          <p:cNvPr id="139" name="Textfeld 107">
            <a:extLst>
              <a:ext uri="{FF2B5EF4-FFF2-40B4-BE49-F238E27FC236}">
                <a16:creationId xmlns:a16="http://schemas.microsoft.com/office/drawing/2014/main" id="{B913A28E-BC73-46FE-B8FB-2FB5B2229B75}"/>
              </a:ext>
            </a:extLst>
          </p:cNvPr>
          <p:cNvSpPr txBox="1"/>
          <p:nvPr/>
        </p:nvSpPr>
        <p:spPr>
          <a:xfrm>
            <a:off x="2647856" y="3490406"/>
            <a:ext cx="327334" cy="430887"/>
          </a:xfrm>
          <a:prstGeom prst="rect">
            <a:avLst/>
          </a:prstGeom>
          <a:noFill/>
        </p:spPr>
        <p:txBody>
          <a:bodyPr wrap="none" rtlCol="0">
            <a:spAutoFit/>
          </a:bodyPr>
          <a:lstStyle/>
          <a:p>
            <a:r>
              <a:rPr lang="de-CH" sz="2200" dirty="0"/>
              <a:t>5</a:t>
            </a:r>
          </a:p>
        </p:txBody>
      </p:sp>
      <p:cxnSp>
        <p:nvCxnSpPr>
          <p:cNvPr id="115" name="Gerader Verbinder 16">
            <a:extLst>
              <a:ext uri="{FF2B5EF4-FFF2-40B4-BE49-F238E27FC236}">
                <a16:creationId xmlns:a16="http://schemas.microsoft.com/office/drawing/2014/main" id="{9D5C078D-3049-4D84-B840-26BEDE530612}"/>
              </a:ext>
            </a:extLst>
          </p:cNvPr>
          <p:cNvCxnSpPr>
            <a:cxnSpLocks noChangeAspect="1"/>
          </p:cNvCxnSpPr>
          <p:nvPr/>
        </p:nvCxnSpPr>
        <p:spPr>
          <a:xfrm>
            <a:off x="578519" y="4867006"/>
            <a:ext cx="914388" cy="988864"/>
          </a:xfrm>
          <a:prstGeom prst="line">
            <a:avLst/>
          </a:prstGeom>
          <a:ln w="76200">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6" name="Gerader Verbinder 23">
            <a:extLst>
              <a:ext uri="{FF2B5EF4-FFF2-40B4-BE49-F238E27FC236}">
                <a16:creationId xmlns:a16="http://schemas.microsoft.com/office/drawing/2014/main" id="{771307FA-5A7B-4298-B3F4-CAE56EF04995}"/>
              </a:ext>
            </a:extLst>
          </p:cNvPr>
          <p:cNvCxnSpPr>
            <a:cxnSpLocks noChangeAspect="1"/>
            <a:endCxn id="61" idx="2"/>
          </p:cNvCxnSpPr>
          <p:nvPr/>
        </p:nvCxnSpPr>
        <p:spPr>
          <a:xfrm flipV="1">
            <a:off x="1046143" y="3247401"/>
            <a:ext cx="1218723" cy="33789"/>
          </a:xfrm>
          <a:prstGeom prst="line">
            <a:avLst/>
          </a:prstGeom>
          <a:ln w="76200">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7" name="Gerader Verbinder 16">
            <a:extLst>
              <a:ext uri="{FF2B5EF4-FFF2-40B4-BE49-F238E27FC236}">
                <a16:creationId xmlns:a16="http://schemas.microsoft.com/office/drawing/2014/main" id="{9D5C078D-3049-4D84-B840-26BEDE530612}"/>
              </a:ext>
            </a:extLst>
          </p:cNvPr>
          <p:cNvCxnSpPr>
            <a:cxnSpLocks noChangeAspect="1"/>
            <a:endCxn id="63" idx="2"/>
          </p:cNvCxnSpPr>
          <p:nvPr/>
        </p:nvCxnSpPr>
        <p:spPr>
          <a:xfrm>
            <a:off x="1467708" y="4059956"/>
            <a:ext cx="1409206" cy="146420"/>
          </a:xfrm>
          <a:prstGeom prst="line">
            <a:avLst/>
          </a:prstGeom>
          <a:ln w="76200">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54" name="Textfeld 1">
            <a:extLst>
              <a:ext uri="{FF2B5EF4-FFF2-40B4-BE49-F238E27FC236}">
                <a16:creationId xmlns:a16="http://schemas.microsoft.com/office/drawing/2014/main" id="{EC2FAC8F-8D4B-4E0C-81CF-2D6A2CDB80D7}"/>
              </a:ext>
            </a:extLst>
          </p:cNvPr>
          <p:cNvSpPr txBox="1"/>
          <p:nvPr/>
        </p:nvSpPr>
        <p:spPr>
          <a:xfrm>
            <a:off x="4746960" y="2833899"/>
            <a:ext cx="470000" cy="430887"/>
          </a:xfrm>
          <a:prstGeom prst="rect">
            <a:avLst/>
          </a:prstGeom>
          <a:noFill/>
        </p:spPr>
        <p:txBody>
          <a:bodyPr wrap="none" rtlCol="0">
            <a:spAutoFit/>
          </a:bodyPr>
          <a:lstStyle/>
          <a:p>
            <a:r>
              <a:rPr lang="de-CH" sz="2200" dirty="0"/>
              <a:t>10</a:t>
            </a:r>
          </a:p>
        </p:txBody>
      </p:sp>
      <p:sp>
        <p:nvSpPr>
          <p:cNvPr id="155" name="Textfeld 2">
            <a:extLst>
              <a:ext uri="{FF2B5EF4-FFF2-40B4-BE49-F238E27FC236}">
                <a16:creationId xmlns:a16="http://schemas.microsoft.com/office/drawing/2014/main" id="{11DBD103-BC1A-49DA-956D-47C47D7E1BCF}"/>
              </a:ext>
            </a:extLst>
          </p:cNvPr>
          <p:cNvSpPr txBox="1"/>
          <p:nvPr/>
        </p:nvSpPr>
        <p:spPr>
          <a:xfrm>
            <a:off x="5177908" y="3661884"/>
            <a:ext cx="470000" cy="430887"/>
          </a:xfrm>
          <a:prstGeom prst="rect">
            <a:avLst/>
          </a:prstGeom>
          <a:noFill/>
        </p:spPr>
        <p:txBody>
          <a:bodyPr wrap="none" rtlCol="0">
            <a:spAutoFit/>
          </a:bodyPr>
          <a:lstStyle/>
          <a:p>
            <a:r>
              <a:rPr lang="de-CH" sz="2200" dirty="0"/>
              <a:t>10</a:t>
            </a:r>
          </a:p>
        </p:txBody>
      </p:sp>
      <p:sp>
        <p:nvSpPr>
          <p:cNvPr id="156" name="Textfeld 104">
            <a:extLst>
              <a:ext uri="{FF2B5EF4-FFF2-40B4-BE49-F238E27FC236}">
                <a16:creationId xmlns:a16="http://schemas.microsoft.com/office/drawing/2014/main" id="{3D07EA18-3EA2-42BD-A015-069482EA3AAB}"/>
              </a:ext>
            </a:extLst>
          </p:cNvPr>
          <p:cNvSpPr txBox="1"/>
          <p:nvPr/>
        </p:nvSpPr>
        <p:spPr>
          <a:xfrm>
            <a:off x="4004002" y="5315480"/>
            <a:ext cx="470000" cy="430887"/>
          </a:xfrm>
          <a:prstGeom prst="rect">
            <a:avLst/>
          </a:prstGeom>
          <a:noFill/>
        </p:spPr>
        <p:txBody>
          <a:bodyPr wrap="none" rtlCol="0">
            <a:spAutoFit/>
          </a:bodyPr>
          <a:lstStyle/>
          <a:p>
            <a:r>
              <a:rPr lang="de-CH" sz="2200" dirty="0"/>
              <a:t>10</a:t>
            </a:r>
          </a:p>
        </p:txBody>
      </p:sp>
      <p:sp>
        <p:nvSpPr>
          <p:cNvPr id="157" name="Textfeld 105">
            <a:extLst>
              <a:ext uri="{FF2B5EF4-FFF2-40B4-BE49-F238E27FC236}">
                <a16:creationId xmlns:a16="http://schemas.microsoft.com/office/drawing/2014/main" id="{CF3029EA-1E3A-418A-9091-A410CAE36AB4}"/>
              </a:ext>
            </a:extLst>
          </p:cNvPr>
          <p:cNvSpPr txBox="1"/>
          <p:nvPr/>
        </p:nvSpPr>
        <p:spPr>
          <a:xfrm>
            <a:off x="5640254" y="4977441"/>
            <a:ext cx="327334" cy="430887"/>
          </a:xfrm>
          <a:prstGeom prst="rect">
            <a:avLst/>
          </a:prstGeom>
          <a:noFill/>
        </p:spPr>
        <p:txBody>
          <a:bodyPr wrap="none" rtlCol="0">
            <a:spAutoFit/>
          </a:bodyPr>
          <a:lstStyle/>
          <a:p>
            <a:r>
              <a:rPr lang="de-CH" sz="2200" dirty="0"/>
              <a:t>5</a:t>
            </a:r>
          </a:p>
        </p:txBody>
      </p:sp>
      <p:sp>
        <p:nvSpPr>
          <p:cNvPr id="158" name="Textfeld 106">
            <a:extLst>
              <a:ext uri="{FF2B5EF4-FFF2-40B4-BE49-F238E27FC236}">
                <a16:creationId xmlns:a16="http://schemas.microsoft.com/office/drawing/2014/main" id="{277FC9AC-4854-4751-AF83-BB2A4D8A2EAC}"/>
              </a:ext>
            </a:extLst>
          </p:cNvPr>
          <p:cNvSpPr txBox="1"/>
          <p:nvPr/>
        </p:nvSpPr>
        <p:spPr>
          <a:xfrm>
            <a:off x="4319245" y="4358797"/>
            <a:ext cx="327334" cy="430887"/>
          </a:xfrm>
          <a:prstGeom prst="rect">
            <a:avLst/>
          </a:prstGeom>
          <a:noFill/>
        </p:spPr>
        <p:txBody>
          <a:bodyPr wrap="none" rtlCol="0">
            <a:spAutoFit/>
          </a:bodyPr>
          <a:lstStyle/>
          <a:p>
            <a:r>
              <a:rPr lang="de-CH" sz="2200" dirty="0"/>
              <a:t>5</a:t>
            </a:r>
          </a:p>
        </p:txBody>
      </p:sp>
      <p:sp>
        <p:nvSpPr>
          <p:cNvPr id="159" name="Textfeld 107">
            <a:extLst>
              <a:ext uri="{FF2B5EF4-FFF2-40B4-BE49-F238E27FC236}">
                <a16:creationId xmlns:a16="http://schemas.microsoft.com/office/drawing/2014/main" id="{B913A28E-BC73-46FE-B8FB-2FB5B2229B75}"/>
              </a:ext>
            </a:extLst>
          </p:cNvPr>
          <p:cNvSpPr txBox="1"/>
          <p:nvPr/>
        </p:nvSpPr>
        <p:spPr>
          <a:xfrm>
            <a:off x="6007980" y="3474002"/>
            <a:ext cx="327334" cy="430887"/>
          </a:xfrm>
          <a:prstGeom prst="rect">
            <a:avLst/>
          </a:prstGeom>
          <a:noFill/>
        </p:spPr>
        <p:txBody>
          <a:bodyPr wrap="none" rtlCol="0">
            <a:spAutoFit/>
          </a:bodyPr>
          <a:lstStyle/>
          <a:p>
            <a:r>
              <a:rPr lang="de-CH" sz="2200" dirty="0"/>
              <a:t>5</a:t>
            </a:r>
          </a:p>
        </p:txBody>
      </p:sp>
      <p:sp>
        <p:nvSpPr>
          <p:cNvPr id="160" name="Textfeld 104">
            <a:extLst>
              <a:ext uri="{FF2B5EF4-FFF2-40B4-BE49-F238E27FC236}">
                <a16:creationId xmlns:a16="http://schemas.microsoft.com/office/drawing/2014/main" id="{3D07EA18-3EA2-42BD-A015-069482EA3AAB}"/>
              </a:ext>
            </a:extLst>
          </p:cNvPr>
          <p:cNvSpPr txBox="1"/>
          <p:nvPr/>
        </p:nvSpPr>
        <p:spPr>
          <a:xfrm>
            <a:off x="1761869" y="6244377"/>
            <a:ext cx="1558312" cy="430887"/>
          </a:xfrm>
          <a:prstGeom prst="rect">
            <a:avLst/>
          </a:prstGeom>
          <a:noFill/>
        </p:spPr>
        <p:txBody>
          <a:bodyPr wrap="none" rtlCol="0">
            <a:spAutoFit/>
          </a:bodyPr>
          <a:lstStyle/>
          <a:p>
            <a:r>
              <a:rPr lang="de-CH" sz="2200" dirty="0" smtClean="0"/>
              <a:t>Weight = 30</a:t>
            </a:r>
            <a:endParaRPr lang="de-CH" sz="2200" dirty="0"/>
          </a:p>
        </p:txBody>
      </p:sp>
      <p:sp>
        <p:nvSpPr>
          <p:cNvPr id="161" name="Textfeld 104">
            <a:extLst>
              <a:ext uri="{FF2B5EF4-FFF2-40B4-BE49-F238E27FC236}">
                <a16:creationId xmlns:a16="http://schemas.microsoft.com/office/drawing/2014/main" id="{3D07EA18-3EA2-42BD-A015-069482EA3AAB}"/>
              </a:ext>
            </a:extLst>
          </p:cNvPr>
          <p:cNvSpPr txBox="1"/>
          <p:nvPr/>
        </p:nvSpPr>
        <p:spPr>
          <a:xfrm>
            <a:off x="5018460" y="6244376"/>
            <a:ext cx="1558312" cy="430887"/>
          </a:xfrm>
          <a:prstGeom prst="rect">
            <a:avLst/>
          </a:prstGeom>
          <a:noFill/>
        </p:spPr>
        <p:txBody>
          <a:bodyPr wrap="none" rtlCol="0">
            <a:spAutoFit/>
          </a:bodyPr>
          <a:lstStyle/>
          <a:p>
            <a:r>
              <a:rPr lang="de-CH" sz="2200" dirty="0" smtClean="0"/>
              <a:t>Weight = 15</a:t>
            </a:r>
            <a:endParaRPr lang="de-CH" sz="2200" dirty="0"/>
          </a:p>
        </p:txBody>
      </p:sp>
      <p:sp>
        <p:nvSpPr>
          <p:cNvPr id="162" name="Rounded Rectangle 161"/>
          <p:cNvSpPr/>
          <p:nvPr/>
        </p:nvSpPr>
        <p:spPr>
          <a:xfrm rot="20680122">
            <a:off x="6028295" y="4061151"/>
            <a:ext cx="5147654" cy="1239174"/>
          </a:xfrm>
          <a:prstGeom prst="roundRect">
            <a:avLst>
              <a:gd name="adj" fmla="val 40588"/>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ym typeface="Wingdings" panose="05000000000000000000" pitchFamily="2" charset="2"/>
              </a:rPr>
              <a:t>2</a:t>
            </a:r>
            <a:r>
              <a:rPr lang="en-US" sz="2400" b="1" dirty="0" smtClean="0">
                <a:sym typeface="Wingdings" panose="05000000000000000000" pitchFamily="2" charset="2"/>
              </a:rPr>
              <a:t>-approximation: </a:t>
            </a:r>
            <a:r>
              <a:rPr lang="en-US" sz="2400" dirty="0" smtClean="0">
                <a:sym typeface="Wingdings" panose="05000000000000000000" pitchFamily="2" charset="2"/>
              </a:rPr>
              <a:t>here, we have a</a:t>
            </a:r>
          </a:p>
          <a:p>
            <a:pPr algn="ctr"/>
            <a:r>
              <a:rPr lang="en-US" sz="2400" dirty="0" smtClean="0">
                <a:sym typeface="Wingdings" panose="05000000000000000000" pitchFamily="2" charset="2"/>
              </a:rPr>
              <a:t>2-approximation (30/15 = 2)</a:t>
            </a:r>
            <a:endParaRPr lang="pl-PL" sz="2400" dirty="0" smtClean="0">
              <a:sym typeface="Wingdings" panose="05000000000000000000" pitchFamily="2" charset="2"/>
            </a:endParaRPr>
          </a:p>
        </p:txBody>
      </p:sp>
      <p:sp>
        <p:nvSpPr>
          <p:cNvPr id="163" name="Rounded Rectangle 162"/>
          <p:cNvSpPr/>
          <p:nvPr/>
        </p:nvSpPr>
        <p:spPr>
          <a:xfrm rot="20680122">
            <a:off x="8073357" y="5182167"/>
            <a:ext cx="3646394" cy="966253"/>
          </a:xfrm>
          <a:prstGeom prst="roundRect">
            <a:avLst>
              <a:gd name="adj" fmla="val 40588"/>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ym typeface="Wingdings" panose="05000000000000000000" pitchFamily="2" charset="2"/>
              </a:rPr>
              <a:t>Approximate MWMs are crucial to many problems </a:t>
            </a:r>
            <a:endParaRPr lang="pl-PL" sz="2400" dirty="0" smtClean="0">
              <a:sym typeface="Wingdings" panose="05000000000000000000" pitchFamily="2" charset="2"/>
            </a:endParaRPr>
          </a:p>
        </p:txBody>
      </p:sp>
      <p:pic>
        <p:nvPicPr>
          <p:cNvPr id="164" name="Picture 14" descr=" 4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8607" y="6061710"/>
            <a:ext cx="490542" cy="490542"/>
          </a:xfrm>
          <a:prstGeom prst="rect">
            <a:avLst/>
          </a:prstGeom>
          <a:noFill/>
          <a:extLst>
            <a:ext uri="{909E8E84-426E-40DD-AFC4-6F175D3DCCD1}">
              <a14:hiddenFill xmlns:a14="http://schemas.microsoft.com/office/drawing/2010/main">
                <a:solidFill>
                  <a:srgbClr val="FFFFFF"/>
                </a:solidFill>
              </a14:hiddenFill>
            </a:ext>
          </a:extLst>
        </p:spPr>
      </p:pic>
      <p:cxnSp>
        <p:nvCxnSpPr>
          <p:cNvPr id="14" name="Straight Arrow Connector 13"/>
          <p:cNvCxnSpPr/>
          <p:nvPr/>
        </p:nvCxnSpPr>
        <p:spPr>
          <a:xfrm flipH="1" flipV="1">
            <a:off x="4351119" y="5202403"/>
            <a:ext cx="1971616" cy="222330"/>
          </a:xfrm>
          <a:prstGeom prst="straightConnector1">
            <a:avLst/>
          </a:prstGeom>
          <a:ln w="76200">
            <a:solidFill>
              <a:schemeClr val="tx2"/>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77" name="Straight Arrow Connector 176"/>
          <p:cNvCxnSpPr/>
          <p:nvPr/>
        </p:nvCxnSpPr>
        <p:spPr>
          <a:xfrm flipH="1" flipV="1">
            <a:off x="5927323" y="3899123"/>
            <a:ext cx="351209" cy="1131367"/>
          </a:xfrm>
          <a:prstGeom prst="straightConnector1">
            <a:avLst/>
          </a:prstGeom>
          <a:ln w="76200">
            <a:solidFill>
              <a:schemeClr val="tx2"/>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79" name="Gerader Verbinder 16">
            <a:extLst>
              <a:ext uri="{FF2B5EF4-FFF2-40B4-BE49-F238E27FC236}">
                <a16:creationId xmlns:a16="http://schemas.microsoft.com/office/drawing/2014/main" id="{9D5C078D-3049-4D84-B840-26BEDE530612}"/>
              </a:ext>
            </a:extLst>
          </p:cNvPr>
          <p:cNvCxnSpPr>
            <a:cxnSpLocks noChangeAspect="1"/>
          </p:cNvCxnSpPr>
          <p:nvPr/>
        </p:nvCxnSpPr>
        <p:spPr>
          <a:xfrm>
            <a:off x="5675646" y="3312324"/>
            <a:ext cx="640998" cy="867683"/>
          </a:xfrm>
          <a:prstGeom prst="line">
            <a:avLst/>
          </a:prstGeom>
          <a:ln w="76200">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65" name="Rectangle 164"/>
          <p:cNvSpPr/>
          <p:nvPr/>
        </p:nvSpPr>
        <p:spPr>
          <a:xfrm>
            <a:off x="13467" y="461938"/>
            <a:ext cx="12192000" cy="6397381"/>
          </a:xfrm>
          <a:prstGeom prst="rect">
            <a:avLst/>
          </a:prstGeom>
          <a:solidFill>
            <a:schemeClr val="bg1">
              <a:alpha val="9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66" name="Rounded Rectangle 165"/>
          <p:cNvSpPr/>
          <p:nvPr/>
        </p:nvSpPr>
        <p:spPr>
          <a:xfrm>
            <a:off x="395596" y="4016402"/>
            <a:ext cx="2400366" cy="591503"/>
          </a:xfrm>
          <a:prstGeom prst="roundRect">
            <a:avLst>
              <a:gd name="adj" fmla="val 50000"/>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2200" dirty="0" smtClean="0"/>
              <a:t>Why do we care?</a:t>
            </a:r>
            <a:endParaRPr lang="pl-PL" sz="2200" dirty="0"/>
          </a:p>
        </p:txBody>
      </p:sp>
      <p:pic>
        <p:nvPicPr>
          <p:cNvPr id="167" name="Picture 2" descr="Image result for kidney transplan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33734" y="4372402"/>
            <a:ext cx="1633599" cy="1633599"/>
          </a:xfrm>
          <a:prstGeom prst="rect">
            <a:avLst/>
          </a:prstGeom>
          <a:noFill/>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68" name="Picture 8" descr="Bildergebnis für collaboration networks">
            <a:extLst>
              <a:ext uri="{FF2B5EF4-FFF2-40B4-BE49-F238E27FC236}">
                <a16:creationId xmlns:a16="http://schemas.microsoft.com/office/drawing/2014/main" id="{34212B51-1DFC-436D-B6E7-BB25E82C8A8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194613" y="3387015"/>
            <a:ext cx="3787995" cy="2622005"/>
          </a:xfrm>
          <a:prstGeom prst="rect">
            <a:avLst/>
          </a:prstGeom>
          <a:noFill/>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69" name="Picture 8" descr="Bildergebnis für rail network">
            <a:extLst>
              <a:ext uri="{FF2B5EF4-FFF2-40B4-BE49-F238E27FC236}">
                <a16:creationId xmlns:a16="http://schemas.microsoft.com/office/drawing/2014/main" id="{651B9573-2C87-4041-A6C8-525EF0616EC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599098" y="533400"/>
            <a:ext cx="3623828" cy="2577573"/>
          </a:xfrm>
          <a:prstGeom prst="rect">
            <a:avLst/>
          </a:prstGeom>
          <a:noFill/>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70" name="Picture 2" descr="Image result for scheduli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68574" y="632957"/>
            <a:ext cx="4163707" cy="2914594"/>
          </a:xfrm>
          <a:prstGeom prst="rect">
            <a:avLst/>
          </a:prstGeom>
          <a:noFill/>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72" name="Rounded Rectangle 171"/>
          <p:cNvSpPr/>
          <p:nvPr/>
        </p:nvSpPr>
        <p:spPr>
          <a:xfrm>
            <a:off x="3469873" y="3400146"/>
            <a:ext cx="2462185" cy="677575"/>
          </a:xfrm>
          <a:prstGeom prst="roundRect">
            <a:avLst>
              <a:gd name="adj" fmla="val 40588"/>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2400" dirty="0" smtClean="0">
                <a:sym typeface="Wingdings" panose="05000000000000000000" pitchFamily="2" charset="2"/>
              </a:rPr>
              <a:t>Scheduling</a:t>
            </a:r>
          </a:p>
        </p:txBody>
      </p:sp>
      <p:sp>
        <p:nvSpPr>
          <p:cNvPr id="174" name="Rounded Rectangle 173"/>
          <p:cNvSpPr/>
          <p:nvPr/>
        </p:nvSpPr>
        <p:spPr>
          <a:xfrm>
            <a:off x="6797965" y="5847382"/>
            <a:ext cx="2921270" cy="653533"/>
          </a:xfrm>
          <a:prstGeom prst="roundRect">
            <a:avLst>
              <a:gd name="adj" fmla="val 27190"/>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2400" dirty="0" smtClean="0">
                <a:sym typeface="Wingdings" panose="05000000000000000000" pitchFamily="2" charset="2"/>
              </a:rPr>
              <a:t>Transplant matching</a:t>
            </a:r>
          </a:p>
        </p:txBody>
      </p:sp>
      <p:sp>
        <p:nvSpPr>
          <p:cNvPr id="175" name="Rounded Rectangle 174"/>
          <p:cNvSpPr/>
          <p:nvPr/>
        </p:nvSpPr>
        <p:spPr>
          <a:xfrm>
            <a:off x="6317387" y="2631967"/>
            <a:ext cx="1556152" cy="1171147"/>
          </a:xfrm>
          <a:prstGeom prst="roundRect">
            <a:avLst>
              <a:gd name="adj" fmla="val 20682"/>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ym typeface="Wingdings" panose="05000000000000000000" pitchFamily="2" charset="2"/>
              </a:rPr>
              <a:t>Traveling Salesman Problem</a:t>
            </a:r>
            <a:endParaRPr lang="pl-PL" sz="2400" dirty="0" smtClean="0">
              <a:sym typeface="Wingdings" panose="05000000000000000000" pitchFamily="2" charset="2"/>
            </a:endParaRPr>
          </a:p>
        </p:txBody>
      </p:sp>
      <p:sp>
        <p:nvSpPr>
          <p:cNvPr id="176" name="Rounded Rectangle 175"/>
          <p:cNvSpPr/>
          <p:nvPr/>
        </p:nvSpPr>
        <p:spPr>
          <a:xfrm>
            <a:off x="9711827" y="2082131"/>
            <a:ext cx="2080637" cy="1074700"/>
          </a:xfrm>
          <a:prstGeom prst="roundRect">
            <a:avLst>
              <a:gd name="adj" fmla="val 26407"/>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2400" dirty="0" smtClean="0">
                <a:sym typeface="Wingdings" panose="05000000000000000000" pitchFamily="2" charset="2"/>
              </a:rPr>
              <a:t>Many</a:t>
            </a:r>
            <a:r>
              <a:rPr lang="en-US" sz="2400" dirty="0" smtClean="0">
                <a:sym typeface="Wingdings" panose="05000000000000000000" pitchFamily="2" charset="2"/>
              </a:rPr>
              <a:t>,</a:t>
            </a:r>
            <a:r>
              <a:rPr lang="pl-PL" sz="2400" dirty="0" smtClean="0">
                <a:sym typeface="Wingdings" panose="05000000000000000000" pitchFamily="2" charset="2"/>
              </a:rPr>
              <a:t> many others...</a:t>
            </a:r>
          </a:p>
        </p:txBody>
      </p:sp>
      <p:sp>
        <p:nvSpPr>
          <p:cNvPr id="178" name="Rounded Rectangle 177"/>
          <p:cNvSpPr/>
          <p:nvPr/>
        </p:nvSpPr>
        <p:spPr>
          <a:xfrm rot="20774200">
            <a:off x="559684" y="1386168"/>
            <a:ext cx="7145164" cy="1554539"/>
          </a:xfrm>
          <a:prstGeom prst="roundRect">
            <a:avLst>
              <a:gd name="adj" fmla="val 26407"/>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ym typeface="Wingdings" panose="05000000000000000000" pitchFamily="2" charset="2"/>
              </a:rPr>
              <a:t>In </a:t>
            </a:r>
            <a:r>
              <a:rPr lang="en-US" sz="3600" dirty="0">
                <a:sym typeface="Wingdings" panose="05000000000000000000" pitchFamily="2" charset="2"/>
              </a:rPr>
              <a:t>all cases, approximations (</a:t>
            </a:r>
            <a:r>
              <a:rPr lang="pl-PL" sz="3600" dirty="0">
                <a:sym typeface="Wingdings" panose="05000000000000000000" pitchFamily="2" charset="2"/>
              </a:rPr>
              <a:t>„</a:t>
            </a:r>
            <a:r>
              <a:rPr lang="en-US" sz="3600" dirty="0" err="1">
                <a:sym typeface="Wingdings" panose="05000000000000000000" pitchFamily="2" charset="2"/>
              </a:rPr>
              <a:t>reasonabl</a:t>
            </a:r>
            <a:r>
              <a:rPr lang="pl-PL" sz="3600" dirty="0">
                <a:sym typeface="Wingdings" panose="05000000000000000000" pitchFamily="2" charset="2"/>
              </a:rPr>
              <a:t>y” accurate</a:t>
            </a:r>
            <a:r>
              <a:rPr lang="en-US" sz="3600" dirty="0">
                <a:sym typeface="Wingdings" panose="05000000000000000000" pitchFamily="2" charset="2"/>
              </a:rPr>
              <a:t>) are </a:t>
            </a:r>
            <a:r>
              <a:rPr lang="en-US" sz="3600" dirty="0" smtClean="0">
                <a:sym typeface="Wingdings" panose="05000000000000000000" pitchFamily="2" charset="2"/>
              </a:rPr>
              <a:t>useful</a:t>
            </a:r>
            <a:endParaRPr lang="pl-PL" sz="3600" dirty="0" smtClean="0">
              <a:sym typeface="Wingdings" panose="05000000000000000000" pitchFamily="2" charset="2"/>
            </a:endParaRPr>
          </a:p>
        </p:txBody>
      </p:sp>
      <p:pic>
        <p:nvPicPr>
          <p:cNvPr id="1026" name="Picture 2" descr="Image result for error correcting codes"/>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26658" y="4789883"/>
            <a:ext cx="3665534" cy="1963352"/>
          </a:xfrm>
          <a:prstGeom prst="rect">
            <a:avLst/>
          </a:prstGeom>
          <a:noFill/>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73" name="Rounded Rectangle 172"/>
          <p:cNvSpPr/>
          <p:nvPr/>
        </p:nvSpPr>
        <p:spPr>
          <a:xfrm>
            <a:off x="3489709" y="4583154"/>
            <a:ext cx="2686461" cy="1138146"/>
          </a:xfrm>
          <a:prstGeom prst="roundRect">
            <a:avLst>
              <a:gd name="adj" fmla="val 19819"/>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ym typeface="Wingdings" panose="05000000000000000000" pitchFamily="2" charset="2"/>
              </a:rPr>
              <a:t>[Quantum] </a:t>
            </a:r>
            <a:r>
              <a:rPr lang="en-US" sz="2400" dirty="0">
                <a:sym typeface="Wingdings" panose="05000000000000000000" pitchFamily="2" charset="2"/>
              </a:rPr>
              <a:t>e</a:t>
            </a:r>
            <a:r>
              <a:rPr lang="pl-PL" sz="2400" dirty="0" smtClean="0">
                <a:sym typeface="Wingdings" panose="05000000000000000000" pitchFamily="2" charset="2"/>
              </a:rPr>
              <a:t>rror correcting codes</a:t>
            </a:r>
          </a:p>
        </p:txBody>
      </p:sp>
      <p:sp>
        <p:nvSpPr>
          <p:cNvPr id="18" name="Rectangle 17"/>
          <p:cNvSpPr/>
          <p:nvPr/>
        </p:nvSpPr>
        <p:spPr>
          <a:xfrm>
            <a:off x="9411966" y="564243"/>
            <a:ext cx="2695134" cy="1107996"/>
          </a:xfrm>
          <a:prstGeom prst="rect">
            <a:avLst/>
          </a:prstGeom>
        </p:spPr>
        <p:txBody>
          <a:bodyPr wrap="square">
            <a:spAutoFit/>
          </a:bodyPr>
          <a:lstStyle/>
          <a:p>
            <a:r>
              <a:rPr lang="en-US" sz="2200" dirty="0" smtClean="0"/>
              <a:t>“We </a:t>
            </a:r>
            <a:r>
              <a:rPr lang="en-US" sz="2200" dirty="0"/>
              <a:t>live in a system of </a:t>
            </a:r>
            <a:r>
              <a:rPr lang="en-US" sz="2200" dirty="0" smtClean="0"/>
              <a:t>approximations” — </a:t>
            </a:r>
            <a:r>
              <a:rPr lang="en-US" sz="2200" dirty="0"/>
              <a:t>Ralph Waldo Emerson</a:t>
            </a:r>
          </a:p>
        </p:txBody>
      </p:sp>
    </p:spTree>
    <p:extLst>
      <p:ext uri="{BB962C8B-B14F-4D97-AF65-F5344CB8AC3E}">
        <p14:creationId xmlns:p14="http://schemas.microsoft.com/office/powerpoint/2010/main" val="25177100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7"/>
                                        </p:tgtEl>
                                        <p:attrNameLst>
                                          <p:attrName>style.visibility</p:attrName>
                                        </p:attrNameLst>
                                      </p:cBhvr>
                                      <p:to>
                                        <p:strVal val="visible"/>
                                      </p:to>
                                    </p:set>
                                    <p:animEffect transition="in" filter="fade">
                                      <p:cBhvr>
                                        <p:cTn id="12" dur="500"/>
                                        <p:tgtEl>
                                          <p:spTgt spid="10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6"/>
                                        </p:tgtEl>
                                        <p:attrNameLst>
                                          <p:attrName>style.visibility</p:attrName>
                                        </p:attrNameLst>
                                      </p:cBhvr>
                                      <p:to>
                                        <p:strVal val="visible"/>
                                      </p:to>
                                    </p:set>
                                    <p:animEffect transition="in" filter="fade">
                                      <p:cBhvr>
                                        <p:cTn id="17" dur="500"/>
                                        <p:tgtEl>
                                          <p:spTgt spid="106"/>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66"/>
                                        </p:tgtEl>
                                        <p:attrNameLst>
                                          <p:attrName>style.visibility</p:attrName>
                                        </p:attrNameLst>
                                      </p:cBhvr>
                                      <p:to>
                                        <p:strVal val="visible"/>
                                      </p:to>
                                    </p:set>
                                    <p:animEffect transition="in" filter="fade">
                                      <p:cBhvr>
                                        <p:cTn id="20" dur="500"/>
                                        <p:tgtEl>
                                          <p:spTgt spid="66"/>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67"/>
                                        </p:tgtEl>
                                        <p:attrNameLst>
                                          <p:attrName>style.visibility</p:attrName>
                                        </p:attrNameLst>
                                      </p:cBhvr>
                                      <p:to>
                                        <p:strVal val="visible"/>
                                      </p:to>
                                    </p:set>
                                    <p:animEffect transition="in" filter="fade">
                                      <p:cBhvr>
                                        <p:cTn id="23" dur="500"/>
                                        <p:tgtEl>
                                          <p:spTgt spid="6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68"/>
                                        </p:tgtEl>
                                        <p:attrNameLst>
                                          <p:attrName>style.visibility</p:attrName>
                                        </p:attrNameLst>
                                      </p:cBhvr>
                                      <p:to>
                                        <p:strVal val="visible"/>
                                      </p:to>
                                    </p:set>
                                    <p:animEffect transition="in" filter="fade">
                                      <p:cBhvr>
                                        <p:cTn id="26" dur="500"/>
                                        <p:tgtEl>
                                          <p:spTgt spid="68"/>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69"/>
                                        </p:tgtEl>
                                        <p:attrNameLst>
                                          <p:attrName>style.visibility</p:attrName>
                                        </p:attrNameLst>
                                      </p:cBhvr>
                                      <p:to>
                                        <p:strVal val="visible"/>
                                      </p:to>
                                    </p:set>
                                    <p:animEffect transition="in" filter="fade">
                                      <p:cBhvr>
                                        <p:cTn id="29" dur="500"/>
                                        <p:tgtEl>
                                          <p:spTgt spid="69"/>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70"/>
                                        </p:tgtEl>
                                        <p:attrNameLst>
                                          <p:attrName>style.visibility</p:attrName>
                                        </p:attrNameLst>
                                      </p:cBhvr>
                                      <p:to>
                                        <p:strVal val="visible"/>
                                      </p:to>
                                    </p:set>
                                    <p:animEffect transition="in" filter="fade">
                                      <p:cBhvr>
                                        <p:cTn id="32" dur="500"/>
                                        <p:tgtEl>
                                          <p:spTgt spid="70"/>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71"/>
                                        </p:tgtEl>
                                        <p:attrNameLst>
                                          <p:attrName>style.visibility</p:attrName>
                                        </p:attrNameLst>
                                      </p:cBhvr>
                                      <p:to>
                                        <p:strVal val="visible"/>
                                      </p:to>
                                    </p:set>
                                    <p:animEffect transition="in" filter="fade">
                                      <p:cBhvr>
                                        <p:cTn id="35" dur="500"/>
                                        <p:tgtEl>
                                          <p:spTgt spid="71"/>
                                        </p:tgtEl>
                                      </p:cBhvr>
                                    </p:animEffect>
                                  </p:childTnLst>
                                </p:cTn>
                              </p:par>
                              <p:par>
                                <p:cTn id="36" presetID="10" presetClass="entr" presetSubtype="0" fill="hold" nodeType="withEffect">
                                  <p:stCondLst>
                                    <p:cond delay="0"/>
                                  </p:stCondLst>
                                  <p:childTnLst>
                                    <p:set>
                                      <p:cBhvr>
                                        <p:cTn id="37" dur="1" fill="hold">
                                          <p:stCondLst>
                                            <p:cond delay="0"/>
                                          </p:stCondLst>
                                        </p:cTn>
                                        <p:tgtEl>
                                          <p:spTgt spid="73"/>
                                        </p:tgtEl>
                                        <p:attrNameLst>
                                          <p:attrName>style.visibility</p:attrName>
                                        </p:attrNameLst>
                                      </p:cBhvr>
                                      <p:to>
                                        <p:strVal val="visible"/>
                                      </p:to>
                                    </p:set>
                                    <p:animEffect transition="in" filter="fade">
                                      <p:cBhvr>
                                        <p:cTn id="38" dur="500"/>
                                        <p:tgtEl>
                                          <p:spTgt spid="73"/>
                                        </p:tgtEl>
                                      </p:cBhvr>
                                    </p:animEffect>
                                  </p:childTnLst>
                                </p:cTn>
                              </p:par>
                              <p:par>
                                <p:cTn id="39" presetID="10" presetClass="entr" presetSubtype="0" fill="hold" nodeType="withEffect">
                                  <p:stCondLst>
                                    <p:cond delay="0"/>
                                  </p:stCondLst>
                                  <p:childTnLst>
                                    <p:set>
                                      <p:cBhvr>
                                        <p:cTn id="40" dur="1" fill="hold">
                                          <p:stCondLst>
                                            <p:cond delay="0"/>
                                          </p:stCondLst>
                                        </p:cTn>
                                        <p:tgtEl>
                                          <p:spTgt spid="74"/>
                                        </p:tgtEl>
                                        <p:attrNameLst>
                                          <p:attrName>style.visibility</p:attrName>
                                        </p:attrNameLst>
                                      </p:cBhvr>
                                      <p:to>
                                        <p:strVal val="visible"/>
                                      </p:to>
                                    </p:set>
                                    <p:animEffect transition="in" filter="fade">
                                      <p:cBhvr>
                                        <p:cTn id="41" dur="500"/>
                                        <p:tgtEl>
                                          <p:spTgt spid="74"/>
                                        </p:tgtEl>
                                      </p:cBhvr>
                                    </p:animEffect>
                                  </p:childTnLst>
                                </p:cTn>
                              </p:par>
                              <p:par>
                                <p:cTn id="42" presetID="10" presetClass="entr" presetSubtype="0" fill="hold" nodeType="withEffect">
                                  <p:stCondLst>
                                    <p:cond delay="0"/>
                                  </p:stCondLst>
                                  <p:childTnLst>
                                    <p:set>
                                      <p:cBhvr>
                                        <p:cTn id="43" dur="1" fill="hold">
                                          <p:stCondLst>
                                            <p:cond delay="0"/>
                                          </p:stCondLst>
                                        </p:cTn>
                                        <p:tgtEl>
                                          <p:spTgt spid="75"/>
                                        </p:tgtEl>
                                        <p:attrNameLst>
                                          <p:attrName>style.visibility</p:attrName>
                                        </p:attrNameLst>
                                      </p:cBhvr>
                                      <p:to>
                                        <p:strVal val="visible"/>
                                      </p:to>
                                    </p:set>
                                    <p:animEffect transition="in" filter="fade">
                                      <p:cBhvr>
                                        <p:cTn id="44" dur="500"/>
                                        <p:tgtEl>
                                          <p:spTgt spid="75"/>
                                        </p:tgtEl>
                                      </p:cBhvr>
                                    </p:animEffect>
                                  </p:childTnLst>
                                </p:cTn>
                              </p:par>
                              <p:par>
                                <p:cTn id="45" presetID="10" presetClass="entr" presetSubtype="0" fill="hold" nodeType="withEffect">
                                  <p:stCondLst>
                                    <p:cond delay="0"/>
                                  </p:stCondLst>
                                  <p:childTnLst>
                                    <p:set>
                                      <p:cBhvr>
                                        <p:cTn id="46" dur="1" fill="hold">
                                          <p:stCondLst>
                                            <p:cond delay="0"/>
                                          </p:stCondLst>
                                        </p:cTn>
                                        <p:tgtEl>
                                          <p:spTgt spid="76"/>
                                        </p:tgtEl>
                                        <p:attrNameLst>
                                          <p:attrName>style.visibility</p:attrName>
                                        </p:attrNameLst>
                                      </p:cBhvr>
                                      <p:to>
                                        <p:strVal val="visible"/>
                                      </p:to>
                                    </p:set>
                                    <p:animEffect transition="in" filter="fade">
                                      <p:cBhvr>
                                        <p:cTn id="47" dur="500"/>
                                        <p:tgtEl>
                                          <p:spTgt spid="76"/>
                                        </p:tgtEl>
                                      </p:cBhvr>
                                    </p:animEffect>
                                  </p:childTnLst>
                                </p:cTn>
                              </p:par>
                              <p:par>
                                <p:cTn id="48" presetID="10" presetClass="entr" presetSubtype="0" fill="hold" nodeType="withEffect">
                                  <p:stCondLst>
                                    <p:cond delay="0"/>
                                  </p:stCondLst>
                                  <p:childTnLst>
                                    <p:set>
                                      <p:cBhvr>
                                        <p:cTn id="49" dur="1" fill="hold">
                                          <p:stCondLst>
                                            <p:cond delay="0"/>
                                          </p:stCondLst>
                                        </p:cTn>
                                        <p:tgtEl>
                                          <p:spTgt spid="48"/>
                                        </p:tgtEl>
                                        <p:attrNameLst>
                                          <p:attrName>style.visibility</p:attrName>
                                        </p:attrNameLst>
                                      </p:cBhvr>
                                      <p:to>
                                        <p:strVal val="visible"/>
                                      </p:to>
                                    </p:set>
                                    <p:animEffect transition="in" filter="fade">
                                      <p:cBhvr>
                                        <p:cTn id="50" dur="500"/>
                                        <p:tgtEl>
                                          <p:spTgt spid="48"/>
                                        </p:tgtEl>
                                      </p:cBhvr>
                                    </p:animEffect>
                                  </p:childTnLst>
                                </p:cTn>
                              </p:par>
                              <p:par>
                                <p:cTn id="51" presetID="10" presetClass="entr" presetSubtype="0" fill="hold" nodeType="withEffect">
                                  <p:stCondLst>
                                    <p:cond delay="0"/>
                                  </p:stCondLst>
                                  <p:childTnLst>
                                    <p:set>
                                      <p:cBhvr>
                                        <p:cTn id="52" dur="1" fill="hold">
                                          <p:stCondLst>
                                            <p:cond delay="0"/>
                                          </p:stCondLst>
                                        </p:cTn>
                                        <p:tgtEl>
                                          <p:spTgt spid="50"/>
                                        </p:tgtEl>
                                        <p:attrNameLst>
                                          <p:attrName>style.visibility</p:attrName>
                                        </p:attrNameLst>
                                      </p:cBhvr>
                                      <p:to>
                                        <p:strVal val="visible"/>
                                      </p:to>
                                    </p:set>
                                    <p:animEffect transition="in" filter="fade">
                                      <p:cBhvr>
                                        <p:cTn id="53" dur="500"/>
                                        <p:tgtEl>
                                          <p:spTgt spid="50"/>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117"/>
                                        </p:tgtEl>
                                        <p:attrNameLst>
                                          <p:attrName>style.visibility</p:attrName>
                                        </p:attrNameLst>
                                      </p:cBhvr>
                                      <p:to>
                                        <p:strVal val="visible"/>
                                      </p:to>
                                    </p:set>
                                    <p:animEffect transition="in" filter="fade">
                                      <p:cBhvr>
                                        <p:cTn id="56" dur="500"/>
                                        <p:tgtEl>
                                          <p:spTgt spid="117"/>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118"/>
                                        </p:tgtEl>
                                        <p:attrNameLst>
                                          <p:attrName>style.visibility</p:attrName>
                                        </p:attrNameLst>
                                      </p:cBhvr>
                                      <p:to>
                                        <p:strVal val="visible"/>
                                      </p:to>
                                    </p:set>
                                    <p:animEffect transition="in" filter="fade">
                                      <p:cBhvr>
                                        <p:cTn id="59" dur="500"/>
                                        <p:tgtEl>
                                          <p:spTgt spid="118"/>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119"/>
                                        </p:tgtEl>
                                        <p:attrNameLst>
                                          <p:attrName>style.visibility</p:attrName>
                                        </p:attrNameLst>
                                      </p:cBhvr>
                                      <p:to>
                                        <p:strVal val="visible"/>
                                      </p:to>
                                    </p:set>
                                    <p:animEffect transition="in" filter="fade">
                                      <p:cBhvr>
                                        <p:cTn id="62" dur="500"/>
                                        <p:tgtEl>
                                          <p:spTgt spid="119"/>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120"/>
                                        </p:tgtEl>
                                        <p:attrNameLst>
                                          <p:attrName>style.visibility</p:attrName>
                                        </p:attrNameLst>
                                      </p:cBhvr>
                                      <p:to>
                                        <p:strVal val="visible"/>
                                      </p:to>
                                    </p:set>
                                    <p:animEffect transition="in" filter="fade">
                                      <p:cBhvr>
                                        <p:cTn id="65" dur="500"/>
                                        <p:tgtEl>
                                          <p:spTgt spid="120"/>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121"/>
                                        </p:tgtEl>
                                        <p:attrNameLst>
                                          <p:attrName>style.visibility</p:attrName>
                                        </p:attrNameLst>
                                      </p:cBhvr>
                                      <p:to>
                                        <p:strVal val="visible"/>
                                      </p:to>
                                    </p:set>
                                    <p:animEffect transition="in" filter="fade">
                                      <p:cBhvr>
                                        <p:cTn id="68" dur="500"/>
                                        <p:tgtEl>
                                          <p:spTgt spid="121"/>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122"/>
                                        </p:tgtEl>
                                        <p:attrNameLst>
                                          <p:attrName>style.visibility</p:attrName>
                                        </p:attrNameLst>
                                      </p:cBhvr>
                                      <p:to>
                                        <p:strVal val="visible"/>
                                      </p:to>
                                    </p:set>
                                    <p:animEffect transition="in" filter="fade">
                                      <p:cBhvr>
                                        <p:cTn id="71" dur="500"/>
                                        <p:tgtEl>
                                          <p:spTgt spid="122"/>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123"/>
                                        </p:tgtEl>
                                        <p:attrNameLst>
                                          <p:attrName>style.visibility</p:attrName>
                                        </p:attrNameLst>
                                      </p:cBhvr>
                                      <p:to>
                                        <p:strVal val="visible"/>
                                      </p:to>
                                    </p:set>
                                    <p:animEffect transition="in" filter="fade">
                                      <p:cBhvr>
                                        <p:cTn id="74" dur="500"/>
                                        <p:tgtEl>
                                          <p:spTgt spid="123"/>
                                        </p:tgtEl>
                                      </p:cBhvr>
                                    </p:animEffect>
                                  </p:childTnLst>
                                </p:cTn>
                              </p:par>
                              <p:par>
                                <p:cTn id="75" presetID="10" presetClass="entr" presetSubtype="0" fill="hold" nodeType="withEffect">
                                  <p:stCondLst>
                                    <p:cond delay="0"/>
                                  </p:stCondLst>
                                  <p:childTnLst>
                                    <p:set>
                                      <p:cBhvr>
                                        <p:cTn id="76" dur="1" fill="hold">
                                          <p:stCondLst>
                                            <p:cond delay="0"/>
                                          </p:stCondLst>
                                        </p:cTn>
                                        <p:tgtEl>
                                          <p:spTgt spid="124"/>
                                        </p:tgtEl>
                                        <p:attrNameLst>
                                          <p:attrName>style.visibility</p:attrName>
                                        </p:attrNameLst>
                                      </p:cBhvr>
                                      <p:to>
                                        <p:strVal val="visible"/>
                                      </p:to>
                                    </p:set>
                                    <p:animEffect transition="in" filter="fade">
                                      <p:cBhvr>
                                        <p:cTn id="77" dur="500"/>
                                        <p:tgtEl>
                                          <p:spTgt spid="124"/>
                                        </p:tgtEl>
                                      </p:cBhvr>
                                    </p:animEffect>
                                  </p:childTnLst>
                                </p:cTn>
                              </p:par>
                              <p:par>
                                <p:cTn id="78" presetID="10" presetClass="entr" presetSubtype="0" fill="hold" nodeType="withEffect">
                                  <p:stCondLst>
                                    <p:cond delay="0"/>
                                  </p:stCondLst>
                                  <p:childTnLst>
                                    <p:set>
                                      <p:cBhvr>
                                        <p:cTn id="79" dur="1" fill="hold">
                                          <p:stCondLst>
                                            <p:cond delay="0"/>
                                          </p:stCondLst>
                                        </p:cTn>
                                        <p:tgtEl>
                                          <p:spTgt spid="125"/>
                                        </p:tgtEl>
                                        <p:attrNameLst>
                                          <p:attrName>style.visibility</p:attrName>
                                        </p:attrNameLst>
                                      </p:cBhvr>
                                      <p:to>
                                        <p:strVal val="visible"/>
                                      </p:to>
                                    </p:set>
                                    <p:animEffect transition="in" filter="fade">
                                      <p:cBhvr>
                                        <p:cTn id="80" dur="500"/>
                                        <p:tgtEl>
                                          <p:spTgt spid="125"/>
                                        </p:tgtEl>
                                      </p:cBhvr>
                                    </p:animEffect>
                                  </p:childTnLst>
                                </p:cTn>
                              </p:par>
                              <p:par>
                                <p:cTn id="81" presetID="10" presetClass="entr" presetSubtype="0" fill="hold" nodeType="withEffect">
                                  <p:stCondLst>
                                    <p:cond delay="0"/>
                                  </p:stCondLst>
                                  <p:childTnLst>
                                    <p:set>
                                      <p:cBhvr>
                                        <p:cTn id="82" dur="1" fill="hold">
                                          <p:stCondLst>
                                            <p:cond delay="0"/>
                                          </p:stCondLst>
                                        </p:cTn>
                                        <p:tgtEl>
                                          <p:spTgt spid="126"/>
                                        </p:tgtEl>
                                        <p:attrNameLst>
                                          <p:attrName>style.visibility</p:attrName>
                                        </p:attrNameLst>
                                      </p:cBhvr>
                                      <p:to>
                                        <p:strVal val="visible"/>
                                      </p:to>
                                    </p:set>
                                    <p:animEffect transition="in" filter="fade">
                                      <p:cBhvr>
                                        <p:cTn id="83" dur="500"/>
                                        <p:tgtEl>
                                          <p:spTgt spid="126"/>
                                        </p:tgtEl>
                                      </p:cBhvr>
                                    </p:animEffect>
                                  </p:childTnLst>
                                </p:cTn>
                              </p:par>
                              <p:par>
                                <p:cTn id="84" presetID="10" presetClass="entr" presetSubtype="0" fill="hold" nodeType="withEffect">
                                  <p:stCondLst>
                                    <p:cond delay="0"/>
                                  </p:stCondLst>
                                  <p:childTnLst>
                                    <p:set>
                                      <p:cBhvr>
                                        <p:cTn id="85" dur="1" fill="hold">
                                          <p:stCondLst>
                                            <p:cond delay="0"/>
                                          </p:stCondLst>
                                        </p:cTn>
                                        <p:tgtEl>
                                          <p:spTgt spid="127"/>
                                        </p:tgtEl>
                                        <p:attrNameLst>
                                          <p:attrName>style.visibility</p:attrName>
                                        </p:attrNameLst>
                                      </p:cBhvr>
                                      <p:to>
                                        <p:strVal val="visible"/>
                                      </p:to>
                                    </p:set>
                                    <p:animEffect transition="in" filter="fade">
                                      <p:cBhvr>
                                        <p:cTn id="86" dur="500"/>
                                        <p:tgtEl>
                                          <p:spTgt spid="127"/>
                                        </p:tgtEl>
                                      </p:cBhvr>
                                    </p:animEffect>
                                  </p:childTnLst>
                                </p:cTn>
                              </p:par>
                              <p:par>
                                <p:cTn id="87" presetID="10" presetClass="entr" presetSubtype="0" fill="hold" nodeType="withEffect">
                                  <p:stCondLst>
                                    <p:cond delay="0"/>
                                  </p:stCondLst>
                                  <p:childTnLst>
                                    <p:set>
                                      <p:cBhvr>
                                        <p:cTn id="88" dur="1" fill="hold">
                                          <p:stCondLst>
                                            <p:cond delay="0"/>
                                          </p:stCondLst>
                                        </p:cTn>
                                        <p:tgtEl>
                                          <p:spTgt spid="129"/>
                                        </p:tgtEl>
                                        <p:attrNameLst>
                                          <p:attrName>style.visibility</p:attrName>
                                        </p:attrNameLst>
                                      </p:cBhvr>
                                      <p:to>
                                        <p:strVal val="visible"/>
                                      </p:to>
                                    </p:set>
                                    <p:animEffect transition="in" filter="fade">
                                      <p:cBhvr>
                                        <p:cTn id="89" dur="500"/>
                                        <p:tgtEl>
                                          <p:spTgt spid="129"/>
                                        </p:tgtEl>
                                      </p:cBhvr>
                                    </p:animEffect>
                                  </p:childTnLst>
                                </p:cTn>
                              </p:par>
                              <p:par>
                                <p:cTn id="90" presetID="10" presetClass="entr" presetSubtype="0" fill="hold" nodeType="withEffect">
                                  <p:stCondLst>
                                    <p:cond delay="0"/>
                                  </p:stCondLst>
                                  <p:childTnLst>
                                    <p:set>
                                      <p:cBhvr>
                                        <p:cTn id="91" dur="1" fill="hold">
                                          <p:stCondLst>
                                            <p:cond delay="0"/>
                                          </p:stCondLst>
                                        </p:cTn>
                                        <p:tgtEl>
                                          <p:spTgt spid="130"/>
                                        </p:tgtEl>
                                        <p:attrNameLst>
                                          <p:attrName>style.visibility</p:attrName>
                                        </p:attrNameLst>
                                      </p:cBhvr>
                                      <p:to>
                                        <p:strVal val="visible"/>
                                      </p:to>
                                    </p:set>
                                    <p:animEffect transition="in" filter="fade">
                                      <p:cBhvr>
                                        <p:cTn id="92" dur="500"/>
                                        <p:tgtEl>
                                          <p:spTgt spid="130"/>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nodeType="clickEffect">
                                  <p:stCondLst>
                                    <p:cond delay="0"/>
                                  </p:stCondLst>
                                  <p:childTnLst>
                                    <p:set>
                                      <p:cBhvr>
                                        <p:cTn id="96" dur="1" fill="hold">
                                          <p:stCondLst>
                                            <p:cond delay="0"/>
                                          </p:stCondLst>
                                        </p:cTn>
                                        <p:tgtEl>
                                          <p:spTgt spid="132"/>
                                        </p:tgtEl>
                                        <p:attrNameLst>
                                          <p:attrName>style.visibility</p:attrName>
                                        </p:attrNameLst>
                                      </p:cBhvr>
                                      <p:to>
                                        <p:strVal val="visible"/>
                                      </p:to>
                                    </p:set>
                                    <p:animEffect transition="in" filter="fade">
                                      <p:cBhvr>
                                        <p:cTn id="97" dur="500"/>
                                        <p:tgtEl>
                                          <p:spTgt spid="132"/>
                                        </p:tgtEl>
                                      </p:cBhvr>
                                    </p:animEffect>
                                  </p:childTnLst>
                                </p:cTn>
                              </p:par>
                              <p:par>
                                <p:cTn id="98" presetID="10" presetClass="entr" presetSubtype="0" fill="hold" nodeType="withEffect">
                                  <p:stCondLst>
                                    <p:cond delay="0"/>
                                  </p:stCondLst>
                                  <p:childTnLst>
                                    <p:set>
                                      <p:cBhvr>
                                        <p:cTn id="99" dur="1" fill="hold">
                                          <p:stCondLst>
                                            <p:cond delay="0"/>
                                          </p:stCondLst>
                                        </p:cTn>
                                        <p:tgtEl>
                                          <p:spTgt spid="131"/>
                                        </p:tgtEl>
                                        <p:attrNameLst>
                                          <p:attrName>style.visibility</p:attrName>
                                        </p:attrNameLst>
                                      </p:cBhvr>
                                      <p:to>
                                        <p:strVal val="visible"/>
                                      </p:to>
                                    </p:set>
                                    <p:animEffect transition="in" filter="fade">
                                      <p:cBhvr>
                                        <p:cTn id="100" dur="500"/>
                                        <p:tgtEl>
                                          <p:spTgt spid="131"/>
                                        </p:tgtEl>
                                      </p:cBhvr>
                                    </p:animEffect>
                                  </p:childTnLst>
                                </p:cTn>
                              </p:par>
                            </p:childTnLst>
                          </p:cTn>
                        </p:par>
                      </p:childTnLst>
                    </p:cTn>
                  </p:par>
                  <p:par>
                    <p:cTn id="101" fill="hold">
                      <p:stCondLst>
                        <p:cond delay="indefinite"/>
                      </p:stCondLst>
                      <p:childTnLst>
                        <p:par>
                          <p:cTn id="102" fill="hold">
                            <p:stCondLst>
                              <p:cond delay="0"/>
                            </p:stCondLst>
                            <p:childTnLst>
                              <p:par>
                                <p:cTn id="103" presetID="10" presetClass="entr" presetSubtype="0" fill="hold" nodeType="clickEffect">
                                  <p:stCondLst>
                                    <p:cond delay="0"/>
                                  </p:stCondLst>
                                  <p:childTnLst>
                                    <p:set>
                                      <p:cBhvr>
                                        <p:cTn id="104" dur="1" fill="hold">
                                          <p:stCondLst>
                                            <p:cond delay="0"/>
                                          </p:stCondLst>
                                        </p:cTn>
                                        <p:tgtEl>
                                          <p:spTgt spid="110"/>
                                        </p:tgtEl>
                                        <p:attrNameLst>
                                          <p:attrName>style.visibility</p:attrName>
                                        </p:attrNameLst>
                                      </p:cBhvr>
                                      <p:to>
                                        <p:strVal val="visible"/>
                                      </p:to>
                                    </p:set>
                                    <p:animEffect transition="in" filter="fade">
                                      <p:cBhvr>
                                        <p:cTn id="105" dur="500"/>
                                        <p:tgtEl>
                                          <p:spTgt spid="110"/>
                                        </p:tgtEl>
                                      </p:cBhvr>
                                    </p:animEffect>
                                  </p:childTnLst>
                                </p:cTn>
                              </p:par>
                            </p:childTnLst>
                          </p:cTn>
                        </p:par>
                      </p:childTnLst>
                    </p:cTn>
                  </p:par>
                  <p:par>
                    <p:cTn id="106" fill="hold">
                      <p:stCondLst>
                        <p:cond delay="indefinite"/>
                      </p:stCondLst>
                      <p:childTnLst>
                        <p:par>
                          <p:cTn id="107" fill="hold">
                            <p:stCondLst>
                              <p:cond delay="0"/>
                            </p:stCondLst>
                            <p:childTnLst>
                              <p:par>
                                <p:cTn id="108" presetID="10" presetClass="entr" presetSubtype="0" fill="hold" nodeType="clickEffect">
                                  <p:stCondLst>
                                    <p:cond delay="0"/>
                                  </p:stCondLst>
                                  <p:childTnLst>
                                    <p:set>
                                      <p:cBhvr>
                                        <p:cTn id="109" dur="1" fill="hold">
                                          <p:stCondLst>
                                            <p:cond delay="0"/>
                                          </p:stCondLst>
                                        </p:cTn>
                                        <p:tgtEl>
                                          <p:spTgt spid="72"/>
                                        </p:tgtEl>
                                        <p:attrNameLst>
                                          <p:attrName>style.visibility</p:attrName>
                                        </p:attrNameLst>
                                      </p:cBhvr>
                                      <p:to>
                                        <p:strVal val="visible"/>
                                      </p:to>
                                    </p:set>
                                    <p:animEffect transition="in" filter="fade">
                                      <p:cBhvr>
                                        <p:cTn id="110" dur="500"/>
                                        <p:tgtEl>
                                          <p:spTgt spid="72"/>
                                        </p:tgtEl>
                                      </p:cBhvr>
                                    </p:animEffect>
                                  </p:childTnLst>
                                </p:cTn>
                              </p:par>
                              <p:par>
                                <p:cTn id="111" presetID="10" presetClass="entr" presetSubtype="0" fill="hold" nodeType="withEffect">
                                  <p:stCondLst>
                                    <p:cond delay="0"/>
                                  </p:stCondLst>
                                  <p:childTnLst>
                                    <p:set>
                                      <p:cBhvr>
                                        <p:cTn id="112" dur="1" fill="hold">
                                          <p:stCondLst>
                                            <p:cond delay="0"/>
                                          </p:stCondLst>
                                        </p:cTn>
                                        <p:tgtEl>
                                          <p:spTgt spid="179"/>
                                        </p:tgtEl>
                                        <p:attrNameLst>
                                          <p:attrName>style.visibility</p:attrName>
                                        </p:attrNameLst>
                                      </p:cBhvr>
                                      <p:to>
                                        <p:strVal val="visible"/>
                                      </p:to>
                                    </p:set>
                                    <p:animEffect transition="in" filter="fade">
                                      <p:cBhvr>
                                        <p:cTn id="113" dur="500"/>
                                        <p:tgtEl>
                                          <p:spTgt spid="179"/>
                                        </p:tgtEl>
                                      </p:cBhvr>
                                    </p:animEffect>
                                  </p:childTnLst>
                                </p:cTn>
                              </p:par>
                            </p:childTnLst>
                          </p:cTn>
                        </p:par>
                      </p:childTnLst>
                    </p:cTn>
                  </p:par>
                  <p:par>
                    <p:cTn id="114" fill="hold">
                      <p:stCondLst>
                        <p:cond delay="indefinite"/>
                      </p:stCondLst>
                      <p:childTnLst>
                        <p:par>
                          <p:cTn id="115" fill="hold">
                            <p:stCondLst>
                              <p:cond delay="0"/>
                            </p:stCondLst>
                            <p:childTnLst>
                              <p:par>
                                <p:cTn id="116" presetID="10" presetClass="entr" presetSubtype="0" fill="hold" nodeType="clickEffect">
                                  <p:stCondLst>
                                    <p:cond delay="0"/>
                                  </p:stCondLst>
                                  <p:childTnLst>
                                    <p:set>
                                      <p:cBhvr>
                                        <p:cTn id="117" dur="1" fill="hold">
                                          <p:stCondLst>
                                            <p:cond delay="0"/>
                                          </p:stCondLst>
                                        </p:cTn>
                                        <p:tgtEl>
                                          <p:spTgt spid="108"/>
                                        </p:tgtEl>
                                        <p:attrNameLst>
                                          <p:attrName>style.visibility</p:attrName>
                                        </p:attrNameLst>
                                      </p:cBhvr>
                                      <p:to>
                                        <p:strVal val="visible"/>
                                      </p:to>
                                    </p:set>
                                    <p:animEffect transition="in" filter="fade">
                                      <p:cBhvr>
                                        <p:cTn id="118" dur="500"/>
                                        <p:tgtEl>
                                          <p:spTgt spid="108"/>
                                        </p:tgtEl>
                                      </p:cBhvr>
                                    </p:animEffect>
                                  </p:childTnLst>
                                </p:cTn>
                              </p:par>
                            </p:childTnLst>
                          </p:cTn>
                        </p:par>
                      </p:childTnLst>
                    </p:cTn>
                  </p:par>
                  <p:par>
                    <p:cTn id="119" fill="hold">
                      <p:stCondLst>
                        <p:cond delay="indefinite"/>
                      </p:stCondLst>
                      <p:childTnLst>
                        <p:par>
                          <p:cTn id="120" fill="hold">
                            <p:stCondLst>
                              <p:cond delay="0"/>
                            </p:stCondLst>
                            <p:childTnLst>
                              <p:par>
                                <p:cTn id="121" presetID="10" presetClass="entr" presetSubtype="0" fill="hold" grpId="0" nodeType="clickEffect">
                                  <p:stCondLst>
                                    <p:cond delay="0"/>
                                  </p:stCondLst>
                                  <p:childTnLst>
                                    <p:set>
                                      <p:cBhvr>
                                        <p:cTn id="122" dur="1" fill="hold">
                                          <p:stCondLst>
                                            <p:cond delay="0"/>
                                          </p:stCondLst>
                                        </p:cTn>
                                        <p:tgtEl>
                                          <p:spTgt spid="58"/>
                                        </p:tgtEl>
                                        <p:attrNameLst>
                                          <p:attrName>style.visibility</p:attrName>
                                        </p:attrNameLst>
                                      </p:cBhvr>
                                      <p:to>
                                        <p:strVal val="visible"/>
                                      </p:to>
                                    </p:set>
                                    <p:animEffect transition="in" filter="fade">
                                      <p:cBhvr>
                                        <p:cTn id="123" dur="500"/>
                                        <p:tgtEl>
                                          <p:spTgt spid="58"/>
                                        </p:tgtEl>
                                      </p:cBhvr>
                                    </p:animEffect>
                                  </p:childTnLst>
                                </p:cTn>
                              </p:par>
                            </p:childTnLst>
                          </p:cTn>
                        </p:par>
                      </p:childTnLst>
                    </p:cTn>
                  </p:par>
                  <p:par>
                    <p:cTn id="124" fill="hold">
                      <p:stCondLst>
                        <p:cond delay="indefinite"/>
                      </p:stCondLst>
                      <p:childTnLst>
                        <p:par>
                          <p:cTn id="125" fill="hold">
                            <p:stCondLst>
                              <p:cond delay="0"/>
                            </p:stCondLst>
                            <p:childTnLst>
                              <p:par>
                                <p:cTn id="126" presetID="10" presetClass="entr" presetSubtype="0" fill="hold" grpId="0" nodeType="clickEffect">
                                  <p:stCondLst>
                                    <p:cond delay="0"/>
                                  </p:stCondLst>
                                  <p:childTnLst>
                                    <p:set>
                                      <p:cBhvr>
                                        <p:cTn id="127" dur="1" fill="hold">
                                          <p:stCondLst>
                                            <p:cond delay="0"/>
                                          </p:stCondLst>
                                        </p:cTn>
                                        <p:tgtEl>
                                          <p:spTgt spid="59"/>
                                        </p:tgtEl>
                                        <p:attrNameLst>
                                          <p:attrName>style.visibility</p:attrName>
                                        </p:attrNameLst>
                                      </p:cBhvr>
                                      <p:to>
                                        <p:strVal val="visible"/>
                                      </p:to>
                                    </p:set>
                                    <p:animEffect transition="in" filter="fade">
                                      <p:cBhvr>
                                        <p:cTn id="128" dur="500"/>
                                        <p:tgtEl>
                                          <p:spTgt spid="59"/>
                                        </p:tgtEl>
                                      </p:cBhvr>
                                    </p:animEffect>
                                  </p:childTnLst>
                                </p:cTn>
                              </p:par>
                              <p:par>
                                <p:cTn id="129" presetID="10" presetClass="entr" presetSubtype="0" fill="hold" grpId="0" nodeType="withEffect">
                                  <p:stCondLst>
                                    <p:cond delay="0"/>
                                  </p:stCondLst>
                                  <p:childTnLst>
                                    <p:set>
                                      <p:cBhvr>
                                        <p:cTn id="130" dur="1" fill="hold">
                                          <p:stCondLst>
                                            <p:cond delay="0"/>
                                          </p:stCondLst>
                                        </p:cTn>
                                        <p:tgtEl>
                                          <p:spTgt spid="60"/>
                                        </p:tgtEl>
                                        <p:attrNameLst>
                                          <p:attrName>style.visibility</p:attrName>
                                        </p:attrNameLst>
                                      </p:cBhvr>
                                      <p:to>
                                        <p:strVal val="visible"/>
                                      </p:to>
                                    </p:set>
                                    <p:animEffect transition="in" filter="fade">
                                      <p:cBhvr>
                                        <p:cTn id="131" dur="500"/>
                                        <p:tgtEl>
                                          <p:spTgt spid="60"/>
                                        </p:tgtEl>
                                      </p:cBhvr>
                                    </p:animEffect>
                                  </p:childTnLst>
                                </p:cTn>
                              </p:par>
                              <p:par>
                                <p:cTn id="132" presetID="10" presetClass="entr" presetSubtype="0" fill="hold" grpId="0" nodeType="withEffect">
                                  <p:stCondLst>
                                    <p:cond delay="0"/>
                                  </p:stCondLst>
                                  <p:childTnLst>
                                    <p:set>
                                      <p:cBhvr>
                                        <p:cTn id="133" dur="1" fill="hold">
                                          <p:stCondLst>
                                            <p:cond delay="0"/>
                                          </p:stCondLst>
                                        </p:cTn>
                                        <p:tgtEl>
                                          <p:spTgt spid="61"/>
                                        </p:tgtEl>
                                        <p:attrNameLst>
                                          <p:attrName>style.visibility</p:attrName>
                                        </p:attrNameLst>
                                      </p:cBhvr>
                                      <p:to>
                                        <p:strVal val="visible"/>
                                      </p:to>
                                    </p:set>
                                    <p:animEffect transition="in" filter="fade">
                                      <p:cBhvr>
                                        <p:cTn id="134" dur="500"/>
                                        <p:tgtEl>
                                          <p:spTgt spid="61"/>
                                        </p:tgtEl>
                                      </p:cBhvr>
                                    </p:animEffect>
                                  </p:childTnLst>
                                </p:cTn>
                              </p:par>
                              <p:par>
                                <p:cTn id="135" presetID="10" presetClass="entr" presetSubtype="0" fill="hold" grpId="0" nodeType="withEffect">
                                  <p:stCondLst>
                                    <p:cond delay="0"/>
                                  </p:stCondLst>
                                  <p:childTnLst>
                                    <p:set>
                                      <p:cBhvr>
                                        <p:cTn id="136" dur="1" fill="hold">
                                          <p:stCondLst>
                                            <p:cond delay="0"/>
                                          </p:stCondLst>
                                        </p:cTn>
                                        <p:tgtEl>
                                          <p:spTgt spid="62"/>
                                        </p:tgtEl>
                                        <p:attrNameLst>
                                          <p:attrName>style.visibility</p:attrName>
                                        </p:attrNameLst>
                                      </p:cBhvr>
                                      <p:to>
                                        <p:strVal val="visible"/>
                                      </p:to>
                                    </p:set>
                                    <p:animEffect transition="in" filter="fade">
                                      <p:cBhvr>
                                        <p:cTn id="137" dur="500"/>
                                        <p:tgtEl>
                                          <p:spTgt spid="62"/>
                                        </p:tgtEl>
                                      </p:cBhvr>
                                    </p:animEffect>
                                  </p:childTnLst>
                                </p:cTn>
                              </p:par>
                              <p:par>
                                <p:cTn id="138" presetID="10" presetClass="entr" presetSubtype="0" fill="hold" grpId="0" nodeType="withEffect">
                                  <p:stCondLst>
                                    <p:cond delay="0"/>
                                  </p:stCondLst>
                                  <p:childTnLst>
                                    <p:set>
                                      <p:cBhvr>
                                        <p:cTn id="139" dur="1" fill="hold">
                                          <p:stCondLst>
                                            <p:cond delay="0"/>
                                          </p:stCondLst>
                                        </p:cTn>
                                        <p:tgtEl>
                                          <p:spTgt spid="63"/>
                                        </p:tgtEl>
                                        <p:attrNameLst>
                                          <p:attrName>style.visibility</p:attrName>
                                        </p:attrNameLst>
                                      </p:cBhvr>
                                      <p:to>
                                        <p:strVal val="visible"/>
                                      </p:to>
                                    </p:set>
                                    <p:animEffect transition="in" filter="fade">
                                      <p:cBhvr>
                                        <p:cTn id="140" dur="500"/>
                                        <p:tgtEl>
                                          <p:spTgt spid="63"/>
                                        </p:tgtEl>
                                      </p:cBhvr>
                                    </p:animEffect>
                                  </p:childTnLst>
                                </p:cTn>
                              </p:par>
                              <p:par>
                                <p:cTn id="141" presetID="10" presetClass="entr" presetSubtype="0" fill="hold" grpId="0" nodeType="withEffect">
                                  <p:stCondLst>
                                    <p:cond delay="0"/>
                                  </p:stCondLst>
                                  <p:childTnLst>
                                    <p:set>
                                      <p:cBhvr>
                                        <p:cTn id="142" dur="1" fill="hold">
                                          <p:stCondLst>
                                            <p:cond delay="0"/>
                                          </p:stCondLst>
                                        </p:cTn>
                                        <p:tgtEl>
                                          <p:spTgt spid="64"/>
                                        </p:tgtEl>
                                        <p:attrNameLst>
                                          <p:attrName>style.visibility</p:attrName>
                                        </p:attrNameLst>
                                      </p:cBhvr>
                                      <p:to>
                                        <p:strVal val="visible"/>
                                      </p:to>
                                    </p:set>
                                    <p:animEffect transition="in" filter="fade">
                                      <p:cBhvr>
                                        <p:cTn id="143" dur="500"/>
                                        <p:tgtEl>
                                          <p:spTgt spid="64"/>
                                        </p:tgtEl>
                                      </p:cBhvr>
                                    </p:animEffect>
                                  </p:childTnLst>
                                </p:cTn>
                              </p:par>
                              <p:par>
                                <p:cTn id="144" presetID="10" presetClass="entr" presetSubtype="0" fill="hold" grpId="0" nodeType="withEffect">
                                  <p:stCondLst>
                                    <p:cond delay="0"/>
                                  </p:stCondLst>
                                  <p:childTnLst>
                                    <p:set>
                                      <p:cBhvr>
                                        <p:cTn id="145" dur="1" fill="hold">
                                          <p:stCondLst>
                                            <p:cond delay="0"/>
                                          </p:stCondLst>
                                        </p:cTn>
                                        <p:tgtEl>
                                          <p:spTgt spid="65"/>
                                        </p:tgtEl>
                                        <p:attrNameLst>
                                          <p:attrName>style.visibility</p:attrName>
                                        </p:attrNameLst>
                                      </p:cBhvr>
                                      <p:to>
                                        <p:strVal val="visible"/>
                                      </p:to>
                                    </p:set>
                                    <p:animEffect transition="in" filter="fade">
                                      <p:cBhvr>
                                        <p:cTn id="146" dur="500"/>
                                        <p:tgtEl>
                                          <p:spTgt spid="65"/>
                                        </p:tgtEl>
                                      </p:cBhvr>
                                    </p:animEffect>
                                  </p:childTnLst>
                                </p:cTn>
                              </p:par>
                              <p:par>
                                <p:cTn id="147" presetID="10" presetClass="entr" presetSubtype="0" fill="hold" nodeType="withEffect">
                                  <p:stCondLst>
                                    <p:cond delay="0"/>
                                  </p:stCondLst>
                                  <p:childTnLst>
                                    <p:set>
                                      <p:cBhvr>
                                        <p:cTn id="148" dur="1" fill="hold">
                                          <p:stCondLst>
                                            <p:cond delay="0"/>
                                          </p:stCondLst>
                                        </p:cTn>
                                        <p:tgtEl>
                                          <p:spTgt spid="103"/>
                                        </p:tgtEl>
                                        <p:attrNameLst>
                                          <p:attrName>style.visibility</p:attrName>
                                        </p:attrNameLst>
                                      </p:cBhvr>
                                      <p:to>
                                        <p:strVal val="visible"/>
                                      </p:to>
                                    </p:set>
                                    <p:animEffect transition="in" filter="fade">
                                      <p:cBhvr>
                                        <p:cTn id="149" dur="500"/>
                                        <p:tgtEl>
                                          <p:spTgt spid="103"/>
                                        </p:tgtEl>
                                      </p:cBhvr>
                                    </p:animEffect>
                                  </p:childTnLst>
                                </p:cTn>
                              </p:par>
                              <p:par>
                                <p:cTn id="150" presetID="10" presetClass="entr" presetSubtype="0" fill="hold" nodeType="withEffect">
                                  <p:stCondLst>
                                    <p:cond delay="0"/>
                                  </p:stCondLst>
                                  <p:childTnLst>
                                    <p:set>
                                      <p:cBhvr>
                                        <p:cTn id="151" dur="1" fill="hold">
                                          <p:stCondLst>
                                            <p:cond delay="0"/>
                                          </p:stCondLst>
                                        </p:cTn>
                                        <p:tgtEl>
                                          <p:spTgt spid="104"/>
                                        </p:tgtEl>
                                        <p:attrNameLst>
                                          <p:attrName>style.visibility</p:attrName>
                                        </p:attrNameLst>
                                      </p:cBhvr>
                                      <p:to>
                                        <p:strVal val="visible"/>
                                      </p:to>
                                    </p:set>
                                    <p:animEffect transition="in" filter="fade">
                                      <p:cBhvr>
                                        <p:cTn id="152" dur="500"/>
                                        <p:tgtEl>
                                          <p:spTgt spid="104"/>
                                        </p:tgtEl>
                                      </p:cBhvr>
                                    </p:animEffect>
                                  </p:childTnLst>
                                </p:cTn>
                              </p:par>
                              <p:par>
                                <p:cTn id="153" presetID="10" presetClass="entr" presetSubtype="0" fill="hold" nodeType="withEffect">
                                  <p:stCondLst>
                                    <p:cond delay="0"/>
                                  </p:stCondLst>
                                  <p:childTnLst>
                                    <p:set>
                                      <p:cBhvr>
                                        <p:cTn id="154" dur="1" fill="hold">
                                          <p:stCondLst>
                                            <p:cond delay="0"/>
                                          </p:stCondLst>
                                        </p:cTn>
                                        <p:tgtEl>
                                          <p:spTgt spid="109"/>
                                        </p:tgtEl>
                                        <p:attrNameLst>
                                          <p:attrName>style.visibility</p:attrName>
                                        </p:attrNameLst>
                                      </p:cBhvr>
                                      <p:to>
                                        <p:strVal val="visible"/>
                                      </p:to>
                                    </p:set>
                                    <p:animEffect transition="in" filter="fade">
                                      <p:cBhvr>
                                        <p:cTn id="155" dur="500"/>
                                        <p:tgtEl>
                                          <p:spTgt spid="109"/>
                                        </p:tgtEl>
                                      </p:cBhvr>
                                    </p:animEffect>
                                  </p:childTnLst>
                                </p:cTn>
                              </p:par>
                              <p:par>
                                <p:cTn id="156" presetID="10" presetClass="entr" presetSubtype="0" fill="hold" nodeType="withEffect">
                                  <p:stCondLst>
                                    <p:cond delay="0"/>
                                  </p:stCondLst>
                                  <p:childTnLst>
                                    <p:set>
                                      <p:cBhvr>
                                        <p:cTn id="157" dur="1" fill="hold">
                                          <p:stCondLst>
                                            <p:cond delay="0"/>
                                          </p:stCondLst>
                                        </p:cTn>
                                        <p:tgtEl>
                                          <p:spTgt spid="111"/>
                                        </p:tgtEl>
                                        <p:attrNameLst>
                                          <p:attrName>style.visibility</p:attrName>
                                        </p:attrNameLst>
                                      </p:cBhvr>
                                      <p:to>
                                        <p:strVal val="visible"/>
                                      </p:to>
                                    </p:set>
                                    <p:animEffect transition="in" filter="fade">
                                      <p:cBhvr>
                                        <p:cTn id="158" dur="500"/>
                                        <p:tgtEl>
                                          <p:spTgt spid="111"/>
                                        </p:tgtEl>
                                      </p:cBhvr>
                                    </p:animEffect>
                                  </p:childTnLst>
                                </p:cTn>
                              </p:par>
                              <p:par>
                                <p:cTn id="159" presetID="10" presetClass="entr" presetSubtype="0" fill="hold" nodeType="withEffect">
                                  <p:stCondLst>
                                    <p:cond delay="0"/>
                                  </p:stCondLst>
                                  <p:childTnLst>
                                    <p:set>
                                      <p:cBhvr>
                                        <p:cTn id="160" dur="1" fill="hold">
                                          <p:stCondLst>
                                            <p:cond delay="0"/>
                                          </p:stCondLst>
                                        </p:cTn>
                                        <p:tgtEl>
                                          <p:spTgt spid="113"/>
                                        </p:tgtEl>
                                        <p:attrNameLst>
                                          <p:attrName>style.visibility</p:attrName>
                                        </p:attrNameLst>
                                      </p:cBhvr>
                                      <p:to>
                                        <p:strVal val="visible"/>
                                      </p:to>
                                    </p:set>
                                    <p:animEffect transition="in" filter="fade">
                                      <p:cBhvr>
                                        <p:cTn id="161" dur="500"/>
                                        <p:tgtEl>
                                          <p:spTgt spid="113"/>
                                        </p:tgtEl>
                                      </p:cBhvr>
                                    </p:animEffect>
                                  </p:childTnLst>
                                </p:cTn>
                              </p:par>
                              <p:par>
                                <p:cTn id="162" presetID="10" presetClass="entr" presetSubtype="0" fill="hold" nodeType="withEffect">
                                  <p:stCondLst>
                                    <p:cond delay="0"/>
                                  </p:stCondLst>
                                  <p:childTnLst>
                                    <p:set>
                                      <p:cBhvr>
                                        <p:cTn id="163" dur="1" fill="hold">
                                          <p:stCondLst>
                                            <p:cond delay="0"/>
                                          </p:stCondLst>
                                        </p:cTn>
                                        <p:tgtEl>
                                          <p:spTgt spid="114"/>
                                        </p:tgtEl>
                                        <p:attrNameLst>
                                          <p:attrName>style.visibility</p:attrName>
                                        </p:attrNameLst>
                                      </p:cBhvr>
                                      <p:to>
                                        <p:strVal val="visible"/>
                                      </p:to>
                                    </p:set>
                                    <p:animEffect transition="in" filter="fade">
                                      <p:cBhvr>
                                        <p:cTn id="164" dur="500"/>
                                        <p:tgtEl>
                                          <p:spTgt spid="114"/>
                                        </p:tgtEl>
                                      </p:cBhvr>
                                    </p:animEffect>
                                  </p:childTnLst>
                                </p:cTn>
                              </p:par>
                              <p:par>
                                <p:cTn id="165" presetID="10" presetClass="entr" presetSubtype="0" fill="hold" nodeType="withEffect">
                                  <p:stCondLst>
                                    <p:cond delay="0"/>
                                  </p:stCondLst>
                                  <p:childTnLst>
                                    <p:set>
                                      <p:cBhvr>
                                        <p:cTn id="166" dur="1" fill="hold">
                                          <p:stCondLst>
                                            <p:cond delay="0"/>
                                          </p:stCondLst>
                                        </p:cTn>
                                        <p:tgtEl>
                                          <p:spTgt spid="115"/>
                                        </p:tgtEl>
                                        <p:attrNameLst>
                                          <p:attrName>style.visibility</p:attrName>
                                        </p:attrNameLst>
                                      </p:cBhvr>
                                      <p:to>
                                        <p:strVal val="visible"/>
                                      </p:to>
                                    </p:set>
                                    <p:animEffect transition="in" filter="fade">
                                      <p:cBhvr>
                                        <p:cTn id="167" dur="500"/>
                                        <p:tgtEl>
                                          <p:spTgt spid="115"/>
                                        </p:tgtEl>
                                      </p:cBhvr>
                                    </p:animEffect>
                                  </p:childTnLst>
                                </p:cTn>
                              </p:par>
                              <p:par>
                                <p:cTn id="168" presetID="10" presetClass="entr" presetSubtype="0" fill="hold" nodeType="withEffect">
                                  <p:stCondLst>
                                    <p:cond delay="0"/>
                                  </p:stCondLst>
                                  <p:childTnLst>
                                    <p:set>
                                      <p:cBhvr>
                                        <p:cTn id="169" dur="1" fill="hold">
                                          <p:stCondLst>
                                            <p:cond delay="0"/>
                                          </p:stCondLst>
                                        </p:cTn>
                                        <p:tgtEl>
                                          <p:spTgt spid="116"/>
                                        </p:tgtEl>
                                        <p:attrNameLst>
                                          <p:attrName>style.visibility</p:attrName>
                                        </p:attrNameLst>
                                      </p:cBhvr>
                                      <p:to>
                                        <p:strVal val="visible"/>
                                      </p:to>
                                    </p:set>
                                    <p:animEffect transition="in" filter="fade">
                                      <p:cBhvr>
                                        <p:cTn id="170" dur="500"/>
                                        <p:tgtEl>
                                          <p:spTgt spid="116"/>
                                        </p:tgtEl>
                                      </p:cBhvr>
                                    </p:animEffect>
                                  </p:childTnLst>
                                </p:cTn>
                              </p:par>
                              <p:par>
                                <p:cTn id="171" presetID="10" presetClass="entr" presetSubtype="0" fill="hold" nodeType="withEffect">
                                  <p:stCondLst>
                                    <p:cond delay="0"/>
                                  </p:stCondLst>
                                  <p:childTnLst>
                                    <p:set>
                                      <p:cBhvr>
                                        <p:cTn id="172" dur="1" fill="hold">
                                          <p:stCondLst>
                                            <p:cond delay="0"/>
                                          </p:stCondLst>
                                        </p:cTn>
                                        <p:tgtEl>
                                          <p:spTgt spid="147"/>
                                        </p:tgtEl>
                                        <p:attrNameLst>
                                          <p:attrName>style.visibility</p:attrName>
                                        </p:attrNameLst>
                                      </p:cBhvr>
                                      <p:to>
                                        <p:strVal val="visible"/>
                                      </p:to>
                                    </p:set>
                                    <p:animEffect transition="in" filter="fade">
                                      <p:cBhvr>
                                        <p:cTn id="173" dur="500"/>
                                        <p:tgtEl>
                                          <p:spTgt spid="147"/>
                                        </p:tgtEl>
                                      </p:cBhvr>
                                    </p:animEffect>
                                  </p:childTnLst>
                                </p:cTn>
                              </p:par>
                              <p:par>
                                <p:cTn id="174" presetID="1" presetClass="entr" presetSubtype="0" fill="hold" nodeType="withEffect">
                                  <p:stCondLst>
                                    <p:cond delay="0"/>
                                  </p:stCondLst>
                                  <p:childTnLst>
                                    <p:set>
                                      <p:cBhvr>
                                        <p:cTn id="175" dur="1" fill="hold">
                                          <p:stCondLst>
                                            <p:cond delay="0"/>
                                          </p:stCondLst>
                                        </p:cTn>
                                        <p:tgtEl>
                                          <p:spTgt spid="112"/>
                                        </p:tgtEl>
                                        <p:attrNameLst>
                                          <p:attrName>style.visibility</p:attrName>
                                        </p:attrNameLst>
                                      </p:cBhvr>
                                      <p:to>
                                        <p:strVal val="visible"/>
                                      </p:to>
                                    </p:set>
                                  </p:childTnLst>
                                </p:cTn>
                              </p:par>
                            </p:childTnLst>
                          </p:cTn>
                        </p:par>
                      </p:childTnLst>
                    </p:cTn>
                  </p:par>
                  <p:par>
                    <p:cTn id="176" fill="hold">
                      <p:stCondLst>
                        <p:cond delay="indefinite"/>
                      </p:stCondLst>
                      <p:childTnLst>
                        <p:par>
                          <p:cTn id="177" fill="hold">
                            <p:stCondLst>
                              <p:cond delay="0"/>
                            </p:stCondLst>
                            <p:childTnLst>
                              <p:par>
                                <p:cTn id="178" presetID="10" presetClass="entr" presetSubtype="0" fill="hold" grpId="0" nodeType="clickEffect">
                                  <p:stCondLst>
                                    <p:cond delay="0"/>
                                  </p:stCondLst>
                                  <p:childTnLst>
                                    <p:set>
                                      <p:cBhvr>
                                        <p:cTn id="179" dur="1" fill="hold">
                                          <p:stCondLst>
                                            <p:cond delay="0"/>
                                          </p:stCondLst>
                                        </p:cTn>
                                        <p:tgtEl>
                                          <p:spTgt spid="134"/>
                                        </p:tgtEl>
                                        <p:attrNameLst>
                                          <p:attrName>style.visibility</p:attrName>
                                        </p:attrNameLst>
                                      </p:cBhvr>
                                      <p:to>
                                        <p:strVal val="visible"/>
                                      </p:to>
                                    </p:set>
                                    <p:animEffect transition="in" filter="fade">
                                      <p:cBhvr>
                                        <p:cTn id="180" dur="500"/>
                                        <p:tgtEl>
                                          <p:spTgt spid="134"/>
                                        </p:tgtEl>
                                      </p:cBhvr>
                                    </p:animEffect>
                                  </p:childTnLst>
                                </p:cTn>
                              </p:par>
                              <p:par>
                                <p:cTn id="181" presetID="10" presetClass="entr" presetSubtype="0" fill="hold" grpId="0" nodeType="withEffect">
                                  <p:stCondLst>
                                    <p:cond delay="0"/>
                                  </p:stCondLst>
                                  <p:childTnLst>
                                    <p:set>
                                      <p:cBhvr>
                                        <p:cTn id="182" dur="1" fill="hold">
                                          <p:stCondLst>
                                            <p:cond delay="0"/>
                                          </p:stCondLst>
                                        </p:cTn>
                                        <p:tgtEl>
                                          <p:spTgt spid="139"/>
                                        </p:tgtEl>
                                        <p:attrNameLst>
                                          <p:attrName>style.visibility</p:attrName>
                                        </p:attrNameLst>
                                      </p:cBhvr>
                                      <p:to>
                                        <p:strVal val="visible"/>
                                      </p:to>
                                    </p:set>
                                    <p:animEffect transition="in" filter="fade">
                                      <p:cBhvr>
                                        <p:cTn id="183" dur="500"/>
                                        <p:tgtEl>
                                          <p:spTgt spid="139"/>
                                        </p:tgtEl>
                                      </p:cBhvr>
                                    </p:animEffect>
                                  </p:childTnLst>
                                </p:cTn>
                              </p:par>
                              <p:par>
                                <p:cTn id="184" presetID="10" presetClass="entr" presetSubtype="0" fill="hold" grpId="0" nodeType="withEffect">
                                  <p:stCondLst>
                                    <p:cond delay="0"/>
                                  </p:stCondLst>
                                  <p:childTnLst>
                                    <p:set>
                                      <p:cBhvr>
                                        <p:cTn id="185" dur="1" fill="hold">
                                          <p:stCondLst>
                                            <p:cond delay="0"/>
                                          </p:stCondLst>
                                        </p:cTn>
                                        <p:tgtEl>
                                          <p:spTgt spid="135"/>
                                        </p:tgtEl>
                                        <p:attrNameLst>
                                          <p:attrName>style.visibility</p:attrName>
                                        </p:attrNameLst>
                                      </p:cBhvr>
                                      <p:to>
                                        <p:strVal val="visible"/>
                                      </p:to>
                                    </p:set>
                                    <p:animEffect transition="in" filter="fade">
                                      <p:cBhvr>
                                        <p:cTn id="186" dur="500"/>
                                        <p:tgtEl>
                                          <p:spTgt spid="135"/>
                                        </p:tgtEl>
                                      </p:cBhvr>
                                    </p:animEffect>
                                  </p:childTnLst>
                                </p:cTn>
                              </p:par>
                              <p:par>
                                <p:cTn id="187" presetID="10" presetClass="entr" presetSubtype="0" fill="hold" grpId="0" nodeType="withEffect">
                                  <p:stCondLst>
                                    <p:cond delay="0"/>
                                  </p:stCondLst>
                                  <p:childTnLst>
                                    <p:set>
                                      <p:cBhvr>
                                        <p:cTn id="188" dur="1" fill="hold">
                                          <p:stCondLst>
                                            <p:cond delay="0"/>
                                          </p:stCondLst>
                                        </p:cTn>
                                        <p:tgtEl>
                                          <p:spTgt spid="138"/>
                                        </p:tgtEl>
                                        <p:attrNameLst>
                                          <p:attrName>style.visibility</p:attrName>
                                        </p:attrNameLst>
                                      </p:cBhvr>
                                      <p:to>
                                        <p:strVal val="visible"/>
                                      </p:to>
                                    </p:set>
                                    <p:animEffect transition="in" filter="fade">
                                      <p:cBhvr>
                                        <p:cTn id="189" dur="500"/>
                                        <p:tgtEl>
                                          <p:spTgt spid="138"/>
                                        </p:tgtEl>
                                      </p:cBhvr>
                                    </p:animEffect>
                                  </p:childTnLst>
                                </p:cTn>
                              </p:par>
                              <p:par>
                                <p:cTn id="190" presetID="10" presetClass="entr" presetSubtype="0" fill="hold" grpId="0" nodeType="withEffect">
                                  <p:stCondLst>
                                    <p:cond delay="0"/>
                                  </p:stCondLst>
                                  <p:childTnLst>
                                    <p:set>
                                      <p:cBhvr>
                                        <p:cTn id="191" dur="1" fill="hold">
                                          <p:stCondLst>
                                            <p:cond delay="0"/>
                                          </p:stCondLst>
                                        </p:cTn>
                                        <p:tgtEl>
                                          <p:spTgt spid="137"/>
                                        </p:tgtEl>
                                        <p:attrNameLst>
                                          <p:attrName>style.visibility</p:attrName>
                                        </p:attrNameLst>
                                      </p:cBhvr>
                                      <p:to>
                                        <p:strVal val="visible"/>
                                      </p:to>
                                    </p:set>
                                    <p:animEffect transition="in" filter="fade">
                                      <p:cBhvr>
                                        <p:cTn id="192" dur="500"/>
                                        <p:tgtEl>
                                          <p:spTgt spid="137"/>
                                        </p:tgtEl>
                                      </p:cBhvr>
                                    </p:animEffect>
                                  </p:childTnLst>
                                </p:cTn>
                              </p:par>
                              <p:par>
                                <p:cTn id="193" presetID="10" presetClass="entr" presetSubtype="0" fill="hold" grpId="0" nodeType="withEffect">
                                  <p:stCondLst>
                                    <p:cond delay="0"/>
                                  </p:stCondLst>
                                  <p:childTnLst>
                                    <p:set>
                                      <p:cBhvr>
                                        <p:cTn id="194" dur="1" fill="hold">
                                          <p:stCondLst>
                                            <p:cond delay="0"/>
                                          </p:stCondLst>
                                        </p:cTn>
                                        <p:tgtEl>
                                          <p:spTgt spid="136"/>
                                        </p:tgtEl>
                                        <p:attrNameLst>
                                          <p:attrName>style.visibility</p:attrName>
                                        </p:attrNameLst>
                                      </p:cBhvr>
                                      <p:to>
                                        <p:strVal val="visible"/>
                                      </p:to>
                                    </p:set>
                                    <p:animEffect transition="in" filter="fade">
                                      <p:cBhvr>
                                        <p:cTn id="195" dur="500"/>
                                        <p:tgtEl>
                                          <p:spTgt spid="136"/>
                                        </p:tgtEl>
                                      </p:cBhvr>
                                    </p:animEffect>
                                  </p:childTnLst>
                                </p:cTn>
                              </p:par>
                              <p:par>
                                <p:cTn id="196" presetID="10" presetClass="entr" presetSubtype="0" fill="hold" grpId="0" nodeType="withEffect">
                                  <p:stCondLst>
                                    <p:cond delay="0"/>
                                  </p:stCondLst>
                                  <p:childTnLst>
                                    <p:set>
                                      <p:cBhvr>
                                        <p:cTn id="197" dur="1" fill="hold">
                                          <p:stCondLst>
                                            <p:cond delay="0"/>
                                          </p:stCondLst>
                                        </p:cTn>
                                        <p:tgtEl>
                                          <p:spTgt spid="156"/>
                                        </p:tgtEl>
                                        <p:attrNameLst>
                                          <p:attrName>style.visibility</p:attrName>
                                        </p:attrNameLst>
                                      </p:cBhvr>
                                      <p:to>
                                        <p:strVal val="visible"/>
                                      </p:to>
                                    </p:set>
                                    <p:animEffect transition="in" filter="fade">
                                      <p:cBhvr>
                                        <p:cTn id="198" dur="500"/>
                                        <p:tgtEl>
                                          <p:spTgt spid="156"/>
                                        </p:tgtEl>
                                      </p:cBhvr>
                                    </p:animEffect>
                                  </p:childTnLst>
                                </p:cTn>
                              </p:par>
                              <p:par>
                                <p:cTn id="199" presetID="10" presetClass="entr" presetSubtype="0" fill="hold" grpId="0" nodeType="withEffect">
                                  <p:stCondLst>
                                    <p:cond delay="0"/>
                                  </p:stCondLst>
                                  <p:childTnLst>
                                    <p:set>
                                      <p:cBhvr>
                                        <p:cTn id="200" dur="1" fill="hold">
                                          <p:stCondLst>
                                            <p:cond delay="0"/>
                                          </p:stCondLst>
                                        </p:cTn>
                                        <p:tgtEl>
                                          <p:spTgt spid="158"/>
                                        </p:tgtEl>
                                        <p:attrNameLst>
                                          <p:attrName>style.visibility</p:attrName>
                                        </p:attrNameLst>
                                      </p:cBhvr>
                                      <p:to>
                                        <p:strVal val="visible"/>
                                      </p:to>
                                    </p:set>
                                    <p:animEffect transition="in" filter="fade">
                                      <p:cBhvr>
                                        <p:cTn id="201" dur="500"/>
                                        <p:tgtEl>
                                          <p:spTgt spid="158"/>
                                        </p:tgtEl>
                                      </p:cBhvr>
                                    </p:animEffect>
                                  </p:childTnLst>
                                </p:cTn>
                              </p:par>
                              <p:par>
                                <p:cTn id="202" presetID="10" presetClass="entr" presetSubtype="0" fill="hold" grpId="0" nodeType="withEffect">
                                  <p:stCondLst>
                                    <p:cond delay="0"/>
                                  </p:stCondLst>
                                  <p:childTnLst>
                                    <p:set>
                                      <p:cBhvr>
                                        <p:cTn id="203" dur="1" fill="hold">
                                          <p:stCondLst>
                                            <p:cond delay="0"/>
                                          </p:stCondLst>
                                        </p:cTn>
                                        <p:tgtEl>
                                          <p:spTgt spid="157"/>
                                        </p:tgtEl>
                                        <p:attrNameLst>
                                          <p:attrName>style.visibility</p:attrName>
                                        </p:attrNameLst>
                                      </p:cBhvr>
                                      <p:to>
                                        <p:strVal val="visible"/>
                                      </p:to>
                                    </p:set>
                                    <p:animEffect transition="in" filter="fade">
                                      <p:cBhvr>
                                        <p:cTn id="204" dur="500"/>
                                        <p:tgtEl>
                                          <p:spTgt spid="157"/>
                                        </p:tgtEl>
                                      </p:cBhvr>
                                    </p:animEffect>
                                  </p:childTnLst>
                                </p:cTn>
                              </p:par>
                              <p:par>
                                <p:cTn id="205" presetID="10" presetClass="entr" presetSubtype="0" fill="hold" grpId="0" nodeType="withEffect">
                                  <p:stCondLst>
                                    <p:cond delay="0"/>
                                  </p:stCondLst>
                                  <p:childTnLst>
                                    <p:set>
                                      <p:cBhvr>
                                        <p:cTn id="206" dur="1" fill="hold">
                                          <p:stCondLst>
                                            <p:cond delay="0"/>
                                          </p:stCondLst>
                                        </p:cTn>
                                        <p:tgtEl>
                                          <p:spTgt spid="155"/>
                                        </p:tgtEl>
                                        <p:attrNameLst>
                                          <p:attrName>style.visibility</p:attrName>
                                        </p:attrNameLst>
                                      </p:cBhvr>
                                      <p:to>
                                        <p:strVal val="visible"/>
                                      </p:to>
                                    </p:set>
                                    <p:animEffect transition="in" filter="fade">
                                      <p:cBhvr>
                                        <p:cTn id="207" dur="500"/>
                                        <p:tgtEl>
                                          <p:spTgt spid="155"/>
                                        </p:tgtEl>
                                      </p:cBhvr>
                                    </p:animEffect>
                                  </p:childTnLst>
                                </p:cTn>
                              </p:par>
                              <p:par>
                                <p:cTn id="208" presetID="10" presetClass="entr" presetSubtype="0" fill="hold" grpId="0" nodeType="withEffect">
                                  <p:stCondLst>
                                    <p:cond delay="0"/>
                                  </p:stCondLst>
                                  <p:childTnLst>
                                    <p:set>
                                      <p:cBhvr>
                                        <p:cTn id="209" dur="1" fill="hold">
                                          <p:stCondLst>
                                            <p:cond delay="0"/>
                                          </p:stCondLst>
                                        </p:cTn>
                                        <p:tgtEl>
                                          <p:spTgt spid="159"/>
                                        </p:tgtEl>
                                        <p:attrNameLst>
                                          <p:attrName>style.visibility</p:attrName>
                                        </p:attrNameLst>
                                      </p:cBhvr>
                                      <p:to>
                                        <p:strVal val="visible"/>
                                      </p:to>
                                    </p:set>
                                    <p:animEffect transition="in" filter="fade">
                                      <p:cBhvr>
                                        <p:cTn id="210" dur="500"/>
                                        <p:tgtEl>
                                          <p:spTgt spid="159"/>
                                        </p:tgtEl>
                                      </p:cBhvr>
                                    </p:animEffect>
                                  </p:childTnLst>
                                </p:cTn>
                              </p:par>
                              <p:par>
                                <p:cTn id="211" presetID="10" presetClass="entr" presetSubtype="0" fill="hold" grpId="0" nodeType="withEffect">
                                  <p:stCondLst>
                                    <p:cond delay="0"/>
                                  </p:stCondLst>
                                  <p:childTnLst>
                                    <p:set>
                                      <p:cBhvr>
                                        <p:cTn id="212" dur="1" fill="hold">
                                          <p:stCondLst>
                                            <p:cond delay="0"/>
                                          </p:stCondLst>
                                        </p:cTn>
                                        <p:tgtEl>
                                          <p:spTgt spid="154"/>
                                        </p:tgtEl>
                                        <p:attrNameLst>
                                          <p:attrName>style.visibility</p:attrName>
                                        </p:attrNameLst>
                                      </p:cBhvr>
                                      <p:to>
                                        <p:strVal val="visible"/>
                                      </p:to>
                                    </p:set>
                                    <p:animEffect transition="in" filter="fade">
                                      <p:cBhvr>
                                        <p:cTn id="213" dur="500"/>
                                        <p:tgtEl>
                                          <p:spTgt spid="154"/>
                                        </p:tgtEl>
                                      </p:cBhvr>
                                    </p:animEffect>
                                  </p:childTnLst>
                                </p:cTn>
                              </p:par>
                            </p:childTnLst>
                          </p:cTn>
                        </p:par>
                      </p:childTnLst>
                    </p:cTn>
                  </p:par>
                  <p:par>
                    <p:cTn id="214" fill="hold">
                      <p:stCondLst>
                        <p:cond delay="indefinite"/>
                      </p:stCondLst>
                      <p:childTnLst>
                        <p:par>
                          <p:cTn id="215" fill="hold">
                            <p:stCondLst>
                              <p:cond delay="0"/>
                            </p:stCondLst>
                            <p:childTnLst>
                              <p:par>
                                <p:cTn id="216" presetID="10" presetClass="entr" presetSubtype="0" fill="hold" grpId="0" nodeType="clickEffect">
                                  <p:stCondLst>
                                    <p:cond delay="0"/>
                                  </p:stCondLst>
                                  <p:childTnLst>
                                    <p:set>
                                      <p:cBhvr>
                                        <p:cTn id="217" dur="1" fill="hold">
                                          <p:stCondLst>
                                            <p:cond delay="0"/>
                                          </p:stCondLst>
                                        </p:cTn>
                                        <p:tgtEl>
                                          <p:spTgt spid="160"/>
                                        </p:tgtEl>
                                        <p:attrNameLst>
                                          <p:attrName>style.visibility</p:attrName>
                                        </p:attrNameLst>
                                      </p:cBhvr>
                                      <p:to>
                                        <p:strVal val="visible"/>
                                      </p:to>
                                    </p:set>
                                    <p:animEffect transition="in" filter="fade">
                                      <p:cBhvr>
                                        <p:cTn id="218" dur="500"/>
                                        <p:tgtEl>
                                          <p:spTgt spid="160"/>
                                        </p:tgtEl>
                                      </p:cBhvr>
                                    </p:animEffect>
                                  </p:childTnLst>
                                </p:cTn>
                              </p:par>
                            </p:childTnLst>
                          </p:cTn>
                        </p:par>
                      </p:childTnLst>
                    </p:cTn>
                  </p:par>
                  <p:par>
                    <p:cTn id="219" fill="hold">
                      <p:stCondLst>
                        <p:cond delay="indefinite"/>
                      </p:stCondLst>
                      <p:childTnLst>
                        <p:par>
                          <p:cTn id="220" fill="hold">
                            <p:stCondLst>
                              <p:cond delay="0"/>
                            </p:stCondLst>
                            <p:childTnLst>
                              <p:par>
                                <p:cTn id="221" presetID="10" presetClass="entr" presetSubtype="0" fill="hold" grpId="0" nodeType="clickEffect">
                                  <p:stCondLst>
                                    <p:cond delay="0"/>
                                  </p:stCondLst>
                                  <p:childTnLst>
                                    <p:set>
                                      <p:cBhvr>
                                        <p:cTn id="222" dur="1" fill="hold">
                                          <p:stCondLst>
                                            <p:cond delay="0"/>
                                          </p:stCondLst>
                                        </p:cTn>
                                        <p:tgtEl>
                                          <p:spTgt spid="161"/>
                                        </p:tgtEl>
                                        <p:attrNameLst>
                                          <p:attrName>style.visibility</p:attrName>
                                        </p:attrNameLst>
                                      </p:cBhvr>
                                      <p:to>
                                        <p:strVal val="visible"/>
                                      </p:to>
                                    </p:set>
                                    <p:animEffect transition="in" filter="fade">
                                      <p:cBhvr>
                                        <p:cTn id="223" dur="500"/>
                                        <p:tgtEl>
                                          <p:spTgt spid="161"/>
                                        </p:tgtEl>
                                      </p:cBhvr>
                                    </p:animEffect>
                                  </p:childTnLst>
                                </p:cTn>
                              </p:par>
                            </p:childTnLst>
                          </p:cTn>
                        </p:par>
                      </p:childTnLst>
                    </p:cTn>
                  </p:par>
                  <p:par>
                    <p:cTn id="224" fill="hold">
                      <p:stCondLst>
                        <p:cond delay="indefinite"/>
                      </p:stCondLst>
                      <p:childTnLst>
                        <p:par>
                          <p:cTn id="225" fill="hold">
                            <p:stCondLst>
                              <p:cond delay="0"/>
                            </p:stCondLst>
                            <p:childTnLst>
                              <p:par>
                                <p:cTn id="226" presetID="10" presetClass="entr" presetSubtype="0" fill="hold" nodeType="clickEffect">
                                  <p:stCondLst>
                                    <p:cond delay="0"/>
                                  </p:stCondLst>
                                  <p:childTnLst>
                                    <p:set>
                                      <p:cBhvr>
                                        <p:cTn id="227" dur="1" fill="hold">
                                          <p:stCondLst>
                                            <p:cond delay="0"/>
                                          </p:stCondLst>
                                        </p:cTn>
                                        <p:tgtEl>
                                          <p:spTgt spid="164"/>
                                        </p:tgtEl>
                                        <p:attrNameLst>
                                          <p:attrName>style.visibility</p:attrName>
                                        </p:attrNameLst>
                                      </p:cBhvr>
                                      <p:to>
                                        <p:strVal val="visible"/>
                                      </p:to>
                                    </p:set>
                                    <p:animEffect transition="in" filter="fade">
                                      <p:cBhvr>
                                        <p:cTn id="228" dur="500"/>
                                        <p:tgtEl>
                                          <p:spTgt spid="164"/>
                                        </p:tgtEl>
                                      </p:cBhvr>
                                    </p:animEffect>
                                  </p:childTnLst>
                                </p:cTn>
                              </p:par>
                            </p:childTnLst>
                          </p:cTn>
                        </p:par>
                      </p:childTnLst>
                    </p:cTn>
                  </p:par>
                  <p:par>
                    <p:cTn id="229" fill="hold">
                      <p:stCondLst>
                        <p:cond delay="indefinite"/>
                      </p:stCondLst>
                      <p:childTnLst>
                        <p:par>
                          <p:cTn id="230" fill="hold">
                            <p:stCondLst>
                              <p:cond delay="0"/>
                            </p:stCondLst>
                            <p:childTnLst>
                              <p:par>
                                <p:cTn id="231" presetID="10" presetClass="entr" presetSubtype="0" fill="hold" grpId="0" nodeType="clickEffect">
                                  <p:stCondLst>
                                    <p:cond delay="0"/>
                                  </p:stCondLst>
                                  <p:childTnLst>
                                    <p:set>
                                      <p:cBhvr>
                                        <p:cTn id="232" dur="1" fill="hold">
                                          <p:stCondLst>
                                            <p:cond delay="0"/>
                                          </p:stCondLst>
                                        </p:cTn>
                                        <p:tgtEl>
                                          <p:spTgt spid="162"/>
                                        </p:tgtEl>
                                        <p:attrNameLst>
                                          <p:attrName>style.visibility</p:attrName>
                                        </p:attrNameLst>
                                      </p:cBhvr>
                                      <p:to>
                                        <p:strVal val="visible"/>
                                      </p:to>
                                    </p:set>
                                    <p:animEffect transition="in" filter="fade">
                                      <p:cBhvr>
                                        <p:cTn id="233" dur="500"/>
                                        <p:tgtEl>
                                          <p:spTgt spid="162"/>
                                        </p:tgtEl>
                                      </p:cBhvr>
                                    </p:animEffect>
                                  </p:childTnLst>
                                </p:cTn>
                              </p:par>
                              <p:par>
                                <p:cTn id="234" presetID="10" presetClass="entr" presetSubtype="0" fill="hold" nodeType="withEffect">
                                  <p:stCondLst>
                                    <p:cond delay="0"/>
                                  </p:stCondLst>
                                  <p:childTnLst>
                                    <p:set>
                                      <p:cBhvr>
                                        <p:cTn id="235" dur="1" fill="hold">
                                          <p:stCondLst>
                                            <p:cond delay="0"/>
                                          </p:stCondLst>
                                        </p:cTn>
                                        <p:tgtEl>
                                          <p:spTgt spid="177"/>
                                        </p:tgtEl>
                                        <p:attrNameLst>
                                          <p:attrName>style.visibility</p:attrName>
                                        </p:attrNameLst>
                                      </p:cBhvr>
                                      <p:to>
                                        <p:strVal val="visible"/>
                                      </p:to>
                                    </p:set>
                                    <p:animEffect transition="in" filter="fade">
                                      <p:cBhvr>
                                        <p:cTn id="236" dur="500"/>
                                        <p:tgtEl>
                                          <p:spTgt spid="177"/>
                                        </p:tgtEl>
                                      </p:cBhvr>
                                    </p:animEffect>
                                  </p:childTnLst>
                                </p:cTn>
                              </p:par>
                              <p:par>
                                <p:cTn id="237" presetID="10" presetClass="entr" presetSubtype="0" fill="hold" nodeType="withEffect">
                                  <p:stCondLst>
                                    <p:cond delay="0"/>
                                  </p:stCondLst>
                                  <p:childTnLst>
                                    <p:set>
                                      <p:cBhvr>
                                        <p:cTn id="238" dur="1" fill="hold">
                                          <p:stCondLst>
                                            <p:cond delay="0"/>
                                          </p:stCondLst>
                                        </p:cTn>
                                        <p:tgtEl>
                                          <p:spTgt spid="14"/>
                                        </p:tgtEl>
                                        <p:attrNameLst>
                                          <p:attrName>style.visibility</p:attrName>
                                        </p:attrNameLst>
                                      </p:cBhvr>
                                      <p:to>
                                        <p:strVal val="visible"/>
                                      </p:to>
                                    </p:set>
                                    <p:animEffect transition="in" filter="fade">
                                      <p:cBhvr>
                                        <p:cTn id="239" dur="500"/>
                                        <p:tgtEl>
                                          <p:spTgt spid="14"/>
                                        </p:tgtEl>
                                      </p:cBhvr>
                                    </p:animEffect>
                                  </p:childTnLst>
                                </p:cTn>
                              </p:par>
                            </p:childTnLst>
                          </p:cTn>
                        </p:par>
                      </p:childTnLst>
                    </p:cTn>
                  </p:par>
                  <p:par>
                    <p:cTn id="240" fill="hold">
                      <p:stCondLst>
                        <p:cond delay="indefinite"/>
                      </p:stCondLst>
                      <p:childTnLst>
                        <p:par>
                          <p:cTn id="241" fill="hold">
                            <p:stCondLst>
                              <p:cond delay="0"/>
                            </p:stCondLst>
                            <p:childTnLst>
                              <p:par>
                                <p:cTn id="242" presetID="10" presetClass="entr" presetSubtype="0" fill="hold" grpId="0" nodeType="clickEffect">
                                  <p:stCondLst>
                                    <p:cond delay="0"/>
                                  </p:stCondLst>
                                  <p:childTnLst>
                                    <p:set>
                                      <p:cBhvr>
                                        <p:cTn id="243" dur="1" fill="hold">
                                          <p:stCondLst>
                                            <p:cond delay="0"/>
                                          </p:stCondLst>
                                        </p:cTn>
                                        <p:tgtEl>
                                          <p:spTgt spid="163"/>
                                        </p:tgtEl>
                                        <p:attrNameLst>
                                          <p:attrName>style.visibility</p:attrName>
                                        </p:attrNameLst>
                                      </p:cBhvr>
                                      <p:to>
                                        <p:strVal val="visible"/>
                                      </p:to>
                                    </p:set>
                                    <p:animEffect transition="in" filter="fade">
                                      <p:cBhvr>
                                        <p:cTn id="244" dur="500"/>
                                        <p:tgtEl>
                                          <p:spTgt spid="163"/>
                                        </p:tgtEl>
                                      </p:cBhvr>
                                    </p:animEffect>
                                  </p:childTnLst>
                                </p:cTn>
                              </p:par>
                            </p:childTnLst>
                          </p:cTn>
                        </p:par>
                      </p:childTnLst>
                    </p:cTn>
                  </p:par>
                  <p:par>
                    <p:cTn id="245" fill="hold">
                      <p:stCondLst>
                        <p:cond delay="indefinite"/>
                      </p:stCondLst>
                      <p:childTnLst>
                        <p:par>
                          <p:cTn id="246" fill="hold">
                            <p:stCondLst>
                              <p:cond delay="0"/>
                            </p:stCondLst>
                            <p:childTnLst>
                              <p:par>
                                <p:cTn id="247" presetID="10" presetClass="entr" presetSubtype="0" fill="hold" grpId="0" nodeType="clickEffect">
                                  <p:stCondLst>
                                    <p:cond delay="0"/>
                                  </p:stCondLst>
                                  <p:childTnLst>
                                    <p:set>
                                      <p:cBhvr>
                                        <p:cTn id="248" dur="1" fill="hold">
                                          <p:stCondLst>
                                            <p:cond delay="0"/>
                                          </p:stCondLst>
                                        </p:cTn>
                                        <p:tgtEl>
                                          <p:spTgt spid="165"/>
                                        </p:tgtEl>
                                        <p:attrNameLst>
                                          <p:attrName>style.visibility</p:attrName>
                                        </p:attrNameLst>
                                      </p:cBhvr>
                                      <p:to>
                                        <p:strVal val="visible"/>
                                      </p:to>
                                    </p:set>
                                    <p:animEffect transition="in" filter="fade">
                                      <p:cBhvr>
                                        <p:cTn id="249" dur="500"/>
                                        <p:tgtEl>
                                          <p:spTgt spid="165"/>
                                        </p:tgtEl>
                                      </p:cBhvr>
                                    </p:animEffect>
                                  </p:childTnLst>
                                </p:cTn>
                              </p:par>
                            </p:childTnLst>
                          </p:cTn>
                        </p:par>
                      </p:childTnLst>
                    </p:cTn>
                  </p:par>
                  <p:par>
                    <p:cTn id="250" fill="hold">
                      <p:stCondLst>
                        <p:cond delay="indefinite"/>
                      </p:stCondLst>
                      <p:childTnLst>
                        <p:par>
                          <p:cTn id="251" fill="hold">
                            <p:stCondLst>
                              <p:cond delay="0"/>
                            </p:stCondLst>
                            <p:childTnLst>
                              <p:par>
                                <p:cTn id="252" presetID="10" presetClass="entr" presetSubtype="0" fill="hold" grpId="0" nodeType="clickEffect">
                                  <p:stCondLst>
                                    <p:cond delay="0"/>
                                  </p:stCondLst>
                                  <p:childTnLst>
                                    <p:set>
                                      <p:cBhvr>
                                        <p:cTn id="253" dur="1" fill="hold">
                                          <p:stCondLst>
                                            <p:cond delay="0"/>
                                          </p:stCondLst>
                                        </p:cTn>
                                        <p:tgtEl>
                                          <p:spTgt spid="166"/>
                                        </p:tgtEl>
                                        <p:attrNameLst>
                                          <p:attrName>style.visibility</p:attrName>
                                        </p:attrNameLst>
                                      </p:cBhvr>
                                      <p:to>
                                        <p:strVal val="visible"/>
                                      </p:to>
                                    </p:set>
                                    <p:animEffect transition="in" filter="fade">
                                      <p:cBhvr>
                                        <p:cTn id="254" dur="500"/>
                                        <p:tgtEl>
                                          <p:spTgt spid="166"/>
                                        </p:tgtEl>
                                      </p:cBhvr>
                                    </p:animEffect>
                                  </p:childTnLst>
                                </p:cTn>
                              </p:par>
                            </p:childTnLst>
                          </p:cTn>
                        </p:par>
                      </p:childTnLst>
                    </p:cTn>
                  </p:par>
                  <p:par>
                    <p:cTn id="255" fill="hold">
                      <p:stCondLst>
                        <p:cond delay="indefinite"/>
                      </p:stCondLst>
                      <p:childTnLst>
                        <p:par>
                          <p:cTn id="256" fill="hold">
                            <p:stCondLst>
                              <p:cond delay="0"/>
                            </p:stCondLst>
                            <p:childTnLst>
                              <p:par>
                                <p:cTn id="257" presetID="10" presetClass="entr" presetSubtype="0" fill="hold" nodeType="clickEffect">
                                  <p:stCondLst>
                                    <p:cond delay="0"/>
                                  </p:stCondLst>
                                  <p:childTnLst>
                                    <p:set>
                                      <p:cBhvr>
                                        <p:cTn id="258" dur="1" fill="hold">
                                          <p:stCondLst>
                                            <p:cond delay="0"/>
                                          </p:stCondLst>
                                        </p:cTn>
                                        <p:tgtEl>
                                          <p:spTgt spid="170"/>
                                        </p:tgtEl>
                                        <p:attrNameLst>
                                          <p:attrName>style.visibility</p:attrName>
                                        </p:attrNameLst>
                                      </p:cBhvr>
                                      <p:to>
                                        <p:strVal val="visible"/>
                                      </p:to>
                                    </p:set>
                                    <p:animEffect transition="in" filter="fade">
                                      <p:cBhvr>
                                        <p:cTn id="259" dur="500"/>
                                        <p:tgtEl>
                                          <p:spTgt spid="170"/>
                                        </p:tgtEl>
                                      </p:cBhvr>
                                    </p:animEffect>
                                  </p:childTnLst>
                                </p:cTn>
                              </p:par>
                              <p:par>
                                <p:cTn id="260" presetID="10" presetClass="entr" presetSubtype="0" fill="hold" grpId="0" nodeType="withEffect">
                                  <p:stCondLst>
                                    <p:cond delay="0"/>
                                  </p:stCondLst>
                                  <p:childTnLst>
                                    <p:set>
                                      <p:cBhvr>
                                        <p:cTn id="261" dur="1" fill="hold">
                                          <p:stCondLst>
                                            <p:cond delay="0"/>
                                          </p:stCondLst>
                                        </p:cTn>
                                        <p:tgtEl>
                                          <p:spTgt spid="172"/>
                                        </p:tgtEl>
                                        <p:attrNameLst>
                                          <p:attrName>style.visibility</p:attrName>
                                        </p:attrNameLst>
                                      </p:cBhvr>
                                      <p:to>
                                        <p:strVal val="visible"/>
                                      </p:to>
                                    </p:set>
                                    <p:animEffect transition="in" filter="fade">
                                      <p:cBhvr>
                                        <p:cTn id="262" dur="500"/>
                                        <p:tgtEl>
                                          <p:spTgt spid="172"/>
                                        </p:tgtEl>
                                      </p:cBhvr>
                                    </p:animEffect>
                                  </p:childTnLst>
                                </p:cTn>
                              </p:par>
                            </p:childTnLst>
                          </p:cTn>
                        </p:par>
                      </p:childTnLst>
                    </p:cTn>
                  </p:par>
                  <p:par>
                    <p:cTn id="263" fill="hold">
                      <p:stCondLst>
                        <p:cond delay="indefinite"/>
                      </p:stCondLst>
                      <p:childTnLst>
                        <p:par>
                          <p:cTn id="264" fill="hold">
                            <p:stCondLst>
                              <p:cond delay="0"/>
                            </p:stCondLst>
                            <p:childTnLst>
                              <p:par>
                                <p:cTn id="265" presetID="10" presetClass="entr" presetSubtype="0" fill="hold" nodeType="clickEffect">
                                  <p:stCondLst>
                                    <p:cond delay="0"/>
                                  </p:stCondLst>
                                  <p:childTnLst>
                                    <p:set>
                                      <p:cBhvr>
                                        <p:cTn id="266" dur="1" fill="hold">
                                          <p:stCondLst>
                                            <p:cond delay="0"/>
                                          </p:stCondLst>
                                        </p:cTn>
                                        <p:tgtEl>
                                          <p:spTgt spid="1026"/>
                                        </p:tgtEl>
                                        <p:attrNameLst>
                                          <p:attrName>style.visibility</p:attrName>
                                        </p:attrNameLst>
                                      </p:cBhvr>
                                      <p:to>
                                        <p:strVal val="visible"/>
                                      </p:to>
                                    </p:set>
                                    <p:animEffect transition="in" filter="fade">
                                      <p:cBhvr>
                                        <p:cTn id="267" dur="500"/>
                                        <p:tgtEl>
                                          <p:spTgt spid="1026"/>
                                        </p:tgtEl>
                                      </p:cBhvr>
                                    </p:animEffect>
                                  </p:childTnLst>
                                </p:cTn>
                              </p:par>
                              <p:par>
                                <p:cTn id="268" presetID="10" presetClass="entr" presetSubtype="0" fill="hold" grpId="0" nodeType="withEffect">
                                  <p:stCondLst>
                                    <p:cond delay="0"/>
                                  </p:stCondLst>
                                  <p:childTnLst>
                                    <p:set>
                                      <p:cBhvr>
                                        <p:cTn id="269" dur="1" fill="hold">
                                          <p:stCondLst>
                                            <p:cond delay="0"/>
                                          </p:stCondLst>
                                        </p:cTn>
                                        <p:tgtEl>
                                          <p:spTgt spid="173"/>
                                        </p:tgtEl>
                                        <p:attrNameLst>
                                          <p:attrName>style.visibility</p:attrName>
                                        </p:attrNameLst>
                                      </p:cBhvr>
                                      <p:to>
                                        <p:strVal val="visible"/>
                                      </p:to>
                                    </p:set>
                                    <p:animEffect transition="in" filter="fade">
                                      <p:cBhvr>
                                        <p:cTn id="270" dur="500"/>
                                        <p:tgtEl>
                                          <p:spTgt spid="173"/>
                                        </p:tgtEl>
                                      </p:cBhvr>
                                    </p:animEffect>
                                  </p:childTnLst>
                                </p:cTn>
                              </p:par>
                            </p:childTnLst>
                          </p:cTn>
                        </p:par>
                      </p:childTnLst>
                    </p:cTn>
                  </p:par>
                  <p:par>
                    <p:cTn id="271" fill="hold">
                      <p:stCondLst>
                        <p:cond delay="indefinite"/>
                      </p:stCondLst>
                      <p:childTnLst>
                        <p:par>
                          <p:cTn id="272" fill="hold">
                            <p:stCondLst>
                              <p:cond delay="0"/>
                            </p:stCondLst>
                            <p:childTnLst>
                              <p:par>
                                <p:cTn id="273" presetID="10" presetClass="entr" presetSubtype="0" fill="hold" nodeType="clickEffect">
                                  <p:stCondLst>
                                    <p:cond delay="0"/>
                                  </p:stCondLst>
                                  <p:childTnLst>
                                    <p:set>
                                      <p:cBhvr>
                                        <p:cTn id="274" dur="1" fill="hold">
                                          <p:stCondLst>
                                            <p:cond delay="0"/>
                                          </p:stCondLst>
                                        </p:cTn>
                                        <p:tgtEl>
                                          <p:spTgt spid="168"/>
                                        </p:tgtEl>
                                        <p:attrNameLst>
                                          <p:attrName>style.visibility</p:attrName>
                                        </p:attrNameLst>
                                      </p:cBhvr>
                                      <p:to>
                                        <p:strVal val="visible"/>
                                      </p:to>
                                    </p:set>
                                    <p:animEffect transition="in" filter="fade">
                                      <p:cBhvr>
                                        <p:cTn id="275" dur="500"/>
                                        <p:tgtEl>
                                          <p:spTgt spid="168"/>
                                        </p:tgtEl>
                                      </p:cBhvr>
                                    </p:animEffect>
                                  </p:childTnLst>
                                </p:cTn>
                              </p:par>
                              <p:par>
                                <p:cTn id="276" presetID="10" presetClass="entr" presetSubtype="0" fill="hold" nodeType="withEffect">
                                  <p:stCondLst>
                                    <p:cond delay="0"/>
                                  </p:stCondLst>
                                  <p:childTnLst>
                                    <p:set>
                                      <p:cBhvr>
                                        <p:cTn id="277" dur="1" fill="hold">
                                          <p:stCondLst>
                                            <p:cond delay="0"/>
                                          </p:stCondLst>
                                        </p:cTn>
                                        <p:tgtEl>
                                          <p:spTgt spid="167"/>
                                        </p:tgtEl>
                                        <p:attrNameLst>
                                          <p:attrName>style.visibility</p:attrName>
                                        </p:attrNameLst>
                                      </p:cBhvr>
                                      <p:to>
                                        <p:strVal val="visible"/>
                                      </p:to>
                                    </p:set>
                                    <p:animEffect transition="in" filter="fade">
                                      <p:cBhvr>
                                        <p:cTn id="278" dur="500"/>
                                        <p:tgtEl>
                                          <p:spTgt spid="167"/>
                                        </p:tgtEl>
                                      </p:cBhvr>
                                    </p:animEffect>
                                  </p:childTnLst>
                                </p:cTn>
                              </p:par>
                              <p:par>
                                <p:cTn id="279" presetID="10" presetClass="entr" presetSubtype="0" fill="hold" grpId="0" nodeType="withEffect">
                                  <p:stCondLst>
                                    <p:cond delay="0"/>
                                  </p:stCondLst>
                                  <p:childTnLst>
                                    <p:set>
                                      <p:cBhvr>
                                        <p:cTn id="280" dur="1" fill="hold">
                                          <p:stCondLst>
                                            <p:cond delay="0"/>
                                          </p:stCondLst>
                                        </p:cTn>
                                        <p:tgtEl>
                                          <p:spTgt spid="174"/>
                                        </p:tgtEl>
                                        <p:attrNameLst>
                                          <p:attrName>style.visibility</p:attrName>
                                        </p:attrNameLst>
                                      </p:cBhvr>
                                      <p:to>
                                        <p:strVal val="visible"/>
                                      </p:to>
                                    </p:set>
                                    <p:animEffect transition="in" filter="fade">
                                      <p:cBhvr>
                                        <p:cTn id="281" dur="500"/>
                                        <p:tgtEl>
                                          <p:spTgt spid="174"/>
                                        </p:tgtEl>
                                      </p:cBhvr>
                                    </p:animEffect>
                                  </p:childTnLst>
                                </p:cTn>
                              </p:par>
                            </p:childTnLst>
                          </p:cTn>
                        </p:par>
                      </p:childTnLst>
                    </p:cTn>
                  </p:par>
                  <p:par>
                    <p:cTn id="282" fill="hold">
                      <p:stCondLst>
                        <p:cond delay="indefinite"/>
                      </p:stCondLst>
                      <p:childTnLst>
                        <p:par>
                          <p:cTn id="283" fill="hold">
                            <p:stCondLst>
                              <p:cond delay="0"/>
                            </p:stCondLst>
                            <p:childTnLst>
                              <p:par>
                                <p:cTn id="284" presetID="10" presetClass="entr" presetSubtype="0" fill="hold" grpId="0" nodeType="clickEffect">
                                  <p:stCondLst>
                                    <p:cond delay="0"/>
                                  </p:stCondLst>
                                  <p:childTnLst>
                                    <p:set>
                                      <p:cBhvr>
                                        <p:cTn id="285" dur="1" fill="hold">
                                          <p:stCondLst>
                                            <p:cond delay="0"/>
                                          </p:stCondLst>
                                        </p:cTn>
                                        <p:tgtEl>
                                          <p:spTgt spid="175"/>
                                        </p:tgtEl>
                                        <p:attrNameLst>
                                          <p:attrName>style.visibility</p:attrName>
                                        </p:attrNameLst>
                                      </p:cBhvr>
                                      <p:to>
                                        <p:strVal val="visible"/>
                                      </p:to>
                                    </p:set>
                                    <p:animEffect transition="in" filter="fade">
                                      <p:cBhvr>
                                        <p:cTn id="286" dur="500"/>
                                        <p:tgtEl>
                                          <p:spTgt spid="175"/>
                                        </p:tgtEl>
                                      </p:cBhvr>
                                    </p:animEffect>
                                  </p:childTnLst>
                                </p:cTn>
                              </p:par>
                              <p:par>
                                <p:cTn id="287" presetID="10" presetClass="entr" presetSubtype="0" fill="hold" nodeType="withEffect">
                                  <p:stCondLst>
                                    <p:cond delay="0"/>
                                  </p:stCondLst>
                                  <p:childTnLst>
                                    <p:set>
                                      <p:cBhvr>
                                        <p:cTn id="288" dur="1" fill="hold">
                                          <p:stCondLst>
                                            <p:cond delay="0"/>
                                          </p:stCondLst>
                                        </p:cTn>
                                        <p:tgtEl>
                                          <p:spTgt spid="169"/>
                                        </p:tgtEl>
                                        <p:attrNameLst>
                                          <p:attrName>style.visibility</p:attrName>
                                        </p:attrNameLst>
                                      </p:cBhvr>
                                      <p:to>
                                        <p:strVal val="visible"/>
                                      </p:to>
                                    </p:set>
                                    <p:animEffect transition="in" filter="fade">
                                      <p:cBhvr>
                                        <p:cTn id="289" dur="500"/>
                                        <p:tgtEl>
                                          <p:spTgt spid="169"/>
                                        </p:tgtEl>
                                      </p:cBhvr>
                                    </p:animEffect>
                                  </p:childTnLst>
                                </p:cTn>
                              </p:par>
                            </p:childTnLst>
                          </p:cTn>
                        </p:par>
                      </p:childTnLst>
                    </p:cTn>
                  </p:par>
                  <p:par>
                    <p:cTn id="290" fill="hold">
                      <p:stCondLst>
                        <p:cond delay="indefinite"/>
                      </p:stCondLst>
                      <p:childTnLst>
                        <p:par>
                          <p:cTn id="291" fill="hold">
                            <p:stCondLst>
                              <p:cond delay="0"/>
                            </p:stCondLst>
                            <p:childTnLst>
                              <p:par>
                                <p:cTn id="292" presetID="10" presetClass="entr" presetSubtype="0" fill="hold" grpId="0" nodeType="clickEffect">
                                  <p:stCondLst>
                                    <p:cond delay="0"/>
                                  </p:stCondLst>
                                  <p:childTnLst>
                                    <p:set>
                                      <p:cBhvr>
                                        <p:cTn id="293" dur="1" fill="hold">
                                          <p:stCondLst>
                                            <p:cond delay="0"/>
                                          </p:stCondLst>
                                        </p:cTn>
                                        <p:tgtEl>
                                          <p:spTgt spid="176"/>
                                        </p:tgtEl>
                                        <p:attrNameLst>
                                          <p:attrName>style.visibility</p:attrName>
                                        </p:attrNameLst>
                                      </p:cBhvr>
                                      <p:to>
                                        <p:strVal val="visible"/>
                                      </p:to>
                                    </p:set>
                                    <p:animEffect transition="in" filter="fade">
                                      <p:cBhvr>
                                        <p:cTn id="294" dur="500"/>
                                        <p:tgtEl>
                                          <p:spTgt spid="176"/>
                                        </p:tgtEl>
                                      </p:cBhvr>
                                    </p:animEffect>
                                  </p:childTnLst>
                                </p:cTn>
                              </p:par>
                            </p:childTnLst>
                          </p:cTn>
                        </p:par>
                      </p:childTnLst>
                    </p:cTn>
                  </p:par>
                  <p:par>
                    <p:cTn id="295" fill="hold">
                      <p:stCondLst>
                        <p:cond delay="indefinite"/>
                      </p:stCondLst>
                      <p:childTnLst>
                        <p:par>
                          <p:cTn id="296" fill="hold">
                            <p:stCondLst>
                              <p:cond delay="0"/>
                            </p:stCondLst>
                            <p:childTnLst>
                              <p:par>
                                <p:cTn id="297" presetID="10" presetClass="entr" presetSubtype="0" fill="hold" grpId="0" nodeType="clickEffect">
                                  <p:stCondLst>
                                    <p:cond delay="0"/>
                                  </p:stCondLst>
                                  <p:childTnLst>
                                    <p:set>
                                      <p:cBhvr>
                                        <p:cTn id="298" dur="1" fill="hold">
                                          <p:stCondLst>
                                            <p:cond delay="0"/>
                                          </p:stCondLst>
                                        </p:cTn>
                                        <p:tgtEl>
                                          <p:spTgt spid="178"/>
                                        </p:tgtEl>
                                        <p:attrNameLst>
                                          <p:attrName>style.visibility</p:attrName>
                                        </p:attrNameLst>
                                      </p:cBhvr>
                                      <p:to>
                                        <p:strVal val="visible"/>
                                      </p:to>
                                    </p:set>
                                    <p:animEffect transition="in" filter="fade">
                                      <p:cBhvr>
                                        <p:cTn id="299" dur="500"/>
                                        <p:tgtEl>
                                          <p:spTgt spid="178"/>
                                        </p:tgtEl>
                                      </p:cBhvr>
                                    </p:animEffect>
                                  </p:childTnLst>
                                </p:cTn>
                              </p:par>
                              <p:par>
                                <p:cTn id="300" presetID="10" presetClass="entr" presetSubtype="0" fill="hold" grpId="0" nodeType="withEffect">
                                  <p:stCondLst>
                                    <p:cond delay="0"/>
                                  </p:stCondLst>
                                  <p:childTnLst>
                                    <p:set>
                                      <p:cBhvr>
                                        <p:cTn id="301" dur="1" fill="hold">
                                          <p:stCondLst>
                                            <p:cond delay="0"/>
                                          </p:stCondLst>
                                        </p:cTn>
                                        <p:tgtEl>
                                          <p:spTgt spid="18"/>
                                        </p:tgtEl>
                                        <p:attrNameLst>
                                          <p:attrName>style.visibility</p:attrName>
                                        </p:attrNameLst>
                                      </p:cBhvr>
                                      <p:to>
                                        <p:strVal val="visible"/>
                                      </p:to>
                                    </p:set>
                                    <p:animEffect transition="in" filter="fade">
                                      <p:cBhvr>
                                        <p:cTn id="30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106" grpId="0" animBg="1"/>
      <p:bldP spid="66" grpId="0" animBg="1"/>
      <p:bldP spid="67" grpId="0" animBg="1"/>
      <p:bldP spid="68" grpId="0" animBg="1"/>
      <p:bldP spid="69" grpId="0" animBg="1"/>
      <p:bldP spid="70" grpId="0" animBg="1"/>
      <p:bldP spid="71" grpId="0" animBg="1"/>
      <p:bldP spid="107" grpId="0" animBg="1"/>
      <p:bldP spid="58" grpId="0" animBg="1"/>
      <p:bldP spid="59" grpId="0" animBg="1"/>
      <p:bldP spid="60" grpId="0" animBg="1"/>
      <p:bldP spid="61" grpId="0" animBg="1"/>
      <p:bldP spid="62" grpId="0" animBg="1"/>
      <p:bldP spid="63" grpId="0" animBg="1"/>
      <p:bldP spid="64" grpId="0" animBg="1"/>
      <p:bldP spid="65" grpId="0" animBg="1"/>
      <p:bldP spid="117" grpId="0" animBg="1"/>
      <p:bldP spid="118" grpId="0" animBg="1"/>
      <p:bldP spid="119" grpId="0" animBg="1"/>
      <p:bldP spid="120" grpId="0" animBg="1"/>
      <p:bldP spid="121" grpId="0" animBg="1"/>
      <p:bldP spid="122" grpId="0" animBg="1"/>
      <p:bldP spid="123" grpId="0" animBg="1"/>
      <p:bldP spid="134" grpId="0"/>
      <p:bldP spid="135" grpId="0"/>
      <p:bldP spid="136" grpId="0"/>
      <p:bldP spid="137" grpId="0"/>
      <p:bldP spid="138" grpId="0"/>
      <p:bldP spid="139" grpId="0"/>
      <p:bldP spid="154" grpId="0"/>
      <p:bldP spid="155" grpId="0"/>
      <p:bldP spid="156" grpId="0"/>
      <p:bldP spid="157" grpId="0"/>
      <p:bldP spid="158" grpId="0"/>
      <p:bldP spid="159" grpId="0"/>
      <p:bldP spid="160" grpId="0"/>
      <p:bldP spid="161" grpId="0"/>
      <p:bldP spid="162" grpId="0" animBg="1"/>
      <p:bldP spid="163" grpId="0" animBg="1"/>
      <p:bldP spid="165" grpId="0" animBg="1"/>
      <p:bldP spid="166" grpId="0" animBg="1"/>
      <p:bldP spid="172" grpId="0" animBg="1"/>
      <p:bldP spid="174" grpId="0" animBg="1"/>
      <p:bldP spid="175" grpId="0" animBg="1"/>
      <p:bldP spid="176" grpId="0" animBg="1"/>
      <p:bldP spid="178" grpId="0" animBg="1"/>
      <p:bldP spid="173" grpId="0" animBg="1"/>
      <p:bldP spid="1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2" descr="Image result for graph processin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9601025">
            <a:off x="1097640" y="402139"/>
            <a:ext cx="7302154" cy="7302154"/>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2" descr="Image result for graph processin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9601025">
            <a:off x="-387303" y="1684065"/>
            <a:ext cx="5600297" cy="5600297"/>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2" descr="Image result for graph processin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9601025">
            <a:off x="6628950" y="1726561"/>
            <a:ext cx="5600297" cy="5600297"/>
          </a:xfrm>
          <a:prstGeom prst="rect">
            <a:avLst/>
          </a:prstGeom>
          <a:noFill/>
          <a:extLst>
            <a:ext uri="{909E8E84-426E-40DD-AFC4-6F175D3DCCD1}">
              <a14:hiddenFill xmlns:a14="http://schemas.microsoft.com/office/drawing/2010/main">
                <a:solidFill>
                  <a:srgbClr val="FFFFFF"/>
                </a:solidFill>
              </a14:hiddenFill>
            </a:ext>
          </a:extLst>
        </p:spPr>
      </p:pic>
      <p:sp>
        <p:nvSpPr>
          <p:cNvPr id="31" name="Rectangle 30"/>
          <p:cNvSpPr/>
          <p:nvPr/>
        </p:nvSpPr>
        <p:spPr>
          <a:xfrm>
            <a:off x="0" y="460619"/>
            <a:ext cx="12192000" cy="6397381"/>
          </a:xfrm>
          <a:prstGeom prst="rect">
            <a:avLst/>
          </a:pr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68" name="Title 4"/>
          <p:cNvSpPr txBox="1">
            <a:spLocks/>
          </p:cNvSpPr>
          <p:nvPr/>
        </p:nvSpPr>
        <p:spPr>
          <a:xfrm>
            <a:off x="2986439" y="3255611"/>
            <a:ext cx="6219122" cy="814373"/>
          </a:xfrm>
          <a:prstGeom prst="rect">
            <a:avLst/>
          </a:prstGeom>
          <a:noFill/>
        </p:spPr>
        <p:txBody>
          <a:bodyPr vert="horz" lIns="140400" tIns="0" rIns="144000" bIns="0" rtlCol="0" anchor="b" anchorCtr="0">
            <a:noAutofit/>
          </a:bodyPr>
          <a:lstStyle>
            <a:lvl1pPr algn="l" defTabSz="914400" rtl="0" eaLnBrk="1" latinLnBrk="0" hangingPunct="1">
              <a:lnSpc>
                <a:spcPct val="100000"/>
              </a:lnSpc>
              <a:spcBef>
                <a:spcPct val="0"/>
              </a:spcBef>
              <a:buNone/>
              <a:defRPr sz="2800" b="1" kern="1200">
                <a:solidFill>
                  <a:schemeClr val="tx1"/>
                </a:solidFill>
                <a:latin typeface="+mj-lt"/>
                <a:ea typeface="+mj-ea"/>
                <a:cs typeface="+mj-cs"/>
              </a:defRPr>
            </a:lvl1pPr>
          </a:lstStyle>
          <a:p>
            <a:pPr algn="ctr"/>
            <a:r>
              <a:rPr lang="pl-PL" sz="5600" dirty="0" smtClean="0"/>
              <a:t>BACKUP </a:t>
            </a:r>
            <a:r>
              <a:rPr lang="pl-PL" sz="5600" dirty="0" smtClean="0"/>
              <a:t>&amp; EXTENTED SLIDES</a:t>
            </a:r>
            <a:endParaRPr lang="pl-PL" sz="5600" dirty="0"/>
          </a:p>
        </p:txBody>
      </p:sp>
    </p:spTree>
    <p:extLst>
      <p:ext uri="{BB962C8B-B14F-4D97-AF65-F5344CB8AC3E}">
        <p14:creationId xmlns:p14="http://schemas.microsoft.com/office/powerpoint/2010/main" val="34638108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fade">
                                      <p:cBhvr>
                                        <p:cTn id="7"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7">
            <a:extLst>
              <a:ext uri="{FF2B5EF4-FFF2-40B4-BE49-F238E27FC236}">
                <a16:creationId xmlns:a16="http://schemas.microsoft.com/office/drawing/2014/main" id="{AA2C04D8-5934-4121-9F1E-B68788F78B14}"/>
              </a:ext>
            </a:extLst>
          </p:cNvPr>
          <p:cNvSpPr/>
          <p:nvPr/>
        </p:nvSpPr>
        <p:spPr>
          <a:xfrm>
            <a:off x="19394" y="5778926"/>
            <a:ext cx="3359696" cy="1015663"/>
          </a:xfrm>
          <a:prstGeom prst="rect">
            <a:avLst/>
          </a:prstGeom>
        </p:spPr>
        <p:txBody>
          <a:bodyPr wrap="square">
            <a:spAutoFit/>
          </a:bodyPr>
          <a:lstStyle/>
          <a:p>
            <a:r>
              <a:rPr lang="de-CH" sz="1200" dirty="0" smtClean="0"/>
              <a:t>[</a:t>
            </a:r>
            <a:r>
              <a:rPr lang="de-CH" sz="1200" dirty="0"/>
              <a:t>1</a:t>
            </a:r>
            <a:r>
              <a:rPr lang="de-CH" sz="1200" dirty="0" smtClean="0"/>
              <a:t>] </a:t>
            </a:r>
            <a:r>
              <a:rPr lang="de-CH" sz="1200" dirty="0"/>
              <a:t>A. Roy et al. </a:t>
            </a:r>
            <a:r>
              <a:rPr lang="en-US" sz="1200" dirty="0"/>
              <a:t>X-stream: Edge-Centric Graph Processing using Streaming Partitions. ACM Symposium on Operating Syst. 2013.</a:t>
            </a:r>
          </a:p>
          <a:p>
            <a:r>
              <a:rPr lang="de-CH" sz="1200" dirty="0" smtClean="0"/>
              <a:t>[2] </a:t>
            </a:r>
            <a:r>
              <a:rPr lang="de-CH" sz="1200" dirty="0"/>
              <a:t>S. Zhou et al.</a:t>
            </a:r>
            <a:r>
              <a:rPr lang="en-US" sz="1200" dirty="0"/>
              <a:t> High-throughput and Energy-efficient Graph Processing on FPGA. FCCM. 2016.</a:t>
            </a:r>
          </a:p>
        </p:txBody>
      </p:sp>
      <p:pic>
        <p:nvPicPr>
          <p:cNvPr id="28" name="Picture 2" descr="Image result for graph processing"/>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9601025">
            <a:off x="1893685" y="115538"/>
            <a:ext cx="7851540" cy="7851540"/>
          </a:xfrm>
          <a:prstGeom prst="rect">
            <a:avLst/>
          </a:prstGeom>
          <a:noFill/>
          <a:extLst>
            <a:ext uri="{909E8E84-426E-40DD-AFC4-6F175D3DCCD1}">
              <a14:hiddenFill xmlns:a14="http://schemas.microsoft.com/office/drawing/2010/main">
                <a:solidFill>
                  <a:srgbClr val="FFFFFF"/>
                </a:solidFill>
              </a14:hiddenFill>
            </a:ext>
          </a:extLst>
        </p:spPr>
      </p:pic>
      <p:sp>
        <p:nvSpPr>
          <p:cNvPr id="25" name="Title 24"/>
          <p:cNvSpPr>
            <a:spLocks noGrp="1"/>
          </p:cNvSpPr>
          <p:nvPr>
            <p:ph type="title"/>
          </p:nvPr>
        </p:nvSpPr>
        <p:spPr>
          <a:noFill/>
        </p:spPr>
        <p:txBody>
          <a:bodyPr/>
          <a:lstStyle/>
          <a:p>
            <a:r>
              <a:rPr lang="en-US" dirty="0" smtClean="0"/>
              <a:t>Large graphs…</a:t>
            </a:r>
            <a:endParaRPr lang="de-CH" dirty="0"/>
          </a:p>
        </p:txBody>
      </p:sp>
      <p:sp>
        <p:nvSpPr>
          <p:cNvPr id="52" name="Rounded Rectangle 51" descr=" 52"/>
          <p:cNvSpPr/>
          <p:nvPr/>
        </p:nvSpPr>
        <p:spPr>
          <a:xfrm>
            <a:off x="384175" y="1376772"/>
            <a:ext cx="1855765" cy="601323"/>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dirty="0" smtClean="0"/>
              <a:t>Problems?</a:t>
            </a:r>
            <a:endParaRPr lang="de-CH" dirty="0"/>
          </a:p>
        </p:txBody>
      </p:sp>
      <p:pic>
        <p:nvPicPr>
          <p:cNvPr id="55" name="Picture 16" descr=" 8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4259" y="1202087"/>
            <a:ext cx="532709" cy="532709"/>
          </a:xfrm>
          <a:prstGeom prst="rect">
            <a:avLst/>
          </a:prstGeom>
          <a:noFill/>
          <a:extLst>
            <a:ext uri="{909E8E84-426E-40DD-AFC4-6F175D3DCCD1}">
              <a14:hiddenFill xmlns:a14="http://schemas.microsoft.com/office/drawing/2010/main">
                <a:solidFill>
                  <a:srgbClr val="FFFFFF"/>
                </a:solidFill>
              </a14:hiddenFill>
            </a:ext>
          </a:extLst>
        </p:spPr>
      </p:pic>
      <p:sp>
        <p:nvSpPr>
          <p:cNvPr id="59" name="Rounded Rectangle 58" descr=" 239"/>
          <p:cNvSpPr/>
          <p:nvPr/>
        </p:nvSpPr>
        <p:spPr>
          <a:xfrm rot="20390984">
            <a:off x="3249401" y="2084240"/>
            <a:ext cx="1891109" cy="665302"/>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smtClean="0"/>
              <a:t>Irregular</a:t>
            </a:r>
            <a:endParaRPr lang="pl-PL" sz="2200" dirty="0"/>
          </a:p>
        </p:txBody>
      </p:sp>
      <p:sp>
        <p:nvSpPr>
          <p:cNvPr id="66" name="Rounded Rectangle 65" descr=" 239"/>
          <p:cNvSpPr/>
          <p:nvPr/>
        </p:nvSpPr>
        <p:spPr>
          <a:xfrm rot="20390984">
            <a:off x="5876173" y="1843976"/>
            <a:ext cx="1891109" cy="665302"/>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smtClean="0"/>
              <a:t>Data-driven</a:t>
            </a:r>
            <a:endParaRPr lang="pl-PL" sz="2200" dirty="0"/>
          </a:p>
        </p:txBody>
      </p:sp>
      <p:sp>
        <p:nvSpPr>
          <p:cNvPr id="67" name="Rounded Rectangle 66" descr=" 239"/>
          <p:cNvSpPr/>
          <p:nvPr/>
        </p:nvSpPr>
        <p:spPr>
          <a:xfrm rot="20390984">
            <a:off x="2028019" y="3494161"/>
            <a:ext cx="3223957" cy="1038430"/>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smtClean="0"/>
              <a:t>Communication- and synchronization-heavy</a:t>
            </a:r>
            <a:endParaRPr lang="pl-PL" sz="2200" dirty="0"/>
          </a:p>
        </p:txBody>
      </p:sp>
      <p:pic>
        <p:nvPicPr>
          <p:cNvPr id="1026" name="Picture 2" descr="Data movement is overtaking computation as the most dominant cost of a system both in terms of dollars and in terms of energy consumption. Consequently, we should be more explicit about reasoning about data movement. This diagram shows the cost of operations or data movement for a 64-bit operand. By 2018, the cost of moving a 64-bit operand a mere 5 mm across the chip will exceed that of a floatingpoint operation that uses that operand. The floating-point unit (FPU) and register file energy model is computed from Tensilica's register transfer-level (RTL) design for an LX4 core with an FPU. The data movement on chip is based on a standard resistive/capacitive model with simple signal regeneration. The DRAM is based on Micron's projections for double data rate (DDR) parts. The interconnect model is based on extrapolating historical improvements in optical transceiver efficiency and data rates.Â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79731" y="3286454"/>
            <a:ext cx="6448371" cy="3375913"/>
          </a:xfrm>
          <a:prstGeom prst="rect">
            <a:avLst/>
          </a:prstGeom>
          <a:noFill/>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71" name="Rounded Rectangle 70" descr=" 52"/>
          <p:cNvSpPr/>
          <p:nvPr/>
        </p:nvSpPr>
        <p:spPr>
          <a:xfrm>
            <a:off x="191344" y="2218014"/>
            <a:ext cx="2168074" cy="978510"/>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Low power efficiency!</a:t>
            </a:r>
            <a:endParaRPr lang="de-CH" dirty="0"/>
          </a:p>
        </p:txBody>
      </p:sp>
      <p:pic>
        <p:nvPicPr>
          <p:cNvPr id="72" name="Picture 16" descr=" 8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158" y="2106958"/>
            <a:ext cx="532709" cy="532709"/>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4">
            <a:extLst>
              <a:ext uri="{FF2B5EF4-FFF2-40B4-BE49-F238E27FC236}">
                <a16:creationId xmlns:a16="http://schemas.microsoft.com/office/drawing/2014/main" id="{56E21F61-1EDD-45E6-9568-77F6466B33E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20850" y="1851475"/>
            <a:ext cx="1607252" cy="1253657"/>
          </a:xfrm>
          <a:prstGeom prst="rect">
            <a:avLst/>
          </a:prstGeom>
        </p:spPr>
      </p:pic>
      <p:pic>
        <p:nvPicPr>
          <p:cNvPr id="75" name="Picture 9" descr="http://im.ft-static.com/content/images/cfa3cf14-4429-4039-b780-37440157d25e.img">
            <a:extLst>
              <a:ext uri="{FF2B5EF4-FFF2-40B4-BE49-F238E27FC236}">
                <a16:creationId xmlns:a16="http://schemas.microsoft.com/office/drawing/2014/main" id="{1C0BAC18-1314-4262-95B7-8CE727E3775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513986" y="489157"/>
            <a:ext cx="2678014" cy="1276940"/>
          </a:xfrm>
          <a:prstGeom prst="rect">
            <a:avLst/>
          </a:prstGeom>
          <a:ln>
            <a:noFill/>
          </a:ln>
          <a:effectLst>
            <a:softEdge rad="88900"/>
          </a:effectLst>
          <a:extLst>
            <a:ext uri="{909E8E84-426E-40DD-AFC4-6F175D3DCCD1}">
              <a14:hiddenFill xmlns:a14="http://schemas.microsoft.com/office/drawing/2010/main">
                <a:solidFill>
                  <a:srgbClr val="FFFFFF"/>
                </a:solidFill>
              </a14:hiddenFill>
            </a:ext>
          </a:extLst>
        </p:spPr>
      </p:pic>
      <p:sp>
        <p:nvSpPr>
          <p:cNvPr id="77" name="Rounded Rectangle 10">
            <a:extLst>
              <a:ext uri="{FF2B5EF4-FFF2-40B4-BE49-F238E27FC236}">
                <a16:creationId xmlns:a16="http://schemas.microsoft.com/office/drawing/2014/main" id="{1E18611A-3704-44DC-A9B9-37E39047DD08}"/>
              </a:ext>
            </a:extLst>
          </p:cNvPr>
          <p:cNvSpPr/>
          <p:nvPr/>
        </p:nvSpPr>
        <p:spPr>
          <a:xfrm>
            <a:off x="11146582" y="2463845"/>
            <a:ext cx="907844" cy="668406"/>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dirty="0"/>
              <a:t>250 </a:t>
            </a:r>
            <a:r>
              <a:rPr lang="de-CH" dirty="0" smtClean="0"/>
              <a:t>Watts</a:t>
            </a:r>
            <a:endParaRPr lang="de-CH" dirty="0"/>
          </a:p>
        </p:txBody>
      </p:sp>
      <p:sp>
        <p:nvSpPr>
          <p:cNvPr id="81" name="Rectangle 80"/>
          <p:cNvSpPr/>
          <p:nvPr/>
        </p:nvSpPr>
        <p:spPr>
          <a:xfrm>
            <a:off x="0" y="460619"/>
            <a:ext cx="12192000" cy="6397381"/>
          </a:xfrm>
          <a:prstGeom prst="rect">
            <a:avLst/>
          </a:pr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74" name="Picture 2">
            <a:extLst>
              <a:ext uri="{FF2B5EF4-FFF2-40B4-BE49-F238E27FC236}">
                <a16:creationId xmlns:a16="http://schemas.microsoft.com/office/drawing/2014/main" id="{BEFFC402-A748-454F-A9E5-771939D9722D}"/>
              </a:ext>
            </a:extLst>
          </p:cNvPr>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8506374" y="1321827"/>
            <a:ext cx="1671209" cy="1380947"/>
          </a:xfrm>
          <a:prstGeom prst="rect">
            <a:avLst/>
          </a:prstGeom>
          <a:ln>
            <a:noFill/>
          </a:ln>
          <a:effectLst/>
          <a:extLst>
            <a:ext uri="{909E8E84-426E-40DD-AFC4-6F175D3DCCD1}">
              <a14:hiddenFill xmlns:a14="http://schemas.microsoft.com/office/drawing/2010/main">
                <a:solidFill>
                  <a:srgbClr val="FFFFFF"/>
                </a:solidFill>
              </a14:hiddenFill>
            </a:ext>
          </a:extLst>
        </p:spPr>
      </p:pic>
      <p:graphicFrame>
        <p:nvGraphicFramePr>
          <p:cNvPr id="78" name="Tabelle 3">
            <a:extLst>
              <a:ext uri="{FF2B5EF4-FFF2-40B4-BE49-F238E27FC236}">
                <a16:creationId xmlns:a16="http://schemas.microsoft.com/office/drawing/2014/main" id="{83D7D406-2E7B-443E-B6D3-C5484B21F198}"/>
              </a:ext>
            </a:extLst>
          </p:cNvPr>
          <p:cNvGraphicFramePr>
            <a:graphicFrameLocks noGrp="1"/>
          </p:cNvGraphicFramePr>
          <p:nvPr>
            <p:extLst>
              <p:ext uri="{D42A27DB-BD31-4B8C-83A1-F6EECF244321}">
                <p14:modId xmlns:p14="http://schemas.microsoft.com/office/powerpoint/2010/main" val="1653411428"/>
              </p:ext>
            </p:extLst>
          </p:nvPr>
        </p:nvGraphicFramePr>
        <p:xfrm>
          <a:off x="3275771" y="3678263"/>
          <a:ext cx="8504823" cy="2664042"/>
        </p:xfrm>
        <a:graphic>
          <a:graphicData uri="http://schemas.openxmlformats.org/drawingml/2006/table">
            <a:tbl>
              <a:tblPr firstRow="1" firstCol="1" bandRow="1">
                <a:tableStyleId>{5C22544A-7EE6-4342-B048-85BDC9FD1C3A}</a:tableStyleId>
              </a:tblPr>
              <a:tblGrid>
                <a:gridCol w="1493720">
                  <a:extLst>
                    <a:ext uri="{9D8B030D-6E8A-4147-A177-3AD203B41FA5}">
                      <a16:colId xmlns:a16="http://schemas.microsoft.com/office/drawing/2014/main" val="657128718"/>
                    </a:ext>
                  </a:extLst>
                </a:gridCol>
                <a:gridCol w="3492388">
                  <a:extLst>
                    <a:ext uri="{9D8B030D-6E8A-4147-A177-3AD203B41FA5}">
                      <a16:colId xmlns:a16="http://schemas.microsoft.com/office/drawing/2014/main" val="245389952"/>
                    </a:ext>
                  </a:extLst>
                </a:gridCol>
                <a:gridCol w="3518715">
                  <a:extLst>
                    <a:ext uri="{9D8B030D-6E8A-4147-A177-3AD203B41FA5}">
                      <a16:colId xmlns:a16="http://schemas.microsoft.com/office/drawing/2014/main" val="2370971439"/>
                    </a:ext>
                  </a:extLst>
                </a:gridCol>
              </a:tblGrid>
              <a:tr h="634014">
                <a:tc>
                  <a:txBody>
                    <a:bodyPr/>
                    <a:lstStyle/>
                    <a:p>
                      <a:r>
                        <a:rPr lang="de-CH" sz="2200" dirty="0" smtClean="0"/>
                        <a:t>Graph</a:t>
                      </a:r>
                    </a:p>
                    <a:p>
                      <a:r>
                        <a:rPr lang="de-CH" sz="2200" dirty="0" smtClean="0"/>
                        <a:t>Problem</a:t>
                      </a:r>
                      <a:endParaRPr lang="de-CH" sz="2200" dirty="0"/>
                    </a:p>
                  </a:txBody>
                  <a:tcPr/>
                </a:tc>
                <a:tc>
                  <a:txBody>
                    <a:bodyPr/>
                    <a:lstStyle/>
                    <a:p>
                      <a:pPr algn="ctr"/>
                      <a:r>
                        <a:rPr lang="de-CH" sz="2200" dirty="0"/>
                        <a:t>CPU (MTEPS/Watt) </a:t>
                      </a:r>
                      <a:r>
                        <a:rPr lang="de-CH" sz="2200" dirty="0" smtClean="0"/>
                        <a:t>[1]</a:t>
                      </a:r>
                      <a:endParaRPr lang="de-CH" sz="2200" dirty="0"/>
                    </a:p>
                  </a:txBody>
                  <a:tcPr anchor="ctr"/>
                </a:tc>
                <a:tc>
                  <a:txBody>
                    <a:bodyPr/>
                    <a:lstStyle/>
                    <a:p>
                      <a:pPr algn="ctr"/>
                      <a:r>
                        <a:rPr lang="de-CH" sz="2200" dirty="0"/>
                        <a:t> FPGA (MTEPS/Watt) </a:t>
                      </a:r>
                      <a:r>
                        <a:rPr lang="de-CH" sz="2200" dirty="0" smtClean="0"/>
                        <a:t>[2]</a:t>
                      </a:r>
                      <a:endParaRPr lang="de-CH" sz="2200" dirty="0"/>
                    </a:p>
                  </a:txBody>
                  <a:tcPr anchor="ctr"/>
                </a:tc>
                <a:extLst>
                  <a:ext uri="{0D108BD9-81ED-4DB2-BD59-A6C34878D82A}">
                    <a16:rowId xmlns:a16="http://schemas.microsoft.com/office/drawing/2014/main" val="3943179390"/>
                  </a:ext>
                </a:extLst>
              </a:tr>
              <a:tr h="634014">
                <a:tc>
                  <a:txBody>
                    <a:bodyPr/>
                    <a:lstStyle/>
                    <a:p>
                      <a:r>
                        <a:rPr lang="de-CH" sz="2200" dirty="0" smtClean="0"/>
                        <a:t>SSSP</a:t>
                      </a:r>
                      <a:endParaRPr lang="de-CH" sz="2200" dirty="0"/>
                    </a:p>
                  </a:txBody>
                  <a:tcPr anchor="ctr"/>
                </a:tc>
                <a:tc>
                  <a:txBody>
                    <a:bodyPr/>
                    <a:lstStyle/>
                    <a:p>
                      <a:r>
                        <a:rPr lang="de-CH" sz="2200" dirty="0"/>
                        <a:t>1.9</a:t>
                      </a:r>
                    </a:p>
                  </a:txBody>
                  <a:tcPr anchor="ctr"/>
                </a:tc>
                <a:tc>
                  <a:txBody>
                    <a:bodyPr/>
                    <a:lstStyle/>
                    <a:p>
                      <a:r>
                        <a:rPr lang="de-CH" sz="2200" dirty="0"/>
                        <a:t>30.2</a:t>
                      </a:r>
                    </a:p>
                  </a:txBody>
                  <a:tcPr anchor="ctr"/>
                </a:tc>
                <a:extLst>
                  <a:ext uri="{0D108BD9-81ED-4DB2-BD59-A6C34878D82A}">
                    <a16:rowId xmlns:a16="http://schemas.microsoft.com/office/drawing/2014/main" val="3323970028"/>
                  </a:ext>
                </a:extLst>
              </a:tr>
              <a:tr h="634014">
                <a:tc>
                  <a:txBody>
                    <a:bodyPr/>
                    <a:lstStyle/>
                    <a:p>
                      <a:r>
                        <a:rPr lang="de-CH" sz="2200" dirty="0"/>
                        <a:t>CC</a:t>
                      </a:r>
                    </a:p>
                  </a:txBody>
                  <a:tcPr anchor="ctr"/>
                </a:tc>
                <a:tc>
                  <a:txBody>
                    <a:bodyPr/>
                    <a:lstStyle/>
                    <a:p>
                      <a:r>
                        <a:rPr lang="de-CH" sz="2200" dirty="0"/>
                        <a:t>0.5</a:t>
                      </a:r>
                    </a:p>
                  </a:txBody>
                  <a:tcPr anchor="ctr"/>
                </a:tc>
                <a:tc>
                  <a:txBody>
                    <a:bodyPr/>
                    <a:lstStyle/>
                    <a:p>
                      <a:r>
                        <a:rPr lang="de-CH" sz="2200" dirty="0"/>
                        <a:t>48.1</a:t>
                      </a:r>
                    </a:p>
                  </a:txBody>
                  <a:tcPr anchor="ctr"/>
                </a:tc>
                <a:extLst>
                  <a:ext uri="{0D108BD9-81ED-4DB2-BD59-A6C34878D82A}">
                    <a16:rowId xmlns:a16="http://schemas.microsoft.com/office/drawing/2014/main" val="245536662"/>
                  </a:ext>
                </a:extLst>
              </a:tr>
              <a:tr h="634014">
                <a:tc>
                  <a:txBody>
                    <a:bodyPr/>
                    <a:lstStyle/>
                    <a:p>
                      <a:r>
                        <a:rPr lang="de-CH" sz="2200" dirty="0"/>
                        <a:t>MST</a:t>
                      </a:r>
                    </a:p>
                  </a:txBody>
                  <a:tcPr anchor="ctr"/>
                </a:tc>
                <a:tc>
                  <a:txBody>
                    <a:bodyPr/>
                    <a:lstStyle/>
                    <a:p>
                      <a:r>
                        <a:rPr lang="de-CH" sz="2200" dirty="0"/>
                        <a:t>0.6</a:t>
                      </a:r>
                    </a:p>
                  </a:txBody>
                  <a:tcPr anchor="ctr"/>
                </a:tc>
                <a:tc>
                  <a:txBody>
                    <a:bodyPr/>
                    <a:lstStyle/>
                    <a:p>
                      <a:r>
                        <a:rPr lang="de-CH" sz="2200" dirty="0"/>
                        <a:t>44.3</a:t>
                      </a:r>
                    </a:p>
                  </a:txBody>
                  <a:tcPr anchor="ctr"/>
                </a:tc>
                <a:extLst>
                  <a:ext uri="{0D108BD9-81ED-4DB2-BD59-A6C34878D82A}">
                    <a16:rowId xmlns:a16="http://schemas.microsoft.com/office/drawing/2014/main" val="5386504"/>
                  </a:ext>
                </a:extLst>
              </a:tr>
            </a:tbl>
          </a:graphicData>
        </a:graphic>
      </p:graphicFrame>
      <p:pic>
        <p:nvPicPr>
          <p:cNvPr id="1028" name="Picture 4" descr="Image result for fpga"/>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97223" y="553908"/>
            <a:ext cx="2382158" cy="1592832"/>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
        <p:nvSpPr>
          <p:cNvPr id="76" name="Rounded Rectangle 10">
            <a:extLst>
              <a:ext uri="{FF2B5EF4-FFF2-40B4-BE49-F238E27FC236}">
                <a16:creationId xmlns:a16="http://schemas.microsoft.com/office/drawing/2014/main" id="{E3AAF2E4-9650-40C2-9622-B2D03690AD1F}"/>
              </a:ext>
            </a:extLst>
          </p:cNvPr>
          <p:cNvSpPr/>
          <p:nvPr/>
        </p:nvSpPr>
        <p:spPr>
          <a:xfrm>
            <a:off x="8659445" y="2193048"/>
            <a:ext cx="925959" cy="648535"/>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dirty="0"/>
              <a:t>120 </a:t>
            </a:r>
            <a:r>
              <a:rPr lang="de-CH" dirty="0" smtClean="0"/>
              <a:t>Watts</a:t>
            </a:r>
            <a:endParaRPr lang="de-CH" dirty="0"/>
          </a:p>
        </p:txBody>
      </p:sp>
      <p:pic>
        <p:nvPicPr>
          <p:cNvPr id="82" name="Picture 14" descr=" 49"/>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591903" y="533400"/>
            <a:ext cx="490542" cy="490542"/>
          </a:xfrm>
          <a:prstGeom prst="rect">
            <a:avLst/>
          </a:prstGeom>
          <a:noFill/>
          <a:extLst>
            <a:ext uri="{909E8E84-426E-40DD-AFC4-6F175D3DCCD1}">
              <a14:hiddenFill xmlns:a14="http://schemas.microsoft.com/office/drawing/2010/main">
                <a:solidFill>
                  <a:srgbClr val="FFFFFF"/>
                </a:solidFill>
              </a14:hiddenFill>
            </a:ext>
          </a:extLst>
        </p:spPr>
      </p:pic>
      <p:pic>
        <p:nvPicPr>
          <p:cNvPr id="83" name="Picture 16" descr=" 8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455941" y="1231787"/>
            <a:ext cx="532709" cy="532709"/>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16" descr=" 8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379639" y="1808994"/>
            <a:ext cx="532709" cy="532709"/>
          </a:xfrm>
          <a:prstGeom prst="rect">
            <a:avLst/>
          </a:prstGeom>
          <a:noFill/>
          <a:extLst>
            <a:ext uri="{909E8E84-426E-40DD-AFC4-6F175D3DCCD1}">
              <a14:hiddenFill xmlns:a14="http://schemas.microsoft.com/office/drawing/2010/main">
                <a:solidFill>
                  <a:srgbClr val="FFFFFF"/>
                </a:solidFill>
              </a14:hiddenFill>
            </a:ext>
          </a:extLst>
        </p:spPr>
      </p:pic>
      <p:sp>
        <p:nvSpPr>
          <p:cNvPr id="87" name="Rounded Rectangle 58">
            <a:extLst>
              <a:ext uri="{FF2B5EF4-FFF2-40B4-BE49-F238E27FC236}">
                <a16:creationId xmlns:a16="http://schemas.microsoft.com/office/drawing/2014/main" id="{F533C29D-DB31-4CEC-8F72-4F58076869E5}"/>
              </a:ext>
            </a:extLst>
          </p:cNvPr>
          <p:cNvSpPr/>
          <p:nvPr/>
        </p:nvSpPr>
        <p:spPr>
          <a:xfrm>
            <a:off x="6536748" y="1088119"/>
            <a:ext cx="5428723" cy="1861202"/>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3600" dirty="0" smtClean="0"/>
              <a:t>Let’s use FPGAs for Maximum Matchings...</a:t>
            </a:r>
            <a:endParaRPr lang="de-CH" sz="3600" dirty="0"/>
          </a:p>
        </p:txBody>
      </p:sp>
    </p:spTree>
    <p:extLst>
      <p:ext uri="{BB962C8B-B14F-4D97-AF65-F5344CB8AC3E}">
        <p14:creationId xmlns:p14="http://schemas.microsoft.com/office/powerpoint/2010/main" val="192031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cTn>
                              </p:par>
                              <p:par>
                                <p:cTn id="8" presetID="10" presetClass="entr" presetSubtype="0" fill="hold" nodeType="withEffect">
                                  <p:stCondLst>
                                    <p:cond delay="0"/>
                                  </p:stCondLst>
                                  <p:childTnLst>
                                    <p:set>
                                      <p:cBhvr>
                                        <p:cTn id="9" dur="1" fill="hold">
                                          <p:stCondLst>
                                            <p:cond delay="0"/>
                                          </p:stCondLst>
                                        </p:cTn>
                                        <p:tgtEl>
                                          <p:spTgt spid="55"/>
                                        </p:tgtEl>
                                        <p:attrNameLst>
                                          <p:attrName>style.visibility</p:attrName>
                                        </p:attrNameLst>
                                      </p:cBhvr>
                                      <p:to>
                                        <p:strVal val="visible"/>
                                      </p:to>
                                    </p:set>
                                    <p:animEffect transition="in" filter="fade">
                                      <p:cBhvr>
                                        <p:cTn id="10" dur="500"/>
                                        <p:tgtEl>
                                          <p:spTgt spid="5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9"/>
                                        </p:tgtEl>
                                        <p:attrNameLst>
                                          <p:attrName>style.visibility</p:attrName>
                                        </p:attrNameLst>
                                      </p:cBhvr>
                                      <p:to>
                                        <p:strVal val="visible"/>
                                      </p:to>
                                    </p:set>
                                    <p:animEffect transition="in" filter="fade">
                                      <p:cBhvr>
                                        <p:cTn id="15" dur="500"/>
                                        <p:tgtEl>
                                          <p:spTgt spid="5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6"/>
                                        </p:tgtEl>
                                        <p:attrNameLst>
                                          <p:attrName>style.visibility</p:attrName>
                                        </p:attrNameLst>
                                      </p:cBhvr>
                                      <p:to>
                                        <p:strVal val="visible"/>
                                      </p:to>
                                    </p:set>
                                    <p:animEffect transition="in" filter="fade">
                                      <p:cBhvr>
                                        <p:cTn id="20" dur="500"/>
                                        <p:tgtEl>
                                          <p:spTgt spid="6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67"/>
                                        </p:tgtEl>
                                        <p:attrNameLst>
                                          <p:attrName>style.visibility</p:attrName>
                                        </p:attrNameLst>
                                      </p:cBhvr>
                                      <p:to>
                                        <p:strVal val="visible"/>
                                      </p:to>
                                    </p:set>
                                    <p:animEffect transition="in" filter="fade">
                                      <p:cBhvr>
                                        <p:cTn id="25" dur="500"/>
                                        <p:tgtEl>
                                          <p:spTgt spid="6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75"/>
                                        </p:tgtEl>
                                        <p:attrNameLst>
                                          <p:attrName>style.visibility</p:attrName>
                                        </p:attrNameLst>
                                      </p:cBhvr>
                                      <p:to>
                                        <p:strVal val="visible"/>
                                      </p:to>
                                    </p:set>
                                    <p:animEffect transition="in" filter="fade">
                                      <p:cBhvr>
                                        <p:cTn id="30" dur="500"/>
                                        <p:tgtEl>
                                          <p:spTgt spid="75"/>
                                        </p:tgtEl>
                                      </p:cBhvr>
                                    </p:animEffect>
                                  </p:childTnLst>
                                </p:cTn>
                              </p:par>
                              <p:par>
                                <p:cTn id="31" presetID="10" presetClass="entr" presetSubtype="0" fill="hold" nodeType="withEffect">
                                  <p:stCondLst>
                                    <p:cond delay="0"/>
                                  </p:stCondLst>
                                  <p:childTnLst>
                                    <p:set>
                                      <p:cBhvr>
                                        <p:cTn id="32" dur="1" fill="hold">
                                          <p:stCondLst>
                                            <p:cond delay="0"/>
                                          </p:stCondLst>
                                        </p:cTn>
                                        <p:tgtEl>
                                          <p:spTgt spid="73"/>
                                        </p:tgtEl>
                                        <p:attrNameLst>
                                          <p:attrName>style.visibility</p:attrName>
                                        </p:attrNameLst>
                                      </p:cBhvr>
                                      <p:to>
                                        <p:strVal val="visible"/>
                                      </p:to>
                                    </p:set>
                                    <p:animEffect transition="in" filter="fade">
                                      <p:cBhvr>
                                        <p:cTn id="33" dur="500"/>
                                        <p:tgtEl>
                                          <p:spTgt spid="73"/>
                                        </p:tgtEl>
                                      </p:cBhvr>
                                    </p:animEffect>
                                  </p:childTnLst>
                                </p:cTn>
                              </p:par>
                              <p:par>
                                <p:cTn id="34" presetID="10" presetClass="entr" presetSubtype="0" fill="hold" nodeType="withEffect">
                                  <p:stCondLst>
                                    <p:cond delay="0"/>
                                  </p:stCondLst>
                                  <p:childTnLst>
                                    <p:set>
                                      <p:cBhvr>
                                        <p:cTn id="35" dur="1" fill="hold">
                                          <p:stCondLst>
                                            <p:cond delay="0"/>
                                          </p:stCondLst>
                                        </p:cTn>
                                        <p:tgtEl>
                                          <p:spTgt spid="74"/>
                                        </p:tgtEl>
                                        <p:attrNameLst>
                                          <p:attrName>style.visibility</p:attrName>
                                        </p:attrNameLst>
                                      </p:cBhvr>
                                      <p:to>
                                        <p:strVal val="visible"/>
                                      </p:to>
                                    </p:set>
                                    <p:animEffect transition="in" filter="fade">
                                      <p:cBhvr>
                                        <p:cTn id="36" dur="500"/>
                                        <p:tgtEl>
                                          <p:spTgt spid="74"/>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83"/>
                                        </p:tgtEl>
                                        <p:attrNameLst>
                                          <p:attrName>style.visibility</p:attrName>
                                        </p:attrNameLst>
                                      </p:cBhvr>
                                      <p:to>
                                        <p:strVal val="visible"/>
                                      </p:to>
                                    </p:set>
                                    <p:animEffect transition="in" filter="fade">
                                      <p:cBhvr>
                                        <p:cTn id="41" dur="500"/>
                                        <p:tgtEl>
                                          <p:spTgt spid="83"/>
                                        </p:tgtEl>
                                      </p:cBhvr>
                                    </p:animEffect>
                                  </p:childTnLst>
                                </p:cTn>
                              </p:par>
                              <p:par>
                                <p:cTn id="42" presetID="10" presetClass="entr" presetSubtype="0" fill="hold" nodeType="withEffect">
                                  <p:stCondLst>
                                    <p:cond delay="0"/>
                                  </p:stCondLst>
                                  <p:childTnLst>
                                    <p:set>
                                      <p:cBhvr>
                                        <p:cTn id="43" dur="1" fill="hold">
                                          <p:stCondLst>
                                            <p:cond delay="0"/>
                                          </p:stCondLst>
                                        </p:cTn>
                                        <p:tgtEl>
                                          <p:spTgt spid="84"/>
                                        </p:tgtEl>
                                        <p:attrNameLst>
                                          <p:attrName>style.visibility</p:attrName>
                                        </p:attrNameLst>
                                      </p:cBhvr>
                                      <p:to>
                                        <p:strVal val="visible"/>
                                      </p:to>
                                    </p:set>
                                    <p:animEffect transition="in" filter="fade">
                                      <p:cBhvr>
                                        <p:cTn id="44" dur="500"/>
                                        <p:tgtEl>
                                          <p:spTgt spid="84"/>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77"/>
                                        </p:tgtEl>
                                        <p:attrNameLst>
                                          <p:attrName>style.visibility</p:attrName>
                                        </p:attrNameLst>
                                      </p:cBhvr>
                                      <p:to>
                                        <p:strVal val="visible"/>
                                      </p:to>
                                    </p:set>
                                    <p:animEffect transition="in" filter="fade">
                                      <p:cBhvr>
                                        <p:cTn id="47" dur="500"/>
                                        <p:tgtEl>
                                          <p:spTgt spid="77"/>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76"/>
                                        </p:tgtEl>
                                        <p:attrNameLst>
                                          <p:attrName>style.visibility</p:attrName>
                                        </p:attrNameLst>
                                      </p:cBhvr>
                                      <p:to>
                                        <p:strVal val="visible"/>
                                      </p:to>
                                    </p:set>
                                    <p:animEffect transition="in" filter="fade">
                                      <p:cBhvr>
                                        <p:cTn id="50" dur="500"/>
                                        <p:tgtEl>
                                          <p:spTgt spid="76"/>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1026"/>
                                        </p:tgtEl>
                                        <p:attrNameLst>
                                          <p:attrName>style.visibility</p:attrName>
                                        </p:attrNameLst>
                                      </p:cBhvr>
                                      <p:to>
                                        <p:strVal val="visible"/>
                                      </p:to>
                                    </p:set>
                                    <p:animEffect transition="in" filter="fade">
                                      <p:cBhvr>
                                        <p:cTn id="55" dur="500"/>
                                        <p:tgtEl>
                                          <p:spTgt spid="1026"/>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71"/>
                                        </p:tgtEl>
                                        <p:attrNameLst>
                                          <p:attrName>style.visibility</p:attrName>
                                        </p:attrNameLst>
                                      </p:cBhvr>
                                      <p:to>
                                        <p:strVal val="visible"/>
                                      </p:to>
                                    </p:set>
                                    <p:animEffect transition="in" filter="fade">
                                      <p:cBhvr>
                                        <p:cTn id="60" dur="500"/>
                                        <p:tgtEl>
                                          <p:spTgt spid="71"/>
                                        </p:tgtEl>
                                      </p:cBhvr>
                                    </p:animEffect>
                                  </p:childTnLst>
                                </p:cTn>
                              </p:par>
                              <p:par>
                                <p:cTn id="61" presetID="10" presetClass="entr" presetSubtype="0" fill="hold" nodeType="withEffect">
                                  <p:stCondLst>
                                    <p:cond delay="0"/>
                                  </p:stCondLst>
                                  <p:childTnLst>
                                    <p:set>
                                      <p:cBhvr>
                                        <p:cTn id="62" dur="1" fill="hold">
                                          <p:stCondLst>
                                            <p:cond delay="0"/>
                                          </p:stCondLst>
                                        </p:cTn>
                                        <p:tgtEl>
                                          <p:spTgt spid="72"/>
                                        </p:tgtEl>
                                        <p:attrNameLst>
                                          <p:attrName>style.visibility</p:attrName>
                                        </p:attrNameLst>
                                      </p:cBhvr>
                                      <p:to>
                                        <p:strVal val="visible"/>
                                      </p:to>
                                    </p:set>
                                    <p:animEffect transition="in" filter="fade">
                                      <p:cBhvr>
                                        <p:cTn id="63" dur="500"/>
                                        <p:tgtEl>
                                          <p:spTgt spid="72"/>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1028"/>
                                        </p:tgtEl>
                                        <p:attrNameLst>
                                          <p:attrName>style.visibility</p:attrName>
                                        </p:attrNameLst>
                                      </p:cBhvr>
                                      <p:to>
                                        <p:strVal val="visible"/>
                                      </p:to>
                                    </p:set>
                                    <p:animEffect transition="in" filter="fade">
                                      <p:cBhvr>
                                        <p:cTn id="68" dur="500"/>
                                        <p:tgtEl>
                                          <p:spTgt spid="1028"/>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78"/>
                                        </p:tgtEl>
                                        <p:attrNameLst>
                                          <p:attrName>style.visibility</p:attrName>
                                        </p:attrNameLst>
                                      </p:cBhvr>
                                      <p:to>
                                        <p:strVal val="visible"/>
                                      </p:to>
                                    </p:set>
                                    <p:animEffect transition="in" filter="fade">
                                      <p:cBhvr>
                                        <p:cTn id="73" dur="500"/>
                                        <p:tgtEl>
                                          <p:spTgt spid="78"/>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27"/>
                                        </p:tgtEl>
                                        <p:attrNameLst>
                                          <p:attrName>style.visibility</p:attrName>
                                        </p:attrNameLst>
                                      </p:cBhvr>
                                      <p:to>
                                        <p:strVal val="visible"/>
                                      </p:to>
                                    </p:set>
                                    <p:animEffect transition="in" filter="fade">
                                      <p:cBhvr>
                                        <p:cTn id="76" dur="500"/>
                                        <p:tgtEl>
                                          <p:spTgt spid="27"/>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nodeType="clickEffect">
                                  <p:stCondLst>
                                    <p:cond delay="0"/>
                                  </p:stCondLst>
                                  <p:childTnLst>
                                    <p:set>
                                      <p:cBhvr>
                                        <p:cTn id="80" dur="1" fill="hold">
                                          <p:stCondLst>
                                            <p:cond delay="0"/>
                                          </p:stCondLst>
                                        </p:cTn>
                                        <p:tgtEl>
                                          <p:spTgt spid="82"/>
                                        </p:tgtEl>
                                        <p:attrNameLst>
                                          <p:attrName>style.visibility</p:attrName>
                                        </p:attrNameLst>
                                      </p:cBhvr>
                                      <p:to>
                                        <p:strVal val="visible"/>
                                      </p:to>
                                    </p:set>
                                    <p:animEffect transition="in" filter="fade">
                                      <p:cBhvr>
                                        <p:cTn id="81" dur="500"/>
                                        <p:tgtEl>
                                          <p:spTgt spid="82"/>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grpId="0" nodeType="clickEffect">
                                  <p:stCondLst>
                                    <p:cond delay="0"/>
                                  </p:stCondLst>
                                  <p:childTnLst>
                                    <p:set>
                                      <p:cBhvr>
                                        <p:cTn id="85" dur="1" fill="hold">
                                          <p:stCondLst>
                                            <p:cond delay="0"/>
                                          </p:stCondLst>
                                        </p:cTn>
                                        <p:tgtEl>
                                          <p:spTgt spid="81"/>
                                        </p:tgtEl>
                                        <p:attrNameLst>
                                          <p:attrName>style.visibility</p:attrName>
                                        </p:attrNameLst>
                                      </p:cBhvr>
                                      <p:to>
                                        <p:strVal val="visible"/>
                                      </p:to>
                                    </p:set>
                                    <p:animEffect transition="in" filter="fade">
                                      <p:cBhvr>
                                        <p:cTn id="86" dur="500"/>
                                        <p:tgtEl>
                                          <p:spTgt spid="81"/>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87"/>
                                        </p:tgtEl>
                                        <p:attrNameLst>
                                          <p:attrName>style.visibility</p:attrName>
                                        </p:attrNameLst>
                                      </p:cBhvr>
                                      <p:to>
                                        <p:strVal val="visible"/>
                                      </p:to>
                                    </p:set>
                                    <p:animEffect transition="in" filter="fade">
                                      <p:cBhvr>
                                        <p:cTn id="89" dur="5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52" grpId="0" animBg="1"/>
      <p:bldP spid="59" grpId="0" animBg="1"/>
      <p:bldP spid="66" grpId="0" animBg="1"/>
      <p:bldP spid="67" grpId="0" animBg="1"/>
      <p:bldP spid="71" grpId="0" animBg="1"/>
      <p:bldP spid="77" grpId="0" animBg="1"/>
      <p:bldP spid="81" grpId="0" animBg="1"/>
      <p:bldP spid="76" grpId="0" animBg="1"/>
      <p:bldP spid="8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4" descr="Image result for cpu"/>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047578" y="983191"/>
            <a:ext cx="1717553" cy="1288165"/>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Image result for graph processin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9601025">
            <a:off x="1893685" y="115538"/>
            <a:ext cx="7851540" cy="7851540"/>
          </a:xfrm>
          <a:prstGeom prst="rect">
            <a:avLst/>
          </a:prstGeom>
          <a:noFill/>
          <a:extLst>
            <a:ext uri="{909E8E84-426E-40DD-AFC4-6F175D3DCCD1}">
              <a14:hiddenFill xmlns:a14="http://schemas.microsoft.com/office/drawing/2010/main">
                <a:solidFill>
                  <a:srgbClr val="FFFFFF"/>
                </a:solidFill>
              </a14:hiddenFill>
            </a:ext>
          </a:extLst>
        </p:spPr>
      </p:pic>
      <p:sp>
        <p:nvSpPr>
          <p:cNvPr id="25" name="Title 24"/>
          <p:cNvSpPr>
            <a:spLocks noGrp="1"/>
          </p:cNvSpPr>
          <p:nvPr>
            <p:ph type="title"/>
          </p:nvPr>
        </p:nvSpPr>
        <p:spPr>
          <a:noFill/>
        </p:spPr>
        <p:txBody>
          <a:bodyPr/>
          <a:lstStyle/>
          <a:p>
            <a:r>
              <a:rPr lang="en-US" dirty="0" smtClean="0"/>
              <a:t>Large graphs…</a:t>
            </a:r>
            <a:endParaRPr lang="de-CH" dirty="0"/>
          </a:p>
        </p:txBody>
      </p:sp>
      <p:sp>
        <p:nvSpPr>
          <p:cNvPr id="59" name="Rounded Rectangle 58" descr=" 239"/>
          <p:cNvSpPr/>
          <p:nvPr/>
        </p:nvSpPr>
        <p:spPr>
          <a:xfrm rot="20390984">
            <a:off x="3249401" y="2084240"/>
            <a:ext cx="1891109" cy="665302"/>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smtClean="0"/>
              <a:t>Irregular</a:t>
            </a:r>
            <a:endParaRPr lang="pl-PL" sz="2200" dirty="0"/>
          </a:p>
        </p:txBody>
      </p:sp>
      <p:sp>
        <p:nvSpPr>
          <p:cNvPr id="66" name="Rounded Rectangle 65" descr=" 239"/>
          <p:cNvSpPr/>
          <p:nvPr/>
        </p:nvSpPr>
        <p:spPr>
          <a:xfrm rot="20390984">
            <a:off x="5876173" y="1843976"/>
            <a:ext cx="1891109" cy="665302"/>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smtClean="0"/>
              <a:t>Data-driven</a:t>
            </a:r>
            <a:endParaRPr lang="pl-PL" sz="2200" dirty="0"/>
          </a:p>
        </p:txBody>
      </p:sp>
      <p:sp>
        <p:nvSpPr>
          <p:cNvPr id="67" name="Rounded Rectangle 66" descr=" 239"/>
          <p:cNvSpPr/>
          <p:nvPr/>
        </p:nvSpPr>
        <p:spPr>
          <a:xfrm rot="20390984">
            <a:off x="3889395" y="3661845"/>
            <a:ext cx="3223957" cy="1038430"/>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smtClean="0"/>
              <a:t>Communication- and synchronization-heavy</a:t>
            </a:r>
            <a:endParaRPr lang="pl-PL" sz="2200" dirty="0"/>
          </a:p>
        </p:txBody>
      </p:sp>
      <p:pic>
        <p:nvPicPr>
          <p:cNvPr id="82" name="Picture 14" descr=" 4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5009" y="3531603"/>
            <a:ext cx="490542" cy="490542"/>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a:extLst>
              <a:ext uri="{FF2B5EF4-FFF2-40B4-BE49-F238E27FC236}">
                <a16:creationId xmlns:a16="http://schemas.microsoft.com/office/drawing/2014/main" id="{56E21F61-1EDD-45E6-9568-77F6466B33E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62637" y="2600908"/>
            <a:ext cx="1449487" cy="1130599"/>
          </a:xfrm>
          <a:prstGeom prst="rect">
            <a:avLst/>
          </a:prstGeom>
        </p:spPr>
      </p:pic>
      <p:sp>
        <p:nvSpPr>
          <p:cNvPr id="29" name="Rounded Rectangle 10">
            <a:extLst>
              <a:ext uri="{FF2B5EF4-FFF2-40B4-BE49-F238E27FC236}">
                <a16:creationId xmlns:a16="http://schemas.microsoft.com/office/drawing/2014/main" id="{1E18611A-3704-44DC-A9B9-37E39047DD08}"/>
              </a:ext>
            </a:extLst>
          </p:cNvPr>
          <p:cNvSpPr/>
          <p:nvPr/>
        </p:nvSpPr>
        <p:spPr>
          <a:xfrm>
            <a:off x="9906355" y="2604486"/>
            <a:ext cx="907844" cy="668406"/>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dirty="0"/>
              <a:t>250 </a:t>
            </a:r>
            <a:r>
              <a:rPr lang="de-CH" dirty="0" smtClean="0"/>
              <a:t>Watts</a:t>
            </a:r>
            <a:endParaRPr lang="de-CH" dirty="0"/>
          </a:p>
        </p:txBody>
      </p:sp>
      <p:pic>
        <p:nvPicPr>
          <p:cNvPr id="30" name="Picture 4" descr="Image result for fpga"/>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0453" y="4145947"/>
            <a:ext cx="1929215" cy="1289971"/>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31" name="Picture 2" descr="Image result for xilinx fpga"/>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30454" y="5553236"/>
            <a:ext cx="1923513" cy="1203429"/>
          </a:xfrm>
          <a:prstGeom prst="rect">
            <a:avLst/>
          </a:prstGeom>
          <a:noFill/>
          <a:extLst>
            <a:ext uri="{909E8E84-426E-40DD-AFC4-6F175D3DCCD1}">
              <a14:hiddenFill xmlns:a14="http://schemas.microsoft.com/office/drawing/2010/main">
                <a:solidFill>
                  <a:srgbClr val="FFFFFF"/>
                </a:solidFill>
              </a14:hiddenFill>
            </a:ext>
          </a:extLst>
        </p:spPr>
      </p:pic>
      <p:sp>
        <p:nvSpPr>
          <p:cNvPr id="33" name="Rounded Rectangle 10">
            <a:extLst>
              <a:ext uri="{FF2B5EF4-FFF2-40B4-BE49-F238E27FC236}">
                <a16:creationId xmlns:a16="http://schemas.microsoft.com/office/drawing/2014/main" id="{E3AAF2E4-9650-40C2-9622-B2D03690AD1F}"/>
              </a:ext>
            </a:extLst>
          </p:cNvPr>
          <p:cNvSpPr/>
          <p:nvPr/>
        </p:nvSpPr>
        <p:spPr>
          <a:xfrm>
            <a:off x="10032147" y="927501"/>
            <a:ext cx="925959" cy="648535"/>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dirty="0"/>
              <a:t>120 </a:t>
            </a:r>
            <a:r>
              <a:rPr lang="de-CH" dirty="0" smtClean="0"/>
              <a:t>Watts</a:t>
            </a:r>
            <a:endParaRPr lang="de-CH" dirty="0"/>
          </a:p>
        </p:txBody>
      </p:sp>
    </p:spTree>
    <p:extLst>
      <p:ext uri="{BB962C8B-B14F-4D97-AF65-F5344CB8AC3E}">
        <p14:creationId xmlns:p14="http://schemas.microsoft.com/office/powerpoint/2010/main" val="38480970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fade">
                                      <p:cBhvr>
                                        <p:cTn id="7" dur="500"/>
                                        <p:tgtEl>
                                          <p:spTgt spid="5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6"/>
                                        </p:tgtEl>
                                        <p:attrNameLst>
                                          <p:attrName>style.visibility</p:attrName>
                                        </p:attrNameLst>
                                      </p:cBhvr>
                                      <p:to>
                                        <p:strVal val="visible"/>
                                      </p:to>
                                    </p:set>
                                    <p:animEffect transition="in" filter="fade">
                                      <p:cBhvr>
                                        <p:cTn id="12" dur="500"/>
                                        <p:tgtEl>
                                          <p:spTgt spid="6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7"/>
                                        </p:tgtEl>
                                        <p:attrNameLst>
                                          <p:attrName>style.visibility</p:attrName>
                                        </p:attrNameLst>
                                      </p:cBhvr>
                                      <p:to>
                                        <p:strVal val="visible"/>
                                      </p:to>
                                    </p:set>
                                    <p:animEffect transition="in" filter="fade">
                                      <p:cBhvr>
                                        <p:cTn id="17" dur="500"/>
                                        <p:tgtEl>
                                          <p:spTgt spid="6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fade">
                                      <p:cBhvr>
                                        <p:cTn id="22" dur="500"/>
                                        <p:tgtEl>
                                          <p:spTgt spid="32"/>
                                        </p:tgtEl>
                                      </p:cBhvr>
                                    </p:animEffect>
                                  </p:childTnLst>
                                </p:cTn>
                              </p:par>
                              <p:par>
                                <p:cTn id="23" presetID="10" presetClass="entr" presetSubtype="0" fill="hold" nodeType="with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500"/>
                                        <p:tgtEl>
                                          <p:spTgt spid="2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fade">
                                      <p:cBhvr>
                                        <p:cTn id="28" dur="500"/>
                                        <p:tgtEl>
                                          <p:spTgt spid="29"/>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fade">
                                      <p:cBhvr>
                                        <p:cTn id="31" dur="500"/>
                                        <p:tgtEl>
                                          <p:spTgt spid="33"/>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82"/>
                                        </p:tgtEl>
                                        <p:attrNameLst>
                                          <p:attrName>style.visibility</p:attrName>
                                        </p:attrNameLst>
                                      </p:cBhvr>
                                      <p:to>
                                        <p:strVal val="visible"/>
                                      </p:to>
                                    </p:set>
                                    <p:animEffect transition="in" filter="fade">
                                      <p:cBhvr>
                                        <p:cTn id="36" dur="500"/>
                                        <p:tgtEl>
                                          <p:spTgt spid="82"/>
                                        </p:tgtEl>
                                      </p:cBhvr>
                                    </p:animEffect>
                                  </p:childTnLst>
                                </p:cTn>
                              </p:par>
                              <p:par>
                                <p:cTn id="37" presetID="10" presetClass="entr" presetSubtype="0" fill="hold" nodeType="with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fade">
                                      <p:cBhvr>
                                        <p:cTn id="39" dur="500"/>
                                        <p:tgtEl>
                                          <p:spTgt spid="30"/>
                                        </p:tgtEl>
                                      </p:cBhvr>
                                    </p:animEffect>
                                  </p:childTnLst>
                                </p:cTn>
                              </p:par>
                              <p:par>
                                <p:cTn id="40" presetID="10" presetClass="entr" presetSubtype="0" fill="hold" nodeType="with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fade">
                                      <p:cBhvr>
                                        <p:cTn id="4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66" grpId="0" animBg="1"/>
      <p:bldP spid="67" grpId="0" animBg="1"/>
      <p:bldP spid="29" grpId="0" animBg="1"/>
      <p:bldP spid="3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 descr="Image result for graph processing"/>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9601025">
            <a:off x="1893685" y="115538"/>
            <a:ext cx="7851540" cy="785154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p:nvSpPr>
        <p:spPr>
          <a:xfrm>
            <a:off x="8161226" y="3286307"/>
            <a:ext cx="1849558" cy="1372204"/>
          </a:xfrm>
          <a:prstGeom prst="rect">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itle 24"/>
          <p:cNvSpPr>
            <a:spLocks noGrp="1"/>
          </p:cNvSpPr>
          <p:nvPr>
            <p:ph type="title"/>
          </p:nvPr>
        </p:nvSpPr>
        <p:spPr>
          <a:noFill/>
        </p:spPr>
        <p:txBody>
          <a:bodyPr/>
          <a:lstStyle/>
          <a:p>
            <a:r>
              <a:rPr lang="en-US" dirty="0" smtClean="0"/>
              <a:t>Large graphs…</a:t>
            </a:r>
            <a:endParaRPr lang="de-CH" dirty="0"/>
          </a:p>
        </p:txBody>
      </p:sp>
      <p:sp>
        <p:nvSpPr>
          <p:cNvPr id="23" name="Rounded Rectangle 22"/>
          <p:cNvSpPr/>
          <p:nvPr/>
        </p:nvSpPr>
        <p:spPr>
          <a:xfrm>
            <a:off x="244897" y="1072461"/>
            <a:ext cx="2400366" cy="591503"/>
          </a:xfrm>
          <a:prstGeom prst="roundRect">
            <a:avLst>
              <a:gd name="adj" fmla="val 50000"/>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2200" dirty="0" smtClean="0"/>
              <a:t>Why do we care?</a:t>
            </a:r>
            <a:endParaRPr lang="pl-PL" sz="2200" dirty="0"/>
          </a:p>
        </p:txBody>
      </p:sp>
      <p:sp>
        <p:nvSpPr>
          <p:cNvPr id="32" name="Rounded Rectangle 14">
            <a:extLst>
              <a:ext uri="{FF2B5EF4-FFF2-40B4-BE49-F238E27FC236}">
                <a16:creationId xmlns:a16="http://schemas.microsoft.com/office/drawing/2014/main" id="{9CC32B54-2DCF-4BA5-A43D-0F22039F4863}"/>
              </a:ext>
            </a:extLst>
          </p:cNvPr>
          <p:cNvSpPr/>
          <p:nvPr/>
        </p:nvSpPr>
        <p:spPr>
          <a:xfrm>
            <a:off x="338182" y="2559377"/>
            <a:ext cx="2078408" cy="792088"/>
          </a:xfrm>
          <a:prstGeom prst="roundRect">
            <a:avLst>
              <a:gd name="adj" fmla="val 8390"/>
            </a:avLst>
          </a:prstGeom>
          <a:solidFill>
            <a:srgbClr val="668A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pl-PL" sz="2200" b="1" dirty="0" smtClean="0">
                <a:solidFill>
                  <a:schemeClr val="bg1"/>
                </a:solidFill>
              </a:rPr>
              <a:t>Social networks</a:t>
            </a:r>
            <a:endParaRPr lang="de-CH" sz="2200" b="1" dirty="0">
              <a:solidFill>
                <a:schemeClr val="bg1"/>
              </a:solidFill>
            </a:endParaRPr>
          </a:p>
        </p:txBody>
      </p:sp>
      <p:sp>
        <p:nvSpPr>
          <p:cNvPr id="33" name="Rounded Rectangle 15">
            <a:extLst>
              <a:ext uri="{FF2B5EF4-FFF2-40B4-BE49-F238E27FC236}">
                <a16:creationId xmlns:a16="http://schemas.microsoft.com/office/drawing/2014/main" id="{CA888106-142E-449A-BA74-9C17E9261649}"/>
              </a:ext>
            </a:extLst>
          </p:cNvPr>
          <p:cNvSpPr/>
          <p:nvPr/>
        </p:nvSpPr>
        <p:spPr>
          <a:xfrm>
            <a:off x="338182" y="3067306"/>
            <a:ext cx="5110347" cy="3564508"/>
          </a:xfrm>
          <a:prstGeom prst="roundRect">
            <a:avLst>
              <a:gd name="adj" fmla="val 3580"/>
            </a:avLst>
          </a:prstGeom>
          <a:solidFill>
            <a:srgbClr val="668A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e-CH" dirty="0"/>
          </a:p>
        </p:txBody>
      </p:sp>
      <p:pic>
        <p:nvPicPr>
          <p:cNvPr id="34" name="Picture 8" descr="Bildergebnis für collaboration networks">
            <a:extLst>
              <a:ext uri="{FF2B5EF4-FFF2-40B4-BE49-F238E27FC236}">
                <a16:creationId xmlns:a16="http://schemas.microsoft.com/office/drawing/2014/main" id="{34212B51-1DFC-436D-B6E7-BB25E82C8A8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15698" y="4924640"/>
            <a:ext cx="2209987" cy="1529726"/>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
        <p:nvSpPr>
          <p:cNvPr id="41" name="Rounded Rectangle 15">
            <a:extLst>
              <a:ext uri="{FF2B5EF4-FFF2-40B4-BE49-F238E27FC236}">
                <a16:creationId xmlns:a16="http://schemas.microsoft.com/office/drawing/2014/main" id="{CA888106-142E-449A-BA74-9C17E9261649}"/>
              </a:ext>
            </a:extLst>
          </p:cNvPr>
          <p:cNvSpPr/>
          <p:nvPr/>
        </p:nvSpPr>
        <p:spPr>
          <a:xfrm>
            <a:off x="7040646" y="970120"/>
            <a:ext cx="4925221" cy="3988922"/>
          </a:xfrm>
          <a:prstGeom prst="roundRect">
            <a:avLst>
              <a:gd name="adj" fmla="val 3580"/>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e-CH" dirty="0"/>
          </a:p>
        </p:txBody>
      </p:sp>
      <p:sp>
        <p:nvSpPr>
          <p:cNvPr id="42" name="Rounded Rectangle 14">
            <a:extLst>
              <a:ext uri="{FF2B5EF4-FFF2-40B4-BE49-F238E27FC236}">
                <a16:creationId xmlns:a16="http://schemas.microsoft.com/office/drawing/2014/main" id="{9CC32B54-2DCF-4BA5-A43D-0F22039F4863}"/>
              </a:ext>
            </a:extLst>
          </p:cNvPr>
          <p:cNvSpPr/>
          <p:nvPr/>
        </p:nvSpPr>
        <p:spPr>
          <a:xfrm>
            <a:off x="7040647" y="637058"/>
            <a:ext cx="2900271" cy="792088"/>
          </a:xfrm>
          <a:prstGeom prst="roundRect">
            <a:avLst>
              <a:gd name="adj" fmla="val 8390"/>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pl-PL" sz="2200" b="1" dirty="0" smtClean="0">
                <a:solidFill>
                  <a:schemeClr val="bg1"/>
                </a:solidFill>
              </a:rPr>
              <a:t>Engineering networks</a:t>
            </a:r>
            <a:endParaRPr lang="de-CH" sz="2200" b="1" dirty="0">
              <a:solidFill>
                <a:schemeClr val="bg1"/>
              </a:solidFill>
            </a:endParaRPr>
          </a:p>
        </p:txBody>
      </p:sp>
      <p:pic>
        <p:nvPicPr>
          <p:cNvPr id="43" name="Picture 4" descr="Bildergebnis für road network">
            <a:extLst>
              <a:ext uri="{FF2B5EF4-FFF2-40B4-BE49-F238E27FC236}">
                <a16:creationId xmlns:a16="http://schemas.microsoft.com/office/drawing/2014/main" id="{F867E774-9339-457F-8C21-024706E7C93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71051" y="3155419"/>
            <a:ext cx="2365469" cy="1689621"/>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54" name="Picture 6" descr="Bildergebnis für friendship networks">
            <a:extLst>
              <a:ext uri="{FF2B5EF4-FFF2-40B4-BE49-F238E27FC236}">
                <a16:creationId xmlns:a16="http://schemas.microsoft.com/office/drawing/2014/main" id="{FFCD1A00-1DA5-4820-AA31-989F91DCCDB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0871" y="3523335"/>
            <a:ext cx="2622276" cy="2622276"/>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56" name="Picture 12" descr="Bildergebnis für kinship networks">
            <a:extLst>
              <a:ext uri="{FF2B5EF4-FFF2-40B4-BE49-F238E27FC236}">
                <a16:creationId xmlns:a16="http://schemas.microsoft.com/office/drawing/2014/main" id="{4F7F7283-D22F-49FA-8F15-5210AAAB761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115697" y="3176043"/>
            <a:ext cx="2239721" cy="1668997"/>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57" name="Picture 2" descr="Bildergebnis für power grid">
            <a:extLst>
              <a:ext uri="{FF2B5EF4-FFF2-40B4-BE49-F238E27FC236}">
                <a16:creationId xmlns:a16="http://schemas.microsoft.com/office/drawing/2014/main" id="{66B21BB9-C5EF-4CBB-96D7-2617E5BA0C6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33539" y="1076423"/>
            <a:ext cx="4714273" cy="2073984"/>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58" name="Picture 8" descr="Bildergebnis für rail network">
            <a:extLst>
              <a:ext uri="{FF2B5EF4-FFF2-40B4-BE49-F238E27FC236}">
                <a16:creationId xmlns:a16="http://schemas.microsoft.com/office/drawing/2014/main" id="{651B9573-2C87-4041-A6C8-525EF0616EC3}"/>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554819" y="3177899"/>
            <a:ext cx="2323720" cy="1652826"/>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
        <p:nvSpPr>
          <p:cNvPr id="60" name="Rounded Rectangle 59"/>
          <p:cNvSpPr/>
          <p:nvPr/>
        </p:nvSpPr>
        <p:spPr>
          <a:xfrm>
            <a:off x="2766208" y="566837"/>
            <a:ext cx="1961755" cy="542227"/>
          </a:xfrm>
          <a:prstGeom prst="roundRect">
            <a:avLst>
              <a:gd name="adj" fmla="val 39087"/>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ym typeface="Wingdings" panose="05000000000000000000" pitchFamily="2" charset="2"/>
              </a:rPr>
              <a:t>Useful model</a:t>
            </a:r>
            <a:endParaRPr lang="pl-PL" sz="2400" dirty="0" smtClean="0">
              <a:sym typeface="Wingdings" panose="05000000000000000000" pitchFamily="2" charset="2"/>
            </a:endParaRPr>
          </a:p>
        </p:txBody>
      </p:sp>
      <p:sp>
        <p:nvSpPr>
          <p:cNvPr id="36" name="Rounded Rectangle 15">
            <a:extLst>
              <a:ext uri="{FF2B5EF4-FFF2-40B4-BE49-F238E27FC236}">
                <a16:creationId xmlns:a16="http://schemas.microsoft.com/office/drawing/2014/main" id="{CA888106-142E-449A-BA74-9C17E9261649}"/>
              </a:ext>
            </a:extLst>
          </p:cNvPr>
          <p:cNvSpPr/>
          <p:nvPr/>
        </p:nvSpPr>
        <p:spPr>
          <a:xfrm>
            <a:off x="3178743" y="1889689"/>
            <a:ext cx="5607559" cy="3805772"/>
          </a:xfrm>
          <a:prstGeom prst="roundRect">
            <a:avLst>
              <a:gd name="adj" fmla="val 3580"/>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e-CH" dirty="0"/>
          </a:p>
        </p:txBody>
      </p:sp>
      <p:sp>
        <p:nvSpPr>
          <p:cNvPr id="35" name="Rounded Rectangle 14">
            <a:extLst>
              <a:ext uri="{FF2B5EF4-FFF2-40B4-BE49-F238E27FC236}">
                <a16:creationId xmlns:a16="http://schemas.microsoft.com/office/drawing/2014/main" id="{9CC32B54-2DCF-4BA5-A43D-0F22039F4863}"/>
              </a:ext>
            </a:extLst>
          </p:cNvPr>
          <p:cNvSpPr/>
          <p:nvPr/>
        </p:nvSpPr>
        <p:spPr>
          <a:xfrm>
            <a:off x="3178743" y="1536119"/>
            <a:ext cx="2712379" cy="792088"/>
          </a:xfrm>
          <a:prstGeom prst="roundRect">
            <a:avLst>
              <a:gd name="adj" fmla="val 8390"/>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pl-PL" sz="2200" b="1" dirty="0" smtClean="0">
                <a:solidFill>
                  <a:schemeClr val="bg1"/>
                </a:solidFill>
              </a:rPr>
              <a:t>Biological networks</a:t>
            </a:r>
            <a:endParaRPr lang="de-CH" sz="2200" b="1" dirty="0">
              <a:solidFill>
                <a:schemeClr val="bg1"/>
              </a:solidFill>
            </a:endParaRPr>
          </a:p>
        </p:txBody>
      </p:sp>
      <p:pic>
        <p:nvPicPr>
          <p:cNvPr id="37" name="Picture 12" descr="Bildergebnis für Metabolic network">
            <a:extLst>
              <a:ext uri="{FF2B5EF4-FFF2-40B4-BE49-F238E27FC236}">
                <a16:creationId xmlns:a16="http://schemas.microsoft.com/office/drawing/2014/main" id="{09D2BE1E-D8BE-469F-91F9-71EA35C78E01}"/>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273112" y="3604420"/>
            <a:ext cx="2963795" cy="1985204"/>
          </a:xfrm>
          <a:prstGeom prst="rect">
            <a:avLst/>
          </a:prstGeom>
          <a:solidFill>
            <a:schemeClr val="bg1"/>
          </a:solidFill>
          <a:effectLst>
            <a:softEdge rad="127000"/>
          </a:effectLst>
        </p:spPr>
      </p:pic>
      <p:pic>
        <p:nvPicPr>
          <p:cNvPr id="48" name="Picture 6" descr="Ähnliches Foto">
            <a:extLst>
              <a:ext uri="{FF2B5EF4-FFF2-40B4-BE49-F238E27FC236}">
                <a16:creationId xmlns:a16="http://schemas.microsoft.com/office/drawing/2014/main" id="{B900CF47-EAD5-4BC1-825E-CCE01908646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272334" y="3698102"/>
            <a:ext cx="2216485" cy="1521751"/>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49" name="Picture 10" descr="https://upload.wikimedia.org/wikipedia/commons/thumb/c/c4/Gene_Regulatory_Network.jpg/360px-Gene_Regulatory_Network.jpg">
            <a:extLst>
              <a:ext uri="{FF2B5EF4-FFF2-40B4-BE49-F238E27FC236}">
                <a16:creationId xmlns:a16="http://schemas.microsoft.com/office/drawing/2014/main" id="{1A49D3C6-A9AB-4628-AA88-393728AF3DD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902707" y="2104691"/>
            <a:ext cx="2523148" cy="1478845"/>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50" name="Picture 14" descr="Bildergebnis für brain network">
            <a:extLst>
              <a:ext uri="{FF2B5EF4-FFF2-40B4-BE49-F238E27FC236}">
                <a16:creationId xmlns:a16="http://schemas.microsoft.com/office/drawing/2014/main" id="{C670C6E3-7CE3-4F07-A66A-88F9C57686C5}"/>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590735" y="1960620"/>
            <a:ext cx="2276417" cy="1573979"/>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
        <p:nvSpPr>
          <p:cNvPr id="44" name="Rounded Rectangle 15">
            <a:extLst>
              <a:ext uri="{FF2B5EF4-FFF2-40B4-BE49-F238E27FC236}">
                <a16:creationId xmlns:a16="http://schemas.microsoft.com/office/drawing/2014/main" id="{CA888106-142E-449A-BA74-9C17E9261649}"/>
              </a:ext>
            </a:extLst>
          </p:cNvPr>
          <p:cNvSpPr/>
          <p:nvPr/>
        </p:nvSpPr>
        <p:spPr>
          <a:xfrm>
            <a:off x="7367194" y="1623635"/>
            <a:ext cx="4104456" cy="4537983"/>
          </a:xfrm>
          <a:prstGeom prst="roundRect">
            <a:avLst>
              <a:gd name="adj" fmla="val 358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e-CH" dirty="0"/>
          </a:p>
        </p:txBody>
      </p:sp>
      <p:sp>
        <p:nvSpPr>
          <p:cNvPr id="45" name="Rounded Rectangle 14">
            <a:extLst>
              <a:ext uri="{FF2B5EF4-FFF2-40B4-BE49-F238E27FC236}">
                <a16:creationId xmlns:a16="http://schemas.microsoft.com/office/drawing/2014/main" id="{9CC32B54-2DCF-4BA5-A43D-0F22039F4863}"/>
              </a:ext>
            </a:extLst>
          </p:cNvPr>
          <p:cNvSpPr/>
          <p:nvPr/>
        </p:nvSpPr>
        <p:spPr>
          <a:xfrm>
            <a:off x="7367193" y="1303342"/>
            <a:ext cx="2508134" cy="792088"/>
          </a:xfrm>
          <a:prstGeom prst="roundRect">
            <a:avLst>
              <a:gd name="adj" fmla="val 839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2200" b="1" dirty="0" smtClean="0">
                <a:solidFill>
                  <a:schemeClr val="bg1"/>
                </a:solidFill>
              </a:rPr>
              <a:t>Physics, chemistry </a:t>
            </a:r>
            <a:endParaRPr lang="de-CH" sz="2200" b="1" dirty="0">
              <a:solidFill>
                <a:schemeClr val="bg1"/>
              </a:solidFill>
            </a:endParaRPr>
          </a:p>
        </p:txBody>
      </p:sp>
      <p:pic>
        <p:nvPicPr>
          <p:cNvPr id="46" name="Picture 16" descr="Bildergebnis für chemical network">
            <a:extLst>
              <a:ext uri="{FF2B5EF4-FFF2-40B4-BE49-F238E27FC236}">
                <a16:creationId xmlns:a16="http://schemas.microsoft.com/office/drawing/2014/main" id="{D7B89F58-03F4-40E4-8415-5BBD7FB9C3F6}"/>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459269" y="3095486"/>
            <a:ext cx="3920305" cy="2940230"/>
          </a:xfrm>
          <a:prstGeom prst="rect">
            <a:avLst/>
          </a:prstGeom>
          <a:solidFill>
            <a:schemeClr val="tx2"/>
          </a:solidFill>
          <a:effectLst>
            <a:softEdge rad="127000"/>
          </a:effectLst>
          <a:extLst/>
        </p:spPr>
      </p:pic>
      <p:pic>
        <p:nvPicPr>
          <p:cNvPr id="47" name="Picture 46"/>
          <p:cNvPicPr>
            <a:picLocks noChangeAspect="1"/>
          </p:cNvPicPr>
          <p:nvPr/>
        </p:nvPicPr>
        <p:blipFill>
          <a:blip r:embed="rId14"/>
          <a:stretch>
            <a:fillRect/>
          </a:stretch>
        </p:blipFill>
        <p:spPr>
          <a:xfrm>
            <a:off x="7470997" y="1730947"/>
            <a:ext cx="3911264" cy="1348201"/>
          </a:xfrm>
          <a:prstGeom prst="rect">
            <a:avLst/>
          </a:prstGeom>
          <a:solidFill>
            <a:schemeClr val="tx2"/>
          </a:solidFill>
          <a:effectLst>
            <a:softEdge rad="127000"/>
          </a:effectLst>
        </p:spPr>
      </p:pic>
      <p:sp>
        <p:nvSpPr>
          <p:cNvPr id="38" name="Rounded Rectangle 14">
            <a:extLst>
              <a:ext uri="{FF2B5EF4-FFF2-40B4-BE49-F238E27FC236}">
                <a16:creationId xmlns:a16="http://schemas.microsoft.com/office/drawing/2014/main" id="{9CC32B54-2DCF-4BA5-A43D-0F22039F4863}"/>
              </a:ext>
            </a:extLst>
          </p:cNvPr>
          <p:cNvSpPr/>
          <p:nvPr/>
        </p:nvSpPr>
        <p:spPr>
          <a:xfrm>
            <a:off x="3972329" y="3258226"/>
            <a:ext cx="3291394" cy="792088"/>
          </a:xfrm>
          <a:prstGeom prst="roundRect">
            <a:avLst>
              <a:gd name="adj" fmla="val 839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pl-PL" sz="2200" b="1" dirty="0" smtClean="0">
                <a:solidFill>
                  <a:schemeClr val="bg1"/>
                </a:solidFill>
              </a:rPr>
              <a:t>Communication networks</a:t>
            </a:r>
            <a:endParaRPr lang="de-CH" sz="2200" b="1" dirty="0">
              <a:solidFill>
                <a:schemeClr val="bg1"/>
              </a:solidFill>
            </a:endParaRPr>
          </a:p>
        </p:txBody>
      </p:sp>
      <p:sp>
        <p:nvSpPr>
          <p:cNvPr id="39" name="Rounded Rectangle 15">
            <a:extLst>
              <a:ext uri="{FF2B5EF4-FFF2-40B4-BE49-F238E27FC236}">
                <a16:creationId xmlns:a16="http://schemas.microsoft.com/office/drawing/2014/main" id="{CA888106-142E-449A-BA74-9C17E9261649}"/>
              </a:ext>
            </a:extLst>
          </p:cNvPr>
          <p:cNvSpPr/>
          <p:nvPr/>
        </p:nvSpPr>
        <p:spPr>
          <a:xfrm>
            <a:off x="3972328" y="3838500"/>
            <a:ext cx="6244454" cy="3001112"/>
          </a:xfrm>
          <a:prstGeom prst="roundRect">
            <a:avLst>
              <a:gd name="adj" fmla="val 358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e-CH" dirty="0"/>
          </a:p>
        </p:txBody>
      </p:sp>
      <p:pic>
        <p:nvPicPr>
          <p:cNvPr id="40" name="Picture 4" descr="Bildergebnis für the internet">
            <a:extLst>
              <a:ext uri="{FF2B5EF4-FFF2-40B4-BE49-F238E27FC236}">
                <a16:creationId xmlns:a16="http://schemas.microsoft.com/office/drawing/2014/main" id="{6218A2E0-1907-4107-B260-A118DFC07227}"/>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112846" y="5210209"/>
            <a:ext cx="2940275" cy="1470138"/>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51" name="Picture 2" descr="Bildergebnis für fat tree topology">
            <a:extLst>
              <a:ext uri="{FF2B5EF4-FFF2-40B4-BE49-F238E27FC236}">
                <a16:creationId xmlns:a16="http://schemas.microsoft.com/office/drawing/2014/main" id="{E24BD17A-DACE-4943-BA31-6F58CFE0F4DE}"/>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194492" y="4111755"/>
            <a:ext cx="2817828" cy="2495589"/>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53" name="Picture 10" descr="Bildergebnis für acars network">
            <a:extLst>
              <a:ext uri="{FF2B5EF4-FFF2-40B4-BE49-F238E27FC236}">
                <a16:creationId xmlns:a16="http://schemas.microsoft.com/office/drawing/2014/main" id="{674A2F5D-8AE1-404F-A42D-077B8633BBA7}"/>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141247" y="3692577"/>
            <a:ext cx="2911874" cy="1532566"/>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
        <p:nvSpPr>
          <p:cNvPr id="62" name="Rounded Rectangle 15">
            <a:extLst>
              <a:ext uri="{FF2B5EF4-FFF2-40B4-BE49-F238E27FC236}">
                <a16:creationId xmlns:a16="http://schemas.microsoft.com/office/drawing/2014/main" id="{CA888106-142E-449A-BA74-9C17E9261649}"/>
              </a:ext>
            </a:extLst>
          </p:cNvPr>
          <p:cNvSpPr/>
          <p:nvPr/>
        </p:nvSpPr>
        <p:spPr>
          <a:xfrm>
            <a:off x="4847178" y="1609056"/>
            <a:ext cx="7236804" cy="5109220"/>
          </a:xfrm>
          <a:prstGeom prst="roundRect">
            <a:avLst>
              <a:gd name="adj" fmla="val 3580"/>
            </a:avLst>
          </a:prstGeom>
          <a:solidFill>
            <a:srgbClr val="668A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e-CH" dirty="0"/>
          </a:p>
        </p:txBody>
      </p:sp>
      <p:sp>
        <p:nvSpPr>
          <p:cNvPr id="63" name="Rounded Rectangle 14">
            <a:extLst>
              <a:ext uri="{FF2B5EF4-FFF2-40B4-BE49-F238E27FC236}">
                <a16:creationId xmlns:a16="http://schemas.microsoft.com/office/drawing/2014/main" id="{9CC32B54-2DCF-4BA5-A43D-0F22039F4863}"/>
              </a:ext>
            </a:extLst>
          </p:cNvPr>
          <p:cNvSpPr/>
          <p:nvPr/>
        </p:nvSpPr>
        <p:spPr>
          <a:xfrm>
            <a:off x="4846705" y="999729"/>
            <a:ext cx="2785333" cy="1107066"/>
          </a:xfrm>
          <a:prstGeom prst="roundRect">
            <a:avLst>
              <a:gd name="adj" fmla="val 8390"/>
            </a:avLst>
          </a:prstGeom>
          <a:solidFill>
            <a:srgbClr val="668A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pl-PL" sz="2200" b="1" dirty="0" smtClean="0">
                <a:solidFill>
                  <a:schemeClr val="bg1"/>
                </a:solidFill>
              </a:rPr>
              <a:t>...even philosophy</a:t>
            </a:r>
            <a:r>
              <a:rPr lang="en-US" sz="2200" b="1" dirty="0" smtClean="0">
                <a:solidFill>
                  <a:schemeClr val="bg1"/>
                </a:solidFill>
              </a:rPr>
              <a:t> </a:t>
            </a:r>
            <a:r>
              <a:rPr lang="en-US" sz="2200" b="1" dirty="0" smtClean="0">
                <a:solidFill>
                  <a:schemeClr val="bg1"/>
                </a:solidFill>
                <a:sym typeface="Wingdings" panose="05000000000000000000" pitchFamily="2" charset="2"/>
              </a:rPr>
              <a:t></a:t>
            </a:r>
            <a:endParaRPr lang="de-CH" sz="2200" b="1" dirty="0">
              <a:solidFill>
                <a:schemeClr val="bg1"/>
              </a:solidFill>
            </a:endParaRPr>
          </a:p>
        </p:txBody>
      </p:sp>
      <p:pic>
        <p:nvPicPr>
          <p:cNvPr id="64" name="Picture 63">
            <a:extLst>
              <a:ext uri="{FF2B5EF4-FFF2-40B4-BE49-F238E27FC236}">
                <a16:creationId xmlns:a16="http://schemas.microsoft.com/office/drawing/2014/main" id="{FD6BE0A1-CB05-459E-8FB7-926D657FBA4E}"/>
              </a:ext>
            </a:extLst>
          </p:cNvPr>
          <p:cNvPicPr>
            <a:picLocks noChangeAspect="1"/>
          </p:cNvPicPr>
          <p:nvPr/>
        </p:nvPicPr>
        <p:blipFill>
          <a:blip r:embed="rId18"/>
          <a:stretch>
            <a:fillRect/>
          </a:stretch>
        </p:blipFill>
        <p:spPr>
          <a:xfrm>
            <a:off x="5085618" y="3841303"/>
            <a:ext cx="6806587" cy="2626029"/>
          </a:xfrm>
          <a:prstGeom prst="rect">
            <a:avLst/>
          </a:prstGeom>
          <a:ln>
            <a:solidFill>
              <a:schemeClr val="tx1"/>
            </a:solidFill>
          </a:ln>
          <a:effectLst>
            <a:outerShdw blurRad="50800" dist="38100" dir="2700000" algn="tl" rotWithShape="0">
              <a:prstClr val="black">
                <a:alpha val="40000"/>
              </a:prstClr>
            </a:outerShdw>
          </a:effectLst>
        </p:spPr>
      </p:pic>
      <p:pic>
        <p:nvPicPr>
          <p:cNvPr id="65" name="Picture 2" descr="Image result for philosophy">
            <a:extLst>
              <a:ext uri="{FF2B5EF4-FFF2-40B4-BE49-F238E27FC236}">
                <a16:creationId xmlns:a16="http://schemas.microsoft.com/office/drawing/2014/main" id="{2A8BA43E-E4A3-4182-B865-0B8F7AF37BEF}"/>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085618" y="1929349"/>
            <a:ext cx="4301978" cy="1733488"/>
          </a:xfrm>
          <a:prstGeom prst="rect">
            <a:avLst/>
          </a:prstGeom>
          <a:noFill/>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9" name="Picture 108" descr="Image result for graph processing">
            <a:extLst>
              <a:ext uri="{FF2B5EF4-FFF2-40B4-BE49-F238E27FC236}">
                <a16:creationId xmlns:a16="http://schemas.microsoft.com/office/drawing/2014/main" id="{CACD994A-A067-4C34-AA9A-17570B0AB3E6}"/>
              </a:ext>
            </a:extLst>
          </p:cNvPr>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9601025">
            <a:off x="9344662" y="1677227"/>
            <a:ext cx="2528398" cy="2528398"/>
          </a:xfrm>
          <a:prstGeom prst="rect">
            <a:avLst/>
          </a:prstGeom>
          <a:noFill/>
          <a:extLst>
            <a:ext uri="{909E8E84-426E-40DD-AFC4-6F175D3DCCD1}">
              <a14:hiddenFill xmlns:a14="http://schemas.microsoft.com/office/drawing/2010/main">
                <a:solidFill>
                  <a:srgbClr val="FFFFFF"/>
                </a:solidFill>
              </a14:hiddenFill>
            </a:ext>
          </a:extLst>
        </p:spPr>
      </p:pic>
      <p:sp>
        <p:nvSpPr>
          <p:cNvPr id="136" name="Rounded Rectangle 14">
            <a:extLst>
              <a:ext uri="{FF2B5EF4-FFF2-40B4-BE49-F238E27FC236}">
                <a16:creationId xmlns:a16="http://schemas.microsoft.com/office/drawing/2014/main" id="{9CC32B54-2DCF-4BA5-A43D-0F22039F4863}"/>
              </a:ext>
            </a:extLst>
          </p:cNvPr>
          <p:cNvSpPr/>
          <p:nvPr/>
        </p:nvSpPr>
        <p:spPr>
          <a:xfrm>
            <a:off x="1190969" y="1883823"/>
            <a:ext cx="2420574" cy="792088"/>
          </a:xfrm>
          <a:prstGeom prst="roundRect">
            <a:avLst>
              <a:gd name="adj" fmla="val 8390"/>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pl-PL" sz="2200" b="1" dirty="0" smtClean="0">
                <a:solidFill>
                  <a:schemeClr val="bg1"/>
                </a:solidFill>
              </a:rPr>
              <a:t>Machine learning</a:t>
            </a:r>
            <a:endParaRPr lang="de-CH" sz="2200" b="1" dirty="0">
              <a:solidFill>
                <a:schemeClr val="bg1"/>
              </a:solidFill>
            </a:endParaRPr>
          </a:p>
        </p:txBody>
      </p:sp>
      <p:sp>
        <p:nvSpPr>
          <p:cNvPr id="137" name="Rounded Rectangle 15">
            <a:extLst>
              <a:ext uri="{FF2B5EF4-FFF2-40B4-BE49-F238E27FC236}">
                <a16:creationId xmlns:a16="http://schemas.microsoft.com/office/drawing/2014/main" id="{CA888106-142E-449A-BA74-9C17E9261649}"/>
              </a:ext>
            </a:extLst>
          </p:cNvPr>
          <p:cNvSpPr/>
          <p:nvPr/>
        </p:nvSpPr>
        <p:spPr>
          <a:xfrm>
            <a:off x="1190969" y="2391751"/>
            <a:ext cx="3454303" cy="4202621"/>
          </a:xfrm>
          <a:prstGeom prst="roundRect">
            <a:avLst>
              <a:gd name="adj" fmla="val 3580"/>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e-CH" dirty="0"/>
          </a:p>
        </p:txBody>
      </p:sp>
      <p:pic>
        <p:nvPicPr>
          <p:cNvPr id="135" name="Picture 2" descr="https://d3njjcbhbojbot.cloudfront.net/api/utilities/v1/imageproxy/https:/d15cw65ipctsrr.cloudfront.net/29/eb5373729abeccb17eea7081421d90/machinelearninglogo.jpg"/>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301197" y="2469078"/>
            <a:ext cx="3308621" cy="1861098"/>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138" name="Picture 16" descr="Image result for deep neural network"/>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1308298" y="4338355"/>
            <a:ext cx="3289770" cy="2192630"/>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
        <p:nvSpPr>
          <p:cNvPr id="134" name="Rectangle 133"/>
          <p:cNvSpPr/>
          <p:nvPr/>
        </p:nvSpPr>
        <p:spPr>
          <a:xfrm>
            <a:off x="0" y="493886"/>
            <a:ext cx="12192000" cy="6397381"/>
          </a:xfrm>
          <a:prstGeom prst="rect">
            <a:avLst/>
          </a:pr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10" name="Rounded Rectangle 58">
            <a:extLst>
              <a:ext uri="{FF2B5EF4-FFF2-40B4-BE49-F238E27FC236}">
                <a16:creationId xmlns:a16="http://schemas.microsoft.com/office/drawing/2014/main" id="{0A69E82C-BEAD-4C3C-A4D2-A3039FA439D7}"/>
              </a:ext>
            </a:extLst>
          </p:cNvPr>
          <p:cNvSpPr/>
          <p:nvPr/>
        </p:nvSpPr>
        <p:spPr>
          <a:xfrm>
            <a:off x="3573017" y="4274236"/>
            <a:ext cx="2889681" cy="575962"/>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dirty="0"/>
              <a:t>Collaborator experience?</a:t>
            </a:r>
            <a:endParaRPr lang="de-CH" dirty="0"/>
          </a:p>
        </p:txBody>
      </p:sp>
      <p:pic>
        <p:nvPicPr>
          <p:cNvPr id="111" name="Picture 2" descr="http://www.avonbournetrust.org/user/74/159860.png">
            <a:extLst>
              <a:ext uri="{FF2B5EF4-FFF2-40B4-BE49-F238E27FC236}">
                <a16:creationId xmlns:a16="http://schemas.microsoft.com/office/drawing/2014/main" id="{1C820861-F765-4C45-919F-4ADD827AF751}"/>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3352326" y="4074129"/>
            <a:ext cx="546604" cy="546604"/>
          </a:xfrm>
          <a:prstGeom prst="rect">
            <a:avLst/>
          </a:prstGeom>
          <a:noFill/>
          <a:extLst>
            <a:ext uri="{909E8E84-426E-40DD-AFC4-6F175D3DCCD1}">
              <a14:hiddenFill xmlns:a14="http://schemas.microsoft.com/office/drawing/2010/main">
                <a:solidFill>
                  <a:srgbClr val="FFFFFF"/>
                </a:solidFill>
              </a14:hiddenFill>
            </a:ext>
          </a:extLst>
        </p:spPr>
      </p:pic>
      <p:sp>
        <p:nvSpPr>
          <p:cNvPr id="112" name="Rounded Rectangle 58">
            <a:extLst>
              <a:ext uri="{FF2B5EF4-FFF2-40B4-BE49-F238E27FC236}">
                <a16:creationId xmlns:a16="http://schemas.microsoft.com/office/drawing/2014/main" id="{21E4795F-3153-477F-AD5B-D671DC6CFAAD}"/>
              </a:ext>
            </a:extLst>
          </p:cNvPr>
          <p:cNvSpPr/>
          <p:nvPr/>
        </p:nvSpPr>
        <p:spPr>
          <a:xfrm>
            <a:off x="3990146" y="2689134"/>
            <a:ext cx="2142472" cy="738929"/>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dirty="0"/>
              <a:t>Disease spread channels?</a:t>
            </a:r>
            <a:endParaRPr lang="de-CH" dirty="0"/>
          </a:p>
        </p:txBody>
      </p:sp>
      <p:pic>
        <p:nvPicPr>
          <p:cNvPr id="113" name="Picture 2" descr="http://www.avonbournetrust.org/user/74/159860.png">
            <a:extLst>
              <a:ext uri="{FF2B5EF4-FFF2-40B4-BE49-F238E27FC236}">
                <a16:creationId xmlns:a16="http://schemas.microsoft.com/office/drawing/2014/main" id="{926AFE8C-4E96-455B-BDC3-610B53BC4AA3}"/>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3756354" y="2519036"/>
            <a:ext cx="546604" cy="546604"/>
          </a:xfrm>
          <a:prstGeom prst="rect">
            <a:avLst/>
          </a:prstGeom>
          <a:noFill/>
          <a:extLst>
            <a:ext uri="{909E8E84-426E-40DD-AFC4-6F175D3DCCD1}">
              <a14:hiddenFill xmlns:a14="http://schemas.microsoft.com/office/drawing/2010/main">
                <a:solidFill>
                  <a:srgbClr val="FFFFFF"/>
                </a:solidFill>
              </a14:hiddenFill>
            </a:ext>
          </a:extLst>
        </p:spPr>
      </p:pic>
      <p:sp>
        <p:nvSpPr>
          <p:cNvPr id="114" name="Rounded Rectangle 58">
            <a:extLst>
              <a:ext uri="{FF2B5EF4-FFF2-40B4-BE49-F238E27FC236}">
                <a16:creationId xmlns:a16="http://schemas.microsoft.com/office/drawing/2014/main" id="{F533C29D-DB31-4CEC-8F72-4F58076869E5}"/>
              </a:ext>
            </a:extLst>
          </p:cNvPr>
          <p:cNvSpPr/>
          <p:nvPr/>
        </p:nvSpPr>
        <p:spPr>
          <a:xfrm>
            <a:off x="1784189" y="5293866"/>
            <a:ext cx="1672445" cy="738929"/>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dirty="0"/>
              <a:t>Terrorism prevention?</a:t>
            </a:r>
            <a:endParaRPr lang="de-CH" dirty="0"/>
          </a:p>
        </p:txBody>
      </p:sp>
      <p:pic>
        <p:nvPicPr>
          <p:cNvPr id="115" name="Picture 2" descr="http://www.avonbournetrust.org/user/74/159860.png">
            <a:extLst>
              <a:ext uri="{FF2B5EF4-FFF2-40B4-BE49-F238E27FC236}">
                <a16:creationId xmlns:a16="http://schemas.microsoft.com/office/drawing/2014/main" id="{E24135B5-C8BF-442C-9A11-4E0F523C749C}"/>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1550396" y="5123768"/>
            <a:ext cx="546604" cy="546604"/>
          </a:xfrm>
          <a:prstGeom prst="rect">
            <a:avLst/>
          </a:prstGeom>
          <a:noFill/>
          <a:extLst>
            <a:ext uri="{909E8E84-426E-40DD-AFC4-6F175D3DCCD1}">
              <a14:hiddenFill xmlns:a14="http://schemas.microsoft.com/office/drawing/2010/main">
                <a:solidFill>
                  <a:srgbClr val="FFFFFF"/>
                </a:solidFill>
              </a14:hiddenFill>
            </a:ext>
          </a:extLst>
        </p:spPr>
      </p:pic>
      <p:sp>
        <p:nvSpPr>
          <p:cNvPr id="116" name="Rounded Rectangle 58">
            <a:extLst>
              <a:ext uri="{FF2B5EF4-FFF2-40B4-BE49-F238E27FC236}">
                <a16:creationId xmlns:a16="http://schemas.microsoft.com/office/drawing/2014/main" id="{0A69E82C-BEAD-4C3C-A4D2-A3039FA439D7}"/>
              </a:ext>
            </a:extLst>
          </p:cNvPr>
          <p:cNvSpPr/>
          <p:nvPr/>
        </p:nvSpPr>
        <p:spPr>
          <a:xfrm>
            <a:off x="7857998" y="3983973"/>
            <a:ext cx="1672445" cy="738929"/>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dirty="0"/>
              <a:t>Most relevant protein?</a:t>
            </a:r>
            <a:endParaRPr lang="de-CH" dirty="0"/>
          </a:p>
        </p:txBody>
      </p:sp>
      <p:pic>
        <p:nvPicPr>
          <p:cNvPr id="117" name="Picture 2" descr="http://www.avonbournetrust.org/user/74/159860.png">
            <a:extLst>
              <a:ext uri="{FF2B5EF4-FFF2-40B4-BE49-F238E27FC236}">
                <a16:creationId xmlns:a16="http://schemas.microsoft.com/office/drawing/2014/main" id="{1C820861-F765-4C45-919F-4ADD827AF751}"/>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7524390" y="3729875"/>
            <a:ext cx="546604" cy="546604"/>
          </a:xfrm>
          <a:prstGeom prst="rect">
            <a:avLst/>
          </a:prstGeom>
          <a:noFill/>
          <a:extLst>
            <a:ext uri="{909E8E84-426E-40DD-AFC4-6F175D3DCCD1}">
              <a14:hiddenFill xmlns:a14="http://schemas.microsoft.com/office/drawing/2010/main">
                <a:solidFill>
                  <a:srgbClr val="FFFFFF"/>
                </a:solidFill>
              </a14:hiddenFill>
            </a:ext>
          </a:extLst>
        </p:spPr>
      </p:pic>
      <p:sp>
        <p:nvSpPr>
          <p:cNvPr id="118" name="Rounded Rectangle 58">
            <a:extLst>
              <a:ext uri="{FF2B5EF4-FFF2-40B4-BE49-F238E27FC236}">
                <a16:creationId xmlns:a16="http://schemas.microsoft.com/office/drawing/2014/main" id="{21E4795F-3153-477F-AD5B-D671DC6CFAAD}"/>
              </a:ext>
            </a:extLst>
          </p:cNvPr>
          <p:cNvSpPr/>
          <p:nvPr/>
        </p:nvSpPr>
        <p:spPr>
          <a:xfrm>
            <a:off x="6680190" y="1170932"/>
            <a:ext cx="1935976" cy="429909"/>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dirty="0" smtClean="0"/>
              <a:t>Gene</a:t>
            </a:r>
            <a:r>
              <a:rPr lang="pl-PL" dirty="0"/>
              <a:t> </a:t>
            </a:r>
            <a:r>
              <a:rPr lang="pl-PL" dirty="0" smtClean="0"/>
              <a:t>alignment</a:t>
            </a:r>
            <a:r>
              <a:rPr lang="en-US" dirty="0" smtClean="0"/>
              <a:t>?</a:t>
            </a:r>
            <a:endParaRPr lang="pl-PL" dirty="0" smtClean="0"/>
          </a:p>
        </p:txBody>
      </p:sp>
      <p:pic>
        <p:nvPicPr>
          <p:cNvPr id="119" name="Picture 2" descr="http://www.avonbournetrust.org/user/74/159860.png">
            <a:extLst>
              <a:ext uri="{FF2B5EF4-FFF2-40B4-BE49-F238E27FC236}">
                <a16:creationId xmlns:a16="http://schemas.microsoft.com/office/drawing/2014/main" id="{926AFE8C-4E96-455B-BDC3-610B53BC4AA3}"/>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6333126" y="961089"/>
            <a:ext cx="546604" cy="546604"/>
          </a:xfrm>
          <a:prstGeom prst="rect">
            <a:avLst/>
          </a:prstGeom>
          <a:noFill/>
          <a:extLst>
            <a:ext uri="{909E8E84-426E-40DD-AFC4-6F175D3DCCD1}">
              <a14:hiddenFill xmlns:a14="http://schemas.microsoft.com/office/drawing/2010/main">
                <a:solidFill>
                  <a:srgbClr val="FFFFFF"/>
                </a:solidFill>
              </a14:hiddenFill>
            </a:ext>
          </a:extLst>
        </p:spPr>
      </p:pic>
      <p:sp>
        <p:nvSpPr>
          <p:cNvPr id="120" name="Rounded Rectangle 58">
            <a:extLst>
              <a:ext uri="{FF2B5EF4-FFF2-40B4-BE49-F238E27FC236}">
                <a16:creationId xmlns:a16="http://schemas.microsoft.com/office/drawing/2014/main" id="{F533C29D-DB31-4CEC-8F72-4F58076869E5}"/>
              </a:ext>
            </a:extLst>
          </p:cNvPr>
          <p:cNvSpPr/>
          <p:nvPr/>
        </p:nvSpPr>
        <p:spPr>
          <a:xfrm>
            <a:off x="10368833" y="4314122"/>
            <a:ext cx="1225656" cy="738929"/>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dirty="0"/>
              <a:t>Brain structure?</a:t>
            </a:r>
            <a:endParaRPr lang="de-CH" dirty="0"/>
          </a:p>
        </p:txBody>
      </p:sp>
      <p:pic>
        <p:nvPicPr>
          <p:cNvPr id="121" name="Picture 2" descr="http://www.avonbournetrust.org/user/74/159860.png">
            <a:extLst>
              <a:ext uri="{FF2B5EF4-FFF2-40B4-BE49-F238E27FC236}">
                <a16:creationId xmlns:a16="http://schemas.microsoft.com/office/drawing/2014/main" id="{E24135B5-C8BF-442C-9A11-4E0F523C749C}"/>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10135039" y="4144024"/>
            <a:ext cx="546604" cy="546604"/>
          </a:xfrm>
          <a:prstGeom prst="rect">
            <a:avLst/>
          </a:prstGeom>
          <a:noFill/>
          <a:extLst>
            <a:ext uri="{909E8E84-426E-40DD-AFC4-6F175D3DCCD1}">
              <a14:hiddenFill xmlns:a14="http://schemas.microsoft.com/office/drawing/2010/main">
                <a:solidFill>
                  <a:srgbClr val="FFFFFF"/>
                </a:solidFill>
              </a14:hiddenFill>
            </a:ext>
          </a:extLst>
        </p:spPr>
      </p:pic>
      <p:sp>
        <p:nvSpPr>
          <p:cNvPr id="122" name="Rounded Rectangle 58">
            <a:extLst>
              <a:ext uri="{FF2B5EF4-FFF2-40B4-BE49-F238E27FC236}">
                <a16:creationId xmlns:a16="http://schemas.microsoft.com/office/drawing/2014/main" id="{0A69E82C-BEAD-4C3C-A4D2-A3039FA439D7}"/>
              </a:ext>
            </a:extLst>
          </p:cNvPr>
          <p:cNvSpPr/>
          <p:nvPr/>
        </p:nvSpPr>
        <p:spPr>
          <a:xfrm>
            <a:off x="1182077" y="2554941"/>
            <a:ext cx="1672445" cy="738929"/>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dirty="0"/>
              <a:t>Best phone connection?</a:t>
            </a:r>
            <a:endParaRPr lang="de-CH" dirty="0"/>
          </a:p>
        </p:txBody>
      </p:sp>
      <p:pic>
        <p:nvPicPr>
          <p:cNvPr id="123" name="Picture 2" descr="http://www.avonbournetrust.org/user/74/159860.png">
            <a:extLst>
              <a:ext uri="{FF2B5EF4-FFF2-40B4-BE49-F238E27FC236}">
                <a16:creationId xmlns:a16="http://schemas.microsoft.com/office/drawing/2014/main" id="{1C820861-F765-4C45-919F-4ADD827AF751}"/>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848469" y="2300843"/>
            <a:ext cx="546604" cy="546604"/>
          </a:xfrm>
          <a:prstGeom prst="rect">
            <a:avLst/>
          </a:prstGeom>
          <a:noFill/>
          <a:extLst>
            <a:ext uri="{909E8E84-426E-40DD-AFC4-6F175D3DCCD1}">
              <a14:hiddenFill xmlns:a14="http://schemas.microsoft.com/office/drawing/2010/main">
                <a:solidFill>
                  <a:srgbClr val="FFFFFF"/>
                </a:solidFill>
              </a14:hiddenFill>
            </a:ext>
          </a:extLst>
        </p:spPr>
      </p:pic>
      <p:sp>
        <p:nvSpPr>
          <p:cNvPr id="124" name="Rounded Rectangle 58">
            <a:extLst>
              <a:ext uri="{FF2B5EF4-FFF2-40B4-BE49-F238E27FC236}">
                <a16:creationId xmlns:a16="http://schemas.microsoft.com/office/drawing/2014/main" id="{21E4795F-3153-477F-AD5B-D671DC6CFAAD}"/>
              </a:ext>
            </a:extLst>
          </p:cNvPr>
          <p:cNvSpPr/>
          <p:nvPr/>
        </p:nvSpPr>
        <p:spPr>
          <a:xfrm>
            <a:off x="7834786" y="2400734"/>
            <a:ext cx="2321122" cy="738929"/>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dirty="0"/>
              <a:t>Least expensive computer network?</a:t>
            </a:r>
            <a:endParaRPr lang="de-CH" dirty="0"/>
          </a:p>
        </p:txBody>
      </p:sp>
      <p:pic>
        <p:nvPicPr>
          <p:cNvPr id="125" name="Picture 2" descr="http://www.avonbournetrust.org/user/74/159860.png">
            <a:extLst>
              <a:ext uri="{FF2B5EF4-FFF2-40B4-BE49-F238E27FC236}">
                <a16:creationId xmlns:a16="http://schemas.microsoft.com/office/drawing/2014/main" id="{926AFE8C-4E96-455B-BDC3-610B53BC4AA3}"/>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7600994" y="2230636"/>
            <a:ext cx="546604" cy="546604"/>
          </a:xfrm>
          <a:prstGeom prst="rect">
            <a:avLst/>
          </a:prstGeom>
          <a:noFill/>
          <a:extLst>
            <a:ext uri="{909E8E84-426E-40DD-AFC4-6F175D3DCCD1}">
              <a14:hiddenFill xmlns:a14="http://schemas.microsoft.com/office/drawing/2010/main">
                <a:solidFill>
                  <a:srgbClr val="FFFFFF"/>
                </a:solidFill>
              </a14:hiddenFill>
            </a:ext>
          </a:extLst>
        </p:spPr>
      </p:pic>
      <p:sp>
        <p:nvSpPr>
          <p:cNvPr id="126" name="Rounded Rectangle 58">
            <a:extLst>
              <a:ext uri="{FF2B5EF4-FFF2-40B4-BE49-F238E27FC236}">
                <a16:creationId xmlns:a16="http://schemas.microsoft.com/office/drawing/2014/main" id="{F533C29D-DB31-4CEC-8F72-4F58076869E5}"/>
              </a:ext>
            </a:extLst>
          </p:cNvPr>
          <p:cNvSpPr/>
          <p:nvPr/>
        </p:nvSpPr>
        <p:spPr>
          <a:xfrm>
            <a:off x="2957093" y="1289604"/>
            <a:ext cx="1830459" cy="738929"/>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dirty="0"/>
              <a:t>Shortest network path?</a:t>
            </a:r>
            <a:endParaRPr lang="de-CH" dirty="0"/>
          </a:p>
        </p:txBody>
      </p:sp>
      <p:pic>
        <p:nvPicPr>
          <p:cNvPr id="127" name="Picture 2" descr="http://www.avonbournetrust.org/user/74/159860.png">
            <a:extLst>
              <a:ext uri="{FF2B5EF4-FFF2-40B4-BE49-F238E27FC236}">
                <a16:creationId xmlns:a16="http://schemas.microsoft.com/office/drawing/2014/main" id="{E24135B5-C8BF-442C-9A11-4E0F523C749C}"/>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2723300" y="1119506"/>
            <a:ext cx="546604" cy="546604"/>
          </a:xfrm>
          <a:prstGeom prst="rect">
            <a:avLst/>
          </a:prstGeom>
          <a:noFill/>
          <a:extLst>
            <a:ext uri="{909E8E84-426E-40DD-AFC4-6F175D3DCCD1}">
              <a14:hiddenFill xmlns:a14="http://schemas.microsoft.com/office/drawing/2010/main">
                <a:solidFill>
                  <a:srgbClr val="FFFFFF"/>
                </a:solidFill>
              </a14:hiddenFill>
            </a:ext>
          </a:extLst>
        </p:spPr>
      </p:pic>
      <p:sp>
        <p:nvSpPr>
          <p:cNvPr id="128" name="Rounded Rectangle 58">
            <a:extLst>
              <a:ext uri="{FF2B5EF4-FFF2-40B4-BE49-F238E27FC236}">
                <a16:creationId xmlns:a16="http://schemas.microsoft.com/office/drawing/2014/main" id="{0A69E82C-BEAD-4C3C-A4D2-A3039FA439D7}"/>
              </a:ext>
            </a:extLst>
          </p:cNvPr>
          <p:cNvSpPr/>
          <p:nvPr/>
        </p:nvSpPr>
        <p:spPr>
          <a:xfrm>
            <a:off x="6612014" y="5422324"/>
            <a:ext cx="1958176" cy="783825"/>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dirty="0"/>
              <a:t>Most efficient road network?</a:t>
            </a:r>
            <a:endParaRPr lang="de-CH" dirty="0"/>
          </a:p>
        </p:txBody>
      </p:sp>
      <p:pic>
        <p:nvPicPr>
          <p:cNvPr id="129" name="Picture 2" descr="http://www.avonbournetrust.org/user/74/159860.png">
            <a:extLst>
              <a:ext uri="{FF2B5EF4-FFF2-40B4-BE49-F238E27FC236}">
                <a16:creationId xmlns:a16="http://schemas.microsoft.com/office/drawing/2014/main" id="{1C820861-F765-4C45-919F-4ADD827AF751}"/>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6338712" y="5297122"/>
            <a:ext cx="546604" cy="546604"/>
          </a:xfrm>
          <a:prstGeom prst="rect">
            <a:avLst/>
          </a:prstGeom>
          <a:noFill/>
          <a:extLst>
            <a:ext uri="{909E8E84-426E-40DD-AFC4-6F175D3DCCD1}">
              <a14:hiddenFill xmlns:a14="http://schemas.microsoft.com/office/drawing/2010/main">
                <a:solidFill>
                  <a:srgbClr val="FFFFFF"/>
                </a:solidFill>
              </a14:hiddenFill>
            </a:ext>
          </a:extLst>
        </p:spPr>
      </p:pic>
      <p:sp>
        <p:nvSpPr>
          <p:cNvPr id="130" name="Rounded Rectangle 58">
            <a:extLst>
              <a:ext uri="{FF2B5EF4-FFF2-40B4-BE49-F238E27FC236}">
                <a16:creationId xmlns:a16="http://schemas.microsoft.com/office/drawing/2014/main" id="{21E4795F-3153-477F-AD5B-D671DC6CFAAD}"/>
              </a:ext>
            </a:extLst>
          </p:cNvPr>
          <p:cNvSpPr/>
          <p:nvPr/>
        </p:nvSpPr>
        <p:spPr>
          <a:xfrm>
            <a:off x="9208360" y="1111386"/>
            <a:ext cx="2321122" cy="738929"/>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dirty="0"/>
              <a:t>Most reliable grid network?</a:t>
            </a:r>
            <a:endParaRPr lang="de-CH" dirty="0"/>
          </a:p>
        </p:txBody>
      </p:sp>
      <p:pic>
        <p:nvPicPr>
          <p:cNvPr id="131" name="Picture 2" descr="http://www.avonbournetrust.org/user/74/159860.png">
            <a:extLst>
              <a:ext uri="{FF2B5EF4-FFF2-40B4-BE49-F238E27FC236}">
                <a16:creationId xmlns:a16="http://schemas.microsoft.com/office/drawing/2014/main" id="{926AFE8C-4E96-455B-BDC3-610B53BC4AA3}"/>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11216405" y="958074"/>
            <a:ext cx="546604" cy="546604"/>
          </a:xfrm>
          <a:prstGeom prst="rect">
            <a:avLst/>
          </a:prstGeom>
          <a:noFill/>
          <a:extLst>
            <a:ext uri="{909E8E84-426E-40DD-AFC4-6F175D3DCCD1}">
              <a14:hiddenFill xmlns:a14="http://schemas.microsoft.com/office/drawing/2010/main">
                <a:solidFill>
                  <a:srgbClr val="FFFFFF"/>
                </a:solidFill>
              </a14:hiddenFill>
            </a:ext>
          </a:extLst>
        </p:spPr>
      </p:pic>
      <p:sp>
        <p:nvSpPr>
          <p:cNvPr id="132" name="Rounded Rectangle 58">
            <a:extLst>
              <a:ext uri="{FF2B5EF4-FFF2-40B4-BE49-F238E27FC236}">
                <a16:creationId xmlns:a16="http://schemas.microsoft.com/office/drawing/2014/main" id="{F533C29D-DB31-4CEC-8F72-4F58076869E5}"/>
              </a:ext>
            </a:extLst>
          </p:cNvPr>
          <p:cNvSpPr/>
          <p:nvPr/>
        </p:nvSpPr>
        <p:spPr>
          <a:xfrm>
            <a:off x="8954327" y="5416861"/>
            <a:ext cx="1814160" cy="791156"/>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dirty="0" smtClean="0"/>
              <a:t>Shortest</a:t>
            </a:r>
          </a:p>
          <a:p>
            <a:pPr algn="ctr"/>
            <a:r>
              <a:rPr lang="pl-PL" dirty="0" smtClean="0"/>
              <a:t>path</a:t>
            </a:r>
            <a:r>
              <a:rPr lang="pl-PL" dirty="0"/>
              <a:t>?</a:t>
            </a:r>
            <a:endParaRPr lang="de-CH" dirty="0"/>
          </a:p>
        </p:txBody>
      </p:sp>
      <p:pic>
        <p:nvPicPr>
          <p:cNvPr id="133" name="Picture 2" descr="http://www.avonbournetrust.org/user/74/159860.png">
            <a:extLst>
              <a:ext uri="{FF2B5EF4-FFF2-40B4-BE49-F238E27FC236}">
                <a16:creationId xmlns:a16="http://schemas.microsoft.com/office/drawing/2014/main" id="{E24135B5-C8BF-442C-9A11-4E0F523C749C}"/>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8811188" y="5265835"/>
            <a:ext cx="546604" cy="5466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38722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0"/>
                                        </p:tgtEl>
                                        <p:attrNameLst>
                                          <p:attrName>style.visibility</p:attrName>
                                        </p:attrNameLst>
                                      </p:cBhvr>
                                      <p:to>
                                        <p:strVal val="visible"/>
                                      </p:to>
                                    </p:set>
                                    <p:animEffect transition="in" filter="fade">
                                      <p:cBhvr>
                                        <p:cTn id="17" dur="500"/>
                                        <p:tgtEl>
                                          <p:spTgt spid="6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fade">
                                      <p:cBhvr>
                                        <p:cTn id="22" dur="500"/>
                                        <p:tgtEl>
                                          <p:spTgt spid="3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fade">
                                      <p:cBhvr>
                                        <p:cTn id="25" dur="500"/>
                                        <p:tgtEl>
                                          <p:spTgt spid="33"/>
                                        </p:tgtEl>
                                      </p:cBhvr>
                                    </p:animEffect>
                                  </p:childTnLst>
                                </p:cTn>
                              </p:par>
                              <p:par>
                                <p:cTn id="26" presetID="10" presetClass="entr" presetSubtype="0" fill="hold" nodeType="with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fade">
                                      <p:cBhvr>
                                        <p:cTn id="28" dur="500"/>
                                        <p:tgtEl>
                                          <p:spTgt spid="34"/>
                                        </p:tgtEl>
                                      </p:cBhvr>
                                    </p:animEffect>
                                  </p:childTnLst>
                                </p:cTn>
                              </p:par>
                              <p:par>
                                <p:cTn id="29" presetID="10" presetClass="entr" presetSubtype="0" fill="hold" nodeType="withEffect">
                                  <p:stCondLst>
                                    <p:cond delay="0"/>
                                  </p:stCondLst>
                                  <p:childTnLst>
                                    <p:set>
                                      <p:cBhvr>
                                        <p:cTn id="30" dur="1" fill="hold">
                                          <p:stCondLst>
                                            <p:cond delay="0"/>
                                          </p:stCondLst>
                                        </p:cTn>
                                        <p:tgtEl>
                                          <p:spTgt spid="54"/>
                                        </p:tgtEl>
                                        <p:attrNameLst>
                                          <p:attrName>style.visibility</p:attrName>
                                        </p:attrNameLst>
                                      </p:cBhvr>
                                      <p:to>
                                        <p:strVal val="visible"/>
                                      </p:to>
                                    </p:set>
                                    <p:animEffect transition="in" filter="fade">
                                      <p:cBhvr>
                                        <p:cTn id="31" dur="500"/>
                                        <p:tgtEl>
                                          <p:spTgt spid="54"/>
                                        </p:tgtEl>
                                      </p:cBhvr>
                                    </p:animEffect>
                                  </p:childTnLst>
                                </p:cTn>
                              </p:par>
                              <p:par>
                                <p:cTn id="32" presetID="10" presetClass="entr" presetSubtype="0" fill="hold" nodeType="withEffect">
                                  <p:stCondLst>
                                    <p:cond delay="0"/>
                                  </p:stCondLst>
                                  <p:childTnLst>
                                    <p:set>
                                      <p:cBhvr>
                                        <p:cTn id="33" dur="1" fill="hold">
                                          <p:stCondLst>
                                            <p:cond delay="0"/>
                                          </p:stCondLst>
                                        </p:cTn>
                                        <p:tgtEl>
                                          <p:spTgt spid="56"/>
                                        </p:tgtEl>
                                        <p:attrNameLst>
                                          <p:attrName>style.visibility</p:attrName>
                                        </p:attrNameLst>
                                      </p:cBhvr>
                                      <p:to>
                                        <p:strVal val="visible"/>
                                      </p:to>
                                    </p:set>
                                    <p:animEffect transition="in" filter="fade">
                                      <p:cBhvr>
                                        <p:cTn id="34" dur="500"/>
                                        <p:tgtEl>
                                          <p:spTgt spid="56"/>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41"/>
                                        </p:tgtEl>
                                        <p:attrNameLst>
                                          <p:attrName>style.visibility</p:attrName>
                                        </p:attrNameLst>
                                      </p:cBhvr>
                                      <p:to>
                                        <p:strVal val="visible"/>
                                      </p:to>
                                    </p:set>
                                    <p:animEffect transition="in" filter="fade">
                                      <p:cBhvr>
                                        <p:cTn id="39" dur="500"/>
                                        <p:tgtEl>
                                          <p:spTgt spid="41"/>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42"/>
                                        </p:tgtEl>
                                        <p:attrNameLst>
                                          <p:attrName>style.visibility</p:attrName>
                                        </p:attrNameLst>
                                      </p:cBhvr>
                                      <p:to>
                                        <p:strVal val="visible"/>
                                      </p:to>
                                    </p:set>
                                    <p:animEffect transition="in" filter="fade">
                                      <p:cBhvr>
                                        <p:cTn id="42" dur="500"/>
                                        <p:tgtEl>
                                          <p:spTgt spid="42"/>
                                        </p:tgtEl>
                                      </p:cBhvr>
                                    </p:animEffect>
                                  </p:childTnLst>
                                </p:cTn>
                              </p:par>
                              <p:par>
                                <p:cTn id="43" presetID="10" presetClass="entr" presetSubtype="0" fill="hold" nodeType="withEffect">
                                  <p:stCondLst>
                                    <p:cond delay="0"/>
                                  </p:stCondLst>
                                  <p:childTnLst>
                                    <p:set>
                                      <p:cBhvr>
                                        <p:cTn id="44" dur="1" fill="hold">
                                          <p:stCondLst>
                                            <p:cond delay="0"/>
                                          </p:stCondLst>
                                        </p:cTn>
                                        <p:tgtEl>
                                          <p:spTgt spid="43"/>
                                        </p:tgtEl>
                                        <p:attrNameLst>
                                          <p:attrName>style.visibility</p:attrName>
                                        </p:attrNameLst>
                                      </p:cBhvr>
                                      <p:to>
                                        <p:strVal val="visible"/>
                                      </p:to>
                                    </p:set>
                                    <p:animEffect transition="in" filter="fade">
                                      <p:cBhvr>
                                        <p:cTn id="45" dur="500"/>
                                        <p:tgtEl>
                                          <p:spTgt spid="43"/>
                                        </p:tgtEl>
                                      </p:cBhvr>
                                    </p:animEffect>
                                  </p:childTnLst>
                                </p:cTn>
                              </p:par>
                              <p:par>
                                <p:cTn id="46" presetID="10" presetClass="entr" presetSubtype="0" fill="hold" nodeType="withEffect">
                                  <p:stCondLst>
                                    <p:cond delay="0"/>
                                  </p:stCondLst>
                                  <p:childTnLst>
                                    <p:set>
                                      <p:cBhvr>
                                        <p:cTn id="47" dur="1" fill="hold">
                                          <p:stCondLst>
                                            <p:cond delay="0"/>
                                          </p:stCondLst>
                                        </p:cTn>
                                        <p:tgtEl>
                                          <p:spTgt spid="57"/>
                                        </p:tgtEl>
                                        <p:attrNameLst>
                                          <p:attrName>style.visibility</p:attrName>
                                        </p:attrNameLst>
                                      </p:cBhvr>
                                      <p:to>
                                        <p:strVal val="visible"/>
                                      </p:to>
                                    </p:set>
                                    <p:animEffect transition="in" filter="fade">
                                      <p:cBhvr>
                                        <p:cTn id="48" dur="500"/>
                                        <p:tgtEl>
                                          <p:spTgt spid="57"/>
                                        </p:tgtEl>
                                      </p:cBhvr>
                                    </p:animEffect>
                                  </p:childTnLst>
                                </p:cTn>
                              </p:par>
                              <p:par>
                                <p:cTn id="49" presetID="10" presetClass="entr" presetSubtype="0" fill="hold" nodeType="withEffect">
                                  <p:stCondLst>
                                    <p:cond delay="0"/>
                                  </p:stCondLst>
                                  <p:childTnLst>
                                    <p:set>
                                      <p:cBhvr>
                                        <p:cTn id="50" dur="1" fill="hold">
                                          <p:stCondLst>
                                            <p:cond delay="0"/>
                                          </p:stCondLst>
                                        </p:cTn>
                                        <p:tgtEl>
                                          <p:spTgt spid="58"/>
                                        </p:tgtEl>
                                        <p:attrNameLst>
                                          <p:attrName>style.visibility</p:attrName>
                                        </p:attrNameLst>
                                      </p:cBhvr>
                                      <p:to>
                                        <p:strVal val="visible"/>
                                      </p:to>
                                    </p:set>
                                    <p:animEffect transition="in" filter="fade">
                                      <p:cBhvr>
                                        <p:cTn id="51" dur="500"/>
                                        <p:tgtEl>
                                          <p:spTgt spid="58"/>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36"/>
                                        </p:tgtEl>
                                        <p:attrNameLst>
                                          <p:attrName>style.visibility</p:attrName>
                                        </p:attrNameLst>
                                      </p:cBhvr>
                                      <p:to>
                                        <p:strVal val="visible"/>
                                      </p:to>
                                    </p:set>
                                    <p:animEffect transition="in" filter="fade">
                                      <p:cBhvr>
                                        <p:cTn id="56" dur="500"/>
                                        <p:tgtEl>
                                          <p:spTgt spid="36"/>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35"/>
                                        </p:tgtEl>
                                        <p:attrNameLst>
                                          <p:attrName>style.visibility</p:attrName>
                                        </p:attrNameLst>
                                      </p:cBhvr>
                                      <p:to>
                                        <p:strVal val="visible"/>
                                      </p:to>
                                    </p:set>
                                    <p:animEffect transition="in" filter="fade">
                                      <p:cBhvr>
                                        <p:cTn id="59" dur="500"/>
                                        <p:tgtEl>
                                          <p:spTgt spid="35"/>
                                        </p:tgtEl>
                                      </p:cBhvr>
                                    </p:animEffect>
                                  </p:childTnLst>
                                </p:cTn>
                              </p:par>
                              <p:par>
                                <p:cTn id="60" presetID="10" presetClass="entr" presetSubtype="0" fill="hold" nodeType="withEffect">
                                  <p:stCondLst>
                                    <p:cond delay="0"/>
                                  </p:stCondLst>
                                  <p:childTnLst>
                                    <p:set>
                                      <p:cBhvr>
                                        <p:cTn id="61" dur="1" fill="hold">
                                          <p:stCondLst>
                                            <p:cond delay="0"/>
                                          </p:stCondLst>
                                        </p:cTn>
                                        <p:tgtEl>
                                          <p:spTgt spid="37"/>
                                        </p:tgtEl>
                                        <p:attrNameLst>
                                          <p:attrName>style.visibility</p:attrName>
                                        </p:attrNameLst>
                                      </p:cBhvr>
                                      <p:to>
                                        <p:strVal val="visible"/>
                                      </p:to>
                                    </p:set>
                                    <p:animEffect transition="in" filter="fade">
                                      <p:cBhvr>
                                        <p:cTn id="62" dur="500"/>
                                        <p:tgtEl>
                                          <p:spTgt spid="37"/>
                                        </p:tgtEl>
                                      </p:cBhvr>
                                    </p:animEffect>
                                  </p:childTnLst>
                                </p:cTn>
                              </p:par>
                              <p:par>
                                <p:cTn id="63" presetID="10" presetClass="entr" presetSubtype="0" fill="hold" nodeType="withEffect">
                                  <p:stCondLst>
                                    <p:cond delay="0"/>
                                  </p:stCondLst>
                                  <p:childTnLst>
                                    <p:set>
                                      <p:cBhvr>
                                        <p:cTn id="64" dur="1" fill="hold">
                                          <p:stCondLst>
                                            <p:cond delay="0"/>
                                          </p:stCondLst>
                                        </p:cTn>
                                        <p:tgtEl>
                                          <p:spTgt spid="48"/>
                                        </p:tgtEl>
                                        <p:attrNameLst>
                                          <p:attrName>style.visibility</p:attrName>
                                        </p:attrNameLst>
                                      </p:cBhvr>
                                      <p:to>
                                        <p:strVal val="visible"/>
                                      </p:to>
                                    </p:set>
                                    <p:animEffect transition="in" filter="fade">
                                      <p:cBhvr>
                                        <p:cTn id="65" dur="500"/>
                                        <p:tgtEl>
                                          <p:spTgt spid="48"/>
                                        </p:tgtEl>
                                      </p:cBhvr>
                                    </p:animEffect>
                                  </p:childTnLst>
                                </p:cTn>
                              </p:par>
                              <p:par>
                                <p:cTn id="66" presetID="10" presetClass="entr" presetSubtype="0" fill="hold" nodeType="withEffect">
                                  <p:stCondLst>
                                    <p:cond delay="0"/>
                                  </p:stCondLst>
                                  <p:childTnLst>
                                    <p:set>
                                      <p:cBhvr>
                                        <p:cTn id="67" dur="1" fill="hold">
                                          <p:stCondLst>
                                            <p:cond delay="0"/>
                                          </p:stCondLst>
                                        </p:cTn>
                                        <p:tgtEl>
                                          <p:spTgt spid="49"/>
                                        </p:tgtEl>
                                        <p:attrNameLst>
                                          <p:attrName>style.visibility</p:attrName>
                                        </p:attrNameLst>
                                      </p:cBhvr>
                                      <p:to>
                                        <p:strVal val="visible"/>
                                      </p:to>
                                    </p:set>
                                    <p:animEffect transition="in" filter="fade">
                                      <p:cBhvr>
                                        <p:cTn id="68" dur="500"/>
                                        <p:tgtEl>
                                          <p:spTgt spid="49"/>
                                        </p:tgtEl>
                                      </p:cBhvr>
                                    </p:animEffect>
                                  </p:childTnLst>
                                </p:cTn>
                              </p:par>
                              <p:par>
                                <p:cTn id="69" presetID="10" presetClass="entr" presetSubtype="0" fill="hold" nodeType="withEffect">
                                  <p:stCondLst>
                                    <p:cond delay="0"/>
                                  </p:stCondLst>
                                  <p:childTnLst>
                                    <p:set>
                                      <p:cBhvr>
                                        <p:cTn id="70" dur="1" fill="hold">
                                          <p:stCondLst>
                                            <p:cond delay="0"/>
                                          </p:stCondLst>
                                        </p:cTn>
                                        <p:tgtEl>
                                          <p:spTgt spid="50"/>
                                        </p:tgtEl>
                                        <p:attrNameLst>
                                          <p:attrName>style.visibility</p:attrName>
                                        </p:attrNameLst>
                                      </p:cBhvr>
                                      <p:to>
                                        <p:strVal val="visible"/>
                                      </p:to>
                                    </p:set>
                                    <p:animEffect transition="in" filter="fade">
                                      <p:cBhvr>
                                        <p:cTn id="71" dur="500"/>
                                        <p:tgtEl>
                                          <p:spTgt spid="50"/>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44"/>
                                        </p:tgtEl>
                                        <p:attrNameLst>
                                          <p:attrName>style.visibility</p:attrName>
                                        </p:attrNameLst>
                                      </p:cBhvr>
                                      <p:to>
                                        <p:strVal val="visible"/>
                                      </p:to>
                                    </p:set>
                                    <p:animEffect transition="in" filter="fade">
                                      <p:cBhvr>
                                        <p:cTn id="76" dur="500"/>
                                        <p:tgtEl>
                                          <p:spTgt spid="44"/>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45"/>
                                        </p:tgtEl>
                                        <p:attrNameLst>
                                          <p:attrName>style.visibility</p:attrName>
                                        </p:attrNameLst>
                                      </p:cBhvr>
                                      <p:to>
                                        <p:strVal val="visible"/>
                                      </p:to>
                                    </p:set>
                                    <p:animEffect transition="in" filter="fade">
                                      <p:cBhvr>
                                        <p:cTn id="79" dur="500"/>
                                        <p:tgtEl>
                                          <p:spTgt spid="45"/>
                                        </p:tgtEl>
                                      </p:cBhvr>
                                    </p:animEffect>
                                  </p:childTnLst>
                                </p:cTn>
                              </p:par>
                              <p:par>
                                <p:cTn id="80" presetID="10" presetClass="entr" presetSubtype="0" fill="hold" nodeType="withEffect">
                                  <p:stCondLst>
                                    <p:cond delay="0"/>
                                  </p:stCondLst>
                                  <p:childTnLst>
                                    <p:set>
                                      <p:cBhvr>
                                        <p:cTn id="81" dur="1" fill="hold">
                                          <p:stCondLst>
                                            <p:cond delay="0"/>
                                          </p:stCondLst>
                                        </p:cTn>
                                        <p:tgtEl>
                                          <p:spTgt spid="46"/>
                                        </p:tgtEl>
                                        <p:attrNameLst>
                                          <p:attrName>style.visibility</p:attrName>
                                        </p:attrNameLst>
                                      </p:cBhvr>
                                      <p:to>
                                        <p:strVal val="visible"/>
                                      </p:to>
                                    </p:set>
                                    <p:animEffect transition="in" filter="fade">
                                      <p:cBhvr>
                                        <p:cTn id="82" dur="500"/>
                                        <p:tgtEl>
                                          <p:spTgt spid="46"/>
                                        </p:tgtEl>
                                      </p:cBhvr>
                                    </p:animEffect>
                                  </p:childTnLst>
                                </p:cTn>
                              </p:par>
                              <p:par>
                                <p:cTn id="83" presetID="10" presetClass="entr" presetSubtype="0" fill="hold" nodeType="withEffect">
                                  <p:stCondLst>
                                    <p:cond delay="0"/>
                                  </p:stCondLst>
                                  <p:childTnLst>
                                    <p:set>
                                      <p:cBhvr>
                                        <p:cTn id="84" dur="1" fill="hold">
                                          <p:stCondLst>
                                            <p:cond delay="0"/>
                                          </p:stCondLst>
                                        </p:cTn>
                                        <p:tgtEl>
                                          <p:spTgt spid="47"/>
                                        </p:tgtEl>
                                        <p:attrNameLst>
                                          <p:attrName>style.visibility</p:attrName>
                                        </p:attrNameLst>
                                      </p:cBhvr>
                                      <p:to>
                                        <p:strVal val="visible"/>
                                      </p:to>
                                    </p:set>
                                    <p:animEffect transition="in" filter="fade">
                                      <p:cBhvr>
                                        <p:cTn id="85" dur="500"/>
                                        <p:tgtEl>
                                          <p:spTgt spid="47"/>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grpId="0" nodeType="clickEffect">
                                  <p:stCondLst>
                                    <p:cond delay="0"/>
                                  </p:stCondLst>
                                  <p:childTnLst>
                                    <p:set>
                                      <p:cBhvr>
                                        <p:cTn id="89" dur="1" fill="hold">
                                          <p:stCondLst>
                                            <p:cond delay="0"/>
                                          </p:stCondLst>
                                        </p:cTn>
                                        <p:tgtEl>
                                          <p:spTgt spid="38"/>
                                        </p:tgtEl>
                                        <p:attrNameLst>
                                          <p:attrName>style.visibility</p:attrName>
                                        </p:attrNameLst>
                                      </p:cBhvr>
                                      <p:to>
                                        <p:strVal val="visible"/>
                                      </p:to>
                                    </p:set>
                                    <p:animEffect transition="in" filter="fade">
                                      <p:cBhvr>
                                        <p:cTn id="90" dur="500"/>
                                        <p:tgtEl>
                                          <p:spTgt spid="38"/>
                                        </p:tgtEl>
                                      </p:cBhvr>
                                    </p:animEffect>
                                  </p:childTnLst>
                                </p:cTn>
                              </p:par>
                              <p:par>
                                <p:cTn id="91" presetID="10" presetClass="entr" presetSubtype="0" fill="hold" grpId="0" nodeType="withEffect">
                                  <p:stCondLst>
                                    <p:cond delay="0"/>
                                  </p:stCondLst>
                                  <p:childTnLst>
                                    <p:set>
                                      <p:cBhvr>
                                        <p:cTn id="92" dur="1" fill="hold">
                                          <p:stCondLst>
                                            <p:cond delay="0"/>
                                          </p:stCondLst>
                                        </p:cTn>
                                        <p:tgtEl>
                                          <p:spTgt spid="39"/>
                                        </p:tgtEl>
                                        <p:attrNameLst>
                                          <p:attrName>style.visibility</p:attrName>
                                        </p:attrNameLst>
                                      </p:cBhvr>
                                      <p:to>
                                        <p:strVal val="visible"/>
                                      </p:to>
                                    </p:set>
                                    <p:animEffect transition="in" filter="fade">
                                      <p:cBhvr>
                                        <p:cTn id="93" dur="500"/>
                                        <p:tgtEl>
                                          <p:spTgt spid="39"/>
                                        </p:tgtEl>
                                      </p:cBhvr>
                                    </p:animEffect>
                                  </p:childTnLst>
                                </p:cTn>
                              </p:par>
                              <p:par>
                                <p:cTn id="94" presetID="10" presetClass="entr" presetSubtype="0" fill="hold" nodeType="withEffect">
                                  <p:stCondLst>
                                    <p:cond delay="0"/>
                                  </p:stCondLst>
                                  <p:childTnLst>
                                    <p:set>
                                      <p:cBhvr>
                                        <p:cTn id="95" dur="1" fill="hold">
                                          <p:stCondLst>
                                            <p:cond delay="0"/>
                                          </p:stCondLst>
                                        </p:cTn>
                                        <p:tgtEl>
                                          <p:spTgt spid="40"/>
                                        </p:tgtEl>
                                        <p:attrNameLst>
                                          <p:attrName>style.visibility</p:attrName>
                                        </p:attrNameLst>
                                      </p:cBhvr>
                                      <p:to>
                                        <p:strVal val="visible"/>
                                      </p:to>
                                    </p:set>
                                    <p:animEffect transition="in" filter="fade">
                                      <p:cBhvr>
                                        <p:cTn id="96" dur="500"/>
                                        <p:tgtEl>
                                          <p:spTgt spid="40"/>
                                        </p:tgtEl>
                                      </p:cBhvr>
                                    </p:animEffect>
                                  </p:childTnLst>
                                </p:cTn>
                              </p:par>
                              <p:par>
                                <p:cTn id="97" presetID="10" presetClass="entr" presetSubtype="0" fill="hold" nodeType="withEffect">
                                  <p:stCondLst>
                                    <p:cond delay="0"/>
                                  </p:stCondLst>
                                  <p:childTnLst>
                                    <p:set>
                                      <p:cBhvr>
                                        <p:cTn id="98" dur="1" fill="hold">
                                          <p:stCondLst>
                                            <p:cond delay="0"/>
                                          </p:stCondLst>
                                        </p:cTn>
                                        <p:tgtEl>
                                          <p:spTgt spid="51"/>
                                        </p:tgtEl>
                                        <p:attrNameLst>
                                          <p:attrName>style.visibility</p:attrName>
                                        </p:attrNameLst>
                                      </p:cBhvr>
                                      <p:to>
                                        <p:strVal val="visible"/>
                                      </p:to>
                                    </p:set>
                                    <p:animEffect transition="in" filter="fade">
                                      <p:cBhvr>
                                        <p:cTn id="99" dur="500"/>
                                        <p:tgtEl>
                                          <p:spTgt spid="51"/>
                                        </p:tgtEl>
                                      </p:cBhvr>
                                    </p:animEffect>
                                  </p:childTnLst>
                                </p:cTn>
                              </p:par>
                              <p:par>
                                <p:cTn id="100" presetID="10" presetClass="entr" presetSubtype="0" fill="hold" nodeType="withEffect">
                                  <p:stCondLst>
                                    <p:cond delay="0"/>
                                  </p:stCondLst>
                                  <p:childTnLst>
                                    <p:set>
                                      <p:cBhvr>
                                        <p:cTn id="101" dur="1" fill="hold">
                                          <p:stCondLst>
                                            <p:cond delay="0"/>
                                          </p:stCondLst>
                                        </p:cTn>
                                        <p:tgtEl>
                                          <p:spTgt spid="53"/>
                                        </p:tgtEl>
                                        <p:attrNameLst>
                                          <p:attrName>style.visibility</p:attrName>
                                        </p:attrNameLst>
                                      </p:cBhvr>
                                      <p:to>
                                        <p:strVal val="visible"/>
                                      </p:to>
                                    </p:set>
                                    <p:animEffect transition="in" filter="fade">
                                      <p:cBhvr>
                                        <p:cTn id="102" dur="500"/>
                                        <p:tgtEl>
                                          <p:spTgt spid="53"/>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nodeType="clickEffect">
                                  <p:stCondLst>
                                    <p:cond delay="0"/>
                                  </p:stCondLst>
                                  <p:childTnLst>
                                    <p:set>
                                      <p:cBhvr>
                                        <p:cTn id="106" dur="1" fill="hold">
                                          <p:stCondLst>
                                            <p:cond delay="0"/>
                                          </p:stCondLst>
                                        </p:cTn>
                                        <p:tgtEl>
                                          <p:spTgt spid="135"/>
                                        </p:tgtEl>
                                        <p:attrNameLst>
                                          <p:attrName>style.visibility</p:attrName>
                                        </p:attrNameLst>
                                      </p:cBhvr>
                                      <p:to>
                                        <p:strVal val="visible"/>
                                      </p:to>
                                    </p:set>
                                    <p:animEffect transition="in" filter="fade">
                                      <p:cBhvr>
                                        <p:cTn id="107" dur="500"/>
                                        <p:tgtEl>
                                          <p:spTgt spid="135"/>
                                        </p:tgtEl>
                                      </p:cBhvr>
                                    </p:animEffect>
                                  </p:childTnLst>
                                </p:cTn>
                              </p:par>
                              <p:par>
                                <p:cTn id="108" presetID="10" presetClass="entr" presetSubtype="0" fill="hold" nodeType="withEffect">
                                  <p:stCondLst>
                                    <p:cond delay="0"/>
                                  </p:stCondLst>
                                  <p:childTnLst>
                                    <p:set>
                                      <p:cBhvr>
                                        <p:cTn id="109" dur="1" fill="hold">
                                          <p:stCondLst>
                                            <p:cond delay="0"/>
                                          </p:stCondLst>
                                        </p:cTn>
                                        <p:tgtEl>
                                          <p:spTgt spid="138"/>
                                        </p:tgtEl>
                                        <p:attrNameLst>
                                          <p:attrName>style.visibility</p:attrName>
                                        </p:attrNameLst>
                                      </p:cBhvr>
                                      <p:to>
                                        <p:strVal val="visible"/>
                                      </p:to>
                                    </p:set>
                                    <p:animEffect transition="in" filter="fade">
                                      <p:cBhvr>
                                        <p:cTn id="110" dur="500"/>
                                        <p:tgtEl>
                                          <p:spTgt spid="138"/>
                                        </p:tgtEl>
                                      </p:cBhvr>
                                    </p:animEffect>
                                  </p:childTnLst>
                                </p:cTn>
                              </p:par>
                              <p:par>
                                <p:cTn id="111" presetID="10" presetClass="entr" presetSubtype="0" fill="hold" grpId="0" nodeType="withEffect">
                                  <p:stCondLst>
                                    <p:cond delay="0"/>
                                  </p:stCondLst>
                                  <p:childTnLst>
                                    <p:set>
                                      <p:cBhvr>
                                        <p:cTn id="112" dur="1" fill="hold">
                                          <p:stCondLst>
                                            <p:cond delay="0"/>
                                          </p:stCondLst>
                                        </p:cTn>
                                        <p:tgtEl>
                                          <p:spTgt spid="137"/>
                                        </p:tgtEl>
                                        <p:attrNameLst>
                                          <p:attrName>style.visibility</p:attrName>
                                        </p:attrNameLst>
                                      </p:cBhvr>
                                      <p:to>
                                        <p:strVal val="visible"/>
                                      </p:to>
                                    </p:set>
                                    <p:animEffect transition="in" filter="fade">
                                      <p:cBhvr>
                                        <p:cTn id="113" dur="500"/>
                                        <p:tgtEl>
                                          <p:spTgt spid="137"/>
                                        </p:tgtEl>
                                      </p:cBhvr>
                                    </p:animEffect>
                                  </p:childTnLst>
                                </p:cTn>
                              </p:par>
                              <p:par>
                                <p:cTn id="114" presetID="10" presetClass="entr" presetSubtype="0" fill="hold" grpId="0" nodeType="withEffect">
                                  <p:stCondLst>
                                    <p:cond delay="0"/>
                                  </p:stCondLst>
                                  <p:childTnLst>
                                    <p:set>
                                      <p:cBhvr>
                                        <p:cTn id="115" dur="1" fill="hold">
                                          <p:stCondLst>
                                            <p:cond delay="0"/>
                                          </p:stCondLst>
                                        </p:cTn>
                                        <p:tgtEl>
                                          <p:spTgt spid="136"/>
                                        </p:tgtEl>
                                        <p:attrNameLst>
                                          <p:attrName>style.visibility</p:attrName>
                                        </p:attrNameLst>
                                      </p:cBhvr>
                                      <p:to>
                                        <p:strVal val="visible"/>
                                      </p:to>
                                    </p:set>
                                    <p:animEffect transition="in" filter="fade">
                                      <p:cBhvr>
                                        <p:cTn id="116" dur="500"/>
                                        <p:tgtEl>
                                          <p:spTgt spid="136"/>
                                        </p:tgtEl>
                                      </p:cBhvr>
                                    </p:animEffect>
                                  </p:childTnLst>
                                </p:cTn>
                              </p:par>
                            </p:childTnLst>
                          </p:cTn>
                        </p:par>
                      </p:childTnLst>
                    </p:cTn>
                  </p:par>
                  <p:par>
                    <p:cTn id="117" fill="hold">
                      <p:stCondLst>
                        <p:cond delay="indefinite"/>
                      </p:stCondLst>
                      <p:childTnLst>
                        <p:par>
                          <p:cTn id="118" fill="hold">
                            <p:stCondLst>
                              <p:cond delay="0"/>
                            </p:stCondLst>
                            <p:childTnLst>
                              <p:par>
                                <p:cTn id="119" presetID="10" presetClass="entr" presetSubtype="0" fill="hold" grpId="0" nodeType="clickEffect">
                                  <p:stCondLst>
                                    <p:cond delay="0"/>
                                  </p:stCondLst>
                                  <p:childTnLst>
                                    <p:set>
                                      <p:cBhvr>
                                        <p:cTn id="120" dur="1" fill="hold">
                                          <p:stCondLst>
                                            <p:cond delay="0"/>
                                          </p:stCondLst>
                                        </p:cTn>
                                        <p:tgtEl>
                                          <p:spTgt spid="63"/>
                                        </p:tgtEl>
                                        <p:attrNameLst>
                                          <p:attrName>style.visibility</p:attrName>
                                        </p:attrNameLst>
                                      </p:cBhvr>
                                      <p:to>
                                        <p:strVal val="visible"/>
                                      </p:to>
                                    </p:set>
                                    <p:animEffect transition="in" filter="fade">
                                      <p:cBhvr>
                                        <p:cTn id="121" dur="500"/>
                                        <p:tgtEl>
                                          <p:spTgt spid="63"/>
                                        </p:tgtEl>
                                      </p:cBhvr>
                                    </p:animEffect>
                                  </p:childTnLst>
                                </p:cTn>
                              </p:par>
                              <p:par>
                                <p:cTn id="122" presetID="10" presetClass="entr" presetSubtype="0" fill="hold" grpId="0" nodeType="withEffect">
                                  <p:stCondLst>
                                    <p:cond delay="0"/>
                                  </p:stCondLst>
                                  <p:childTnLst>
                                    <p:set>
                                      <p:cBhvr>
                                        <p:cTn id="123" dur="1" fill="hold">
                                          <p:stCondLst>
                                            <p:cond delay="0"/>
                                          </p:stCondLst>
                                        </p:cTn>
                                        <p:tgtEl>
                                          <p:spTgt spid="62"/>
                                        </p:tgtEl>
                                        <p:attrNameLst>
                                          <p:attrName>style.visibility</p:attrName>
                                        </p:attrNameLst>
                                      </p:cBhvr>
                                      <p:to>
                                        <p:strVal val="visible"/>
                                      </p:to>
                                    </p:set>
                                    <p:animEffect transition="in" filter="fade">
                                      <p:cBhvr>
                                        <p:cTn id="124" dur="500"/>
                                        <p:tgtEl>
                                          <p:spTgt spid="62"/>
                                        </p:tgtEl>
                                      </p:cBhvr>
                                    </p:animEffect>
                                  </p:childTnLst>
                                </p:cTn>
                              </p:par>
                              <p:par>
                                <p:cTn id="125" presetID="10" presetClass="entr" presetSubtype="0" fill="hold" nodeType="withEffect">
                                  <p:stCondLst>
                                    <p:cond delay="0"/>
                                  </p:stCondLst>
                                  <p:childTnLst>
                                    <p:set>
                                      <p:cBhvr>
                                        <p:cTn id="126" dur="1" fill="hold">
                                          <p:stCondLst>
                                            <p:cond delay="0"/>
                                          </p:stCondLst>
                                        </p:cTn>
                                        <p:tgtEl>
                                          <p:spTgt spid="65"/>
                                        </p:tgtEl>
                                        <p:attrNameLst>
                                          <p:attrName>style.visibility</p:attrName>
                                        </p:attrNameLst>
                                      </p:cBhvr>
                                      <p:to>
                                        <p:strVal val="visible"/>
                                      </p:to>
                                    </p:set>
                                    <p:animEffect transition="in" filter="fade">
                                      <p:cBhvr>
                                        <p:cTn id="127" dur="500"/>
                                        <p:tgtEl>
                                          <p:spTgt spid="65"/>
                                        </p:tgtEl>
                                      </p:cBhvr>
                                    </p:animEffect>
                                  </p:childTnLst>
                                </p:cTn>
                              </p:par>
                              <p:par>
                                <p:cTn id="128" presetID="10" presetClass="entr" presetSubtype="0" fill="hold" nodeType="withEffect">
                                  <p:stCondLst>
                                    <p:cond delay="0"/>
                                  </p:stCondLst>
                                  <p:childTnLst>
                                    <p:set>
                                      <p:cBhvr>
                                        <p:cTn id="129" dur="1" fill="hold">
                                          <p:stCondLst>
                                            <p:cond delay="0"/>
                                          </p:stCondLst>
                                        </p:cTn>
                                        <p:tgtEl>
                                          <p:spTgt spid="109"/>
                                        </p:tgtEl>
                                        <p:attrNameLst>
                                          <p:attrName>style.visibility</p:attrName>
                                        </p:attrNameLst>
                                      </p:cBhvr>
                                      <p:to>
                                        <p:strVal val="visible"/>
                                      </p:to>
                                    </p:set>
                                    <p:animEffect transition="in" filter="fade">
                                      <p:cBhvr>
                                        <p:cTn id="130" dur="500"/>
                                        <p:tgtEl>
                                          <p:spTgt spid="109"/>
                                        </p:tgtEl>
                                      </p:cBhvr>
                                    </p:animEffect>
                                  </p:childTnLst>
                                </p:cTn>
                              </p:par>
                              <p:par>
                                <p:cTn id="131" presetID="10" presetClass="entr" presetSubtype="0" fill="hold" nodeType="withEffect">
                                  <p:stCondLst>
                                    <p:cond delay="0"/>
                                  </p:stCondLst>
                                  <p:childTnLst>
                                    <p:set>
                                      <p:cBhvr>
                                        <p:cTn id="132" dur="1" fill="hold">
                                          <p:stCondLst>
                                            <p:cond delay="0"/>
                                          </p:stCondLst>
                                        </p:cTn>
                                        <p:tgtEl>
                                          <p:spTgt spid="64"/>
                                        </p:tgtEl>
                                        <p:attrNameLst>
                                          <p:attrName>style.visibility</p:attrName>
                                        </p:attrNameLst>
                                      </p:cBhvr>
                                      <p:to>
                                        <p:strVal val="visible"/>
                                      </p:to>
                                    </p:set>
                                    <p:animEffect transition="in" filter="fade">
                                      <p:cBhvr>
                                        <p:cTn id="133" dur="500"/>
                                        <p:tgtEl>
                                          <p:spTgt spid="64"/>
                                        </p:tgtEl>
                                      </p:cBhvr>
                                    </p:animEffect>
                                  </p:childTnLst>
                                </p:cTn>
                              </p:par>
                            </p:childTnLst>
                          </p:cTn>
                        </p:par>
                      </p:childTnLst>
                    </p:cTn>
                  </p:par>
                  <p:par>
                    <p:cTn id="134" fill="hold">
                      <p:stCondLst>
                        <p:cond delay="indefinite"/>
                      </p:stCondLst>
                      <p:childTnLst>
                        <p:par>
                          <p:cTn id="135" fill="hold">
                            <p:stCondLst>
                              <p:cond delay="0"/>
                            </p:stCondLst>
                            <p:childTnLst>
                              <p:par>
                                <p:cTn id="136" presetID="10" presetClass="entr" presetSubtype="0" fill="hold" grpId="0" nodeType="clickEffect">
                                  <p:stCondLst>
                                    <p:cond delay="0"/>
                                  </p:stCondLst>
                                  <p:childTnLst>
                                    <p:set>
                                      <p:cBhvr>
                                        <p:cTn id="137" dur="1" fill="hold">
                                          <p:stCondLst>
                                            <p:cond delay="0"/>
                                          </p:stCondLst>
                                        </p:cTn>
                                        <p:tgtEl>
                                          <p:spTgt spid="134"/>
                                        </p:tgtEl>
                                        <p:attrNameLst>
                                          <p:attrName>style.visibility</p:attrName>
                                        </p:attrNameLst>
                                      </p:cBhvr>
                                      <p:to>
                                        <p:strVal val="visible"/>
                                      </p:to>
                                    </p:set>
                                    <p:animEffect transition="in" filter="fade">
                                      <p:cBhvr>
                                        <p:cTn id="138" dur="500"/>
                                        <p:tgtEl>
                                          <p:spTgt spid="134"/>
                                        </p:tgtEl>
                                      </p:cBhvr>
                                    </p:animEffect>
                                  </p:childTnLst>
                                </p:cTn>
                              </p:par>
                            </p:childTnLst>
                          </p:cTn>
                        </p:par>
                      </p:childTnLst>
                    </p:cTn>
                  </p:par>
                  <p:par>
                    <p:cTn id="139" fill="hold">
                      <p:stCondLst>
                        <p:cond delay="indefinite"/>
                      </p:stCondLst>
                      <p:childTnLst>
                        <p:par>
                          <p:cTn id="140" fill="hold">
                            <p:stCondLst>
                              <p:cond delay="0"/>
                            </p:stCondLst>
                            <p:childTnLst>
                              <p:par>
                                <p:cTn id="141" presetID="10" presetClass="entr" presetSubtype="0" fill="hold" nodeType="clickEffect">
                                  <p:stCondLst>
                                    <p:cond delay="0"/>
                                  </p:stCondLst>
                                  <p:childTnLst>
                                    <p:set>
                                      <p:cBhvr>
                                        <p:cTn id="142" dur="1" fill="hold">
                                          <p:stCondLst>
                                            <p:cond delay="0"/>
                                          </p:stCondLst>
                                        </p:cTn>
                                        <p:tgtEl>
                                          <p:spTgt spid="123"/>
                                        </p:tgtEl>
                                        <p:attrNameLst>
                                          <p:attrName>style.visibility</p:attrName>
                                        </p:attrNameLst>
                                      </p:cBhvr>
                                      <p:to>
                                        <p:strVal val="visible"/>
                                      </p:to>
                                    </p:set>
                                    <p:animEffect transition="in" filter="fade">
                                      <p:cBhvr>
                                        <p:cTn id="143" dur="100"/>
                                        <p:tgtEl>
                                          <p:spTgt spid="123"/>
                                        </p:tgtEl>
                                      </p:cBhvr>
                                    </p:animEffect>
                                  </p:childTnLst>
                                </p:cTn>
                              </p:par>
                              <p:par>
                                <p:cTn id="144" presetID="10" presetClass="entr" presetSubtype="0" fill="hold" grpId="0" nodeType="withEffect">
                                  <p:stCondLst>
                                    <p:cond delay="0"/>
                                  </p:stCondLst>
                                  <p:childTnLst>
                                    <p:set>
                                      <p:cBhvr>
                                        <p:cTn id="145" dur="1" fill="hold">
                                          <p:stCondLst>
                                            <p:cond delay="0"/>
                                          </p:stCondLst>
                                        </p:cTn>
                                        <p:tgtEl>
                                          <p:spTgt spid="122"/>
                                        </p:tgtEl>
                                        <p:attrNameLst>
                                          <p:attrName>style.visibility</p:attrName>
                                        </p:attrNameLst>
                                      </p:cBhvr>
                                      <p:to>
                                        <p:strVal val="visible"/>
                                      </p:to>
                                    </p:set>
                                    <p:animEffect transition="in" filter="fade">
                                      <p:cBhvr>
                                        <p:cTn id="146" dur="100"/>
                                        <p:tgtEl>
                                          <p:spTgt spid="122"/>
                                        </p:tgtEl>
                                      </p:cBhvr>
                                    </p:animEffect>
                                  </p:childTnLst>
                                </p:cTn>
                              </p:par>
                            </p:childTnLst>
                          </p:cTn>
                        </p:par>
                        <p:par>
                          <p:cTn id="147" fill="hold">
                            <p:stCondLst>
                              <p:cond delay="100"/>
                            </p:stCondLst>
                            <p:childTnLst>
                              <p:par>
                                <p:cTn id="148" presetID="10" presetClass="entr" presetSubtype="0" fill="hold" nodeType="afterEffect">
                                  <p:stCondLst>
                                    <p:cond delay="0"/>
                                  </p:stCondLst>
                                  <p:childTnLst>
                                    <p:set>
                                      <p:cBhvr>
                                        <p:cTn id="149" dur="1" fill="hold">
                                          <p:stCondLst>
                                            <p:cond delay="0"/>
                                          </p:stCondLst>
                                        </p:cTn>
                                        <p:tgtEl>
                                          <p:spTgt spid="127"/>
                                        </p:tgtEl>
                                        <p:attrNameLst>
                                          <p:attrName>style.visibility</p:attrName>
                                        </p:attrNameLst>
                                      </p:cBhvr>
                                      <p:to>
                                        <p:strVal val="visible"/>
                                      </p:to>
                                    </p:set>
                                    <p:animEffect transition="in" filter="fade">
                                      <p:cBhvr>
                                        <p:cTn id="150" dur="100"/>
                                        <p:tgtEl>
                                          <p:spTgt spid="127"/>
                                        </p:tgtEl>
                                      </p:cBhvr>
                                    </p:animEffect>
                                  </p:childTnLst>
                                </p:cTn>
                              </p:par>
                              <p:par>
                                <p:cTn id="151" presetID="10" presetClass="entr" presetSubtype="0" fill="hold" grpId="0" nodeType="withEffect">
                                  <p:stCondLst>
                                    <p:cond delay="0"/>
                                  </p:stCondLst>
                                  <p:childTnLst>
                                    <p:set>
                                      <p:cBhvr>
                                        <p:cTn id="152" dur="1" fill="hold">
                                          <p:stCondLst>
                                            <p:cond delay="0"/>
                                          </p:stCondLst>
                                        </p:cTn>
                                        <p:tgtEl>
                                          <p:spTgt spid="126"/>
                                        </p:tgtEl>
                                        <p:attrNameLst>
                                          <p:attrName>style.visibility</p:attrName>
                                        </p:attrNameLst>
                                      </p:cBhvr>
                                      <p:to>
                                        <p:strVal val="visible"/>
                                      </p:to>
                                    </p:set>
                                    <p:animEffect transition="in" filter="fade">
                                      <p:cBhvr>
                                        <p:cTn id="153" dur="100"/>
                                        <p:tgtEl>
                                          <p:spTgt spid="126"/>
                                        </p:tgtEl>
                                      </p:cBhvr>
                                    </p:animEffect>
                                  </p:childTnLst>
                                </p:cTn>
                              </p:par>
                            </p:childTnLst>
                          </p:cTn>
                        </p:par>
                        <p:par>
                          <p:cTn id="154" fill="hold">
                            <p:stCondLst>
                              <p:cond delay="200"/>
                            </p:stCondLst>
                            <p:childTnLst>
                              <p:par>
                                <p:cTn id="155" presetID="10" presetClass="entr" presetSubtype="0" fill="hold" grpId="0" nodeType="afterEffect">
                                  <p:stCondLst>
                                    <p:cond delay="0"/>
                                  </p:stCondLst>
                                  <p:childTnLst>
                                    <p:set>
                                      <p:cBhvr>
                                        <p:cTn id="156" dur="1" fill="hold">
                                          <p:stCondLst>
                                            <p:cond delay="0"/>
                                          </p:stCondLst>
                                        </p:cTn>
                                        <p:tgtEl>
                                          <p:spTgt spid="124"/>
                                        </p:tgtEl>
                                        <p:attrNameLst>
                                          <p:attrName>style.visibility</p:attrName>
                                        </p:attrNameLst>
                                      </p:cBhvr>
                                      <p:to>
                                        <p:strVal val="visible"/>
                                      </p:to>
                                    </p:set>
                                    <p:animEffect transition="in" filter="fade">
                                      <p:cBhvr>
                                        <p:cTn id="157" dur="100"/>
                                        <p:tgtEl>
                                          <p:spTgt spid="124"/>
                                        </p:tgtEl>
                                      </p:cBhvr>
                                    </p:animEffect>
                                  </p:childTnLst>
                                </p:cTn>
                              </p:par>
                              <p:par>
                                <p:cTn id="158" presetID="10" presetClass="entr" presetSubtype="0" fill="hold" nodeType="withEffect">
                                  <p:stCondLst>
                                    <p:cond delay="0"/>
                                  </p:stCondLst>
                                  <p:childTnLst>
                                    <p:set>
                                      <p:cBhvr>
                                        <p:cTn id="159" dur="1" fill="hold">
                                          <p:stCondLst>
                                            <p:cond delay="0"/>
                                          </p:stCondLst>
                                        </p:cTn>
                                        <p:tgtEl>
                                          <p:spTgt spid="125"/>
                                        </p:tgtEl>
                                        <p:attrNameLst>
                                          <p:attrName>style.visibility</p:attrName>
                                        </p:attrNameLst>
                                      </p:cBhvr>
                                      <p:to>
                                        <p:strVal val="visible"/>
                                      </p:to>
                                    </p:set>
                                    <p:animEffect transition="in" filter="fade">
                                      <p:cBhvr>
                                        <p:cTn id="160" dur="100"/>
                                        <p:tgtEl>
                                          <p:spTgt spid="125"/>
                                        </p:tgtEl>
                                      </p:cBhvr>
                                    </p:animEffect>
                                  </p:childTnLst>
                                </p:cTn>
                              </p:par>
                            </p:childTnLst>
                          </p:cTn>
                        </p:par>
                        <p:par>
                          <p:cTn id="161" fill="hold">
                            <p:stCondLst>
                              <p:cond delay="300"/>
                            </p:stCondLst>
                            <p:childTnLst>
                              <p:par>
                                <p:cTn id="162" presetID="10" presetClass="entr" presetSubtype="0" fill="hold" grpId="0" nodeType="afterEffect">
                                  <p:stCondLst>
                                    <p:cond delay="0"/>
                                  </p:stCondLst>
                                  <p:childTnLst>
                                    <p:set>
                                      <p:cBhvr>
                                        <p:cTn id="163" dur="1" fill="hold">
                                          <p:stCondLst>
                                            <p:cond delay="0"/>
                                          </p:stCondLst>
                                        </p:cTn>
                                        <p:tgtEl>
                                          <p:spTgt spid="112"/>
                                        </p:tgtEl>
                                        <p:attrNameLst>
                                          <p:attrName>style.visibility</p:attrName>
                                        </p:attrNameLst>
                                      </p:cBhvr>
                                      <p:to>
                                        <p:strVal val="visible"/>
                                      </p:to>
                                    </p:set>
                                    <p:animEffect transition="in" filter="fade">
                                      <p:cBhvr>
                                        <p:cTn id="164" dur="100"/>
                                        <p:tgtEl>
                                          <p:spTgt spid="112"/>
                                        </p:tgtEl>
                                      </p:cBhvr>
                                    </p:animEffect>
                                  </p:childTnLst>
                                </p:cTn>
                              </p:par>
                              <p:par>
                                <p:cTn id="165" presetID="10" presetClass="entr" presetSubtype="0" fill="hold" nodeType="withEffect">
                                  <p:stCondLst>
                                    <p:cond delay="0"/>
                                  </p:stCondLst>
                                  <p:childTnLst>
                                    <p:set>
                                      <p:cBhvr>
                                        <p:cTn id="166" dur="1" fill="hold">
                                          <p:stCondLst>
                                            <p:cond delay="0"/>
                                          </p:stCondLst>
                                        </p:cTn>
                                        <p:tgtEl>
                                          <p:spTgt spid="113"/>
                                        </p:tgtEl>
                                        <p:attrNameLst>
                                          <p:attrName>style.visibility</p:attrName>
                                        </p:attrNameLst>
                                      </p:cBhvr>
                                      <p:to>
                                        <p:strVal val="visible"/>
                                      </p:to>
                                    </p:set>
                                    <p:animEffect transition="in" filter="fade">
                                      <p:cBhvr>
                                        <p:cTn id="167" dur="100"/>
                                        <p:tgtEl>
                                          <p:spTgt spid="113"/>
                                        </p:tgtEl>
                                      </p:cBhvr>
                                    </p:animEffect>
                                  </p:childTnLst>
                                </p:cTn>
                              </p:par>
                            </p:childTnLst>
                          </p:cTn>
                        </p:par>
                        <p:par>
                          <p:cTn id="168" fill="hold">
                            <p:stCondLst>
                              <p:cond delay="400"/>
                            </p:stCondLst>
                            <p:childTnLst>
                              <p:par>
                                <p:cTn id="169" presetID="10" presetClass="entr" presetSubtype="0" fill="hold" grpId="0" nodeType="afterEffect">
                                  <p:stCondLst>
                                    <p:cond delay="0"/>
                                  </p:stCondLst>
                                  <p:childTnLst>
                                    <p:set>
                                      <p:cBhvr>
                                        <p:cTn id="170" dur="1" fill="hold">
                                          <p:stCondLst>
                                            <p:cond delay="0"/>
                                          </p:stCondLst>
                                        </p:cTn>
                                        <p:tgtEl>
                                          <p:spTgt spid="130"/>
                                        </p:tgtEl>
                                        <p:attrNameLst>
                                          <p:attrName>style.visibility</p:attrName>
                                        </p:attrNameLst>
                                      </p:cBhvr>
                                      <p:to>
                                        <p:strVal val="visible"/>
                                      </p:to>
                                    </p:set>
                                    <p:animEffect transition="in" filter="fade">
                                      <p:cBhvr>
                                        <p:cTn id="171" dur="100"/>
                                        <p:tgtEl>
                                          <p:spTgt spid="130"/>
                                        </p:tgtEl>
                                      </p:cBhvr>
                                    </p:animEffect>
                                  </p:childTnLst>
                                </p:cTn>
                              </p:par>
                              <p:par>
                                <p:cTn id="172" presetID="10" presetClass="entr" presetSubtype="0" fill="hold" nodeType="withEffect">
                                  <p:stCondLst>
                                    <p:cond delay="0"/>
                                  </p:stCondLst>
                                  <p:childTnLst>
                                    <p:set>
                                      <p:cBhvr>
                                        <p:cTn id="173" dur="1" fill="hold">
                                          <p:stCondLst>
                                            <p:cond delay="0"/>
                                          </p:stCondLst>
                                        </p:cTn>
                                        <p:tgtEl>
                                          <p:spTgt spid="131"/>
                                        </p:tgtEl>
                                        <p:attrNameLst>
                                          <p:attrName>style.visibility</p:attrName>
                                        </p:attrNameLst>
                                      </p:cBhvr>
                                      <p:to>
                                        <p:strVal val="visible"/>
                                      </p:to>
                                    </p:set>
                                    <p:animEffect transition="in" filter="fade">
                                      <p:cBhvr>
                                        <p:cTn id="174" dur="100"/>
                                        <p:tgtEl>
                                          <p:spTgt spid="131"/>
                                        </p:tgtEl>
                                      </p:cBhvr>
                                    </p:animEffect>
                                  </p:childTnLst>
                                </p:cTn>
                              </p:par>
                            </p:childTnLst>
                          </p:cTn>
                        </p:par>
                        <p:par>
                          <p:cTn id="175" fill="hold">
                            <p:stCondLst>
                              <p:cond delay="500"/>
                            </p:stCondLst>
                            <p:childTnLst>
                              <p:par>
                                <p:cTn id="176" presetID="10" presetClass="entr" presetSubtype="0" fill="hold" grpId="0" nodeType="afterEffect">
                                  <p:stCondLst>
                                    <p:cond delay="0"/>
                                  </p:stCondLst>
                                  <p:childTnLst>
                                    <p:set>
                                      <p:cBhvr>
                                        <p:cTn id="177" dur="1" fill="hold">
                                          <p:stCondLst>
                                            <p:cond delay="0"/>
                                          </p:stCondLst>
                                        </p:cTn>
                                        <p:tgtEl>
                                          <p:spTgt spid="132"/>
                                        </p:tgtEl>
                                        <p:attrNameLst>
                                          <p:attrName>style.visibility</p:attrName>
                                        </p:attrNameLst>
                                      </p:cBhvr>
                                      <p:to>
                                        <p:strVal val="visible"/>
                                      </p:to>
                                    </p:set>
                                    <p:animEffect transition="in" filter="fade">
                                      <p:cBhvr>
                                        <p:cTn id="178" dur="100"/>
                                        <p:tgtEl>
                                          <p:spTgt spid="132"/>
                                        </p:tgtEl>
                                      </p:cBhvr>
                                    </p:animEffect>
                                  </p:childTnLst>
                                </p:cTn>
                              </p:par>
                              <p:par>
                                <p:cTn id="179" presetID="10" presetClass="entr" presetSubtype="0" fill="hold" nodeType="withEffect">
                                  <p:stCondLst>
                                    <p:cond delay="0"/>
                                  </p:stCondLst>
                                  <p:childTnLst>
                                    <p:set>
                                      <p:cBhvr>
                                        <p:cTn id="180" dur="1" fill="hold">
                                          <p:stCondLst>
                                            <p:cond delay="0"/>
                                          </p:stCondLst>
                                        </p:cTn>
                                        <p:tgtEl>
                                          <p:spTgt spid="133"/>
                                        </p:tgtEl>
                                        <p:attrNameLst>
                                          <p:attrName>style.visibility</p:attrName>
                                        </p:attrNameLst>
                                      </p:cBhvr>
                                      <p:to>
                                        <p:strVal val="visible"/>
                                      </p:to>
                                    </p:set>
                                    <p:animEffect transition="in" filter="fade">
                                      <p:cBhvr>
                                        <p:cTn id="181" dur="100"/>
                                        <p:tgtEl>
                                          <p:spTgt spid="133"/>
                                        </p:tgtEl>
                                      </p:cBhvr>
                                    </p:animEffect>
                                  </p:childTnLst>
                                </p:cTn>
                              </p:par>
                            </p:childTnLst>
                          </p:cTn>
                        </p:par>
                        <p:par>
                          <p:cTn id="182" fill="hold">
                            <p:stCondLst>
                              <p:cond delay="600"/>
                            </p:stCondLst>
                            <p:childTnLst>
                              <p:par>
                                <p:cTn id="183" presetID="10" presetClass="entr" presetSubtype="0" fill="hold" grpId="0" nodeType="afterEffect">
                                  <p:stCondLst>
                                    <p:cond delay="0"/>
                                  </p:stCondLst>
                                  <p:childTnLst>
                                    <p:set>
                                      <p:cBhvr>
                                        <p:cTn id="184" dur="1" fill="hold">
                                          <p:stCondLst>
                                            <p:cond delay="0"/>
                                          </p:stCondLst>
                                        </p:cTn>
                                        <p:tgtEl>
                                          <p:spTgt spid="118"/>
                                        </p:tgtEl>
                                        <p:attrNameLst>
                                          <p:attrName>style.visibility</p:attrName>
                                        </p:attrNameLst>
                                      </p:cBhvr>
                                      <p:to>
                                        <p:strVal val="visible"/>
                                      </p:to>
                                    </p:set>
                                    <p:animEffect transition="in" filter="fade">
                                      <p:cBhvr>
                                        <p:cTn id="185" dur="100"/>
                                        <p:tgtEl>
                                          <p:spTgt spid="118"/>
                                        </p:tgtEl>
                                      </p:cBhvr>
                                    </p:animEffect>
                                  </p:childTnLst>
                                </p:cTn>
                              </p:par>
                              <p:par>
                                <p:cTn id="186" presetID="10" presetClass="entr" presetSubtype="0" fill="hold" nodeType="withEffect">
                                  <p:stCondLst>
                                    <p:cond delay="0"/>
                                  </p:stCondLst>
                                  <p:childTnLst>
                                    <p:set>
                                      <p:cBhvr>
                                        <p:cTn id="187" dur="1" fill="hold">
                                          <p:stCondLst>
                                            <p:cond delay="0"/>
                                          </p:stCondLst>
                                        </p:cTn>
                                        <p:tgtEl>
                                          <p:spTgt spid="119"/>
                                        </p:tgtEl>
                                        <p:attrNameLst>
                                          <p:attrName>style.visibility</p:attrName>
                                        </p:attrNameLst>
                                      </p:cBhvr>
                                      <p:to>
                                        <p:strVal val="visible"/>
                                      </p:to>
                                    </p:set>
                                    <p:animEffect transition="in" filter="fade">
                                      <p:cBhvr>
                                        <p:cTn id="188" dur="100"/>
                                        <p:tgtEl>
                                          <p:spTgt spid="119"/>
                                        </p:tgtEl>
                                      </p:cBhvr>
                                    </p:animEffect>
                                  </p:childTnLst>
                                </p:cTn>
                              </p:par>
                            </p:childTnLst>
                          </p:cTn>
                        </p:par>
                        <p:par>
                          <p:cTn id="189" fill="hold">
                            <p:stCondLst>
                              <p:cond delay="700"/>
                            </p:stCondLst>
                            <p:childTnLst>
                              <p:par>
                                <p:cTn id="190" presetID="10" presetClass="entr" presetSubtype="0" fill="hold" grpId="0" nodeType="afterEffect">
                                  <p:stCondLst>
                                    <p:cond delay="0"/>
                                  </p:stCondLst>
                                  <p:childTnLst>
                                    <p:set>
                                      <p:cBhvr>
                                        <p:cTn id="191" dur="1" fill="hold">
                                          <p:stCondLst>
                                            <p:cond delay="0"/>
                                          </p:stCondLst>
                                        </p:cTn>
                                        <p:tgtEl>
                                          <p:spTgt spid="120"/>
                                        </p:tgtEl>
                                        <p:attrNameLst>
                                          <p:attrName>style.visibility</p:attrName>
                                        </p:attrNameLst>
                                      </p:cBhvr>
                                      <p:to>
                                        <p:strVal val="visible"/>
                                      </p:to>
                                    </p:set>
                                    <p:animEffect transition="in" filter="fade">
                                      <p:cBhvr>
                                        <p:cTn id="192" dur="100"/>
                                        <p:tgtEl>
                                          <p:spTgt spid="120"/>
                                        </p:tgtEl>
                                      </p:cBhvr>
                                    </p:animEffect>
                                  </p:childTnLst>
                                </p:cTn>
                              </p:par>
                              <p:par>
                                <p:cTn id="193" presetID="10" presetClass="entr" presetSubtype="0" fill="hold" nodeType="withEffect">
                                  <p:stCondLst>
                                    <p:cond delay="0"/>
                                  </p:stCondLst>
                                  <p:childTnLst>
                                    <p:set>
                                      <p:cBhvr>
                                        <p:cTn id="194" dur="1" fill="hold">
                                          <p:stCondLst>
                                            <p:cond delay="0"/>
                                          </p:stCondLst>
                                        </p:cTn>
                                        <p:tgtEl>
                                          <p:spTgt spid="121"/>
                                        </p:tgtEl>
                                        <p:attrNameLst>
                                          <p:attrName>style.visibility</p:attrName>
                                        </p:attrNameLst>
                                      </p:cBhvr>
                                      <p:to>
                                        <p:strVal val="visible"/>
                                      </p:to>
                                    </p:set>
                                    <p:animEffect transition="in" filter="fade">
                                      <p:cBhvr>
                                        <p:cTn id="195" dur="100"/>
                                        <p:tgtEl>
                                          <p:spTgt spid="121"/>
                                        </p:tgtEl>
                                      </p:cBhvr>
                                    </p:animEffect>
                                  </p:childTnLst>
                                </p:cTn>
                              </p:par>
                            </p:childTnLst>
                          </p:cTn>
                        </p:par>
                        <p:par>
                          <p:cTn id="196" fill="hold">
                            <p:stCondLst>
                              <p:cond delay="800"/>
                            </p:stCondLst>
                            <p:childTnLst>
                              <p:par>
                                <p:cTn id="197" presetID="10" presetClass="entr" presetSubtype="0" fill="hold" nodeType="afterEffect">
                                  <p:stCondLst>
                                    <p:cond delay="0"/>
                                  </p:stCondLst>
                                  <p:childTnLst>
                                    <p:set>
                                      <p:cBhvr>
                                        <p:cTn id="198" dur="1" fill="hold">
                                          <p:stCondLst>
                                            <p:cond delay="0"/>
                                          </p:stCondLst>
                                        </p:cTn>
                                        <p:tgtEl>
                                          <p:spTgt spid="111"/>
                                        </p:tgtEl>
                                        <p:attrNameLst>
                                          <p:attrName>style.visibility</p:attrName>
                                        </p:attrNameLst>
                                      </p:cBhvr>
                                      <p:to>
                                        <p:strVal val="visible"/>
                                      </p:to>
                                    </p:set>
                                    <p:animEffect transition="in" filter="fade">
                                      <p:cBhvr>
                                        <p:cTn id="199" dur="100"/>
                                        <p:tgtEl>
                                          <p:spTgt spid="111"/>
                                        </p:tgtEl>
                                      </p:cBhvr>
                                    </p:animEffect>
                                  </p:childTnLst>
                                </p:cTn>
                              </p:par>
                              <p:par>
                                <p:cTn id="200" presetID="10" presetClass="entr" presetSubtype="0" fill="hold" grpId="0" nodeType="withEffect">
                                  <p:stCondLst>
                                    <p:cond delay="0"/>
                                  </p:stCondLst>
                                  <p:childTnLst>
                                    <p:set>
                                      <p:cBhvr>
                                        <p:cTn id="201" dur="1" fill="hold">
                                          <p:stCondLst>
                                            <p:cond delay="0"/>
                                          </p:stCondLst>
                                        </p:cTn>
                                        <p:tgtEl>
                                          <p:spTgt spid="110"/>
                                        </p:tgtEl>
                                        <p:attrNameLst>
                                          <p:attrName>style.visibility</p:attrName>
                                        </p:attrNameLst>
                                      </p:cBhvr>
                                      <p:to>
                                        <p:strVal val="visible"/>
                                      </p:to>
                                    </p:set>
                                    <p:animEffect transition="in" filter="fade">
                                      <p:cBhvr>
                                        <p:cTn id="202" dur="100"/>
                                        <p:tgtEl>
                                          <p:spTgt spid="110"/>
                                        </p:tgtEl>
                                      </p:cBhvr>
                                    </p:animEffect>
                                  </p:childTnLst>
                                </p:cTn>
                              </p:par>
                            </p:childTnLst>
                          </p:cTn>
                        </p:par>
                        <p:par>
                          <p:cTn id="203" fill="hold">
                            <p:stCondLst>
                              <p:cond delay="900"/>
                            </p:stCondLst>
                            <p:childTnLst>
                              <p:par>
                                <p:cTn id="204" presetID="10" presetClass="entr" presetSubtype="0" fill="hold" nodeType="afterEffect">
                                  <p:stCondLst>
                                    <p:cond delay="0"/>
                                  </p:stCondLst>
                                  <p:childTnLst>
                                    <p:set>
                                      <p:cBhvr>
                                        <p:cTn id="205" dur="1" fill="hold">
                                          <p:stCondLst>
                                            <p:cond delay="0"/>
                                          </p:stCondLst>
                                        </p:cTn>
                                        <p:tgtEl>
                                          <p:spTgt spid="115"/>
                                        </p:tgtEl>
                                        <p:attrNameLst>
                                          <p:attrName>style.visibility</p:attrName>
                                        </p:attrNameLst>
                                      </p:cBhvr>
                                      <p:to>
                                        <p:strVal val="visible"/>
                                      </p:to>
                                    </p:set>
                                    <p:animEffect transition="in" filter="fade">
                                      <p:cBhvr>
                                        <p:cTn id="206" dur="100"/>
                                        <p:tgtEl>
                                          <p:spTgt spid="115"/>
                                        </p:tgtEl>
                                      </p:cBhvr>
                                    </p:animEffect>
                                  </p:childTnLst>
                                </p:cTn>
                              </p:par>
                              <p:par>
                                <p:cTn id="207" presetID="10" presetClass="entr" presetSubtype="0" fill="hold" grpId="0" nodeType="withEffect">
                                  <p:stCondLst>
                                    <p:cond delay="0"/>
                                  </p:stCondLst>
                                  <p:childTnLst>
                                    <p:set>
                                      <p:cBhvr>
                                        <p:cTn id="208" dur="1" fill="hold">
                                          <p:stCondLst>
                                            <p:cond delay="0"/>
                                          </p:stCondLst>
                                        </p:cTn>
                                        <p:tgtEl>
                                          <p:spTgt spid="114"/>
                                        </p:tgtEl>
                                        <p:attrNameLst>
                                          <p:attrName>style.visibility</p:attrName>
                                        </p:attrNameLst>
                                      </p:cBhvr>
                                      <p:to>
                                        <p:strVal val="visible"/>
                                      </p:to>
                                    </p:set>
                                    <p:animEffect transition="in" filter="fade">
                                      <p:cBhvr>
                                        <p:cTn id="209" dur="100"/>
                                        <p:tgtEl>
                                          <p:spTgt spid="114"/>
                                        </p:tgtEl>
                                      </p:cBhvr>
                                    </p:animEffect>
                                  </p:childTnLst>
                                </p:cTn>
                              </p:par>
                            </p:childTnLst>
                          </p:cTn>
                        </p:par>
                        <p:par>
                          <p:cTn id="210" fill="hold">
                            <p:stCondLst>
                              <p:cond delay="1000"/>
                            </p:stCondLst>
                            <p:childTnLst>
                              <p:par>
                                <p:cTn id="211" presetID="10" presetClass="entr" presetSubtype="0" fill="hold" grpId="0" nodeType="afterEffect">
                                  <p:stCondLst>
                                    <p:cond delay="0"/>
                                  </p:stCondLst>
                                  <p:childTnLst>
                                    <p:set>
                                      <p:cBhvr>
                                        <p:cTn id="212" dur="1" fill="hold">
                                          <p:stCondLst>
                                            <p:cond delay="0"/>
                                          </p:stCondLst>
                                        </p:cTn>
                                        <p:tgtEl>
                                          <p:spTgt spid="116"/>
                                        </p:tgtEl>
                                        <p:attrNameLst>
                                          <p:attrName>style.visibility</p:attrName>
                                        </p:attrNameLst>
                                      </p:cBhvr>
                                      <p:to>
                                        <p:strVal val="visible"/>
                                      </p:to>
                                    </p:set>
                                    <p:animEffect transition="in" filter="fade">
                                      <p:cBhvr>
                                        <p:cTn id="213" dur="100"/>
                                        <p:tgtEl>
                                          <p:spTgt spid="116"/>
                                        </p:tgtEl>
                                      </p:cBhvr>
                                    </p:animEffect>
                                  </p:childTnLst>
                                </p:cTn>
                              </p:par>
                              <p:par>
                                <p:cTn id="214" presetID="10" presetClass="entr" presetSubtype="0" fill="hold" nodeType="withEffect">
                                  <p:stCondLst>
                                    <p:cond delay="0"/>
                                  </p:stCondLst>
                                  <p:childTnLst>
                                    <p:set>
                                      <p:cBhvr>
                                        <p:cTn id="215" dur="1" fill="hold">
                                          <p:stCondLst>
                                            <p:cond delay="0"/>
                                          </p:stCondLst>
                                        </p:cTn>
                                        <p:tgtEl>
                                          <p:spTgt spid="117"/>
                                        </p:tgtEl>
                                        <p:attrNameLst>
                                          <p:attrName>style.visibility</p:attrName>
                                        </p:attrNameLst>
                                      </p:cBhvr>
                                      <p:to>
                                        <p:strVal val="visible"/>
                                      </p:to>
                                    </p:set>
                                    <p:animEffect transition="in" filter="fade">
                                      <p:cBhvr>
                                        <p:cTn id="216" dur="100"/>
                                        <p:tgtEl>
                                          <p:spTgt spid="117"/>
                                        </p:tgtEl>
                                      </p:cBhvr>
                                    </p:animEffect>
                                  </p:childTnLst>
                                </p:cTn>
                              </p:par>
                            </p:childTnLst>
                          </p:cTn>
                        </p:par>
                        <p:par>
                          <p:cTn id="217" fill="hold">
                            <p:stCondLst>
                              <p:cond delay="1100"/>
                            </p:stCondLst>
                            <p:childTnLst>
                              <p:par>
                                <p:cTn id="218" presetID="10" presetClass="entr" presetSubtype="0" fill="hold" nodeType="afterEffect">
                                  <p:stCondLst>
                                    <p:cond delay="0"/>
                                  </p:stCondLst>
                                  <p:childTnLst>
                                    <p:set>
                                      <p:cBhvr>
                                        <p:cTn id="219" dur="1" fill="hold">
                                          <p:stCondLst>
                                            <p:cond delay="0"/>
                                          </p:stCondLst>
                                        </p:cTn>
                                        <p:tgtEl>
                                          <p:spTgt spid="129"/>
                                        </p:tgtEl>
                                        <p:attrNameLst>
                                          <p:attrName>style.visibility</p:attrName>
                                        </p:attrNameLst>
                                      </p:cBhvr>
                                      <p:to>
                                        <p:strVal val="visible"/>
                                      </p:to>
                                    </p:set>
                                    <p:animEffect transition="in" filter="fade">
                                      <p:cBhvr>
                                        <p:cTn id="220" dur="100"/>
                                        <p:tgtEl>
                                          <p:spTgt spid="129"/>
                                        </p:tgtEl>
                                      </p:cBhvr>
                                    </p:animEffect>
                                  </p:childTnLst>
                                </p:cTn>
                              </p:par>
                              <p:par>
                                <p:cTn id="221" presetID="10" presetClass="entr" presetSubtype="0" fill="hold" grpId="0" nodeType="withEffect">
                                  <p:stCondLst>
                                    <p:cond delay="0"/>
                                  </p:stCondLst>
                                  <p:childTnLst>
                                    <p:set>
                                      <p:cBhvr>
                                        <p:cTn id="222" dur="1" fill="hold">
                                          <p:stCondLst>
                                            <p:cond delay="0"/>
                                          </p:stCondLst>
                                        </p:cTn>
                                        <p:tgtEl>
                                          <p:spTgt spid="128"/>
                                        </p:tgtEl>
                                        <p:attrNameLst>
                                          <p:attrName>style.visibility</p:attrName>
                                        </p:attrNameLst>
                                      </p:cBhvr>
                                      <p:to>
                                        <p:strVal val="visible"/>
                                      </p:to>
                                    </p:set>
                                    <p:animEffect transition="in" filter="fade">
                                      <p:cBhvr>
                                        <p:cTn id="223" dur="100"/>
                                        <p:tgtEl>
                                          <p:spTgt spid="1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32" grpId="0" animBg="1"/>
      <p:bldP spid="33" grpId="0" animBg="1"/>
      <p:bldP spid="41" grpId="0" animBg="1"/>
      <p:bldP spid="42" grpId="0" animBg="1"/>
      <p:bldP spid="60" grpId="0" animBg="1"/>
      <p:bldP spid="36" grpId="0" animBg="1"/>
      <p:bldP spid="35" grpId="0" animBg="1"/>
      <p:bldP spid="44" grpId="0" animBg="1"/>
      <p:bldP spid="45" grpId="0" animBg="1"/>
      <p:bldP spid="38" grpId="0" animBg="1"/>
      <p:bldP spid="39" grpId="0" animBg="1"/>
      <p:bldP spid="62" grpId="0" animBg="1"/>
      <p:bldP spid="63" grpId="0" animBg="1"/>
      <p:bldP spid="136" grpId="0" animBg="1"/>
      <p:bldP spid="137" grpId="0" animBg="1"/>
      <p:bldP spid="134" grpId="0" animBg="1"/>
      <p:bldP spid="110" grpId="0" animBg="1"/>
      <p:bldP spid="112" grpId="0" animBg="1"/>
      <p:bldP spid="114" grpId="0" animBg="1"/>
      <p:bldP spid="116" grpId="0" animBg="1"/>
      <p:bldP spid="118" grpId="0" animBg="1"/>
      <p:bldP spid="120" grpId="0" animBg="1"/>
      <p:bldP spid="122" grpId="0" animBg="1"/>
      <p:bldP spid="124" grpId="0" animBg="1"/>
      <p:bldP spid="126" grpId="0" animBg="1"/>
      <p:bldP spid="128" grpId="0" animBg="1"/>
      <p:bldP spid="130" grpId="0" animBg="1"/>
      <p:bldP spid="13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 descr="Image result for graph processing"/>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9601025">
            <a:off x="1893685" y="115538"/>
            <a:ext cx="7851540" cy="785154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0" y="460619"/>
            <a:ext cx="12192000" cy="6397381"/>
          </a:xfrm>
          <a:prstGeom prst="rect">
            <a:avLst/>
          </a:pr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14" name="Picture 4" descr="Image result for fpg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01853" y="553908"/>
            <a:ext cx="2382158" cy="1592832"/>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15" name="Picture 14" descr=" 4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96533" y="533400"/>
            <a:ext cx="490542" cy="490542"/>
          </a:xfrm>
          <a:prstGeom prst="rect">
            <a:avLst/>
          </a:prstGeom>
          <a:noFill/>
          <a:extLst>
            <a:ext uri="{909E8E84-426E-40DD-AFC4-6F175D3DCCD1}">
              <a14:hiddenFill xmlns:a14="http://schemas.microsoft.com/office/drawing/2010/main">
                <a:solidFill>
                  <a:srgbClr val="FFFFFF"/>
                </a:solidFill>
              </a14:hiddenFill>
            </a:ext>
          </a:extLst>
        </p:spPr>
      </p:pic>
      <p:sp>
        <p:nvSpPr>
          <p:cNvPr id="18" name="Rounded Rectangle 58">
            <a:extLst>
              <a:ext uri="{FF2B5EF4-FFF2-40B4-BE49-F238E27FC236}">
                <a16:creationId xmlns:a16="http://schemas.microsoft.com/office/drawing/2014/main" id="{F533C29D-DB31-4CEC-8F72-4F58076869E5}"/>
              </a:ext>
            </a:extLst>
          </p:cNvPr>
          <p:cNvSpPr/>
          <p:nvPr/>
        </p:nvSpPr>
        <p:spPr>
          <a:xfrm>
            <a:off x="8944525" y="691714"/>
            <a:ext cx="3138125" cy="1009126"/>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dirty="0" smtClean="0"/>
              <a:t>What programming paradigm and why?</a:t>
            </a:r>
            <a:endParaRPr lang="de-CH" sz="2600" dirty="0"/>
          </a:p>
        </p:txBody>
      </p:sp>
      <p:pic>
        <p:nvPicPr>
          <p:cNvPr id="20" name="Picture 2" descr="http://www.avonbournetrust.org/user/74/159860.png">
            <a:extLst>
              <a:ext uri="{FF2B5EF4-FFF2-40B4-BE49-F238E27FC236}">
                <a16:creationId xmlns:a16="http://schemas.microsoft.com/office/drawing/2014/main" id="{E24135B5-C8BF-442C-9A11-4E0F523C749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622762" y="556135"/>
            <a:ext cx="595004" cy="595004"/>
          </a:xfrm>
          <a:prstGeom prst="rect">
            <a:avLst/>
          </a:prstGeom>
          <a:noFill/>
          <a:extLst>
            <a:ext uri="{909E8E84-426E-40DD-AFC4-6F175D3DCCD1}">
              <a14:hiddenFill xmlns:a14="http://schemas.microsoft.com/office/drawing/2010/main">
                <a:solidFill>
                  <a:srgbClr val="FFFFFF"/>
                </a:solidFill>
              </a14:hiddenFill>
            </a:ext>
          </a:extLst>
        </p:spPr>
      </p:pic>
      <p:sp>
        <p:nvSpPr>
          <p:cNvPr id="24" name="Rounded Rectangle 58">
            <a:extLst>
              <a:ext uri="{FF2B5EF4-FFF2-40B4-BE49-F238E27FC236}">
                <a16:creationId xmlns:a16="http://schemas.microsoft.com/office/drawing/2014/main" id="{F533C29D-DB31-4CEC-8F72-4F58076869E5}"/>
              </a:ext>
            </a:extLst>
          </p:cNvPr>
          <p:cNvSpPr/>
          <p:nvPr/>
        </p:nvSpPr>
        <p:spPr>
          <a:xfrm>
            <a:off x="10111352" y="4174386"/>
            <a:ext cx="1899035" cy="580421"/>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7 paradigms</a:t>
            </a:r>
            <a:endParaRPr lang="de-CH" sz="2000" dirty="0"/>
          </a:p>
        </p:txBody>
      </p:sp>
      <p:sp>
        <p:nvSpPr>
          <p:cNvPr id="27" name="Rounded Rectangle 58">
            <a:extLst>
              <a:ext uri="{FF2B5EF4-FFF2-40B4-BE49-F238E27FC236}">
                <a16:creationId xmlns:a16="http://schemas.microsoft.com/office/drawing/2014/main" id="{F533C29D-DB31-4CEC-8F72-4F58076869E5}"/>
              </a:ext>
            </a:extLst>
          </p:cNvPr>
          <p:cNvSpPr/>
          <p:nvPr/>
        </p:nvSpPr>
        <p:spPr>
          <a:xfrm>
            <a:off x="65141" y="510510"/>
            <a:ext cx="7643859" cy="891974"/>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u="sng" dirty="0" smtClean="0"/>
              <a:t>Part 1</a:t>
            </a:r>
            <a:r>
              <a:rPr lang="en-US" sz="2600" dirty="0" smtClean="0"/>
              <a:t>: To understand the domain well, we conducted a detailed analysis of graph processing on FPGAs</a:t>
            </a:r>
            <a:endParaRPr lang="de-CH" sz="2600" b="1" dirty="0"/>
          </a:p>
        </p:txBody>
      </p:sp>
      <p:pic>
        <p:nvPicPr>
          <p:cNvPr id="5" name="Picture 4"/>
          <p:cNvPicPr>
            <a:picLocks noChangeAspect="1"/>
          </p:cNvPicPr>
          <p:nvPr/>
        </p:nvPicPr>
        <p:blipFill>
          <a:blip r:embed="rId6"/>
          <a:stretch>
            <a:fillRect/>
          </a:stretch>
        </p:blipFill>
        <p:spPr>
          <a:xfrm>
            <a:off x="264235" y="1521242"/>
            <a:ext cx="3995561" cy="5138406"/>
          </a:xfrm>
          <a:prstGeom prst="rect">
            <a:avLst/>
          </a:prstGeom>
          <a:ln>
            <a:solidFill>
              <a:schemeClr val="tx1"/>
            </a:solidFill>
          </a:ln>
          <a:effectLst>
            <a:outerShdw blurRad="50800" dist="38100" dir="2700000" algn="tl" rotWithShape="0">
              <a:prstClr val="black">
                <a:alpha val="70000"/>
              </a:prstClr>
            </a:outerShdw>
          </a:effectLst>
        </p:spPr>
      </p:pic>
      <p:pic>
        <p:nvPicPr>
          <p:cNvPr id="6" name="Picture 5"/>
          <p:cNvPicPr>
            <a:picLocks noChangeAspect="1"/>
          </p:cNvPicPr>
          <p:nvPr/>
        </p:nvPicPr>
        <p:blipFill>
          <a:blip r:embed="rId7"/>
          <a:stretch>
            <a:fillRect/>
          </a:stretch>
        </p:blipFill>
        <p:spPr>
          <a:xfrm>
            <a:off x="888290" y="1452375"/>
            <a:ext cx="7603939" cy="4486908"/>
          </a:xfrm>
          <a:prstGeom prst="rect">
            <a:avLst/>
          </a:prstGeom>
          <a:ln>
            <a:solidFill>
              <a:schemeClr val="tx1"/>
            </a:solidFill>
          </a:ln>
          <a:effectLst>
            <a:outerShdw blurRad="50800" dist="38100" dir="2700000" algn="tl" rotWithShape="0">
              <a:prstClr val="black">
                <a:alpha val="70000"/>
              </a:prstClr>
            </a:outerShdw>
          </a:effectLst>
        </p:spPr>
      </p:pic>
      <p:pic>
        <p:nvPicPr>
          <p:cNvPr id="7" name="Picture 6"/>
          <p:cNvPicPr>
            <a:picLocks noChangeAspect="1"/>
          </p:cNvPicPr>
          <p:nvPr/>
        </p:nvPicPr>
        <p:blipFill>
          <a:blip r:embed="rId8"/>
          <a:stretch>
            <a:fillRect/>
          </a:stretch>
        </p:blipFill>
        <p:spPr>
          <a:xfrm>
            <a:off x="1301330" y="2605812"/>
            <a:ext cx="6882378" cy="3792829"/>
          </a:xfrm>
          <a:prstGeom prst="rect">
            <a:avLst/>
          </a:prstGeom>
          <a:ln>
            <a:solidFill>
              <a:schemeClr val="tx1"/>
            </a:solidFill>
          </a:ln>
          <a:effectLst>
            <a:outerShdw blurRad="50800" dist="38100" dir="2700000" algn="tl" rotWithShape="0">
              <a:prstClr val="black">
                <a:alpha val="70000"/>
              </a:prstClr>
            </a:outerShdw>
          </a:effectLst>
        </p:spPr>
      </p:pic>
      <p:sp>
        <p:nvSpPr>
          <p:cNvPr id="32" name="Rounded Rectangle 58">
            <a:extLst>
              <a:ext uri="{FF2B5EF4-FFF2-40B4-BE49-F238E27FC236}">
                <a16:creationId xmlns:a16="http://schemas.microsoft.com/office/drawing/2014/main" id="{F533C29D-DB31-4CEC-8F72-4F58076869E5}"/>
              </a:ext>
            </a:extLst>
          </p:cNvPr>
          <p:cNvSpPr/>
          <p:nvPr/>
        </p:nvSpPr>
        <p:spPr>
          <a:xfrm>
            <a:off x="10090881" y="3005750"/>
            <a:ext cx="1919506" cy="1026506"/>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Key techniques, challenges, features, …</a:t>
            </a:r>
            <a:endParaRPr lang="de-CH" sz="2000" dirty="0"/>
          </a:p>
        </p:txBody>
      </p:sp>
      <p:sp>
        <p:nvSpPr>
          <p:cNvPr id="29" name="Rounded Rectangle 58">
            <a:extLst>
              <a:ext uri="{FF2B5EF4-FFF2-40B4-BE49-F238E27FC236}">
                <a16:creationId xmlns:a16="http://schemas.microsoft.com/office/drawing/2014/main" id="{F533C29D-DB31-4CEC-8F72-4F58076869E5}"/>
              </a:ext>
            </a:extLst>
          </p:cNvPr>
          <p:cNvSpPr/>
          <p:nvPr/>
        </p:nvSpPr>
        <p:spPr>
          <a:xfrm>
            <a:off x="3359696" y="1619989"/>
            <a:ext cx="4932863" cy="1117037"/>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dirty="0" smtClean="0"/>
              <a:t>Selected MWM-related parts are </a:t>
            </a:r>
            <a:r>
              <a:rPr lang="en-US" sz="2600" smtClean="0"/>
              <a:t>in the FPGA </a:t>
            </a:r>
            <a:r>
              <a:rPr lang="en-US" sz="2600" dirty="0" smtClean="0"/>
              <a:t>paper, the rest is in…</a:t>
            </a:r>
            <a:endParaRPr lang="de-CH" sz="2600" dirty="0"/>
          </a:p>
        </p:txBody>
      </p:sp>
      <p:sp>
        <p:nvSpPr>
          <p:cNvPr id="17" name="Rounded Rectangle 58">
            <a:extLst>
              <a:ext uri="{FF2B5EF4-FFF2-40B4-BE49-F238E27FC236}">
                <a16:creationId xmlns:a16="http://schemas.microsoft.com/office/drawing/2014/main" id="{F533C29D-DB31-4CEC-8F72-4F58076869E5}"/>
              </a:ext>
            </a:extLst>
          </p:cNvPr>
          <p:cNvSpPr/>
          <p:nvPr/>
        </p:nvSpPr>
        <p:spPr>
          <a:xfrm>
            <a:off x="8703428" y="1850993"/>
            <a:ext cx="3372489" cy="920270"/>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dirty="0" smtClean="0"/>
              <a:t>What are the most promising techniques?</a:t>
            </a:r>
            <a:endParaRPr lang="de-CH" sz="2600" dirty="0"/>
          </a:p>
        </p:txBody>
      </p:sp>
      <p:pic>
        <p:nvPicPr>
          <p:cNvPr id="19" name="Picture 2" descr="http://www.avonbournetrust.org/user/74/159860.png">
            <a:extLst>
              <a:ext uri="{FF2B5EF4-FFF2-40B4-BE49-F238E27FC236}">
                <a16:creationId xmlns:a16="http://schemas.microsoft.com/office/drawing/2014/main" id="{E24135B5-C8BF-442C-9A11-4E0F523C749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32172" y="1721849"/>
            <a:ext cx="678845" cy="678845"/>
          </a:xfrm>
          <a:prstGeom prst="rect">
            <a:avLst/>
          </a:prstGeom>
          <a:noFill/>
          <a:extLst>
            <a:ext uri="{909E8E84-426E-40DD-AFC4-6F175D3DCCD1}">
              <a14:hiddenFill xmlns:a14="http://schemas.microsoft.com/office/drawing/2010/main">
                <a:solidFill>
                  <a:srgbClr val="FFFFFF"/>
                </a:solidFill>
              </a14:hiddenFill>
            </a:ext>
          </a:extLst>
        </p:spPr>
      </p:pic>
      <p:sp>
        <p:nvSpPr>
          <p:cNvPr id="25" name="Rounded Rectangle 58">
            <a:extLst>
              <a:ext uri="{FF2B5EF4-FFF2-40B4-BE49-F238E27FC236}">
                <a16:creationId xmlns:a16="http://schemas.microsoft.com/office/drawing/2014/main" id="{F533C29D-DB31-4CEC-8F72-4F58076869E5}"/>
              </a:ext>
            </a:extLst>
          </p:cNvPr>
          <p:cNvSpPr/>
          <p:nvPr/>
        </p:nvSpPr>
        <p:spPr>
          <a:xfrm>
            <a:off x="9314343" y="5785387"/>
            <a:ext cx="2736304" cy="873867"/>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~25 FPGA accelerators for specific algorithms</a:t>
            </a:r>
            <a:endParaRPr lang="de-CH" sz="2000" dirty="0"/>
          </a:p>
        </p:txBody>
      </p:sp>
      <p:sp>
        <p:nvSpPr>
          <p:cNvPr id="26" name="Rounded Rectangle 58">
            <a:extLst>
              <a:ext uri="{FF2B5EF4-FFF2-40B4-BE49-F238E27FC236}">
                <a16:creationId xmlns:a16="http://schemas.microsoft.com/office/drawing/2014/main" id="{F533C29D-DB31-4CEC-8F72-4F58076869E5}"/>
              </a:ext>
            </a:extLst>
          </p:cNvPr>
          <p:cNvSpPr/>
          <p:nvPr/>
        </p:nvSpPr>
        <p:spPr>
          <a:xfrm>
            <a:off x="9212607" y="4884709"/>
            <a:ext cx="2797780" cy="773817"/>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~15 FPGA graph processing frameworks</a:t>
            </a:r>
            <a:endParaRPr lang="de-CH" sz="2000" dirty="0"/>
          </a:p>
        </p:txBody>
      </p:sp>
      <p:pic>
        <p:nvPicPr>
          <p:cNvPr id="3" name="Picture 2"/>
          <p:cNvPicPr>
            <a:picLocks noChangeAspect="1"/>
          </p:cNvPicPr>
          <p:nvPr/>
        </p:nvPicPr>
        <p:blipFill>
          <a:blip r:embed="rId9"/>
          <a:stretch>
            <a:fillRect/>
          </a:stretch>
        </p:blipFill>
        <p:spPr>
          <a:xfrm>
            <a:off x="1614397" y="2922524"/>
            <a:ext cx="6743126" cy="4328859"/>
          </a:xfrm>
          <a:prstGeom prst="rect">
            <a:avLst/>
          </a:prstGeom>
          <a:effectLst/>
        </p:spPr>
      </p:pic>
      <p:sp>
        <p:nvSpPr>
          <p:cNvPr id="30" name="Rounded Rectangle 58">
            <a:extLst>
              <a:ext uri="{FF2B5EF4-FFF2-40B4-BE49-F238E27FC236}">
                <a16:creationId xmlns:a16="http://schemas.microsoft.com/office/drawing/2014/main" id="{F533C29D-DB31-4CEC-8F72-4F58076869E5}"/>
              </a:ext>
            </a:extLst>
          </p:cNvPr>
          <p:cNvSpPr/>
          <p:nvPr/>
        </p:nvSpPr>
        <p:spPr>
          <a:xfrm>
            <a:off x="436972" y="2887782"/>
            <a:ext cx="9515645" cy="2319774"/>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300" b="1" u="sng" dirty="0" smtClean="0"/>
              <a:t>Part 1</a:t>
            </a:r>
            <a:r>
              <a:rPr lang="en-US" sz="4300" dirty="0" smtClean="0"/>
              <a:t>: To understand the domain well, we conducted a detailed analysis of graph processing on FPGAs</a:t>
            </a:r>
            <a:endParaRPr lang="de-CH" sz="4300" b="1" dirty="0"/>
          </a:p>
        </p:txBody>
      </p:sp>
      <p:sp>
        <p:nvSpPr>
          <p:cNvPr id="33" name="Rounded Rectangle 58">
            <a:extLst>
              <a:ext uri="{FF2B5EF4-FFF2-40B4-BE49-F238E27FC236}">
                <a16:creationId xmlns:a16="http://schemas.microsoft.com/office/drawing/2014/main" id="{F533C29D-DB31-4CEC-8F72-4F58076869E5}"/>
              </a:ext>
            </a:extLst>
          </p:cNvPr>
          <p:cNvSpPr/>
          <p:nvPr/>
        </p:nvSpPr>
        <p:spPr>
          <a:xfrm rot="21327721">
            <a:off x="2854611" y="3543247"/>
            <a:ext cx="4459488" cy="453479"/>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dirty="0" smtClean="0"/>
              <a:t>https://arxiv.org/abs/...</a:t>
            </a:r>
            <a:endParaRPr lang="de-CH" sz="2600" b="1" dirty="0"/>
          </a:p>
        </p:txBody>
      </p:sp>
    </p:spTree>
    <p:extLst>
      <p:ext uri="{BB962C8B-B14F-4D97-AF65-F5344CB8AC3E}">
        <p14:creationId xmlns:p14="http://schemas.microsoft.com/office/powerpoint/2010/main" val="35111212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fade">
                                      <p:cBhvr>
                                        <p:cTn id="23" dur="500"/>
                                        <p:tgtEl>
                                          <p:spTgt spid="3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fade">
                                      <p:cBhvr>
                                        <p:cTn id="28" dur="500"/>
                                        <p:tgtEl>
                                          <p:spTgt spid="27"/>
                                        </p:tgtEl>
                                      </p:cBhvr>
                                    </p:animEffect>
                                  </p:childTnLst>
                                </p:cTn>
                              </p:par>
                              <p:par>
                                <p:cTn id="29" presetID="10" presetClass="exit" presetSubtype="0" fill="hold" grpId="1" nodeType="withEffect">
                                  <p:stCondLst>
                                    <p:cond delay="0"/>
                                  </p:stCondLst>
                                  <p:childTnLst>
                                    <p:animEffect transition="out" filter="fade">
                                      <p:cBhvr>
                                        <p:cTn id="30" dur="500"/>
                                        <p:tgtEl>
                                          <p:spTgt spid="30"/>
                                        </p:tgtEl>
                                      </p:cBhvr>
                                    </p:animEffect>
                                    <p:set>
                                      <p:cBhvr>
                                        <p:cTn id="31" dur="1" fill="hold">
                                          <p:stCondLst>
                                            <p:cond delay="499"/>
                                          </p:stCondLst>
                                        </p:cTn>
                                        <p:tgtEl>
                                          <p:spTgt spid="30"/>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fade">
                                      <p:cBhvr>
                                        <p:cTn id="36" dur="500"/>
                                        <p:tgtEl>
                                          <p:spTgt spid="5"/>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fade">
                                      <p:cBhvr>
                                        <p:cTn id="39" dur="500"/>
                                        <p:tgtEl>
                                          <p:spTgt spid="24"/>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fade">
                                      <p:cBhvr>
                                        <p:cTn id="44" dur="500"/>
                                        <p:tgtEl>
                                          <p:spTgt spid="6"/>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fade">
                                      <p:cBhvr>
                                        <p:cTn id="47" dur="500"/>
                                        <p:tgtEl>
                                          <p:spTgt spid="26"/>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7"/>
                                        </p:tgtEl>
                                        <p:attrNameLst>
                                          <p:attrName>style.visibility</p:attrName>
                                        </p:attrNameLst>
                                      </p:cBhvr>
                                      <p:to>
                                        <p:strVal val="visible"/>
                                      </p:to>
                                    </p:set>
                                    <p:animEffect transition="in" filter="fade">
                                      <p:cBhvr>
                                        <p:cTn id="52" dur="500"/>
                                        <p:tgtEl>
                                          <p:spTgt spid="7"/>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5"/>
                                        </p:tgtEl>
                                        <p:attrNameLst>
                                          <p:attrName>style.visibility</p:attrName>
                                        </p:attrNameLst>
                                      </p:cBhvr>
                                      <p:to>
                                        <p:strVal val="visible"/>
                                      </p:to>
                                    </p:set>
                                    <p:animEffect transition="in" filter="fade">
                                      <p:cBhvr>
                                        <p:cTn id="55" dur="500"/>
                                        <p:tgtEl>
                                          <p:spTgt spid="25"/>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32"/>
                                        </p:tgtEl>
                                        <p:attrNameLst>
                                          <p:attrName>style.visibility</p:attrName>
                                        </p:attrNameLst>
                                      </p:cBhvr>
                                      <p:to>
                                        <p:strVal val="visible"/>
                                      </p:to>
                                    </p:set>
                                    <p:animEffect transition="in" filter="fade">
                                      <p:cBhvr>
                                        <p:cTn id="60" dur="500"/>
                                        <p:tgtEl>
                                          <p:spTgt spid="32"/>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29"/>
                                        </p:tgtEl>
                                        <p:attrNameLst>
                                          <p:attrName>style.visibility</p:attrName>
                                        </p:attrNameLst>
                                      </p:cBhvr>
                                      <p:to>
                                        <p:strVal val="visible"/>
                                      </p:to>
                                    </p:set>
                                    <p:animEffect transition="in" filter="fade">
                                      <p:cBhvr>
                                        <p:cTn id="65" dur="500"/>
                                        <p:tgtEl>
                                          <p:spTgt spid="29"/>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3"/>
                                        </p:tgtEl>
                                        <p:attrNameLst>
                                          <p:attrName>style.visibility</p:attrName>
                                        </p:attrNameLst>
                                      </p:cBhvr>
                                      <p:to>
                                        <p:strVal val="visible"/>
                                      </p:to>
                                    </p:set>
                                    <p:animEffect transition="in" filter="fade">
                                      <p:cBhvr>
                                        <p:cTn id="70" dur="500"/>
                                        <p:tgtEl>
                                          <p:spTgt spid="3"/>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33"/>
                                        </p:tgtEl>
                                        <p:attrNameLst>
                                          <p:attrName>style.visibility</p:attrName>
                                        </p:attrNameLst>
                                      </p:cBhvr>
                                      <p:to>
                                        <p:strVal val="visible"/>
                                      </p:to>
                                    </p:set>
                                    <p:animEffect transition="in" filter="fade">
                                      <p:cBhvr>
                                        <p:cTn id="75"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4" grpId="0" animBg="1"/>
      <p:bldP spid="27" grpId="0" animBg="1"/>
      <p:bldP spid="32" grpId="0" animBg="1"/>
      <p:bldP spid="29" grpId="0" animBg="1"/>
      <p:bldP spid="17" grpId="0" animBg="1"/>
      <p:bldP spid="25" grpId="0" animBg="1"/>
      <p:bldP spid="26" grpId="0" animBg="1"/>
      <p:bldP spid="30" grpId="0" animBg="1"/>
      <p:bldP spid="30" grpId="1" animBg="1"/>
      <p:bldP spid="3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 descr="Image result for graph processing"/>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9601025">
            <a:off x="1893685" y="115538"/>
            <a:ext cx="7851540" cy="785154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0" y="460619"/>
            <a:ext cx="12192000" cy="6397381"/>
          </a:xfrm>
          <a:prstGeom prst="rect">
            <a:avLst/>
          </a:pr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9" name="Rounded Rectangle 58">
            <a:extLst>
              <a:ext uri="{FF2B5EF4-FFF2-40B4-BE49-F238E27FC236}">
                <a16:creationId xmlns:a16="http://schemas.microsoft.com/office/drawing/2014/main" id="{F533C29D-DB31-4CEC-8F72-4F58076869E5}"/>
              </a:ext>
            </a:extLst>
          </p:cNvPr>
          <p:cNvSpPr/>
          <p:nvPr/>
        </p:nvSpPr>
        <p:spPr>
          <a:xfrm>
            <a:off x="350523" y="4735369"/>
            <a:ext cx="3205877" cy="1755102"/>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3600" dirty="0" smtClean="0"/>
              <a:t>Vertex-centric, Gather-Apply-Scatter, ... ?</a:t>
            </a:r>
            <a:endParaRPr lang="de-CH" sz="3600" dirty="0"/>
          </a:p>
        </p:txBody>
      </p:sp>
      <p:pic>
        <p:nvPicPr>
          <p:cNvPr id="30" name="Picture 2" descr="http://www.avonbournetrust.org/user/74/159860.png">
            <a:extLst>
              <a:ext uri="{FF2B5EF4-FFF2-40B4-BE49-F238E27FC236}">
                <a16:creationId xmlns:a16="http://schemas.microsoft.com/office/drawing/2014/main" id="{E24135B5-C8BF-442C-9A11-4E0F523C749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17003" y="5860626"/>
            <a:ext cx="858245" cy="858245"/>
          </a:xfrm>
          <a:prstGeom prst="rect">
            <a:avLst/>
          </a:prstGeom>
          <a:noFill/>
          <a:extLst>
            <a:ext uri="{909E8E84-426E-40DD-AFC4-6F175D3DCCD1}">
              <a14:hiddenFill xmlns:a14="http://schemas.microsoft.com/office/drawing/2010/main">
                <a:solidFill>
                  <a:srgbClr val="FFFFFF"/>
                </a:solidFill>
              </a14:hiddenFill>
            </a:ext>
          </a:extLst>
        </p:spPr>
      </p:pic>
      <p:sp>
        <p:nvSpPr>
          <p:cNvPr id="31" name="Rounded Rectangle 58">
            <a:extLst>
              <a:ext uri="{FF2B5EF4-FFF2-40B4-BE49-F238E27FC236}">
                <a16:creationId xmlns:a16="http://schemas.microsoft.com/office/drawing/2014/main" id="{F533C29D-DB31-4CEC-8F72-4F58076869E5}"/>
              </a:ext>
            </a:extLst>
          </p:cNvPr>
          <p:cNvSpPr/>
          <p:nvPr/>
        </p:nvSpPr>
        <p:spPr>
          <a:xfrm>
            <a:off x="4507984" y="711540"/>
            <a:ext cx="1973978" cy="813546"/>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3600" dirty="0" smtClean="0"/>
              <a:t>Well...</a:t>
            </a:r>
            <a:endParaRPr lang="de-CH" sz="3600" dirty="0"/>
          </a:p>
        </p:txBody>
      </p:sp>
      <p:sp>
        <p:nvSpPr>
          <p:cNvPr id="11" name="Rounded Rectangle 10" descr=" 52"/>
          <p:cNvSpPr/>
          <p:nvPr/>
        </p:nvSpPr>
        <p:spPr>
          <a:xfrm>
            <a:off x="350523" y="2146230"/>
            <a:ext cx="3591768" cy="835245"/>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Assumes the whole input graph is accessible…</a:t>
            </a:r>
            <a:endParaRPr lang="de-CH" sz="2400" dirty="0"/>
          </a:p>
        </p:txBody>
      </p:sp>
      <p:pic>
        <p:nvPicPr>
          <p:cNvPr id="12" name="Picture 16" descr=" 8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27330" y="2587381"/>
            <a:ext cx="532709" cy="532709"/>
          </a:xfrm>
          <a:prstGeom prst="rect">
            <a:avLst/>
          </a:prstGeom>
          <a:noFill/>
          <a:extLst>
            <a:ext uri="{909E8E84-426E-40DD-AFC4-6F175D3DCCD1}">
              <a14:hiddenFill xmlns:a14="http://schemas.microsoft.com/office/drawing/2010/main">
                <a:solidFill>
                  <a:srgbClr val="FFFFFF"/>
                </a:solidFill>
              </a14:hiddenFill>
            </a:ext>
          </a:extLst>
        </p:spPr>
      </p:pic>
      <p:sp>
        <p:nvSpPr>
          <p:cNvPr id="13" name="Rounded Rectangle 58">
            <a:extLst>
              <a:ext uri="{FF2B5EF4-FFF2-40B4-BE49-F238E27FC236}">
                <a16:creationId xmlns:a16="http://schemas.microsoft.com/office/drawing/2014/main" id="{F533C29D-DB31-4CEC-8F72-4F58076869E5}"/>
              </a:ext>
            </a:extLst>
          </p:cNvPr>
          <p:cNvSpPr/>
          <p:nvPr/>
        </p:nvSpPr>
        <p:spPr>
          <a:xfrm>
            <a:off x="147915" y="703145"/>
            <a:ext cx="3587880" cy="1202364"/>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It was designed with the “batch” analytics in mind.</a:t>
            </a:r>
            <a:endParaRPr lang="de-CH" sz="2400" dirty="0"/>
          </a:p>
        </p:txBody>
      </p:sp>
      <p:pic>
        <p:nvPicPr>
          <p:cNvPr id="14" name="Picture 2" descr="Image result for graph processing"/>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9601025">
            <a:off x="9596788" y="2482207"/>
            <a:ext cx="2092182" cy="2092182"/>
          </a:xfrm>
          <a:prstGeom prst="rect">
            <a:avLst/>
          </a:prstGeom>
          <a:noFill/>
          <a:extLst>
            <a:ext uri="{909E8E84-426E-40DD-AFC4-6F175D3DCCD1}">
              <a14:hiddenFill xmlns:a14="http://schemas.microsoft.com/office/drawing/2010/main">
                <a:solidFill>
                  <a:srgbClr val="FFFFFF"/>
                </a:solidFill>
              </a14:hiddenFill>
            </a:ext>
          </a:extLst>
        </p:spPr>
      </p:pic>
      <p:sp>
        <p:nvSpPr>
          <p:cNvPr id="15" name="Rounded Rectangle 14"/>
          <p:cNvSpPr/>
          <p:nvPr/>
        </p:nvSpPr>
        <p:spPr>
          <a:xfrm>
            <a:off x="4401731" y="2717212"/>
            <a:ext cx="4949687" cy="3721501"/>
          </a:xfrm>
          <a:prstGeom prst="roundRect">
            <a:avLst>
              <a:gd name="adj" fmla="val 5369"/>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p:cNvCxnSpPr>
            <a:stCxn id="34" idx="5"/>
            <a:endCxn id="38" idx="1"/>
          </p:cNvCxnSpPr>
          <p:nvPr/>
        </p:nvCxnSpPr>
        <p:spPr>
          <a:xfrm>
            <a:off x="6507295" y="4076541"/>
            <a:ext cx="713384" cy="698704"/>
          </a:xfrm>
          <a:prstGeom prst="line">
            <a:avLst/>
          </a:prstGeom>
          <a:ln w="571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a:stCxn id="40" idx="6"/>
            <a:endCxn id="34" idx="2"/>
          </p:cNvCxnSpPr>
          <p:nvPr/>
        </p:nvCxnSpPr>
        <p:spPr>
          <a:xfrm>
            <a:off x="5395801" y="3748249"/>
            <a:ext cx="654034" cy="138806"/>
          </a:xfrm>
          <a:prstGeom prst="line">
            <a:avLst/>
          </a:prstGeom>
          <a:ln w="571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a:stCxn id="35" idx="7"/>
            <a:endCxn id="34" idx="3"/>
          </p:cNvCxnSpPr>
          <p:nvPr/>
        </p:nvCxnSpPr>
        <p:spPr>
          <a:xfrm flipV="1">
            <a:off x="5477235" y="4076541"/>
            <a:ext cx="651088" cy="509218"/>
          </a:xfrm>
          <a:prstGeom prst="line">
            <a:avLst/>
          </a:prstGeom>
          <a:ln w="571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a:stCxn id="36" idx="0"/>
            <a:endCxn id="34" idx="4"/>
          </p:cNvCxnSpPr>
          <p:nvPr/>
        </p:nvCxnSpPr>
        <p:spPr>
          <a:xfrm flipV="1">
            <a:off x="6291866" y="4155029"/>
            <a:ext cx="25943" cy="733462"/>
          </a:xfrm>
          <a:prstGeom prst="line">
            <a:avLst/>
          </a:prstGeom>
          <a:ln w="571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a:stCxn id="36" idx="2"/>
            <a:endCxn id="35" idx="5"/>
          </p:cNvCxnSpPr>
          <p:nvPr/>
        </p:nvCxnSpPr>
        <p:spPr>
          <a:xfrm flipH="1" flipV="1">
            <a:off x="5477235" y="4964731"/>
            <a:ext cx="546657" cy="191734"/>
          </a:xfrm>
          <a:prstGeom prst="line">
            <a:avLst/>
          </a:prstGeom>
          <a:ln w="571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a:stCxn id="35" idx="0"/>
            <a:endCxn id="40" idx="4"/>
          </p:cNvCxnSpPr>
          <p:nvPr/>
        </p:nvCxnSpPr>
        <p:spPr>
          <a:xfrm flipH="1" flipV="1">
            <a:off x="5127827" y="4016223"/>
            <a:ext cx="159922" cy="491048"/>
          </a:xfrm>
          <a:prstGeom prst="line">
            <a:avLst/>
          </a:prstGeom>
          <a:ln w="571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a:stCxn id="36" idx="6"/>
            <a:endCxn id="38" idx="2"/>
          </p:cNvCxnSpPr>
          <p:nvPr/>
        </p:nvCxnSpPr>
        <p:spPr>
          <a:xfrm flipV="1">
            <a:off x="6559840" y="4964731"/>
            <a:ext cx="582351" cy="191734"/>
          </a:xfrm>
          <a:prstGeom prst="line">
            <a:avLst/>
          </a:prstGeom>
          <a:ln w="571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a:stCxn id="39" idx="2"/>
            <a:endCxn id="34" idx="6"/>
          </p:cNvCxnSpPr>
          <p:nvPr/>
        </p:nvCxnSpPr>
        <p:spPr>
          <a:xfrm flipH="1">
            <a:off x="6585783" y="3799794"/>
            <a:ext cx="858355" cy="87261"/>
          </a:xfrm>
          <a:prstGeom prst="line">
            <a:avLst/>
          </a:prstGeom>
          <a:ln w="571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a:stCxn id="38" idx="7"/>
            <a:endCxn id="39" idx="4"/>
          </p:cNvCxnSpPr>
          <p:nvPr/>
        </p:nvCxnSpPr>
        <p:spPr>
          <a:xfrm flipV="1">
            <a:off x="7599651" y="4067768"/>
            <a:ext cx="112461" cy="707477"/>
          </a:xfrm>
          <a:prstGeom prst="line">
            <a:avLst/>
          </a:prstGeom>
          <a:ln w="571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a:stCxn id="37" idx="1"/>
            <a:endCxn id="39" idx="5"/>
          </p:cNvCxnSpPr>
          <p:nvPr/>
        </p:nvCxnSpPr>
        <p:spPr>
          <a:xfrm flipH="1" flipV="1">
            <a:off x="7901598" y="3989280"/>
            <a:ext cx="380435" cy="331499"/>
          </a:xfrm>
          <a:prstGeom prst="line">
            <a:avLst/>
          </a:prstGeom>
          <a:ln w="571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a:stCxn id="37" idx="3"/>
            <a:endCxn id="38" idx="6"/>
          </p:cNvCxnSpPr>
          <p:nvPr/>
        </p:nvCxnSpPr>
        <p:spPr>
          <a:xfrm flipH="1">
            <a:off x="7678139" y="4699751"/>
            <a:ext cx="603894" cy="264980"/>
          </a:xfrm>
          <a:prstGeom prst="line">
            <a:avLst/>
          </a:prstGeom>
          <a:ln w="571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a:stCxn id="41" idx="0"/>
            <a:endCxn id="37" idx="4"/>
          </p:cNvCxnSpPr>
          <p:nvPr/>
        </p:nvCxnSpPr>
        <p:spPr>
          <a:xfrm flipH="1" flipV="1">
            <a:off x="8471519" y="4778239"/>
            <a:ext cx="81236" cy="596868"/>
          </a:xfrm>
          <a:prstGeom prst="line">
            <a:avLst/>
          </a:prstGeom>
          <a:ln w="571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a:stCxn id="41" idx="1"/>
            <a:endCxn id="38" idx="5"/>
          </p:cNvCxnSpPr>
          <p:nvPr/>
        </p:nvCxnSpPr>
        <p:spPr>
          <a:xfrm flipH="1" flipV="1">
            <a:off x="7599651" y="5154217"/>
            <a:ext cx="763618" cy="299378"/>
          </a:xfrm>
          <a:prstGeom prst="line">
            <a:avLst/>
          </a:prstGeom>
          <a:ln w="571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4" name="Oval 33"/>
          <p:cNvSpPr/>
          <p:nvPr/>
        </p:nvSpPr>
        <p:spPr>
          <a:xfrm>
            <a:off x="6049835" y="3619081"/>
            <a:ext cx="535948" cy="535948"/>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5019775" y="4507271"/>
            <a:ext cx="535948" cy="535948"/>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6023892" y="4888491"/>
            <a:ext cx="535948" cy="535948"/>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8203545" y="4242291"/>
            <a:ext cx="535948" cy="535948"/>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a:off x="7142191" y="4696757"/>
            <a:ext cx="535948" cy="535948"/>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a:off x="7444138" y="3531820"/>
            <a:ext cx="535948" cy="535948"/>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a:off x="4859853" y="3480275"/>
            <a:ext cx="535948" cy="535948"/>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8284781" y="5375107"/>
            <a:ext cx="535948" cy="535948"/>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reeform 41"/>
          <p:cNvSpPr/>
          <p:nvPr/>
        </p:nvSpPr>
        <p:spPr>
          <a:xfrm>
            <a:off x="6461269" y="3107995"/>
            <a:ext cx="186896" cy="522137"/>
          </a:xfrm>
          <a:custGeom>
            <a:avLst/>
            <a:gdLst>
              <a:gd name="connsiteX0" fmla="*/ 165100 w 166483"/>
              <a:gd name="connsiteY0" fmla="*/ 0 h 736600"/>
              <a:gd name="connsiteX1" fmla="*/ 0 w 166483"/>
              <a:gd name="connsiteY1" fmla="*/ 190500 h 736600"/>
              <a:gd name="connsiteX2" fmla="*/ 165100 w 166483"/>
              <a:gd name="connsiteY2" fmla="*/ 342900 h 736600"/>
              <a:gd name="connsiteX3" fmla="*/ 76200 w 166483"/>
              <a:gd name="connsiteY3" fmla="*/ 533400 h 736600"/>
              <a:gd name="connsiteX4" fmla="*/ 25400 w 166483"/>
              <a:gd name="connsiteY4" fmla="*/ 622300 h 736600"/>
              <a:gd name="connsiteX5" fmla="*/ 165100 w 166483"/>
              <a:gd name="connsiteY5" fmla="*/ 736600 h 736600"/>
              <a:gd name="connsiteX6" fmla="*/ 165100 w 166483"/>
              <a:gd name="connsiteY6" fmla="*/ 736600 h 736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483" h="736600">
                <a:moveTo>
                  <a:pt x="165100" y="0"/>
                </a:moveTo>
                <a:cubicBezTo>
                  <a:pt x="82550" y="66675"/>
                  <a:pt x="0" y="133350"/>
                  <a:pt x="0" y="190500"/>
                </a:cubicBezTo>
                <a:cubicBezTo>
                  <a:pt x="0" y="247650"/>
                  <a:pt x="152400" y="285750"/>
                  <a:pt x="165100" y="342900"/>
                </a:cubicBezTo>
                <a:cubicBezTo>
                  <a:pt x="177800" y="400050"/>
                  <a:pt x="99483" y="486833"/>
                  <a:pt x="76200" y="533400"/>
                </a:cubicBezTo>
                <a:cubicBezTo>
                  <a:pt x="52917" y="579967"/>
                  <a:pt x="10583" y="588433"/>
                  <a:pt x="25400" y="622300"/>
                </a:cubicBezTo>
                <a:cubicBezTo>
                  <a:pt x="40217" y="656167"/>
                  <a:pt x="165100" y="736600"/>
                  <a:pt x="165100" y="736600"/>
                </a:cubicBezTo>
                <a:lnTo>
                  <a:pt x="165100" y="73660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42"/>
          <p:cNvSpPr/>
          <p:nvPr/>
        </p:nvSpPr>
        <p:spPr>
          <a:xfrm>
            <a:off x="8792964" y="4160437"/>
            <a:ext cx="186896" cy="522137"/>
          </a:xfrm>
          <a:custGeom>
            <a:avLst/>
            <a:gdLst>
              <a:gd name="connsiteX0" fmla="*/ 165100 w 166483"/>
              <a:gd name="connsiteY0" fmla="*/ 0 h 736600"/>
              <a:gd name="connsiteX1" fmla="*/ 0 w 166483"/>
              <a:gd name="connsiteY1" fmla="*/ 190500 h 736600"/>
              <a:gd name="connsiteX2" fmla="*/ 165100 w 166483"/>
              <a:gd name="connsiteY2" fmla="*/ 342900 h 736600"/>
              <a:gd name="connsiteX3" fmla="*/ 76200 w 166483"/>
              <a:gd name="connsiteY3" fmla="*/ 533400 h 736600"/>
              <a:gd name="connsiteX4" fmla="*/ 25400 w 166483"/>
              <a:gd name="connsiteY4" fmla="*/ 622300 h 736600"/>
              <a:gd name="connsiteX5" fmla="*/ 165100 w 166483"/>
              <a:gd name="connsiteY5" fmla="*/ 736600 h 736600"/>
              <a:gd name="connsiteX6" fmla="*/ 165100 w 166483"/>
              <a:gd name="connsiteY6" fmla="*/ 736600 h 736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483" h="736600">
                <a:moveTo>
                  <a:pt x="165100" y="0"/>
                </a:moveTo>
                <a:cubicBezTo>
                  <a:pt x="82550" y="66675"/>
                  <a:pt x="0" y="133350"/>
                  <a:pt x="0" y="190500"/>
                </a:cubicBezTo>
                <a:cubicBezTo>
                  <a:pt x="0" y="247650"/>
                  <a:pt x="152400" y="285750"/>
                  <a:pt x="165100" y="342900"/>
                </a:cubicBezTo>
                <a:cubicBezTo>
                  <a:pt x="177800" y="400050"/>
                  <a:pt x="99483" y="486833"/>
                  <a:pt x="76200" y="533400"/>
                </a:cubicBezTo>
                <a:cubicBezTo>
                  <a:pt x="52917" y="579967"/>
                  <a:pt x="10583" y="588433"/>
                  <a:pt x="25400" y="622300"/>
                </a:cubicBezTo>
                <a:cubicBezTo>
                  <a:pt x="40217" y="656167"/>
                  <a:pt x="165100" y="736600"/>
                  <a:pt x="165100" y="736600"/>
                </a:cubicBezTo>
                <a:lnTo>
                  <a:pt x="165100" y="73660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4" name="Straight Connector 43"/>
          <p:cNvCxnSpPr/>
          <p:nvPr/>
        </p:nvCxnSpPr>
        <p:spPr>
          <a:xfrm flipV="1">
            <a:off x="6585783" y="3875416"/>
            <a:ext cx="858355" cy="87261"/>
          </a:xfrm>
          <a:prstGeom prst="line">
            <a:avLst/>
          </a:prstGeom>
          <a:ln w="57150">
            <a:solidFill>
              <a:srgbClr val="C0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6457775" y="4152163"/>
            <a:ext cx="713384" cy="698704"/>
          </a:xfrm>
          <a:prstGeom prst="line">
            <a:avLst/>
          </a:prstGeom>
          <a:ln w="57150">
            <a:solidFill>
              <a:srgbClr val="C0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H="1">
            <a:off x="6205228" y="4180759"/>
            <a:ext cx="25943" cy="733462"/>
          </a:xfrm>
          <a:prstGeom prst="line">
            <a:avLst/>
          </a:prstGeom>
          <a:ln w="57150">
            <a:solidFill>
              <a:srgbClr val="C0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H="1">
            <a:off x="5418998" y="4050552"/>
            <a:ext cx="610674" cy="479908"/>
          </a:xfrm>
          <a:prstGeom prst="line">
            <a:avLst/>
          </a:prstGeom>
          <a:ln w="57150">
            <a:solidFill>
              <a:srgbClr val="C0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H="1" flipV="1">
            <a:off x="5391625" y="3653116"/>
            <a:ext cx="654034" cy="138806"/>
          </a:xfrm>
          <a:prstGeom prst="line">
            <a:avLst/>
          </a:prstGeom>
          <a:ln w="57150">
            <a:solidFill>
              <a:srgbClr val="C0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H="1" flipV="1">
            <a:off x="7950039" y="3922344"/>
            <a:ext cx="380435" cy="331499"/>
          </a:xfrm>
          <a:prstGeom prst="line">
            <a:avLst/>
          </a:prstGeom>
          <a:ln w="57150">
            <a:solidFill>
              <a:srgbClr val="C0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H="1">
            <a:off x="7707107" y="4781731"/>
            <a:ext cx="603894" cy="264980"/>
          </a:xfrm>
          <a:prstGeom prst="line">
            <a:avLst/>
          </a:prstGeom>
          <a:ln w="57150">
            <a:solidFill>
              <a:srgbClr val="C0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8564888" y="4799752"/>
            <a:ext cx="81236" cy="596868"/>
          </a:xfrm>
          <a:prstGeom prst="line">
            <a:avLst/>
          </a:prstGeom>
          <a:ln w="57150">
            <a:solidFill>
              <a:srgbClr val="C0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7840694" y="4053926"/>
            <a:ext cx="414460" cy="369745"/>
          </a:xfrm>
          <a:prstGeom prst="line">
            <a:avLst/>
          </a:prstGeom>
          <a:ln w="57150">
            <a:solidFill>
              <a:schemeClr val="accent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V="1">
            <a:off x="7646368" y="4613858"/>
            <a:ext cx="619647" cy="266853"/>
          </a:xfrm>
          <a:prstGeom prst="line">
            <a:avLst/>
          </a:prstGeom>
          <a:ln w="57150">
            <a:solidFill>
              <a:schemeClr val="accent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flipH="1" flipV="1">
            <a:off x="8376776" y="4769618"/>
            <a:ext cx="81236" cy="596868"/>
          </a:xfrm>
          <a:prstGeom prst="line">
            <a:avLst/>
          </a:prstGeom>
          <a:ln w="57150">
            <a:solidFill>
              <a:schemeClr val="accent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flipH="1">
            <a:off x="6525778" y="3723624"/>
            <a:ext cx="858356" cy="79845"/>
          </a:xfrm>
          <a:prstGeom prst="line">
            <a:avLst/>
          </a:prstGeom>
          <a:ln w="57150">
            <a:solidFill>
              <a:schemeClr val="accent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flipH="1" flipV="1">
            <a:off x="6554717" y="4011180"/>
            <a:ext cx="742319" cy="689392"/>
          </a:xfrm>
          <a:prstGeom prst="line">
            <a:avLst/>
          </a:prstGeom>
          <a:ln w="57150">
            <a:solidFill>
              <a:schemeClr val="accent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flipV="1">
            <a:off x="6367587" y="4147249"/>
            <a:ext cx="25943" cy="733462"/>
          </a:xfrm>
          <a:prstGeom prst="line">
            <a:avLst/>
          </a:prstGeom>
          <a:ln w="57150">
            <a:solidFill>
              <a:schemeClr val="accent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flipV="1">
            <a:off x="5562498" y="4122637"/>
            <a:ext cx="651088" cy="509218"/>
          </a:xfrm>
          <a:prstGeom prst="line">
            <a:avLst/>
          </a:prstGeom>
          <a:ln w="57150">
            <a:solidFill>
              <a:schemeClr val="accent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5414939" y="3833787"/>
            <a:ext cx="654034" cy="138806"/>
          </a:xfrm>
          <a:prstGeom prst="line">
            <a:avLst/>
          </a:prstGeom>
          <a:ln w="57150">
            <a:solidFill>
              <a:schemeClr val="accent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60" name="Freeform 59"/>
          <p:cNvSpPr/>
          <p:nvPr/>
        </p:nvSpPr>
        <p:spPr>
          <a:xfrm>
            <a:off x="7871633" y="3066754"/>
            <a:ext cx="186896" cy="522137"/>
          </a:xfrm>
          <a:custGeom>
            <a:avLst/>
            <a:gdLst>
              <a:gd name="connsiteX0" fmla="*/ 165100 w 166483"/>
              <a:gd name="connsiteY0" fmla="*/ 0 h 736600"/>
              <a:gd name="connsiteX1" fmla="*/ 0 w 166483"/>
              <a:gd name="connsiteY1" fmla="*/ 190500 h 736600"/>
              <a:gd name="connsiteX2" fmla="*/ 165100 w 166483"/>
              <a:gd name="connsiteY2" fmla="*/ 342900 h 736600"/>
              <a:gd name="connsiteX3" fmla="*/ 76200 w 166483"/>
              <a:gd name="connsiteY3" fmla="*/ 533400 h 736600"/>
              <a:gd name="connsiteX4" fmla="*/ 25400 w 166483"/>
              <a:gd name="connsiteY4" fmla="*/ 622300 h 736600"/>
              <a:gd name="connsiteX5" fmla="*/ 165100 w 166483"/>
              <a:gd name="connsiteY5" fmla="*/ 736600 h 736600"/>
              <a:gd name="connsiteX6" fmla="*/ 165100 w 166483"/>
              <a:gd name="connsiteY6" fmla="*/ 736600 h 736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483" h="736600">
                <a:moveTo>
                  <a:pt x="165100" y="0"/>
                </a:moveTo>
                <a:cubicBezTo>
                  <a:pt x="82550" y="66675"/>
                  <a:pt x="0" y="133350"/>
                  <a:pt x="0" y="190500"/>
                </a:cubicBezTo>
                <a:cubicBezTo>
                  <a:pt x="0" y="247650"/>
                  <a:pt x="152400" y="285750"/>
                  <a:pt x="165100" y="342900"/>
                </a:cubicBezTo>
                <a:cubicBezTo>
                  <a:pt x="177800" y="400050"/>
                  <a:pt x="99483" y="486833"/>
                  <a:pt x="76200" y="533400"/>
                </a:cubicBezTo>
                <a:cubicBezTo>
                  <a:pt x="52917" y="579967"/>
                  <a:pt x="10583" y="588433"/>
                  <a:pt x="25400" y="622300"/>
                </a:cubicBezTo>
                <a:cubicBezTo>
                  <a:pt x="40217" y="656167"/>
                  <a:pt x="165100" y="736600"/>
                  <a:pt x="165100" y="736600"/>
                </a:cubicBezTo>
                <a:lnTo>
                  <a:pt x="165100" y="73660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Freeform 60"/>
          <p:cNvSpPr/>
          <p:nvPr/>
        </p:nvSpPr>
        <p:spPr>
          <a:xfrm>
            <a:off x="4610149" y="2955590"/>
            <a:ext cx="186896" cy="522137"/>
          </a:xfrm>
          <a:custGeom>
            <a:avLst/>
            <a:gdLst>
              <a:gd name="connsiteX0" fmla="*/ 165100 w 166483"/>
              <a:gd name="connsiteY0" fmla="*/ 0 h 736600"/>
              <a:gd name="connsiteX1" fmla="*/ 0 w 166483"/>
              <a:gd name="connsiteY1" fmla="*/ 190500 h 736600"/>
              <a:gd name="connsiteX2" fmla="*/ 165100 w 166483"/>
              <a:gd name="connsiteY2" fmla="*/ 342900 h 736600"/>
              <a:gd name="connsiteX3" fmla="*/ 76200 w 166483"/>
              <a:gd name="connsiteY3" fmla="*/ 533400 h 736600"/>
              <a:gd name="connsiteX4" fmla="*/ 25400 w 166483"/>
              <a:gd name="connsiteY4" fmla="*/ 622300 h 736600"/>
              <a:gd name="connsiteX5" fmla="*/ 165100 w 166483"/>
              <a:gd name="connsiteY5" fmla="*/ 736600 h 736600"/>
              <a:gd name="connsiteX6" fmla="*/ 165100 w 166483"/>
              <a:gd name="connsiteY6" fmla="*/ 736600 h 736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483" h="736600">
                <a:moveTo>
                  <a:pt x="165100" y="0"/>
                </a:moveTo>
                <a:cubicBezTo>
                  <a:pt x="82550" y="66675"/>
                  <a:pt x="0" y="133350"/>
                  <a:pt x="0" y="190500"/>
                </a:cubicBezTo>
                <a:cubicBezTo>
                  <a:pt x="0" y="247650"/>
                  <a:pt x="152400" y="285750"/>
                  <a:pt x="165100" y="342900"/>
                </a:cubicBezTo>
                <a:cubicBezTo>
                  <a:pt x="177800" y="400050"/>
                  <a:pt x="99483" y="486833"/>
                  <a:pt x="76200" y="533400"/>
                </a:cubicBezTo>
                <a:cubicBezTo>
                  <a:pt x="52917" y="579967"/>
                  <a:pt x="10583" y="588433"/>
                  <a:pt x="25400" y="622300"/>
                </a:cubicBezTo>
                <a:cubicBezTo>
                  <a:pt x="40217" y="656167"/>
                  <a:pt x="165100" y="736600"/>
                  <a:pt x="165100" y="736600"/>
                </a:cubicBezTo>
                <a:lnTo>
                  <a:pt x="165100" y="73660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Freeform 61"/>
          <p:cNvSpPr/>
          <p:nvPr/>
        </p:nvSpPr>
        <p:spPr>
          <a:xfrm>
            <a:off x="4727638" y="4893148"/>
            <a:ext cx="186896" cy="522137"/>
          </a:xfrm>
          <a:custGeom>
            <a:avLst/>
            <a:gdLst>
              <a:gd name="connsiteX0" fmla="*/ 165100 w 166483"/>
              <a:gd name="connsiteY0" fmla="*/ 0 h 736600"/>
              <a:gd name="connsiteX1" fmla="*/ 0 w 166483"/>
              <a:gd name="connsiteY1" fmla="*/ 190500 h 736600"/>
              <a:gd name="connsiteX2" fmla="*/ 165100 w 166483"/>
              <a:gd name="connsiteY2" fmla="*/ 342900 h 736600"/>
              <a:gd name="connsiteX3" fmla="*/ 76200 w 166483"/>
              <a:gd name="connsiteY3" fmla="*/ 533400 h 736600"/>
              <a:gd name="connsiteX4" fmla="*/ 25400 w 166483"/>
              <a:gd name="connsiteY4" fmla="*/ 622300 h 736600"/>
              <a:gd name="connsiteX5" fmla="*/ 165100 w 166483"/>
              <a:gd name="connsiteY5" fmla="*/ 736600 h 736600"/>
              <a:gd name="connsiteX6" fmla="*/ 165100 w 166483"/>
              <a:gd name="connsiteY6" fmla="*/ 736600 h 736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483" h="736600">
                <a:moveTo>
                  <a:pt x="165100" y="0"/>
                </a:moveTo>
                <a:cubicBezTo>
                  <a:pt x="82550" y="66675"/>
                  <a:pt x="0" y="133350"/>
                  <a:pt x="0" y="190500"/>
                </a:cubicBezTo>
                <a:cubicBezTo>
                  <a:pt x="0" y="247650"/>
                  <a:pt x="152400" y="285750"/>
                  <a:pt x="165100" y="342900"/>
                </a:cubicBezTo>
                <a:cubicBezTo>
                  <a:pt x="177800" y="400050"/>
                  <a:pt x="99483" y="486833"/>
                  <a:pt x="76200" y="533400"/>
                </a:cubicBezTo>
                <a:cubicBezTo>
                  <a:pt x="52917" y="579967"/>
                  <a:pt x="10583" y="588433"/>
                  <a:pt x="25400" y="622300"/>
                </a:cubicBezTo>
                <a:cubicBezTo>
                  <a:pt x="40217" y="656167"/>
                  <a:pt x="165100" y="736600"/>
                  <a:pt x="165100" y="736600"/>
                </a:cubicBezTo>
                <a:lnTo>
                  <a:pt x="165100" y="73660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Freeform 62"/>
          <p:cNvSpPr/>
          <p:nvPr/>
        </p:nvSpPr>
        <p:spPr>
          <a:xfrm>
            <a:off x="6287110" y="5535603"/>
            <a:ext cx="186896" cy="522137"/>
          </a:xfrm>
          <a:custGeom>
            <a:avLst/>
            <a:gdLst>
              <a:gd name="connsiteX0" fmla="*/ 165100 w 166483"/>
              <a:gd name="connsiteY0" fmla="*/ 0 h 736600"/>
              <a:gd name="connsiteX1" fmla="*/ 0 w 166483"/>
              <a:gd name="connsiteY1" fmla="*/ 190500 h 736600"/>
              <a:gd name="connsiteX2" fmla="*/ 165100 w 166483"/>
              <a:gd name="connsiteY2" fmla="*/ 342900 h 736600"/>
              <a:gd name="connsiteX3" fmla="*/ 76200 w 166483"/>
              <a:gd name="connsiteY3" fmla="*/ 533400 h 736600"/>
              <a:gd name="connsiteX4" fmla="*/ 25400 w 166483"/>
              <a:gd name="connsiteY4" fmla="*/ 622300 h 736600"/>
              <a:gd name="connsiteX5" fmla="*/ 165100 w 166483"/>
              <a:gd name="connsiteY5" fmla="*/ 736600 h 736600"/>
              <a:gd name="connsiteX6" fmla="*/ 165100 w 166483"/>
              <a:gd name="connsiteY6" fmla="*/ 736600 h 736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483" h="736600">
                <a:moveTo>
                  <a:pt x="165100" y="0"/>
                </a:moveTo>
                <a:cubicBezTo>
                  <a:pt x="82550" y="66675"/>
                  <a:pt x="0" y="133350"/>
                  <a:pt x="0" y="190500"/>
                </a:cubicBezTo>
                <a:cubicBezTo>
                  <a:pt x="0" y="247650"/>
                  <a:pt x="152400" y="285750"/>
                  <a:pt x="165100" y="342900"/>
                </a:cubicBezTo>
                <a:cubicBezTo>
                  <a:pt x="177800" y="400050"/>
                  <a:pt x="99483" y="486833"/>
                  <a:pt x="76200" y="533400"/>
                </a:cubicBezTo>
                <a:cubicBezTo>
                  <a:pt x="52917" y="579967"/>
                  <a:pt x="10583" y="588433"/>
                  <a:pt x="25400" y="622300"/>
                </a:cubicBezTo>
                <a:cubicBezTo>
                  <a:pt x="40217" y="656167"/>
                  <a:pt x="165100" y="736600"/>
                  <a:pt x="165100" y="736600"/>
                </a:cubicBezTo>
                <a:lnTo>
                  <a:pt x="165100" y="73660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Freeform 63"/>
          <p:cNvSpPr/>
          <p:nvPr/>
        </p:nvSpPr>
        <p:spPr>
          <a:xfrm>
            <a:off x="7064869" y="5270197"/>
            <a:ext cx="186896" cy="522137"/>
          </a:xfrm>
          <a:custGeom>
            <a:avLst/>
            <a:gdLst>
              <a:gd name="connsiteX0" fmla="*/ 165100 w 166483"/>
              <a:gd name="connsiteY0" fmla="*/ 0 h 736600"/>
              <a:gd name="connsiteX1" fmla="*/ 0 w 166483"/>
              <a:gd name="connsiteY1" fmla="*/ 190500 h 736600"/>
              <a:gd name="connsiteX2" fmla="*/ 165100 w 166483"/>
              <a:gd name="connsiteY2" fmla="*/ 342900 h 736600"/>
              <a:gd name="connsiteX3" fmla="*/ 76200 w 166483"/>
              <a:gd name="connsiteY3" fmla="*/ 533400 h 736600"/>
              <a:gd name="connsiteX4" fmla="*/ 25400 w 166483"/>
              <a:gd name="connsiteY4" fmla="*/ 622300 h 736600"/>
              <a:gd name="connsiteX5" fmla="*/ 165100 w 166483"/>
              <a:gd name="connsiteY5" fmla="*/ 736600 h 736600"/>
              <a:gd name="connsiteX6" fmla="*/ 165100 w 166483"/>
              <a:gd name="connsiteY6" fmla="*/ 736600 h 736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483" h="736600">
                <a:moveTo>
                  <a:pt x="165100" y="0"/>
                </a:moveTo>
                <a:cubicBezTo>
                  <a:pt x="82550" y="66675"/>
                  <a:pt x="0" y="133350"/>
                  <a:pt x="0" y="190500"/>
                </a:cubicBezTo>
                <a:cubicBezTo>
                  <a:pt x="0" y="247650"/>
                  <a:pt x="152400" y="285750"/>
                  <a:pt x="165100" y="342900"/>
                </a:cubicBezTo>
                <a:cubicBezTo>
                  <a:pt x="177800" y="400050"/>
                  <a:pt x="99483" y="486833"/>
                  <a:pt x="76200" y="533400"/>
                </a:cubicBezTo>
                <a:cubicBezTo>
                  <a:pt x="52917" y="579967"/>
                  <a:pt x="10583" y="588433"/>
                  <a:pt x="25400" y="622300"/>
                </a:cubicBezTo>
                <a:cubicBezTo>
                  <a:pt x="40217" y="656167"/>
                  <a:pt x="165100" y="736600"/>
                  <a:pt x="165100" y="736600"/>
                </a:cubicBezTo>
                <a:lnTo>
                  <a:pt x="165100" y="73660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Freeform 64"/>
          <p:cNvSpPr/>
          <p:nvPr/>
        </p:nvSpPr>
        <p:spPr>
          <a:xfrm>
            <a:off x="8888640" y="5688712"/>
            <a:ext cx="186896" cy="522137"/>
          </a:xfrm>
          <a:custGeom>
            <a:avLst/>
            <a:gdLst>
              <a:gd name="connsiteX0" fmla="*/ 165100 w 166483"/>
              <a:gd name="connsiteY0" fmla="*/ 0 h 736600"/>
              <a:gd name="connsiteX1" fmla="*/ 0 w 166483"/>
              <a:gd name="connsiteY1" fmla="*/ 190500 h 736600"/>
              <a:gd name="connsiteX2" fmla="*/ 165100 w 166483"/>
              <a:gd name="connsiteY2" fmla="*/ 342900 h 736600"/>
              <a:gd name="connsiteX3" fmla="*/ 76200 w 166483"/>
              <a:gd name="connsiteY3" fmla="*/ 533400 h 736600"/>
              <a:gd name="connsiteX4" fmla="*/ 25400 w 166483"/>
              <a:gd name="connsiteY4" fmla="*/ 622300 h 736600"/>
              <a:gd name="connsiteX5" fmla="*/ 165100 w 166483"/>
              <a:gd name="connsiteY5" fmla="*/ 736600 h 736600"/>
              <a:gd name="connsiteX6" fmla="*/ 165100 w 166483"/>
              <a:gd name="connsiteY6" fmla="*/ 736600 h 736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483" h="736600">
                <a:moveTo>
                  <a:pt x="165100" y="0"/>
                </a:moveTo>
                <a:cubicBezTo>
                  <a:pt x="82550" y="66675"/>
                  <a:pt x="0" y="133350"/>
                  <a:pt x="0" y="190500"/>
                </a:cubicBezTo>
                <a:cubicBezTo>
                  <a:pt x="0" y="247650"/>
                  <a:pt x="152400" y="285750"/>
                  <a:pt x="165100" y="342900"/>
                </a:cubicBezTo>
                <a:cubicBezTo>
                  <a:pt x="177800" y="400050"/>
                  <a:pt x="99483" y="486833"/>
                  <a:pt x="76200" y="533400"/>
                </a:cubicBezTo>
                <a:cubicBezTo>
                  <a:pt x="52917" y="579967"/>
                  <a:pt x="10583" y="588433"/>
                  <a:pt x="25400" y="622300"/>
                </a:cubicBezTo>
                <a:cubicBezTo>
                  <a:pt x="40217" y="656167"/>
                  <a:pt x="165100" y="736600"/>
                  <a:pt x="165100" y="736600"/>
                </a:cubicBezTo>
                <a:lnTo>
                  <a:pt x="165100" y="73660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Arc 68"/>
          <p:cNvSpPr/>
          <p:nvPr/>
        </p:nvSpPr>
        <p:spPr>
          <a:xfrm rot="14771376">
            <a:off x="8397796" y="3960331"/>
            <a:ext cx="415904" cy="286439"/>
          </a:xfrm>
          <a:prstGeom prst="arc">
            <a:avLst>
              <a:gd name="adj1" fmla="val 16200000"/>
              <a:gd name="adj2" fmla="val 10926082"/>
            </a:avLst>
          </a:prstGeom>
          <a:ln w="57150">
            <a:solidFill>
              <a:schemeClr val="accent1">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0" name="Arc 69"/>
          <p:cNvSpPr/>
          <p:nvPr/>
        </p:nvSpPr>
        <p:spPr>
          <a:xfrm rot="12279793">
            <a:off x="5976808" y="3358769"/>
            <a:ext cx="415904" cy="286439"/>
          </a:xfrm>
          <a:prstGeom prst="arc">
            <a:avLst>
              <a:gd name="adj1" fmla="val 16200000"/>
              <a:gd name="adj2" fmla="val 10926082"/>
            </a:avLst>
          </a:prstGeom>
          <a:ln w="57150">
            <a:solidFill>
              <a:schemeClr val="accent1">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74" name="Straight Connector 73"/>
          <p:cNvCxnSpPr/>
          <p:nvPr/>
        </p:nvCxnSpPr>
        <p:spPr>
          <a:xfrm>
            <a:off x="9300009" y="2844951"/>
            <a:ext cx="1500813" cy="263044"/>
          </a:xfrm>
          <a:prstGeom prst="line">
            <a:avLst/>
          </a:prstGeom>
          <a:ln w="76200">
            <a:gradFill>
              <a:gsLst>
                <a:gs pos="24786">
                  <a:schemeClr val="bg2">
                    <a:lumMod val="40000"/>
                    <a:lumOff val="60000"/>
                  </a:schemeClr>
                </a:gs>
                <a:gs pos="81000">
                  <a:schemeClr val="bg2">
                    <a:lumMod val="75000"/>
                  </a:schemeClr>
                </a:gs>
                <a:gs pos="0">
                  <a:schemeClr val="bg2">
                    <a:lumMod val="40000"/>
                    <a:lumOff val="60000"/>
                  </a:schemeClr>
                </a:gs>
                <a:gs pos="100000">
                  <a:schemeClr val="bg2">
                    <a:lumMod val="75000"/>
                  </a:schemeClr>
                </a:gs>
              </a:gsLst>
              <a:lin ang="5400000" scaled="1"/>
            </a:gra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5" name="Rounded Rectangle 74"/>
          <p:cNvSpPr/>
          <p:nvPr/>
        </p:nvSpPr>
        <p:spPr>
          <a:xfrm>
            <a:off x="10404778" y="3096815"/>
            <a:ext cx="396044" cy="523985"/>
          </a:xfrm>
          <a:prstGeom prst="roundRect">
            <a:avLst/>
          </a:prstGeom>
          <a:noFill/>
          <a:ln w="762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6" name="Straight Connector 75"/>
          <p:cNvCxnSpPr/>
          <p:nvPr/>
        </p:nvCxnSpPr>
        <p:spPr>
          <a:xfrm flipV="1">
            <a:off x="9266933" y="3610040"/>
            <a:ext cx="1533889" cy="2707448"/>
          </a:xfrm>
          <a:prstGeom prst="line">
            <a:avLst/>
          </a:prstGeom>
          <a:ln w="76200">
            <a:gradFill>
              <a:gsLst>
                <a:gs pos="20368">
                  <a:schemeClr val="bg2">
                    <a:lumMod val="40000"/>
                    <a:lumOff val="60000"/>
                  </a:schemeClr>
                </a:gs>
                <a:gs pos="76000">
                  <a:schemeClr val="bg2">
                    <a:lumMod val="75000"/>
                  </a:schemeClr>
                </a:gs>
                <a:gs pos="0">
                  <a:schemeClr val="bg2">
                    <a:lumMod val="40000"/>
                    <a:lumOff val="60000"/>
                  </a:schemeClr>
                </a:gs>
                <a:gs pos="100000">
                  <a:schemeClr val="bg2">
                    <a:lumMod val="75000"/>
                  </a:schemeClr>
                </a:gs>
              </a:gsLst>
              <a:lin ang="5400000" scaled="1"/>
            </a:gra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7" name="Rounded Rectangle 76" descr=" 52"/>
          <p:cNvSpPr/>
          <p:nvPr/>
        </p:nvSpPr>
        <p:spPr>
          <a:xfrm>
            <a:off x="974113" y="3207766"/>
            <a:ext cx="2982997" cy="914871"/>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…when in BRAM, size is severely limited</a:t>
            </a:r>
            <a:endParaRPr lang="de-CH" sz="2400" dirty="0"/>
          </a:p>
        </p:txBody>
      </p:sp>
      <p:pic>
        <p:nvPicPr>
          <p:cNvPr id="78" name="Picture 16" descr=" 8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03380" y="3701792"/>
            <a:ext cx="532709" cy="532709"/>
          </a:xfrm>
          <a:prstGeom prst="rect">
            <a:avLst/>
          </a:prstGeom>
          <a:noFill/>
          <a:extLst>
            <a:ext uri="{909E8E84-426E-40DD-AFC4-6F175D3DCCD1}">
              <a14:hiddenFill xmlns:a14="http://schemas.microsoft.com/office/drawing/2010/main">
                <a:solidFill>
                  <a:srgbClr val="FFFFFF"/>
                </a:solidFill>
              </a14:hiddenFill>
            </a:ext>
          </a:extLst>
        </p:spPr>
      </p:pic>
      <p:sp>
        <p:nvSpPr>
          <p:cNvPr id="79" name="Rounded Rectangle 78" descr=" 52"/>
          <p:cNvSpPr/>
          <p:nvPr/>
        </p:nvSpPr>
        <p:spPr>
          <a:xfrm>
            <a:off x="3935223" y="348755"/>
            <a:ext cx="2843964" cy="1612374"/>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…when in DRAM, accessing &amp; pipelining become complex</a:t>
            </a:r>
            <a:endParaRPr lang="de-CH" sz="2400" dirty="0"/>
          </a:p>
        </p:txBody>
      </p:sp>
      <p:pic>
        <p:nvPicPr>
          <p:cNvPr id="81" name="Picture 16" descr=" 8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33506" y="283209"/>
            <a:ext cx="532709" cy="532709"/>
          </a:xfrm>
          <a:prstGeom prst="rect">
            <a:avLst/>
          </a:prstGeom>
          <a:noFill/>
          <a:extLst>
            <a:ext uri="{909E8E84-426E-40DD-AFC4-6F175D3DCCD1}">
              <a14:hiddenFill xmlns:a14="http://schemas.microsoft.com/office/drawing/2010/main">
                <a:solidFill>
                  <a:srgbClr val="FFFFFF"/>
                </a:solidFill>
              </a14:hiddenFill>
            </a:ext>
          </a:extLst>
        </p:spPr>
      </p:pic>
      <p:sp>
        <p:nvSpPr>
          <p:cNvPr id="82" name="Rectangle 7">
            <a:extLst>
              <a:ext uri="{FF2B5EF4-FFF2-40B4-BE49-F238E27FC236}">
                <a16:creationId xmlns:a16="http://schemas.microsoft.com/office/drawing/2014/main" id="{AA2C04D8-5934-4121-9F1E-B68788F78B14}"/>
              </a:ext>
            </a:extLst>
          </p:cNvPr>
          <p:cNvSpPr/>
          <p:nvPr/>
        </p:nvSpPr>
        <p:spPr>
          <a:xfrm>
            <a:off x="9847869" y="6104470"/>
            <a:ext cx="2288699" cy="646331"/>
          </a:xfrm>
          <a:prstGeom prst="rect">
            <a:avLst/>
          </a:prstGeom>
        </p:spPr>
        <p:txBody>
          <a:bodyPr wrap="square">
            <a:spAutoFit/>
          </a:bodyPr>
          <a:lstStyle/>
          <a:p>
            <a:r>
              <a:rPr lang="de-CH" sz="1200" dirty="0" smtClean="0"/>
              <a:t>[</a:t>
            </a:r>
            <a:r>
              <a:rPr lang="de-CH" sz="1200" dirty="0"/>
              <a:t>1</a:t>
            </a:r>
            <a:r>
              <a:rPr lang="de-CH" sz="1200" dirty="0" smtClean="0"/>
              <a:t>] </a:t>
            </a:r>
            <a:r>
              <a:rPr lang="en-US" sz="1200" dirty="0"/>
              <a:t>S. </a:t>
            </a:r>
            <a:r>
              <a:rPr lang="en-US" sz="1200" dirty="0" err="1"/>
              <a:t>Salihoglu</a:t>
            </a:r>
            <a:r>
              <a:rPr lang="en-US" sz="1200" dirty="0"/>
              <a:t> and J. </a:t>
            </a:r>
            <a:r>
              <a:rPr lang="en-US" sz="1200" dirty="0" err="1"/>
              <a:t>Widom</a:t>
            </a:r>
            <a:r>
              <a:rPr lang="en-US" sz="1200" dirty="0"/>
              <a:t>, “Optimizing graph algorithms on </a:t>
            </a:r>
            <a:r>
              <a:rPr lang="en-US" sz="1200" dirty="0" err="1"/>
              <a:t>Pregel</a:t>
            </a:r>
            <a:r>
              <a:rPr lang="en-US" sz="1200" dirty="0"/>
              <a:t>-like </a:t>
            </a:r>
            <a:r>
              <a:rPr lang="en-US" sz="1200" dirty="0" smtClean="0"/>
              <a:t>systems”. VLDB. 2014.</a:t>
            </a:r>
            <a:endParaRPr lang="en-US" sz="1200" dirty="0"/>
          </a:p>
        </p:txBody>
      </p:sp>
      <p:sp>
        <p:nvSpPr>
          <p:cNvPr id="83" name="Rounded Rectangle 58">
            <a:extLst>
              <a:ext uri="{FF2B5EF4-FFF2-40B4-BE49-F238E27FC236}">
                <a16:creationId xmlns:a16="http://schemas.microsoft.com/office/drawing/2014/main" id="{F533C29D-DB31-4CEC-8F72-4F58076869E5}"/>
              </a:ext>
            </a:extLst>
          </p:cNvPr>
          <p:cNvSpPr/>
          <p:nvPr/>
        </p:nvSpPr>
        <p:spPr>
          <a:xfrm>
            <a:off x="4509571" y="2809730"/>
            <a:ext cx="4734005" cy="1332147"/>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chemeClr val="bg1"/>
                </a:solidFill>
              </a:rPr>
              <a:t>“(...) implementing graph algorithms efﬁciently on </a:t>
            </a:r>
            <a:r>
              <a:rPr lang="en-US" sz="2000" dirty="0" err="1">
                <a:solidFill>
                  <a:schemeClr val="bg1"/>
                </a:solidFill>
              </a:rPr>
              <a:t>Pregel</a:t>
            </a:r>
            <a:r>
              <a:rPr lang="en-US" sz="2000" dirty="0">
                <a:solidFill>
                  <a:schemeClr val="bg1"/>
                </a:solidFill>
              </a:rPr>
              <a:t>-like systems (...) can be surprisingly difﬁcult and require careful optimizations.” [1]</a:t>
            </a:r>
          </a:p>
        </p:txBody>
      </p:sp>
      <p:sp>
        <p:nvSpPr>
          <p:cNvPr id="71" name="Rounded Rectangle 58">
            <a:extLst>
              <a:ext uri="{FF2B5EF4-FFF2-40B4-BE49-F238E27FC236}">
                <a16:creationId xmlns:a16="http://schemas.microsoft.com/office/drawing/2014/main" id="{F533C29D-DB31-4CEC-8F72-4F58076869E5}"/>
              </a:ext>
            </a:extLst>
          </p:cNvPr>
          <p:cNvSpPr/>
          <p:nvPr/>
        </p:nvSpPr>
        <p:spPr>
          <a:xfrm>
            <a:off x="8944525" y="691714"/>
            <a:ext cx="3138125" cy="1009126"/>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dirty="0" smtClean="0"/>
              <a:t>What programming paradigm and why?</a:t>
            </a:r>
            <a:endParaRPr lang="de-CH" sz="2600" dirty="0"/>
          </a:p>
        </p:txBody>
      </p:sp>
      <p:pic>
        <p:nvPicPr>
          <p:cNvPr id="72" name="Picture 2" descr="http://www.avonbournetrust.org/user/74/159860.png">
            <a:extLst>
              <a:ext uri="{FF2B5EF4-FFF2-40B4-BE49-F238E27FC236}">
                <a16:creationId xmlns:a16="http://schemas.microsoft.com/office/drawing/2014/main" id="{E24135B5-C8BF-442C-9A11-4E0F523C749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22762" y="556135"/>
            <a:ext cx="595004" cy="595004"/>
          </a:xfrm>
          <a:prstGeom prst="rect">
            <a:avLst/>
          </a:prstGeom>
          <a:noFill/>
          <a:extLst>
            <a:ext uri="{909E8E84-426E-40DD-AFC4-6F175D3DCCD1}">
              <a14:hiddenFill xmlns:a14="http://schemas.microsoft.com/office/drawing/2010/main">
                <a:solidFill>
                  <a:srgbClr val="FFFFFF"/>
                </a:solidFill>
              </a14:hiddenFill>
            </a:ext>
          </a:extLst>
        </p:spPr>
      </p:pic>
      <p:sp>
        <p:nvSpPr>
          <p:cNvPr id="73" name="Rounded Rectangle 72" descr=" 52"/>
          <p:cNvSpPr/>
          <p:nvPr/>
        </p:nvSpPr>
        <p:spPr>
          <a:xfrm>
            <a:off x="4826999" y="4322761"/>
            <a:ext cx="3974906" cy="1873066"/>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Vertex-Centric (aka </a:t>
            </a:r>
            <a:r>
              <a:rPr lang="en-US" sz="2400" dirty="0" err="1" smtClean="0"/>
              <a:t>Pregel</a:t>
            </a:r>
            <a:r>
              <a:rPr lang="en-US" sz="2400" dirty="0" smtClean="0"/>
              <a:t>-like) approach is complex for problems such as matchings, spanning trees, etc.</a:t>
            </a:r>
            <a:endParaRPr lang="de-CH" sz="2400" dirty="0"/>
          </a:p>
        </p:txBody>
      </p:sp>
      <p:pic>
        <p:nvPicPr>
          <p:cNvPr id="80" name="Picture 16" descr=" 8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62260" y="5749493"/>
            <a:ext cx="532709" cy="5327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41282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par>
                                <p:cTn id="8" presetID="10" presetClass="entr" presetSubtype="0"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500"/>
                                        <p:tgtEl>
                                          <p:spTgt spid="3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fade">
                                      <p:cBhvr>
                                        <p:cTn id="20" dur="500"/>
                                        <p:tgtEl>
                                          <p:spTgt spid="32"/>
                                        </p:tgtEl>
                                      </p:cBhvr>
                                    </p:animEffect>
                                  </p:childTnLst>
                                </p:cTn>
                              </p:par>
                              <p:par>
                                <p:cTn id="21" presetID="10" presetClass="entr" presetSubtype="0" fill="hold" nodeType="with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fade">
                                      <p:cBhvr>
                                        <p:cTn id="23" dur="500"/>
                                        <p:tgtEl>
                                          <p:spTgt spid="33"/>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41"/>
                                        </p:tgtEl>
                                        <p:attrNameLst>
                                          <p:attrName>style.visibility</p:attrName>
                                        </p:attrNameLst>
                                      </p:cBhvr>
                                      <p:to>
                                        <p:strVal val="visible"/>
                                      </p:to>
                                    </p:set>
                                    <p:animEffect transition="in" filter="fade">
                                      <p:cBhvr>
                                        <p:cTn id="26" dur="500"/>
                                        <p:tgtEl>
                                          <p:spTgt spid="41"/>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fade">
                                      <p:cBhvr>
                                        <p:cTn id="29" dur="500"/>
                                        <p:tgtEl>
                                          <p:spTgt spid="37"/>
                                        </p:tgtEl>
                                      </p:cBhvr>
                                    </p:animEffect>
                                  </p:childTnLst>
                                </p:cTn>
                              </p:par>
                              <p:par>
                                <p:cTn id="30" presetID="10" presetClass="entr" presetSubtype="0" fill="hold" nodeType="with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fade">
                                      <p:cBhvr>
                                        <p:cTn id="32" dur="500"/>
                                        <p:tgtEl>
                                          <p:spTgt spid="27"/>
                                        </p:tgtEl>
                                      </p:cBhvr>
                                    </p:animEffect>
                                  </p:childTnLst>
                                </p:cTn>
                              </p:par>
                              <p:par>
                                <p:cTn id="33" presetID="10" presetClass="entr" presetSubtype="0" fill="hold" nodeType="with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fade">
                                      <p:cBhvr>
                                        <p:cTn id="35" dur="500"/>
                                        <p:tgtEl>
                                          <p:spTgt spid="26"/>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39"/>
                                        </p:tgtEl>
                                        <p:attrNameLst>
                                          <p:attrName>style.visibility</p:attrName>
                                        </p:attrNameLst>
                                      </p:cBhvr>
                                      <p:to>
                                        <p:strVal val="visible"/>
                                      </p:to>
                                    </p:set>
                                    <p:animEffect transition="in" filter="fade">
                                      <p:cBhvr>
                                        <p:cTn id="38" dur="500"/>
                                        <p:tgtEl>
                                          <p:spTgt spid="39"/>
                                        </p:tgtEl>
                                      </p:cBhvr>
                                    </p:animEffect>
                                  </p:childTnLst>
                                </p:cTn>
                              </p:par>
                              <p:par>
                                <p:cTn id="39" presetID="10" presetClass="entr" presetSubtype="0" fill="hold" nodeType="with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fade">
                                      <p:cBhvr>
                                        <p:cTn id="41" dur="500"/>
                                        <p:tgtEl>
                                          <p:spTgt spid="24"/>
                                        </p:tgtEl>
                                      </p:cBhvr>
                                    </p:animEffect>
                                  </p:childTnLst>
                                </p:cTn>
                              </p:par>
                              <p:par>
                                <p:cTn id="42" presetID="10" presetClass="entr" presetSubtype="0" fill="hold" nodeType="with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fade">
                                      <p:cBhvr>
                                        <p:cTn id="44" dur="500"/>
                                        <p:tgtEl>
                                          <p:spTgt spid="25"/>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38"/>
                                        </p:tgtEl>
                                        <p:attrNameLst>
                                          <p:attrName>style.visibility</p:attrName>
                                        </p:attrNameLst>
                                      </p:cBhvr>
                                      <p:to>
                                        <p:strVal val="visible"/>
                                      </p:to>
                                    </p:set>
                                    <p:animEffect transition="in" filter="fade">
                                      <p:cBhvr>
                                        <p:cTn id="47" dur="500"/>
                                        <p:tgtEl>
                                          <p:spTgt spid="38"/>
                                        </p:tgtEl>
                                      </p:cBhvr>
                                    </p:animEffect>
                                  </p:childTnLst>
                                </p:cTn>
                              </p:par>
                              <p:par>
                                <p:cTn id="48" presetID="10" presetClass="entr" presetSubtype="0" fill="hold" nodeType="with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fade">
                                      <p:cBhvr>
                                        <p:cTn id="50" dur="500"/>
                                        <p:tgtEl>
                                          <p:spTgt spid="17"/>
                                        </p:tgtEl>
                                      </p:cBhvr>
                                    </p:animEffect>
                                  </p:childTnLst>
                                </p:cTn>
                              </p:par>
                              <p:par>
                                <p:cTn id="51" presetID="10" presetClass="entr" presetSubtype="0" fill="hold" nodeType="withEffect">
                                  <p:stCondLst>
                                    <p:cond delay="0"/>
                                  </p:stCondLst>
                                  <p:childTnLst>
                                    <p:set>
                                      <p:cBhvr>
                                        <p:cTn id="52" dur="1" fill="hold">
                                          <p:stCondLst>
                                            <p:cond delay="0"/>
                                          </p:stCondLst>
                                        </p:cTn>
                                        <p:tgtEl>
                                          <p:spTgt spid="23"/>
                                        </p:tgtEl>
                                        <p:attrNameLst>
                                          <p:attrName>style.visibility</p:attrName>
                                        </p:attrNameLst>
                                      </p:cBhvr>
                                      <p:to>
                                        <p:strVal val="visible"/>
                                      </p:to>
                                    </p:set>
                                    <p:animEffect transition="in" filter="fade">
                                      <p:cBhvr>
                                        <p:cTn id="53" dur="500"/>
                                        <p:tgtEl>
                                          <p:spTgt spid="23"/>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36"/>
                                        </p:tgtEl>
                                        <p:attrNameLst>
                                          <p:attrName>style.visibility</p:attrName>
                                        </p:attrNameLst>
                                      </p:cBhvr>
                                      <p:to>
                                        <p:strVal val="visible"/>
                                      </p:to>
                                    </p:set>
                                    <p:animEffect transition="in" filter="fade">
                                      <p:cBhvr>
                                        <p:cTn id="56" dur="500"/>
                                        <p:tgtEl>
                                          <p:spTgt spid="36"/>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34"/>
                                        </p:tgtEl>
                                        <p:attrNameLst>
                                          <p:attrName>style.visibility</p:attrName>
                                        </p:attrNameLst>
                                      </p:cBhvr>
                                      <p:to>
                                        <p:strVal val="visible"/>
                                      </p:to>
                                    </p:set>
                                    <p:animEffect transition="in" filter="fade">
                                      <p:cBhvr>
                                        <p:cTn id="59" dur="500"/>
                                        <p:tgtEl>
                                          <p:spTgt spid="34"/>
                                        </p:tgtEl>
                                      </p:cBhvr>
                                    </p:animEffect>
                                  </p:childTnLst>
                                </p:cTn>
                              </p:par>
                              <p:par>
                                <p:cTn id="60" presetID="10" presetClass="entr" presetSubtype="0" fill="hold" nodeType="withEffect">
                                  <p:stCondLst>
                                    <p:cond delay="0"/>
                                  </p:stCondLst>
                                  <p:childTnLst>
                                    <p:set>
                                      <p:cBhvr>
                                        <p:cTn id="61" dur="1" fill="hold">
                                          <p:stCondLst>
                                            <p:cond delay="0"/>
                                          </p:stCondLst>
                                        </p:cTn>
                                        <p:tgtEl>
                                          <p:spTgt spid="20"/>
                                        </p:tgtEl>
                                        <p:attrNameLst>
                                          <p:attrName>style.visibility</p:attrName>
                                        </p:attrNameLst>
                                      </p:cBhvr>
                                      <p:to>
                                        <p:strVal val="visible"/>
                                      </p:to>
                                    </p:set>
                                    <p:animEffect transition="in" filter="fade">
                                      <p:cBhvr>
                                        <p:cTn id="62" dur="500"/>
                                        <p:tgtEl>
                                          <p:spTgt spid="20"/>
                                        </p:tgtEl>
                                      </p:cBhvr>
                                    </p:animEffect>
                                  </p:childTnLst>
                                </p:cTn>
                              </p:par>
                              <p:par>
                                <p:cTn id="63" presetID="10" presetClass="entr" presetSubtype="0" fill="hold" nodeType="withEffect">
                                  <p:stCondLst>
                                    <p:cond delay="0"/>
                                  </p:stCondLst>
                                  <p:childTnLst>
                                    <p:set>
                                      <p:cBhvr>
                                        <p:cTn id="64" dur="1" fill="hold">
                                          <p:stCondLst>
                                            <p:cond delay="0"/>
                                          </p:stCondLst>
                                        </p:cTn>
                                        <p:tgtEl>
                                          <p:spTgt spid="18"/>
                                        </p:tgtEl>
                                        <p:attrNameLst>
                                          <p:attrName>style.visibility</p:attrName>
                                        </p:attrNameLst>
                                      </p:cBhvr>
                                      <p:to>
                                        <p:strVal val="visible"/>
                                      </p:to>
                                    </p:set>
                                    <p:animEffect transition="in" filter="fade">
                                      <p:cBhvr>
                                        <p:cTn id="65" dur="500"/>
                                        <p:tgtEl>
                                          <p:spTgt spid="18"/>
                                        </p:tgtEl>
                                      </p:cBhvr>
                                    </p:animEffect>
                                  </p:childTnLst>
                                </p:cTn>
                              </p:par>
                              <p:par>
                                <p:cTn id="66" presetID="10" presetClass="entr" presetSubtype="0" fill="hold" nodeType="withEffect">
                                  <p:stCondLst>
                                    <p:cond delay="0"/>
                                  </p:stCondLst>
                                  <p:childTnLst>
                                    <p:set>
                                      <p:cBhvr>
                                        <p:cTn id="67" dur="1" fill="hold">
                                          <p:stCondLst>
                                            <p:cond delay="0"/>
                                          </p:stCondLst>
                                        </p:cTn>
                                        <p:tgtEl>
                                          <p:spTgt spid="19"/>
                                        </p:tgtEl>
                                        <p:attrNameLst>
                                          <p:attrName>style.visibility</p:attrName>
                                        </p:attrNameLst>
                                      </p:cBhvr>
                                      <p:to>
                                        <p:strVal val="visible"/>
                                      </p:to>
                                    </p:set>
                                    <p:animEffect transition="in" filter="fade">
                                      <p:cBhvr>
                                        <p:cTn id="68" dur="500"/>
                                        <p:tgtEl>
                                          <p:spTgt spid="19"/>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40"/>
                                        </p:tgtEl>
                                        <p:attrNameLst>
                                          <p:attrName>style.visibility</p:attrName>
                                        </p:attrNameLst>
                                      </p:cBhvr>
                                      <p:to>
                                        <p:strVal val="visible"/>
                                      </p:to>
                                    </p:set>
                                    <p:animEffect transition="in" filter="fade">
                                      <p:cBhvr>
                                        <p:cTn id="71" dur="500"/>
                                        <p:tgtEl>
                                          <p:spTgt spid="40"/>
                                        </p:tgtEl>
                                      </p:cBhvr>
                                    </p:animEffect>
                                  </p:childTnLst>
                                </p:cTn>
                              </p:par>
                              <p:par>
                                <p:cTn id="72" presetID="10" presetClass="entr" presetSubtype="0" fill="hold" nodeType="withEffect">
                                  <p:stCondLst>
                                    <p:cond delay="0"/>
                                  </p:stCondLst>
                                  <p:childTnLst>
                                    <p:set>
                                      <p:cBhvr>
                                        <p:cTn id="73" dur="1" fill="hold">
                                          <p:stCondLst>
                                            <p:cond delay="0"/>
                                          </p:stCondLst>
                                        </p:cTn>
                                        <p:tgtEl>
                                          <p:spTgt spid="22"/>
                                        </p:tgtEl>
                                        <p:attrNameLst>
                                          <p:attrName>style.visibility</p:attrName>
                                        </p:attrNameLst>
                                      </p:cBhvr>
                                      <p:to>
                                        <p:strVal val="visible"/>
                                      </p:to>
                                    </p:set>
                                    <p:animEffect transition="in" filter="fade">
                                      <p:cBhvr>
                                        <p:cTn id="74" dur="500"/>
                                        <p:tgtEl>
                                          <p:spTgt spid="22"/>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35"/>
                                        </p:tgtEl>
                                        <p:attrNameLst>
                                          <p:attrName>style.visibility</p:attrName>
                                        </p:attrNameLst>
                                      </p:cBhvr>
                                      <p:to>
                                        <p:strVal val="visible"/>
                                      </p:to>
                                    </p:set>
                                    <p:animEffect transition="in" filter="fade">
                                      <p:cBhvr>
                                        <p:cTn id="77" dur="500"/>
                                        <p:tgtEl>
                                          <p:spTgt spid="35"/>
                                        </p:tgtEl>
                                      </p:cBhvr>
                                    </p:animEffect>
                                  </p:childTnLst>
                                </p:cTn>
                              </p:par>
                              <p:par>
                                <p:cTn id="78" presetID="10" presetClass="entr" presetSubtype="0" fill="hold" nodeType="withEffect">
                                  <p:stCondLst>
                                    <p:cond delay="0"/>
                                  </p:stCondLst>
                                  <p:childTnLst>
                                    <p:set>
                                      <p:cBhvr>
                                        <p:cTn id="79" dur="1" fill="hold">
                                          <p:stCondLst>
                                            <p:cond delay="0"/>
                                          </p:stCondLst>
                                        </p:cTn>
                                        <p:tgtEl>
                                          <p:spTgt spid="21"/>
                                        </p:tgtEl>
                                        <p:attrNameLst>
                                          <p:attrName>style.visibility</p:attrName>
                                        </p:attrNameLst>
                                      </p:cBhvr>
                                      <p:to>
                                        <p:strVal val="visible"/>
                                      </p:to>
                                    </p:set>
                                    <p:animEffect transition="in" filter="fade">
                                      <p:cBhvr>
                                        <p:cTn id="80" dur="500"/>
                                        <p:tgtEl>
                                          <p:spTgt spid="21"/>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15"/>
                                        </p:tgtEl>
                                        <p:attrNameLst>
                                          <p:attrName>style.visibility</p:attrName>
                                        </p:attrNameLst>
                                      </p:cBhvr>
                                      <p:to>
                                        <p:strVal val="visible"/>
                                      </p:to>
                                    </p:set>
                                    <p:animEffect transition="in" filter="fade">
                                      <p:cBhvr>
                                        <p:cTn id="83" dur="500"/>
                                        <p:tgtEl>
                                          <p:spTgt spid="15"/>
                                        </p:tgtEl>
                                      </p:cBhvr>
                                    </p:animEffect>
                                  </p:childTnLst>
                                </p:cTn>
                              </p:par>
                              <p:par>
                                <p:cTn id="84" presetID="10" presetClass="entr" presetSubtype="0" fill="hold" nodeType="withEffect">
                                  <p:stCondLst>
                                    <p:cond delay="0"/>
                                  </p:stCondLst>
                                  <p:childTnLst>
                                    <p:set>
                                      <p:cBhvr>
                                        <p:cTn id="85" dur="1" fill="hold">
                                          <p:stCondLst>
                                            <p:cond delay="0"/>
                                          </p:stCondLst>
                                        </p:cTn>
                                        <p:tgtEl>
                                          <p:spTgt spid="76"/>
                                        </p:tgtEl>
                                        <p:attrNameLst>
                                          <p:attrName>style.visibility</p:attrName>
                                        </p:attrNameLst>
                                      </p:cBhvr>
                                      <p:to>
                                        <p:strVal val="visible"/>
                                      </p:to>
                                    </p:set>
                                    <p:animEffect transition="in" filter="fade">
                                      <p:cBhvr>
                                        <p:cTn id="86" dur="500"/>
                                        <p:tgtEl>
                                          <p:spTgt spid="76"/>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75"/>
                                        </p:tgtEl>
                                        <p:attrNameLst>
                                          <p:attrName>style.visibility</p:attrName>
                                        </p:attrNameLst>
                                      </p:cBhvr>
                                      <p:to>
                                        <p:strVal val="visible"/>
                                      </p:to>
                                    </p:set>
                                    <p:animEffect transition="in" filter="fade">
                                      <p:cBhvr>
                                        <p:cTn id="89" dur="500"/>
                                        <p:tgtEl>
                                          <p:spTgt spid="75"/>
                                        </p:tgtEl>
                                      </p:cBhvr>
                                    </p:animEffect>
                                  </p:childTnLst>
                                </p:cTn>
                              </p:par>
                              <p:par>
                                <p:cTn id="90" presetID="10" presetClass="entr" presetSubtype="0" fill="hold" nodeType="withEffect">
                                  <p:stCondLst>
                                    <p:cond delay="0"/>
                                  </p:stCondLst>
                                  <p:childTnLst>
                                    <p:set>
                                      <p:cBhvr>
                                        <p:cTn id="91" dur="1" fill="hold">
                                          <p:stCondLst>
                                            <p:cond delay="0"/>
                                          </p:stCondLst>
                                        </p:cTn>
                                        <p:tgtEl>
                                          <p:spTgt spid="74"/>
                                        </p:tgtEl>
                                        <p:attrNameLst>
                                          <p:attrName>style.visibility</p:attrName>
                                        </p:attrNameLst>
                                      </p:cBhvr>
                                      <p:to>
                                        <p:strVal val="visible"/>
                                      </p:to>
                                    </p:set>
                                    <p:animEffect transition="in" filter="fade">
                                      <p:cBhvr>
                                        <p:cTn id="92" dur="500"/>
                                        <p:tgtEl>
                                          <p:spTgt spid="74"/>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61"/>
                                        </p:tgtEl>
                                        <p:attrNameLst>
                                          <p:attrName>style.visibility</p:attrName>
                                        </p:attrNameLst>
                                      </p:cBhvr>
                                      <p:to>
                                        <p:strVal val="visible"/>
                                      </p:to>
                                    </p:set>
                                    <p:animEffect transition="in" filter="fade">
                                      <p:cBhvr>
                                        <p:cTn id="97" dur="500"/>
                                        <p:tgtEl>
                                          <p:spTgt spid="61"/>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42"/>
                                        </p:tgtEl>
                                        <p:attrNameLst>
                                          <p:attrName>style.visibility</p:attrName>
                                        </p:attrNameLst>
                                      </p:cBhvr>
                                      <p:to>
                                        <p:strVal val="visible"/>
                                      </p:to>
                                    </p:set>
                                    <p:animEffect transition="in" filter="fade">
                                      <p:cBhvr>
                                        <p:cTn id="100" dur="500"/>
                                        <p:tgtEl>
                                          <p:spTgt spid="42"/>
                                        </p:tgtEl>
                                      </p:cBhvr>
                                    </p:animEffect>
                                  </p:childTnLst>
                                </p:cTn>
                              </p:par>
                              <p:par>
                                <p:cTn id="101" presetID="10" presetClass="entr" presetSubtype="0" fill="hold" grpId="0" nodeType="withEffect">
                                  <p:stCondLst>
                                    <p:cond delay="0"/>
                                  </p:stCondLst>
                                  <p:childTnLst>
                                    <p:set>
                                      <p:cBhvr>
                                        <p:cTn id="102" dur="1" fill="hold">
                                          <p:stCondLst>
                                            <p:cond delay="0"/>
                                          </p:stCondLst>
                                        </p:cTn>
                                        <p:tgtEl>
                                          <p:spTgt spid="60"/>
                                        </p:tgtEl>
                                        <p:attrNameLst>
                                          <p:attrName>style.visibility</p:attrName>
                                        </p:attrNameLst>
                                      </p:cBhvr>
                                      <p:to>
                                        <p:strVal val="visible"/>
                                      </p:to>
                                    </p:set>
                                    <p:animEffect transition="in" filter="fade">
                                      <p:cBhvr>
                                        <p:cTn id="103" dur="500"/>
                                        <p:tgtEl>
                                          <p:spTgt spid="60"/>
                                        </p:tgtEl>
                                      </p:cBhvr>
                                    </p:animEffect>
                                  </p:childTnLst>
                                </p:cTn>
                              </p:par>
                              <p:par>
                                <p:cTn id="104" presetID="10" presetClass="entr" presetSubtype="0" fill="hold" grpId="0" nodeType="withEffect">
                                  <p:stCondLst>
                                    <p:cond delay="0"/>
                                  </p:stCondLst>
                                  <p:childTnLst>
                                    <p:set>
                                      <p:cBhvr>
                                        <p:cTn id="105" dur="1" fill="hold">
                                          <p:stCondLst>
                                            <p:cond delay="0"/>
                                          </p:stCondLst>
                                        </p:cTn>
                                        <p:tgtEl>
                                          <p:spTgt spid="43"/>
                                        </p:tgtEl>
                                        <p:attrNameLst>
                                          <p:attrName>style.visibility</p:attrName>
                                        </p:attrNameLst>
                                      </p:cBhvr>
                                      <p:to>
                                        <p:strVal val="visible"/>
                                      </p:to>
                                    </p:set>
                                    <p:animEffect transition="in" filter="fade">
                                      <p:cBhvr>
                                        <p:cTn id="106" dur="500"/>
                                        <p:tgtEl>
                                          <p:spTgt spid="43"/>
                                        </p:tgtEl>
                                      </p:cBhvr>
                                    </p:animEffect>
                                  </p:childTnLst>
                                </p:cTn>
                              </p:par>
                              <p:par>
                                <p:cTn id="107" presetID="10" presetClass="entr" presetSubtype="0" fill="hold" grpId="0" nodeType="withEffect">
                                  <p:stCondLst>
                                    <p:cond delay="0"/>
                                  </p:stCondLst>
                                  <p:childTnLst>
                                    <p:set>
                                      <p:cBhvr>
                                        <p:cTn id="108" dur="1" fill="hold">
                                          <p:stCondLst>
                                            <p:cond delay="0"/>
                                          </p:stCondLst>
                                        </p:cTn>
                                        <p:tgtEl>
                                          <p:spTgt spid="65"/>
                                        </p:tgtEl>
                                        <p:attrNameLst>
                                          <p:attrName>style.visibility</p:attrName>
                                        </p:attrNameLst>
                                      </p:cBhvr>
                                      <p:to>
                                        <p:strVal val="visible"/>
                                      </p:to>
                                    </p:set>
                                    <p:animEffect transition="in" filter="fade">
                                      <p:cBhvr>
                                        <p:cTn id="109" dur="500"/>
                                        <p:tgtEl>
                                          <p:spTgt spid="65"/>
                                        </p:tgtEl>
                                      </p:cBhvr>
                                    </p:animEffect>
                                  </p:childTnLst>
                                </p:cTn>
                              </p:par>
                              <p:par>
                                <p:cTn id="110" presetID="10" presetClass="entr" presetSubtype="0" fill="hold" grpId="0" nodeType="withEffect">
                                  <p:stCondLst>
                                    <p:cond delay="0"/>
                                  </p:stCondLst>
                                  <p:childTnLst>
                                    <p:set>
                                      <p:cBhvr>
                                        <p:cTn id="111" dur="1" fill="hold">
                                          <p:stCondLst>
                                            <p:cond delay="0"/>
                                          </p:stCondLst>
                                        </p:cTn>
                                        <p:tgtEl>
                                          <p:spTgt spid="64"/>
                                        </p:tgtEl>
                                        <p:attrNameLst>
                                          <p:attrName>style.visibility</p:attrName>
                                        </p:attrNameLst>
                                      </p:cBhvr>
                                      <p:to>
                                        <p:strVal val="visible"/>
                                      </p:to>
                                    </p:set>
                                    <p:animEffect transition="in" filter="fade">
                                      <p:cBhvr>
                                        <p:cTn id="112" dur="500"/>
                                        <p:tgtEl>
                                          <p:spTgt spid="64"/>
                                        </p:tgtEl>
                                      </p:cBhvr>
                                    </p:animEffect>
                                  </p:childTnLst>
                                </p:cTn>
                              </p:par>
                              <p:par>
                                <p:cTn id="113" presetID="10" presetClass="entr" presetSubtype="0" fill="hold" grpId="0" nodeType="withEffect">
                                  <p:stCondLst>
                                    <p:cond delay="0"/>
                                  </p:stCondLst>
                                  <p:childTnLst>
                                    <p:set>
                                      <p:cBhvr>
                                        <p:cTn id="114" dur="1" fill="hold">
                                          <p:stCondLst>
                                            <p:cond delay="0"/>
                                          </p:stCondLst>
                                        </p:cTn>
                                        <p:tgtEl>
                                          <p:spTgt spid="63"/>
                                        </p:tgtEl>
                                        <p:attrNameLst>
                                          <p:attrName>style.visibility</p:attrName>
                                        </p:attrNameLst>
                                      </p:cBhvr>
                                      <p:to>
                                        <p:strVal val="visible"/>
                                      </p:to>
                                    </p:set>
                                    <p:animEffect transition="in" filter="fade">
                                      <p:cBhvr>
                                        <p:cTn id="115" dur="500"/>
                                        <p:tgtEl>
                                          <p:spTgt spid="63"/>
                                        </p:tgtEl>
                                      </p:cBhvr>
                                    </p:animEffect>
                                  </p:childTnLst>
                                </p:cTn>
                              </p:par>
                              <p:par>
                                <p:cTn id="116" presetID="10" presetClass="entr" presetSubtype="0" fill="hold" grpId="0" nodeType="withEffect">
                                  <p:stCondLst>
                                    <p:cond delay="0"/>
                                  </p:stCondLst>
                                  <p:childTnLst>
                                    <p:set>
                                      <p:cBhvr>
                                        <p:cTn id="117" dur="1" fill="hold">
                                          <p:stCondLst>
                                            <p:cond delay="0"/>
                                          </p:stCondLst>
                                        </p:cTn>
                                        <p:tgtEl>
                                          <p:spTgt spid="62"/>
                                        </p:tgtEl>
                                        <p:attrNameLst>
                                          <p:attrName>style.visibility</p:attrName>
                                        </p:attrNameLst>
                                      </p:cBhvr>
                                      <p:to>
                                        <p:strVal val="visible"/>
                                      </p:to>
                                    </p:set>
                                    <p:animEffect transition="in" filter="fade">
                                      <p:cBhvr>
                                        <p:cTn id="118" dur="500"/>
                                        <p:tgtEl>
                                          <p:spTgt spid="62"/>
                                        </p:tgtEl>
                                      </p:cBhvr>
                                    </p:animEffect>
                                  </p:childTnLst>
                                </p:cTn>
                              </p:par>
                            </p:childTnLst>
                          </p:cTn>
                        </p:par>
                      </p:childTnLst>
                    </p:cTn>
                  </p:par>
                  <p:par>
                    <p:cTn id="119" fill="hold">
                      <p:stCondLst>
                        <p:cond delay="indefinite"/>
                      </p:stCondLst>
                      <p:childTnLst>
                        <p:par>
                          <p:cTn id="120" fill="hold">
                            <p:stCondLst>
                              <p:cond delay="0"/>
                            </p:stCondLst>
                            <p:childTnLst>
                              <p:par>
                                <p:cTn id="121" presetID="10" presetClass="entr" presetSubtype="0" fill="hold" nodeType="clickEffect">
                                  <p:stCondLst>
                                    <p:cond delay="0"/>
                                  </p:stCondLst>
                                  <p:childTnLst>
                                    <p:set>
                                      <p:cBhvr>
                                        <p:cTn id="122" dur="1" fill="hold">
                                          <p:stCondLst>
                                            <p:cond delay="0"/>
                                          </p:stCondLst>
                                        </p:cTn>
                                        <p:tgtEl>
                                          <p:spTgt spid="59"/>
                                        </p:tgtEl>
                                        <p:attrNameLst>
                                          <p:attrName>style.visibility</p:attrName>
                                        </p:attrNameLst>
                                      </p:cBhvr>
                                      <p:to>
                                        <p:strVal val="visible"/>
                                      </p:to>
                                    </p:set>
                                    <p:animEffect transition="in" filter="fade">
                                      <p:cBhvr>
                                        <p:cTn id="123" dur="500"/>
                                        <p:tgtEl>
                                          <p:spTgt spid="59"/>
                                        </p:tgtEl>
                                      </p:cBhvr>
                                    </p:animEffect>
                                  </p:childTnLst>
                                </p:cTn>
                              </p:par>
                              <p:par>
                                <p:cTn id="124" presetID="10" presetClass="entr" presetSubtype="0" fill="hold" nodeType="withEffect">
                                  <p:stCondLst>
                                    <p:cond delay="0"/>
                                  </p:stCondLst>
                                  <p:childTnLst>
                                    <p:set>
                                      <p:cBhvr>
                                        <p:cTn id="125" dur="1" fill="hold">
                                          <p:stCondLst>
                                            <p:cond delay="0"/>
                                          </p:stCondLst>
                                        </p:cTn>
                                        <p:tgtEl>
                                          <p:spTgt spid="58"/>
                                        </p:tgtEl>
                                        <p:attrNameLst>
                                          <p:attrName>style.visibility</p:attrName>
                                        </p:attrNameLst>
                                      </p:cBhvr>
                                      <p:to>
                                        <p:strVal val="visible"/>
                                      </p:to>
                                    </p:set>
                                    <p:animEffect transition="in" filter="fade">
                                      <p:cBhvr>
                                        <p:cTn id="126" dur="500"/>
                                        <p:tgtEl>
                                          <p:spTgt spid="58"/>
                                        </p:tgtEl>
                                      </p:cBhvr>
                                    </p:animEffect>
                                  </p:childTnLst>
                                </p:cTn>
                              </p:par>
                              <p:par>
                                <p:cTn id="127" presetID="10" presetClass="entr" presetSubtype="0" fill="hold" nodeType="withEffect">
                                  <p:stCondLst>
                                    <p:cond delay="0"/>
                                  </p:stCondLst>
                                  <p:childTnLst>
                                    <p:set>
                                      <p:cBhvr>
                                        <p:cTn id="128" dur="1" fill="hold">
                                          <p:stCondLst>
                                            <p:cond delay="0"/>
                                          </p:stCondLst>
                                        </p:cTn>
                                        <p:tgtEl>
                                          <p:spTgt spid="57"/>
                                        </p:tgtEl>
                                        <p:attrNameLst>
                                          <p:attrName>style.visibility</p:attrName>
                                        </p:attrNameLst>
                                      </p:cBhvr>
                                      <p:to>
                                        <p:strVal val="visible"/>
                                      </p:to>
                                    </p:set>
                                    <p:animEffect transition="in" filter="fade">
                                      <p:cBhvr>
                                        <p:cTn id="129" dur="500"/>
                                        <p:tgtEl>
                                          <p:spTgt spid="57"/>
                                        </p:tgtEl>
                                      </p:cBhvr>
                                    </p:animEffect>
                                  </p:childTnLst>
                                </p:cTn>
                              </p:par>
                              <p:par>
                                <p:cTn id="130" presetID="10" presetClass="entr" presetSubtype="0" fill="hold" nodeType="withEffect">
                                  <p:stCondLst>
                                    <p:cond delay="0"/>
                                  </p:stCondLst>
                                  <p:childTnLst>
                                    <p:set>
                                      <p:cBhvr>
                                        <p:cTn id="131" dur="1" fill="hold">
                                          <p:stCondLst>
                                            <p:cond delay="0"/>
                                          </p:stCondLst>
                                        </p:cTn>
                                        <p:tgtEl>
                                          <p:spTgt spid="56"/>
                                        </p:tgtEl>
                                        <p:attrNameLst>
                                          <p:attrName>style.visibility</p:attrName>
                                        </p:attrNameLst>
                                      </p:cBhvr>
                                      <p:to>
                                        <p:strVal val="visible"/>
                                      </p:to>
                                    </p:set>
                                    <p:animEffect transition="in" filter="fade">
                                      <p:cBhvr>
                                        <p:cTn id="132" dur="500"/>
                                        <p:tgtEl>
                                          <p:spTgt spid="56"/>
                                        </p:tgtEl>
                                      </p:cBhvr>
                                    </p:animEffect>
                                  </p:childTnLst>
                                </p:cTn>
                              </p:par>
                              <p:par>
                                <p:cTn id="133" presetID="10" presetClass="entr" presetSubtype="0" fill="hold" nodeType="withEffect">
                                  <p:stCondLst>
                                    <p:cond delay="0"/>
                                  </p:stCondLst>
                                  <p:childTnLst>
                                    <p:set>
                                      <p:cBhvr>
                                        <p:cTn id="134" dur="1" fill="hold">
                                          <p:stCondLst>
                                            <p:cond delay="0"/>
                                          </p:stCondLst>
                                        </p:cTn>
                                        <p:tgtEl>
                                          <p:spTgt spid="55"/>
                                        </p:tgtEl>
                                        <p:attrNameLst>
                                          <p:attrName>style.visibility</p:attrName>
                                        </p:attrNameLst>
                                      </p:cBhvr>
                                      <p:to>
                                        <p:strVal val="visible"/>
                                      </p:to>
                                    </p:set>
                                    <p:animEffect transition="in" filter="fade">
                                      <p:cBhvr>
                                        <p:cTn id="135" dur="500"/>
                                        <p:tgtEl>
                                          <p:spTgt spid="55"/>
                                        </p:tgtEl>
                                      </p:cBhvr>
                                    </p:animEffect>
                                  </p:childTnLst>
                                </p:cTn>
                              </p:par>
                              <p:par>
                                <p:cTn id="136" presetID="10" presetClass="entr" presetSubtype="0" fill="hold" nodeType="withEffect">
                                  <p:stCondLst>
                                    <p:cond delay="0"/>
                                  </p:stCondLst>
                                  <p:childTnLst>
                                    <p:set>
                                      <p:cBhvr>
                                        <p:cTn id="137" dur="1" fill="hold">
                                          <p:stCondLst>
                                            <p:cond delay="0"/>
                                          </p:stCondLst>
                                        </p:cTn>
                                        <p:tgtEl>
                                          <p:spTgt spid="52"/>
                                        </p:tgtEl>
                                        <p:attrNameLst>
                                          <p:attrName>style.visibility</p:attrName>
                                        </p:attrNameLst>
                                      </p:cBhvr>
                                      <p:to>
                                        <p:strVal val="visible"/>
                                      </p:to>
                                    </p:set>
                                    <p:animEffect transition="in" filter="fade">
                                      <p:cBhvr>
                                        <p:cTn id="138" dur="500"/>
                                        <p:tgtEl>
                                          <p:spTgt spid="52"/>
                                        </p:tgtEl>
                                      </p:cBhvr>
                                    </p:animEffect>
                                  </p:childTnLst>
                                </p:cTn>
                              </p:par>
                              <p:par>
                                <p:cTn id="139" presetID="10" presetClass="entr" presetSubtype="0" fill="hold" nodeType="withEffect">
                                  <p:stCondLst>
                                    <p:cond delay="0"/>
                                  </p:stCondLst>
                                  <p:childTnLst>
                                    <p:set>
                                      <p:cBhvr>
                                        <p:cTn id="140" dur="1" fill="hold">
                                          <p:stCondLst>
                                            <p:cond delay="0"/>
                                          </p:stCondLst>
                                        </p:cTn>
                                        <p:tgtEl>
                                          <p:spTgt spid="53"/>
                                        </p:tgtEl>
                                        <p:attrNameLst>
                                          <p:attrName>style.visibility</p:attrName>
                                        </p:attrNameLst>
                                      </p:cBhvr>
                                      <p:to>
                                        <p:strVal val="visible"/>
                                      </p:to>
                                    </p:set>
                                    <p:animEffect transition="in" filter="fade">
                                      <p:cBhvr>
                                        <p:cTn id="141" dur="500"/>
                                        <p:tgtEl>
                                          <p:spTgt spid="53"/>
                                        </p:tgtEl>
                                      </p:cBhvr>
                                    </p:animEffect>
                                  </p:childTnLst>
                                </p:cTn>
                              </p:par>
                              <p:par>
                                <p:cTn id="142" presetID="10" presetClass="entr" presetSubtype="0" fill="hold" nodeType="withEffect">
                                  <p:stCondLst>
                                    <p:cond delay="0"/>
                                  </p:stCondLst>
                                  <p:childTnLst>
                                    <p:set>
                                      <p:cBhvr>
                                        <p:cTn id="143" dur="1" fill="hold">
                                          <p:stCondLst>
                                            <p:cond delay="0"/>
                                          </p:stCondLst>
                                        </p:cTn>
                                        <p:tgtEl>
                                          <p:spTgt spid="54"/>
                                        </p:tgtEl>
                                        <p:attrNameLst>
                                          <p:attrName>style.visibility</p:attrName>
                                        </p:attrNameLst>
                                      </p:cBhvr>
                                      <p:to>
                                        <p:strVal val="visible"/>
                                      </p:to>
                                    </p:set>
                                    <p:animEffect transition="in" filter="fade">
                                      <p:cBhvr>
                                        <p:cTn id="144" dur="500"/>
                                        <p:tgtEl>
                                          <p:spTgt spid="54"/>
                                        </p:tgtEl>
                                      </p:cBhvr>
                                    </p:animEffect>
                                  </p:childTnLst>
                                </p:cTn>
                              </p:par>
                            </p:childTnLst>
                          </p:cTn>
                        </p:par>
                      </p:childTnLst>
                    </p:cTn>
                  </p:par>
                  <p:par>
                    <p:cTn id="145" fill="hold">
                      <p:stCondLst>
                        <p:cond delay="indefinite"/>
                      </p:stCondLst>
                      <p:childTnLst>
                        <p:par>
                          <p:cTn id="146" fill="hold">
                            <p:stCondLst>
                              <p:cond delay="0"/>
                            </p:stCondLst>
                            <p:childTnLst>
                              <p:par>
                                <p:cTn id="147" presetID="10" presetClass="exit" presetSubtype="0" fill="hold" nodeType="clickEffect">
                                  <p:stCondLst>
                                    <p:cond delay="0"/>
                                  </p:stCondLst>
                                  <p:childTnLst>
                                    <p:animEffect transition="out" filter="fade">
                                      <p:cBhvr>
                                        <p:cTn id="148" dur="500"/>
                                        <p:tgtEl>
                                          <p:spTgt spid="59"/>
                                        </p:tgtEl>
                                      </p:cBhvr>
                                    </p:animEffect>
                                    <p:set>
                                      <p:cBhvr>
                                        <p:cTn id="149" dur="1" fill="hold">
                                          <p:stCondLst>
                                            <p:cond delay="499"/>
                                          </p:stCondLst>
                                        </p:cTn>
                                        <p:tgtEl>
                                          <p:spTgt spid="59"/>
                                        </p:tgtEl>
                                        <p:attrNameLst>
                                          <p:attrName>style.visibility</p:attrName>
                                        </p:attrNameLst>
                                      </p:cBhvr>
                                      <p:to>
                                        <p:strVal val="hidden"/>
                                      </p:to>
                                    </p:set>
                                  </p:childTnLst>
                                </p:cTn>
                              </p:par>
                              <p:par>
                                <p:cTn id="150" presetID="10" presetClass="exit" presetSubtype="0" fill="hold" nodeType="withEffect">
                                  <p:stCondLst>
                                    <p:cond delay="0"/>
                                  </p:stCondLst>
                                  <p:childTnLst>
                                    <p:animEffect transition="out" filter="fade">
                                      <p:cBhvr>
                                        <p:cTn id="151" dur="500"/>
                                        <p:tgtEl>
                                          <p:spTgt spid="58"/>
                                        </p:tgtEl>
                                      </p:cBhvr>
                                    </p:animEffect>
                                    <p:set>
                                      <p:cBhvr>
                                        <p:cTn id="152" dur="1" fill="hold">
                                          <p:stCondLst>
                                            <p:cond delay="499"/>
                                          </p:stCondLst>
                                        </p:cTn>
                                        <p:tgtEl>
                                          <p:spTgt spid="58"/>
                                        </p:tgtEl>
                                        <p:attrNameLst>
                                          <p:attrName>style.visibility</p:attrName>
                                        </p:attrNameLst>
                                      </p:cBhvr>
                                      <p:to>
                                        <p:strVal val="hidden"/>
                                      </p:to>
                                    </p:set>
                                  </p:childTnLst>
                                </p:cTn>
                              </p:par>
                              <p:par>
                                <p:cTn id="153" presetID="10" presetClass="exit" presetSubtype="0" fill="hold" nodeType="withEffect">
                                  <p:stCondLst>
                                    <p:cond delay="0"/>
                                  </p:stCondLst>
                                  <p:childTnLst>
                                    <p:animEffect transition="out" filter="fade">
                                      <p:cBhvr>
                                        <p:cTn id="154" dur="500"/>
                                        <p:tgtEl>
                                          <p:spTgt spid="57"/>
                                        </p:tgtEl>
                                      </p:cBhvr>
                                    </p:animEffect>
                                    <p:set>
                                      <p:cBhvr>
                                        <p:cTn id="155" dur="1" fill="hold">
                                          <p:stCondLst>
                                            <p:cond delay="499"/>
                                          </p:stCondLst>
                                        </p:cTn>
                                        <p:tgtEl>
                                          <p:spTgt spid="57"/>
                                        </p:tgtEl>
                                        <p:attrNameLst>
                                          <p:attrName>style.visibility</p:attrName>
                                        </p:attrNameLst>
                                      </p:cBhvr>
                                      <p:to>
                                        <p:strVal val="hidden"/>
                                      </p:to>
                                    </p:set>
                                  </p:childTnLst>
                                </p:cTn>
                              </p:par>
                              <p:par>
                                <p:cTn id="156" presetID="10" presetClass="exit" presetSubtype="0" fill="hold" nodeType="withEffect">
                                  <p:stCondLst>
                                    <p:cond delay="0"/>
                                  </p:stCondLst>
                                  <p:childTnLst>
                                    <p:animEffect transition="out" filter="fade">
                                      <p:cBhvr>
                                        <p:cTn id="157" dur="500"/>
                                        <p:tgtEl>
                                          <p:spTgt spid="56"/>
                                        </p:tgtEl>
                                      </p:cBhvr>
                                    </p:animEffect>
                                    <p:set>
                                      <p:cBhvr>
                                        <p:cTn id="158" dur="1" fill="hold">
                                          <p:stCondLst>
                                            <p:cond delay="499"/>
                                          </p:stCondLst>
                                        </p:cTn>
                                        <p:tgtEl>
                                          <p:spTgt spid="56"/>
                                        </p:tgtEl>
                                        <p:attrNameLst>
                                          <p:attrName>style.visibility</p:attrName>
                                        </p:attrNameLst>
                                      </p:cBhvr>
                                      <p:to>
                                        <p:strVal val="hidden"/>
                                      </p:to>
                                    </p:set>
                                  </p:childTnLst>
                                </p:cTn>
                              </p:par>
                              <p:par>
                                <p:cTn id="159" presetID="10" presetClass="exit" presetSubtype="0" fill="hold" nodeType="withEffect">
                                  <p:stCondLst>
                                    <p:cond delay="0"/>
                                  </p:stCondLst>
                                  <p:childTnLst>
                                    <p:animEffect transition="out" filter="fade">
                                      <p:cBhvr>
                                        <p:cTn id="160" dur="500"/>
                                        <p:tgtEl>
                                          <p:spTgt spid="55"/>
                                        </p:tgtEl>
                                      </p:cBhvr>
                                    </p:animEffect>
                                    <p:set>
                                      <p:cBhvr>
                                        <p:cTn id="161" dur="1" fill="hold">
                                          <p:stCondLst>
                                            <p:cond delay="499"/>
                                          </p:stCondLst>
                                        </p:cTn>
                                        <p:tgtEl>
                                          <p:spTgt spid="55"/>
                                        </p:tgtEl>
                                        <p:attrNameLst>
                                          <p:attrName>style.visibility</p:attrName>
                                        </p:attrNameLst>
                                      </p:cBhvr>
                                      <p:to>
                                        <p:strVal val="hidden"/>
                                      </p:to>
                                    </p:set>
                                  </p:childTnLst>
                                </p:cTn>
                              </p:par>
                              <p:par>
                                <p:cTn id="162" presetID="10" presetClass="exit" presetSubtype="0" fill="hold" nodeType="withEffect">
                                  <p:stCondLst>
                                    <p:cond delay="0"/>
                                  </p:stCondLst>
                                  <p:childTnLst>
                                    <p:animEffect transition="out" filter="fade">
                                      <p:cBhvr>
                                        <p:cTn id="163" dur="500"/>
                                        <p:tgtEl>
                                          <p:spTgt spid="52"/>
                                        </p:tgtEl>
                                      </p:cBhvr>
                                    </p:animEffect>
                                    <p:set>
                                      <p:cBhvr>
                                        <p:cTn id="164" dur="1" fill="hold">
                                          <p:stCondLst>
                                            <p:cond delay="499"/>
                                          </p:stCondLst>
                                        </p:cTn>
                                        <p:tgtEl>
                                          <p:spTgt spid="52"/>
                                        </p:tgtEl>
                                        <p:attrNameLst>
                                          <p:attrName>style.visibility</p:attrName>
                                        </p:attrNameLst>
                                      </p:cBhvr>
                                      <p:to>
                                        <p:strVal val="hidden"/>
                                      </p:to>
                                    </p:set>
                                  </p:childTnLst>
                                </p:cTn>
                              </p:par>
                              <p:par>
                                <p:cTn id="165" presetID="10" presetClass="exit" presetSubtype="0" fill="hold" nodeType="withEffect">
                                  <p:stCondLst>
                                    <p:cond delay="0"/>
                                  </p:stCondLst>
                                  <p:childTnLst>
                                    <p:animEffect transition="out" filter="fade">
                                      <p:cBhvr>
                                        <p:cTn id="166" dur="500"/>
                                        <p:tgtEl>
                                          <p:spTgt spid="53"/>
                                        </p:tgtEl>
                                      </p:cBhvr>
                                    </p:animEffect>
                                    <p:set>
                                      <p:cBhvr>
                                        <p:cTn id="167" dur="1" fill="hold">
                                          <p:stCondLst>
                                            <p:cond delay="499"/>
                                          </p:stCondLst>
                                        </p:cTn>
                                        <p:tgtEl>
                                          <p:spTgt spid="53"/>
                                        </p:tgtEl>
                                        <p:attrNameLst>
                                          <p:attrName>style.visibility</p:attrName>
                                        </p:attrNameLst>
                                      </p:cBhvr>
                                      <p:to>
                                        <p:strVal val="hidden"/>
                                      </p:to>
                                    </p:set>
                                  </p:childTnLst>
                                </p:cTn>
                              </p:par>
                              <p:par>
                                <p:cTn id="168" presetID="10" presetClass="exit" presetSubtype="0" fill="hold" nodeType="withEffect">
                                  <p:stCondLst>
                                    <p:cond delay="0"/>
                                  </p:stCondLst>
                                  <p:childTnLst>
                                    <p:animEffect transition="out" filter="fade">
                                      <p:cBhvr>
                                        <p:cTn id="169" dur="500"/>
                                        <p:tgtEl>
                                          <p:spTgt spid="54"/>
                                        </p:tgtEl>
                                      </p:cBhvr>
                                    </p:animEffect>
                                    <p:set>
                                      <p:cBhvr>
                                        <p:cTn id="170" dur="1" fill="hold">
                                          <p:stCondLst>
                                            <p:cond delay="499"/>
                                          </p:stCondLst>
                                        </p:cTn>
                                        <p:tgtEl>
                                          <p:spTgt spid="54"/>
                                        </p:tgtEl>
                                        <p:attrNameLst>
                                          <p:attrName>style.visibility</p:attrName>
                                        </p:attrNameLst>
                                      </p:cBhvr>
                                      <p:to>
                                        <p:strVal val="hidden"/>
                                      </p:to>
                                    </p:set>
                                  </p:childTnLst>
                                </p:cTn>
                              </p:par>
                            </p:childTnLst>
                          </p:cTn>
                        </p:par>
                      </p:childTnLst>
                    </p:cTn>
                  </p:par>
                  <p:par>
                    <p:cTn id="171" fill="hold">
                      <p:stCondLst>
                        <p:cond delay="indefinite"/>
                      </p:stCondLst>
                      <p:childTnLst>
                        <p:par>
                          <p:cTn id="172" fill="hold">
                            <p:stCondLst>
                              <p:cond delay="0"/>
                            </p:stCondLst>
                            <p:childTnLst>
                              <p:par>
                                <p:cTn id="173" presetID="10" presetClass="entr" presetSubtype="0" fill="hold" grpId="0" nodeType="clickEffect">
                                  <p:stCondLst>
                                    <p:cond delay="0"/>
                                  </p:stCondLst>
                                  <p:childTnLst>
                                    <p:set>
                                      <p:cBhvr>
                                        <p:cTn id="174" dur="1" fill="hold">
                                          <p:stCondLst>
                                            <p:cond delay="0"/>
                                          </p:stCondLst>
                                        </p:cTn>
                                        <p:tgtEl>
                                          <p:spTgt spid="70"/>
                                        </p:tgtEl>
                                        <p:attrNameLst>
                                          <p:attrName>style.visibility</p:attrName>
                                        </p:attrNameLst>
                                      </p:cBhvr>
                                      <p:to>
                                        <p:strVal val="visible"/>
                                      </p:to>
                                    </p:set>
                                    <p:animEffect transition="in" filter="fade">
                                      <p:cBhvr>
                                        <p:cTn id="175" dur="500"/>
                                        <p:tgtEl>
                                          <p:spTgt spid="70"/>
                                        </p:tgtEl>
                                      </p:cBhvr>
                                    </p:animEffect>
                                  </p:childTnLst>
                                </p:cTn>
                              </p:par>
                              <p:par>
                                <p:cTn id="176" presetID="10" presetClass="entr" presetSubtype="0" fill="hold" grpId="0" nodeType="withEffect">
                                  <p:stCondLst>
                                    <p:cond delay="0"/>
                                  </p:stCondLst>
                                  <p:childTnLst>
                                    <p:set>
                                      <p:cBhvr>
                                        <p:cTn id="177" dur="1" fill="hold">
                                          <p:stCondLst>
                                            <p:cond delay="0"/>
                                          </p:stCondLst>
                                        </p:cTn>
                                        <p:tgtEl>
                                          <p:spTgt spid="69"/>
                                        </p:tgtEl>
                                        <p:attrNameLst>
                                          <p:attrName>style.visibility</p:attrName>
                                        </p:attrNameLst>
                                      </p:cBhvr>
                                      <p:to>
                                        <p:strVal val="visible"/>
                                      </p:to>
                                    </p:set>
                                    <p:animEffect transition="in" filter="fade">
                                      <p:cBhvr>
                                        <p:cTn id="178" dur="500"/>
                                        <p:tgtEl>
                                          <p:spTgt spid="69"/>
                                        </p:tgtEl>
                                      </p:cBhvr>
                                    </p:animEffect>
                                  </p:childTnLst>
                                </p:cTn>
                              </p:par>
                            </p:childTnLst>
                          </p:cTn>
                        </p:par>
                      </p:childTnLst>
                    </p:cTn>
                  </p:par>
                  <p:par>
                    <p:cTn id="179" fill="hold">
                      <p:stCondLst>
                        <p:cond delay="indefinite"/>
                      </p:stCondLst>
                      <p:childTnLst>
                        <p:par>
                          <p:cTn id="180" fill="hold">
                            <p:stCondLst>
                              <p:cond delay="0"/>
                            </p:stCondLst>
                            <p:childTnLst>
                              <p:par>
                                <p:cTn id="181" presetID="10" presetClass="exit" presetSubtype="0" fill="hold" grpId="1" nodeType="clickEffect">
                                  <p:stCondLst>
                                    <p:cond delay="0"/>
                                  </p:stCondLst>
                                  <p:childTnLst>
                                    <p:animEffect transition="out" filter="fade">
                                      <p:cBhvr>
                                        <p:cTn id="182" dur="500"/>
                                        <p:tgtEl>
                                          <p:spTgt spid="70"/>
                                        </p:tgtEl>
                                      </p:cBhvr>
                                    </p:animEffect>
                                    <p:set>
                                      <p:cBhvr>
                                        <p:cTn id="183" dur="1" fill="hold">
                                          <p:stCondLst>
                                            <p:cond delay="499"/>
                                          </p:stCondLst>
                                        </p:cTn>
                                        <p:tgtEl>
                                          <p:spTgt spid="70"/>
                                        </p:tgtEl>
                                        <p:attrNameLst>
                                          <p:attrName>style.visibility</p:attrName>
                                        </p:attrNameLst>
                                      </p:cBhvr>
                                      <p:to>
                                        <p:strVal val="hidden"/>
                                      </p:to>
                                    </p:set>
                                  </p:childTnLst>
                                </p:cTn>
                              </p:par>
                              <p:par>
                                <p:cTn id="184" presetID="10" presetClass="exit" presetSubtype="0" fill="hold" grpId="1" nodeType="withEffect">
                                  <p:stCondLst>
                                    <p:cond delay="0"/>
                                  </p:stCondLst>
                                  <p:childTnLst>
                                    <p:animEffect transition="out" filter="fade">
                                      <p:cBhvr>
                                        <p:cTn id="185" dur="500"/>
                                        <p:tgtEl>
                                          <p:spTgt spid="69"/>
                                        </p:tgtEl>
                                      </p:cBhvr>
                                    </p:animEffect>
                                    <p:set>
                                      <p:cBhvr>
                                        <p:cTn id="186" dur="1" fill="hold">
                                          <p:stCondLst>
                                            <p:cond delay="499"/>
                                          </p:stCondLst>
                                        </p:cTn>
                                        <p:tgtEl>
                                          <p:spTgt spid="69"/>
                                        </p:tgtEl>
                                        <p:attrNameLst>
                                          <p:attrName>style.visibility</p:attrName>
                                        </p:attrNameLst>
                                      </p:cBhvr>
                                      <p:to>
                                        <p:strVal val="hidden"/>
                                      </p:to>
                                    </p:set>
                                  </p:childTnLst>
                                </p:cTn>
                              </p:par>
                            </p:childTnLst>
                          </p:cTn>
                        </p:par>
                      </p:childTnLst>
                    </p:cTn>
                  </p:par>
                  <p:par>
                    <p:cTn id="187" fill="hold">
                      <p:stCondLst>
                        <p:cond delay="indefinite"/>
                      </p:stCondLst>
                      <p:childTnLst>
                        <p:par>
                          <p:cTn id="188" fill="hold">
                            <p:stCondLst>
                              <p:cond delay="0"/>
                            </p:stCondLst>
                            <p:childTnLst>
                              <p:par>
                                <p:cTn id="189" presetID="10" presetClass="entr" presetSubtype="0" fill="hold" nodeType="clickEffect">
                                  <p:stCondLst>
                                    <p:cond delay="0"/>
                                  </p:stCondLst>
                                  <p:childTnLst>
                                    <p:set>
                                      <p:cBhvr>
                                        <p:cTn id="190" dur="1" fill="hold">
                                          <p:stCondLst>
                                            <p:cond delay="0"/>
                                          </p:stCondLst>
                                        </p:cTn>
                                        <p:tgtEl>
                                          <p:spTgt spid="48"/>
                                        </p:tgtEl>
                                        <p:attrNameLst>
                                          <p:attrName>style.visibility</p:attrName>
                                        </p:attrNameLst>
                                      </p:cBhvr>
                                      <p:to>
                                        <p:strVal val="visible"/>
                                      </p:to>
                                    </p:set>
                                    <p:animEffect transition="in" filter="fade">
                                      <p:cBhvr>
                                        <p:cTn id="191" dur="500"/>
                                        <p:tgtEl>
                                          <p:spTgt spid="48"/>
                                        </p:tgtEl>
                                      </p:cBhvr>
                                    </p:animEffect>
                                  </p:childTnLst>
                                </p:cTn>
                              </p:par>
                              <p:par>
                                <p:cTn id="192" presetID="10" presetClass="entr" presetSubtype="0" fill="hold" nodeType="withEffect">
                                  <p:stCondLst>
                                    <p:cond delay="0"/>
                                  </p:stCondLst>
                                  <p:childTnLst>
                                    <p:set>
                                      <p:cBhvr>
                                        <p:cTn id="193" dur="1" fill="hold">
                                          <p:stCondLst>
                                            <p:cond delay="0"/>
                                          </p:stCondLst>
                                        </p:cTn>
                                        <p:tgtEl>
                                          <p:spTgt spid="47"/>
                                        </p:tgtEl>
                                        <p:attrNameLst>
                                          <p:attrName>style.visibility</p:attrName>
                                        </p:attrNameLst>
                                      </p:cBhvr>
                                      <p:to>
                                        <p:strVal val="visible"/>
                                      </p:to>
                                    </p:set>
                                    <p:animEffect transition="in" filter="fade">
                                      <p:cBhvr>
                                        <p:cTn id="194" dur="500"/>
                                        <p:tgtEl>
                                          <p:spTgt spid="47"/>
                                        </p:tgtEl>
                                      </p:cBhvr>
                                    </p:animEffect>
                                  </p:childTnLst>
                                </p:cTn>
                              </p:par>
                              <p:par>
                                <p:cTn id="195" presetID="10" presetClass="entr" presetSubtype="0" fill="hold" nodeType="withEffect">
                                  <p:stCondLst>
                                    <p:cond delay="0"/>
                                  </p:stCondLst>
                                  <p:childTnLst>
                                    <p:set>
                                      <p:cBhvr>
                                        <p:cTn id="196" dur="1" fill="hold">
                                          <p:stCondLst>
                                            <p:cond delay="0"/>
                                          </p:stCondLst>
                                        </p:cTn>
                                        <p:tgtEl>
                                          <p:spTgt spid="46"/>
                                        </p:tgtEl>
                                        <p:attrNameLst>
                                          <p:attrName>style.visibility</p:attrName>
                                        </p:attrNameLst>
                                      </p:cBhvr>
                                      <p:to>
                                        <p:strVal val="visible"/>
                                      </p:to>
                                    </p:set>
                                    <p:animEffect transition="in" filter="fade">
                                      <p:cBhvr>
                                        <p:cTn id="197" dur="500"/>
                                        <p:tgtEl>
                                          <p:spTgt spid="46"/>
                                        </p:tgtEl>
                                      </p:cBhvr>
                                    </p:animEffect>
                                  </p:childTnLst>
                                </p:cTn>
                              </p:par>
                              <p:par>
                                <p:cTn id="198" presetID="10" presetClass="entr" presetSubtype="0" fill="hold" nodeType="withEffect">
                                  <p:stCondLst>
                                    <p:cond delay="0"/>
                                  </p:stCondLst>
                                  <p:childTnLst>
                                    <p:set>
                                      <p:cBhvr>
                                        <p:cTn id="199" dur="1" fill="hold">
                                          <p:stCondLst>
                                            <p:cond delay="0"/>
                                          </p:stCondLst>
                                        </p:cTn>
                                        <p:tgtEl>
                                          <p:spTgt spid="45"/>
                                        </p:tgtEl>
                                        <p:attrNameLst>
                                          <p:attrName>style.visibility</p:attrName>
                                        </p:attrNameLst>
                                      </p:cBhvr>
                                      <p:to>
                                        <p:strVal val="visible"/>
                                      </p:to>
                                    </p:set>
                                    <p:animEffect transition="in" filter="fade">
                                      <p:cBhvr>
                                        <p:cTn id="200" dur="500"/>
                                        <p:tgtEl>
                                          <p:spTgt spid="45"/>
                                        </p:tgtEl>
                                      </p:cBhvr>
                                    </p:animEffect>
                                  </p:childTnLst>
                                </p:cTn>
                              </p:par>
                              <p:par>
                                <p:cTn id="201" presetID="10" presetClass="entr" presetSubtype="0" fill="hold" nodeType="withEffect">
                                  <p:stCondLst>
                                    <p:cond delay="0"/>
                                  </p:stCondLst>
                                  <p:childTnLst>
                                    <p:set>
                                      <p:cBhvr>
                                        <p:cTn id="202" dur="1" fill="hold">
                                          <p:stCondLst>
                                            <p:cond delay="0"/>
                                          </p:stCondLst>
                                        </p:cTn>
                                        <p:tgtEl>
                                          <p:spTgt spid="44"/>
                                        </p:tgtEl>
                                        <p:attrNameLst>
                                          <p:attrName>style.visibility</p:attrName>
                                        </p:attrNameLst>
                                      </p:cBhvr>
                                      <p:to>
                                        <p:strVal val="visible"/>
                                      </p:to>
                                    </p:set>
                                    <p:animEffect transition="in" filter="fade">
                                      <p:cBhvr>
                                        <p:cTn id="203" dur="500"/>
                                        <p:tgtEl>
                                          <p:spTgt spid="44"/>
                                        </p:tgtEl>
                                      </p:cBhvr>
                                    </p:animEffect>
                                  </p:childTnLst>
                                </p:cTn>
                              </p:par>
                              <p:par>
                                <p:cTn id="204" presetID="10" presetClass="entr" presetSubtype="0" fill="hold" nodeType="withEffect">
                                  <p:stCondLst>
                                    <p:cond delay="0"/>
                                  </p:stCondLst>
                                  <p:childTnLst>
                                    <p:set>
                                      <p:cBhvr>
                                        <p:cTn id="205" dur="1" fill="hold">
                                          <p:stCondLst>
                                            <p:cond delay="0"/>
                                          </p:stCondLst>
                                        </p:cTn>
                                        <p:tgtEl>
                                          <p:spTgt spid="49"/>
                                        </p:tgtEl>
                                        <p:attrNameLst>
                                          <p:attrName>style.visibility</p:attrName>
                                        </p:attrNameLst>
                                      </p:cBhvr>
                                      <p:to>
                                        <p:strVal val="visible"/>
                                      </p:to>
                                    </p:set>
                                    <p:animEffect transition="in" filter="fade">
                                      <p:cBhvr>
                                        <p:cTn id="206" dur="500"/>
                                        <p:tgtEl>
                                          <p:spTgt spid="49"/>
                                        </p:tgtEl>
                                      </p:cBhvr>
                                    </p:animEffect>
                                  </p:childTnLst>
                                </p:cTn>
                              </p:par>
                              <p:par>
                                <p:cTn id="207" presetID="10" presetClass="entr" presetSubtype="0" fill="hold" nodeType="withEffect">
                                  <p:stCondLst>
                                    <p:cond delay="0"/>
                                  </p:stCondLst>
                                  <p:childTnLst>
                                    <p:set>
                                      <p:cBhvr>
                                        <p:cTn id="208" dur="1" fill="hold">
                                          <p:stCondLst>
                                            <p:cond delay="0"/>
                                          </p:stCondLst>
                                        </p:cTn>
                                        <p:tgtEl>
                                          <p:spTgt spid="50"/>
                                        </p:tgtEl>
                                        <p:attrNameLst>
                                          <p:attrName>style.visibility</p:attrName>
                                        </p:attrNameLst>
                                      </p:cBhvr>
                                      <p:to>
                                        <p:strVal val="visible"/>
                                      </p:to>
                                    </p:set>
                                    <p:animEffect transition="in" filter="fade">
                                      <p:cBhvr>
                                        <p:cTn id="209" dur="500"/>
                                        <p:tgtEl>
                                          <p:spTgt spid="50"/>
                                        </p:tgtEl>
                                      </p:cBhvr>
                                    </p:animEffect>
                                  </p:childTnLst>
                                </p:cTn>
                              </p:par>
                              <p:par>
                                <p:cTn id="210" presetID="10" presetClass="entr" presetSubtype="0" fill="hold" nodeType="withEffect">
                                  <p:stCondLst>
                                    <p:cond delay="0"/>
                                  </p:stCondLst>
                                  <p:childTnLst>
                                    <p:set>
                                      <p:cBhvr>
                                        <p:cTn id="211" dur="1" fill="hold">
                                          <p:stCondLst>
                                            <p:cond delay="0"/>
                                          </p:stCondLst>
                                        </p:cTn>
                                        <p:tgtEl>
                                          <p:spTgt spid="51"/>
                                        </p:tgtEl>
                                        <p:attrNameLst>
                                          <p:attrName>style.visibility</p:attrName>
                                        </p:attrNameLst>
                                      </p:cBhvr>
                                      <p:to>
                                        <p:strVal val="visible"/>
                                      </p:to>
                                    </p:set>
                                    <p:animEffect transition="in" filter="fade">
                                      <p:cBhvr>
                                        <p:cTn id="212" dur="500"/>
                                        <p:tgtEl>
                                          <p:spTgt spid="51"/>
                                        </p:tgtEl>
                                      </p:cBhvr>
                                    </p:animEffect>
                                  </p:childTnLst>
                                </p:cTn>
                              </p:par>
                            </p:childTnLst>
                          </p:cTn>
                        </p:par>
                      </p:childTnLst>
                    </p:cTn>
                  </p:par>
                  <p:par>
                    <p:cTn id="213" fill="hold">
                      <p:stCondLst>
                        <p:cond delay="indefinite"/>
                      </p:stCondLst>
                      <p:childTnLst>
                        <p:par>
                          <p:cTn id="214" fill="hold">
                            <p:stCondLst>
                              <p:cond delay="0"/>
                            </p:stCondLst>
                            <p:childTnLst>
                              <p:par>
                                <p:cTn id="215" presetID="10" presetClass="exit" presetSubtype="0" fill="hold" nodeType="clickEffect">
                                  <p:stCondLst>
                                    <p:cond delay="0"/>
                                  </p:stCondLst>
                                  <p:childTnLst>
                                    <p:animEffect transition="out" filter="fade">
                                      <p:cBhvr>
                                        <p:cTn id="216" dur="500"/>
                                        <p:tgtEl>
                                          <p:spTgt spid="48"/>
                                        </p:tgtEl>
                                      </p:cBhvr>
                                    </p:animEffect>
                                    <p:set>
                                      <p:cBhvr>
                                        <p:cTn id="217" dur="1" fill="hold">
                                          <p:stCondLst>
                                            <p:cond delay="499"/>
                                          </p:stCondLst>
                                        </p:cTn>
                                        <p:tgtEl>
                                          <p:spTgt spid="48"/>
                                        </p:tgtEl>
                                        <p:attrNameLst>
                                          <p:attrName>style.visibility</p:attrName>
                                        </p:attrNameLst>
                                      </p:cBhvr>
                                      <p:to>
                                        <p:strVal val="hidden"/>
                                      </p:to>
                                    </p:set>
                                  </p:childTnLst>
                                </p:cTn>
                              </p:par>
                              <p:par>
                                <p:cTn id="218" presetID="10" presetClass="exit" presetSubtype="0" fill="hold" nodeType="withEffect">
                                  <p:stCondLst>
                                    <p:cond delay="0"/>
                                  </p:stCondLst>
                                  <p:childTnLst>
                                    <p:animEffect transition="out" filter="fade">
                                      <p:cBhvr>
                                        <p:cTn id="219" dur="500"/>
                                        <p:tgtEl>
                                          <p:spTgt spid="47"/>
                                        </p:tgtEl>
                                      </p:cBhvr>
                                    </p:animEffect>
                                    <p:set>
                                      <p:cBhvr>
                                        <p:cTn id="220" dur="1" fill="hold">
                                          <p:stCondLst>
                                            <p:cond delay="499"/>
                                          </p:stCondLst>
                                        </p:cTn>
                                        <p:tgtEl>
                                          <p:spTgt spid="47"/>
                                        </p:tgtEl>
                                        <p:attrNameLst>
                                          <p:attrName>style.visibility</p:attrName>
                                        </p:attrNameLst>
                                      </p:cBhvr>
                                      <p:to>
                                        <p:strVal val="hidden"/>
                                      </p:to>
                                    </p:set>
                                  </p:childTnLst>
                                </p:cTn>
                              </p:par>
                              <p:par>
                                <p:cTn id="221" presetID="10" presetClass="exit" presetSubtype="0" fill="hold" nodeType="withEffect">
                                  <p:stCondLst>
                                    <p:cond delay="0"/>
                                  </p:stCondLst>
                                  <p:childTnLst>
                                    <p:animEffect transition="out" filter="fade">
                                      <p:cBhvr>
                                        <p:cTn id="222" dur="500"/>
                                        <p:tgtEl>
                                          <p:spTgt spid="46"/>
                                        </p:tgtEl>
                                      </p:cBhvr>
                                    </p:animEffect>
                                    <p:set>
                                      <p:cBhvr>
                                        <p:cTn id="223" dur="1" fill="hold">
                                          <p:stCondLst>
                                            <p:cond delay="499"/>
                                          </p:stCondLst>
                                        </p:cTn>
                                        <p:tgtEl>
                                          <p:spTgt spid="46"/>
                                        </p:tgtEl>
                                        <p:attrNameLst>
                                          <p:attrName>style.visibility</p:attrName>
                                        </p:attrNameLst>
                                      </p:cBhvr>
                                      <p:to>
                                        <p:strVal val="hidden"/>
                                      </p:to>
                                    </p:set>
                                  </p:childTnLst>
                                </p:cTn>
                              </p:par>
                              <p:par>
                                <p:cTn id="224" presetID="10" presetClass="exit" presetSubtype="0" fill="hold" nodeType="withEffect">
                                  <p:stCondLst>
                                    <p:cond delay="0"/>
                                  </p:stCondLst>
                                  <p:childTnLst>
                                    <p:animEffect transition="out" filter="fade">
                                      <p:cBhvr>
                                        <p:cTn id="225" dur="500"/>
                                        <p:tgtEl>
                                          <p:spTgt spid="45"/>
                                        </p:tgtEl>
                                      </p:cBhvr>
                                    </p:animEffect>
                                    <p:set>
                                      <p:cBhvr>
                                        <p:cTn id="226" dur="1" fill="hold">
                                          <p:stCondLst>
                                            <p:cond delay="499"/>
                                          </p:stCondLst>
                                        </p:cTn>
                                        <p:tgtEl>
                                          <p:spTgt spid="45"/>
                                        </p:tgtEl>
                                        <p:attrNameLst>
                                          <p:attrName>style.visibility</p:attrName>
                                        </p:attrNameLst>
                                      </p:cBhvr>
                                      <p:to>
                                        <p:strVal val="hidden"/>
                                      </p:to>
                                    </p:set>
                                  </p:childTnLst>
                                </p:cTn>
                              </p:par>
                              <p:par>
                                <p:cTn id="227" presetID="10" presetClass="exit" presetSubtype="0" fill="hold" nodeType="withEffect">
                                  <p:stCondLst>
                                    <p:cond delay="0"/>
                                  </p:stCondLst>
                                  <p:childTnLst>
                                    <p:animEffect transition="out" filter="fade">
                                      <p:cBhvr>
                                        <p:cTn id="228" dur="500"/>
                                        <p:tgtEl>
                                          <p:spTgt spid="44"/>
                                        </p:tgtEl>
                                      </p:cBhvr>
                                    </p:animEffect>
                                    <p:set>
                                      <p:cBhvr>
                                        <p:cTn id="229" dur="1" fill="hold">
                                          <p:stCondLst>
                                            <p:cond delay="499"/>
                                          </p:stCondLst>
                                        </p:cTn>
                                        <p:tgtEl>
                                          <p:spTgt spid="44"/>
                                        </p:tgtEl>
                                        <p:attrNameLst>
                                          <p:attrName>style.visibility</p:attrName>
                                        </p:attrNameLst>
                                      </p:cBhvr>
                                      <p:to>
                                        <p:strVal val="hidden"/>
                                      </p:to>
                                    </p:set>
                                  </p:childTnLst>
                                </p:cTn>
                              </p:par>
                              <p:par>
                                <p:cTn id="230" presetID="10" presetClass="exit" presetSubtype="0" fill="hold" nodeType="withEffect">
                                  <p:stCondLst>
                                    <p:cond delay="0"/>
                                  </p:stCondLst>
                                  <p:childTnLst>
                                    <p:animEffect transition="out" filter="fade">
                                      <p:cBhvr>
                                        <p:cTn id="231" dur="500"/>
                                        <p:tgtEl>
                                          <p:spTgt spid="49"/>
                                        </p:tgtEl>
                                      </p:cBhvr>
                                    </p:animEffect>
                                    <p:set>
                                      <p:cBhvr>
                                        <p:cTn id="232" dur="1" fill="hold">
                                          <p:stCondLst>
                                            <p:cond delay="499"/>
                                          </p:stCondLst>
                                        </p:cTn>
                                        <p:tgtEl>
                                          <p:spTgt spid="49"/>
                                        </p:tgtEl>
                                        <p:attrNameLst>
                                          <p:attrName>style.visibility</p:attrName>
                                        </p:attrNameLst>
                                      </p:cBhvr>
                                      <p:to>
                                        <p:strVal val="hidden"/>
                                      </p:to>
                                    </p:set>
                                  </p:childTnLst>
                                </p:cTn>
                              </p:par>
                              <p:par>
                                <p:cTn id="233" presetID="10" presetClass="exit" presetSubtype="0" fill="hold" nodeType="withEffect">
                                  <p:stCondLst>
                                    <p:cond delay="0"/>
                                  </p:stCondLst>
                                  <p:childTnLst>
                                    <p:animEffect transition="out" filter="fade">
                                      <p:cBhvr>
                                        <p:cTn id="234" dur="500"/>
                                        <p:tgtEl>
                                          <p:spTgt spid="50"/>
                                        </p:tgtEl>
                                      </p:cBhvr>
                                    </p:animEffect>
                                    <p:set>
                                      <p:cBhvr>
                                        <p:cTn id="235" dur="1" fill="hold">
                                          <p:stCondLst>
                                            <p:cond delay="499"/>
                                          </p:stCondLst>
                                        </p:cTn>
                                        <p:tgtEl>
                                          <p:spTgt spid="50"/>
                                        </p:tgtEl>
                                        <p:attrNameLst>
                                          <p:attrName>style.visibility</p:attrName>
                                        </p:attrNameLst>
                                      </p:cBhvr>
                                      <p:to>
                                        <p:strVal val="hidden"/>
                                      </p:to>
                                    </p:set>
                                  </p:childTnLst>
                                </p:cTn>
                              </p:par>
                              <p:par>
                                <p:cTn id="236" presetID="10" presetClass="exit" presetSubtype="0" fill="hold" nodeType="withEffect">
                                  <p:stCondLst>
                                    <p:cond delay="0"/>
                                  </p:stCondLst>
                                  <p:childTnLst>
                                    <p:animEffect transition="out" filter="fade">
                                      <p:cBhvr>
                                        <p:cTn id="237" dur="500"/>
                                        <p:tgtEl>
                                          <p:spTgt spid="51"/>
                                        </p:tgtEl>
                                      </p:cBhvr>
                                    </p:animEffect>
                                    <p:set>
                                      <p:cBhvr>
                                        <p:cTn id="238" dur="1" fill="hold">
                                          <p:stCondLst>
                                            <p:cond delay="499"/>
                                          </p:stCondLst>
                                        </p:cTn>
                                        <p:tgtEl>
                                          <p:spTgt spid="51"/>
                                        </p:tgtEl>
                                        <p:attrNameLst>
                                          <p:attrName>style.visibility</p:attrName>
                                        </p:attrNameLst>
                                      </p:cBhvr>
                                      <p:to>
                                        <p:strVal val="hidden"/>
                                      </p:to>
                                    </p:set>
                                  </p:childTnLst>
                                </p:cTn>
                              </p:par>
                            </p:childTnLst>
                          </p:cTn>
                        </p:par>
                      </p:childTnLst>
                    </p:cTn>
                  </p:par>
                  <p:par>
                    <p:cTn id="239" fill="hold">
                      <p:stCondLst>
                        <p:cond delay="indefinite"/>
                      </p:stCondLst>
                      <p:childTnLst>
                        <p:par>
                          <p:cTn id="240" fill="hold">
                            <p:stCondLst>
                              <p:cond delay="0"/>
                            </p:stCondLst>
                            <p:childTnLst>
                              <p:par>
                                <p:cTn id="241" presetID="10" presetClass="entr" presetSubtype="0" fill="hold" grpId="0" nodeType="clickEffect">
                                  <p:stCondLst>
                                    <p:cond delay="0"/>
                                  </p:stCondLst>
                                  <p:childTnLst>
                                    <p:set>
                                      <p:cBhvr>
                                        <p:cTn id="242" dur="1" fill="hold">
                                          <p:stCondLst>
                                            <p:cond delay="0"/>
                                          </p:stCondLst>
                                        </p:cTn>
                                        <p:tgtEl>
                                          <p:spTgt spid="31"/>
                                        </p:tgtEl>
                                        <p:attrNameLst>
                                          <p:attrName>style.visibility</p:attrName>
                                        </p:attrNameLst>
                                      </p:cBhvr>
                                      <p:to>
                                        <p:strVal val="visible"/>
                                      </p:to>
                                    </p:set>
                                    <p:animEffect transition="in" filter="fade">
                                      <p:cBhvr>
                                        <p:cTn id="243" dur="500"/>
                                        <p:tgtEl>
                                          <p:spTgt spid="31"/>
                                        </p:tgtEl>
                                      </p:cBhvr>
                                    </p:animEffect>
                                  </p:childTnLst>
                                </p:cTn>
                              </p:par>
                            </p:childTnLst>
                          </p:cTn>
                        </p:par>
                      </p:childTnLst>
                    </p:cTn>
                  </p:par>
                  <p:par>
                    <p:cTn id="244" fill="hold">
                      <p:stCondLst>
                        <p:cond delay="indefinite"/>
                      </p:stCondLst>
                      <p:childTnLst>
                        <p:par>
                          <p:cTn id="245" fill="hold">
                            <p:stCondLst>
                              <p:cond delay="0"/>
                            </p:stCondLst>
                            <p:childTnLst>
                              <p:par>
                                <p:cTn id="246" presetID="10" presetClass="entr" presetSubtype="0" fill="hold" grpId="0" nodeType="clickEffect">
                                  <p:stCondLst>
                                    <p:cond delay="0"/>
                                  </p:stCondLst>
                                  <p:childTnLst>
                                    <p:set>
                                      <p:cBhvr>
                                        <p:cTn id="247" dur="1" fill="hold">
                                          <p:stCondLst>
                                            <p:cond delay="0"/>
                                          </p:stCondLst>
                                        </p:cTn>
                                        <p:tgtEl>
                                          <p:spTgt spid="13"/>
                                        </p:tgtEl>
                                        <p:attrNameLst>
                                          <p:attrName>style.visibility</p:attrName>
                                        </p:attrNameLst>
                                      </p:cBhvr>
                                      <p:to>
                                        <p:strVal val="visible"/>
                                      </p:to>
                                    </p:set>
                                    <p:animEffect transition="in" filter="fade">
                                      <p:cBhvr>
                                        <p:cTn id="248" dur="500"/>
                                        <p:tgtEl>
                                          <p:spTgt spid="13"/>
                                        </p:tgtEl>
                                      </p:cBhvr>
                                    </p:animEffect>
                                  </p:childTnLst>
                                </p:cTn>
                              </p:par>
                            </p:childTnLst>
                          </p:cTn>
                        </p:par>
                      </p:childTnLst>
                    </p:cTn>
                  </p:par>
                  <p:par>
                    <p:cTn id="249" fill="hold">
                      <p:stCondLst>
                        <p:cond delay="indefinite"/>
                      </p:stCondLst>
                      <p:childTnLst>
                        <p:par>
                          <p:cTn id="250" fill="hold">
                            <p:stCondLst>
                              <p:cond delay="0"/>
                            </p:stCondLst>
                            <p:childTnLst>
                              <p:par>
                                <p:cTn id="251" presetID="10" presetClass="entr" presetSubtype="0" fill="hold" grpId="0" nodeType="clickEffect">
                                  <p:stCondLst>
                                    <p:cond delay="0"/>
                                  </p:stCondLst>
                                  <p:childTnLst>
                                    <p:set>
                                      <p:cBhvr>
                                        <p:cTn id="252" dur="1" fill="hold">
                                          <p:stCondLst>
                                            <p:cond delay="0"/>
                                          </p:stCondLst>
                                        </p:cTn>
                                        <p:tgtEl>
                                          <p:spTgt spid="11"/>
                                        </p:tgtEl>
                                        <p:attrNameLst>
                                          <p:attrName>style.visibility</p:attrName>
                                        </p:attrNameLst>
                                      </p:cBhvr>
                                      <p:to>
                                        <p:strVal val="visible"/>
                                      </p:to>
                                    </p:set>
                                    <p:animEffect transition="in" filter="fade">
                                      <p:cBhvr>
                                        <p:cTn id="253" dur="500"/>
                                        <p:tgtEl>
                                          <p:spTgt spid="11"/>
                                        </p:tgtEl>
                                      </p:cBhvr>
                                    </p:animEffect>
                                  </p:childTnLst>
                                </p:cTn>
                              </p:par>
                              <p:par>
                                <p:cTn id="254" presetID="10" presetClass="entr" presetSubtype="0" fill="hold" nodeType="withEffect">
                                  <p:stCondLst>
                                    <p:cond delay="0"/>
                                  </p:stCondLst>
                                  <p:childTnLst>
                                    <p:set>
                                      <p:cBhvr>
                                        <p:cTn id="255" dur="1" fill="hold">
                                          <p:stCondLst>
                                            <p:cond delay="0"/>
                                          </p:stCondLst>
                                        </p:cTn>
                                        <p:tgtEl>
                                          <p:spTgt spid="12"/>
                                        </p:tgtEl>
                                        <p:attrNameLst>
                                          <p:attrName>style.visibility</p:attrName>
                                        </p:attrNameLst>
                                      </p:cBhvr>
                                      <p:to>
                                        <p:strVal val="visible"/>
                                      </p:to>
                                    </p:set>
                                    <p:animEffect transition="in" filter="fade">
                                      <p:cBhvr>
                                        <p:cTn id="256" dur="500"/>
                                        <p:tgtEl>
                                          <p:spTgt spid="12"/>
                                        </p:tgtEl>
                                      </p:cBhvr>
                                    </p:animEffect>
                                  </p:childTnLst>
                                </p:cTn>
                              </p:par>
                            </p:childTnLst>
                          </p:cTn>
                        </p:par>
                      </p:childTnLst>
                    </p:cTn>
                  </p:par>
                  <p:par>
                    <p:cTn id="257" fill="hold">
                      <p:stCondLst>
                        <p:cond delay="indefinite"/>
                      </p:stCondLst>
                      <p:childTnLst>
                        <p:par>
                          <p:cTn id="258" fill="hold">
                            <p:stCondLst>
                              <p:cond delay="0"/>
                            </p:stCondLst>
                            <p:childTnLst>
                              <p:par>
                                <p:cTn id="259" presetID="10" presetClass="entr" presetSubtype="0" fill="hold" grpId="0" nodeType="clickEffect">
                                  <p:stCondLst>
                                    <p:cond delay="0"/>
                                  </p:stCondLst>
                                  <p:childTnLst>
                                    <p:set>
                                      <p:cBhvr>
                                        <p:cTn id="260" dur="1" fill="hold">
                                          <p:stCondLst>
                                            <p:cond delay="0"/>
                                          </p:stCondLst>
                                        </p:cTn>
                                        <p:tgtEl>
                                          <p:spTgt spid="77"/>
                                        </p:tgtEl>
                                        <p:attrNameLst>
                                          <p:attrName>style.visibility</p:attrName>
                                        </p:attrNameLst>
                                      </p:cBhvr>
                                      <p:to>
                                        <p:strVal val="visible"/>
                                      </p:to>
                                    </p:set>
                                    <p:animEffect transition="in" filter="fade">
                                      <p:cBhvr>
                                        <p:cTn id="261" dur="500"/>
                                        <p:tgtEl>
                                          <p:spTgt spid="77"/>
                                        </p:tgtEl>
                                      </p:cBhvr>
                                    </p:animEffect>
                                  </p:childTnLst>
                                </p:cTn>
                              </p:par>
                              <p:par>
                                <p:cTn id="262" presetID="10" presetClass="entr" presetSubtype="0" fill="hold" nodeType="withEffect">
                                  <p:stCondLst>
                                    <p:cond delay="0"/>
                                  </p:stCondLst>
                                  <p:childTnLst>
                                    <p:set>
                                      <p:cBhvr>
                                        <p:cTn id="263" dur="1" fill="hold">
                                          <p:stCondLst>
                                            <p:cond delay="0"/>
                                          </p:stCondLst>
                                        </p:cTn>
                                        <p:tgtEl>
                                          <p:spTgt spid="78"/>
                                        </p:tgtEl>
                                        <p:attrNameLst>
                                          <p:attrName>style.visibility</p:attrName>
                                        </p:attrNameLst>
                                      </p:cBhvr>
                                      <p:to>
                                        <p:strVal val="visible"/>
                                      </p:to>
                                    </p:set>
                                    <p:animEffect transition="in" filter="fade">
                                      <p:cBhvr>
                                        <p:cTn id="264" dur="500"/>
                                        <p:tgtEl>
                                          <p:spTgt spid="78"/>
                                        </p:tgtEl>
                                      </p:cBhvr>
                                    </p:animEffect>
                                  </p:childTnLst>
                                </p:cTn>
                              </p:par>
                            </p:childTnLst>
                          </p:cTn>
                        </p:par>
                      </p:childTnLst>
                    </p:cTn>
                  </p:par>
                  <p:par>
                    <p:cTn id="265" fill="hold">
                      <p:stCondLst>
                        <p:cond delay="indefinite"/>
                      </p:stCondLst>
                      <p:childTnLst>
                        <p:par>
                          <p:cTn id="266" fill="hold">
                            <p:stCondLst>
                              <p:cond delay="0"/>
                            </p:stCondLst>
                            <p:childTnLst>
                              <p:par>
                                <p:cTn id="267" presetID="10" presetClass="entr" presetSubtype="0" fill="hold" grpId="0" nodeType="clickEffect">
                                  <p:stCondLst>
                                    <p:cond delay="0"/>
                                  </p:stCondLst>
                                  <p:childTnLst>
                                    <p:set>
                                      <p:cBhvr>
                                        <p:cTn id="268" dur="1" fill="hold">
                                          <p:stCondLst>
                                            <p:cond delay="0"/>
                                          </p:stCondLst>
                                        </p:cTn>
                                        <p:tgtEl>
                                          <p:spTgt spid="79"/>
                                        </p:tgtEl>
                                        <p:attrNameLst>
                                          <p:attrName>style.visibility</p:attrName>
                                        </p:attrNameLst>
                                      </p:cBhvr>
                                      <p:to>
                                        <p:strVal val="visible"/>
                                      </p:to>
                                    </p:set>
                                    <p:animEffect transition="in" filter="fade">
                                      <p:cBhvr>
                                        <p:cTn id="269" dur="500"/>
                                        <p:tgtEl>
                                          <p:spTgt spid="79"/>
                                        </p:tgtEl>
                                      </p:cBhvr>
                                    </p:animEffect>
                                  </p:childTnLst>
                                </p:cTn>
                              </p:par>
                              <p:par>
                                <p:cTn id="270" presetID="10" presetClass="entr" presetSubtype="0" fill="hold" nodeType="withEffect">
                                  <p:stCondLst>
                                    <p:cond delay="0"/>
                                  </p:stCondLst>
                                  <p:childTnLst>
                                    <p:set>
                                      <p:cBhvr>
                                        <p:cTn id="271" dur="1" fill="hold">
                                          <p:stCondLst>
                                            <p:cond delay="0"/>
                                          </p:stCondLst>
                                        </p:cTn>
                                        <p:tgtEl>
                                          <p:spTgt spid="81"/>
                                        </p:tgtEl>
                                        <p:attrNameLst>
                                          <p:attrName>style.visibility</p:attrName>
                                        </p:attrNameLst>
                                      </p:cBhvr>
                                      <p:to>
                                        <p:strVal val="visible"/>
                                      </p:to>
                                    </p:set>
                                    <p:animEffect transition="in" filter="fade">
                                      <p:cBhvr>
                                        <p:cTn id="272" dur="500"/>
                                        <p:tgtEl>
                                          <p:spTgt spid="81"/>
                                        </p:tgtEl>
                                      </p:cBhvr>
                                    </p:animEffect>
                                  </p:childTnLst>
                                </p:cTn>
                              </p:par>
                            </p:childTnLst>
                          </p:cTn>
                        </p:par>
                      </p:childTnLst>
                    </p:cTn>
                  </p:par>
                  <p:par>
                    <p:cTn id="273" fill="hold">
                      <p:stCondLst>
                        <p:cond delay="indefinite"/>
                      </p:stCondLst>
                      <p:childTnLst>
                        <p:par>
                          <p:cTn id="274" fill="hold">
                            <p:stCondLst>
                              <p:cond delay="0"/>
                            </p:stCondLst>
                            <p:childTnLst>
                              <p:par>
                                <p:cTn id="275" presetID="10" presetClass="entr" presetSubtype="0" fill="hold" grpId="0" nodeType="clickEffect">
                                  <p:stCondLst>
                                    <p:cond delay="0"/>
                                  </p:stCondLst>
                                  <p:childTnLst>
                                    <p:set>
                                      <p:cBhvr>
                                        <p:cTn id="276" dur="1" fill="hold">
                                          <p:stCondLst>
                                            <p:cond delay="0"/>
                                          </p:stCondLst>
                                        </p:cTn>
                                        <p:tgtEl>
                                          <p:spTgt spid="83"/>
                                        </p:tgtEl>
                                        <p:attrNameLst>
                                          <p:attrName>style.visibility</p:attrName>
                                        </p:attrNameLst>
                                      </p:cBhvr>
                                      <p:to>
                                        <p:strVal val="visible"/>
                                      </p:to>
                                    </p:set>
                                    <p:animEffect transition="in" filter="fade">
                                      <p:cBhvr>
                                        <p:cTn id="277" dur="500"/>
                                        <p:tgtEl>
                                          <p:spTgt spid="83"/>
                                        </p:tgtEl>
                                      </p:cBhvr>
                                    </p:animEffect>
                                  </p:childTnLst>
                                </p:cTn>
                              </p:par>
                              <p:par>
                                <p:cTn id="278" presetID="10" presetClass="entr" presetSubtype="0" fill="hold" grpId="0" nodeType="withEffect">
                                  <p:stCondLst>
                                    <p:cond delay="0"/>
                                  </p:stCondLst>
                                  <p:childTnLst>
                                    <p:set>
                                      <p:cBhvr>
                                        <p:cTn id="279" dur="1" fill="hold">
                                          <p:stCondLst>
                                            <p:cond delay="0"/>
                                          </p:stCondLst>
                                        </p:cTn>
                                        <p:tgtEl>
                                          <p:spTgt spid="82"/>
                                        </p:tgtEl>
                                        <p:attrNameLst>
                                          <p:attrName>style.visibility</p:attrName>
                                        </p:attrNameLst>
                                      </p:cBhvr>
                                      <p:to>
                                        <p:strVal val="visible"/>
                                      </p:to>
                                    </p:set>
                                    <p:animEffect transition="in" filter="fade">
                                      <p:cBhvr>
                                        <p:cTn id="280" dur="500"/>
                                        <p:tgtEl>
                                          <p:spTgt spid="82"/>
                                        </p:tgtEl>
                                      </p:cBhvr>
                                    </p:animEffect>
                                  </p:childTnLst>
                                </p:cTn>
                              </p:par>
                            </p:childTnLst>
                          </p:cTn>
                        </p:par>
                      </p:childTnLst>
                    </p:cTn>
                  </p:par>
                  <p:par>
                    <p:cTn id="281" fill="hold">
                      <p:stCondLst>
                        <p:cond delay="indefinite"/>
                      </p:stCondLst>
                      <p:childTnLst>
                        <p:par>
                          <p:cTn id="282" fill="hold">
                            <p:stCondLst>
                              <p:cond delay="0"/>
                            </p:stCondLst>
                            <p:childTnLst>
                              <p:par>
                                <p:cTn id="283" presetID="10" presetClass="entr" presetSubtype="0" fill="hold" grpId="0" nodeType="clickEffect">
                                  <p:stCondLst>
                                    <p:cond delay="0"/>
                                  </p:stCondLst>
                                  <p:childTnLst>
                                    <p:set>
                                      <p:cBhvr>
                                        <p:cTn id="284" dur="1" fill="hold">
                                          <p:stCondLst>
                                            <p:cond delay="0"/>
                                          </p:stCondLst>
                                        </p:cTn>
                                        <p:tgtEl>
                                          <p:spTgt spid="73"/>
                                        </p:tgtEl>
                                        <p:attrNameLst>
                                          <p:attrName>style.visibility</p:attrName>
                                        </p:attrNameLst>
                                      </p:cBhvr>
                                      <p:to>
                                        <p:strVal val="visible"/>
                                      </p:to>
                                    </p:set>
                                    <p:animEffect transition="in" filter="fade">
                                      <p:cBhvr>
                                        <p:cTn id="285" dur="500"/>
                                        <p:tgtEl>
                                          <p:spTgt spid="73"/>
                                        </p:tgtEl>
                                      </p:cBhvr>
                                    </p:animEffect>
                                  </p:childTnLst>
                                </p:cTn>
                              </p:par>
                              <p:par>
                                <p:cTn id="286" presetID="10" presetClass="entr" presetSubtype="0" fill="hold" nodeType="withEffect">
                                  <p:stCondLst>
                                    <p:cond delay="0"/>
                                  </p:stCondLst>
                                  <p:childTnLst>
                                    <p:set>
                                      <p:cBhvr>
                                        <p:cTn id="287" dur="1" fill="hold">
                                          <p:stCondLst>
                                            <p:cond delay="0"/>
                                          </p:stCondLst>
                                        </p:cTn>
                                        <p:tgtEl>
                                          <p:spTgt spid="80"/>
                                        </p:tgtEl>
                                        <p:attrNameLst>
                                          <p:attrName>style.visibility</p:attrName>
                                        </p:attrNameLst>
                                      </p:cBhvr>
                                      <p:to>
                                        <p:strVal val="visible"/>
                                      </p:to>
                                    </p:set>
                                    <p:animEffect transition="in" filter="fade">
                                      <p:cBhvr>
                                        <p:cTn id="288"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1" grpId="0" animBg="1"/>
      <p:bldP spid="11" grpId="0" animBg="1"/>
      <p:bldP spid="13" grpId="0" animBg="1"/>
      <p:bldP spid="15"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60" grpId="0" animBg="1"/>
      <p:bldP spid="61" grpId="0" animBg="1"/>
      <p:bldP spid="62" grpId="0" animBg="1"/>
      <p:bldP spid="63" grpId="0" animBg="1"/>
      <p:bldP spid="64" grpId="0" animBg="1"/>
      <p:bldP spid="65" grpId="0" animBg="1"/>
      <p:bldP spid="69" grpId="0" animBg="1"/>
      <p:bldP spid="69" grpId="1" animBg="1"/>
      <p:bldP spid="70" grpId="0" animBg="1"/>
      <p:bldP spid="70" grpId="1" animBg="1"/>
      <p:bldP spid="75" grpId="0" animBg="1"/>
      <p:bldP spid="77" grpId="0" animBg="1"/>
      <p:bldP spid="79" grpId="0" animBg="1"/>
      <p:bldP spid="82" grpId="0"/>
      <p:bldP spid="83" grpId="0" animBg="1"/>
      <p:bldP spid="7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 descr="Image result for graph processing"/>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9601025">
            <a:off x="1893685" y="115538"/>
            <a:ext cx="7851540" cy="785154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0" y="460619"/>
            <a:ext cx="12192000" cy="6397381"/>
          </a:xfrm>
          <a:prstGeom prst="rect">
            <a:avLst/>
          </a:pr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9" name="Rounded Rectangle 58">
            <a:extLst>
              <a:ext uri="{FF2B5EF4-FFF2-40B4-BE49-F238E27FC236}">
                <a16:creationId xmlns:a16="http://schemas.microsoft.com/office/drawing/2014/main" id="{F533C29D-DB31-4CEC-8F72-4F58076869E5}"/>
              </a:ext>
            </a:extLst>
          </p:cNvPr>
          <p:cNvSpPr/>
          <p:nvPr/>
        </p:nvSpPr>
        <p:spPr>
          <a:xfrm>
            <a:off x="350523" y="4735369"/>
            <a:ext cx="3205877" cy="1755102"/>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3600" dirty="0" smtClean="0"/>
              <a:t>Vertex-centric, Gather-Apply-Scatter, ... ?</a:t>
            </a:r>
            <a:endParaRPr lang="de-CH" sz="3600" dirty="0"/>
          </a:p>
        </p:txBody>
      </p:sp>
      <p:pic>
        <p:nvPicPr>
          <p:cNvPr id="30" name="Picture 2" descr="http://www.avonbournetrust.org/user/74/159860.png">
            <a:extLst>
              <a:ext uri="{FF2B5EF4-FFF2-40B4-BE49-F238E27FC236}">
                <a16:creationId xmlns:a16="http://schemas.microsoft.com/office/drawing/2014/main" id="{E24135B5-C8BF-442C-9A11-4E0F523C749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17003" y="5860626"/>
            <a:ext cx="858245" cy="858245"/>
          </a:xfrm>
          <a:prstGeom prst="rect">
            <a:avLst/>
          </a:prstGeom>
          <a:noFill/>
          <a:extLst>
            <a:ext uri="{909E8E84-426E-40DD-AFC4-6F175D3DCCD1}">
              <a14:hiddenFill xmlns:a14="http://schemas.microsoft.com/office/drawing/2010/main">
                <a:solidFill>
                  <a:srgbClr val="FFFFFF"/>
                </a:solidFill>
              </a14:hiddenFill>
            </a:ext>
          </a:extLst>
        </p:spPr>
      </p:pic>
      <p:sp>
        <p:nvSpPr>
          <p:cNvPr id="13" name="Rounded Rectangle 58">
            <a:extLst>
              <a:ext uri="{FF2B5EF4-FFF2-40B4-BE49-F238E27FC236}">
                <a16:creationId xmlns:a16="http://schemas.microsoft.com/office/drawing/2014/main" id="{F533C29D-DB31-4CEC-8F72-4F58076869E5}"/>
              </a:ext>
            </a:extLst>
          </p:cNvPr>
          <p:cNvSpPr/>
          <p:nvPr/>
        </p:nvSpPr>
        <p:spPr>
          <a:xfrm>
            <a:off x="147915" y="703145"/>
            <a:ext cx="3256350" cy="3720526"/>
          </a:xfrm>
          <a:prstGeom prst="roundRect">
            <a:avLst>
              <a:gd name="adj" fmla="val 11402"/>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Tx/>
              <a:buChar char="-"/>
            </a:pPr>
            <a:r>
              <a:rPr lang="en-US" sz="2400" dirty="0" smtClean="0"/>
              <a:t>It was designed with the “batch” analytics in mind.</a:t>
            </a:r>
            <a:endParaRPr lang="de-CH" sz="2400" dirty="0"/>
          </a:p>
          <a:p>
            <a:pPr marL="342900" indent="-342900">
              <a:buFontTx/>
              <a:buChar char="-"/>
            </a:pPr>
            <a:r>
              <a:rPr lang="de-CH" sz="2400" dirty="0" smtClean="0"/>
              <a:t>It assumes the whole input is accesible. When in DRAM, accessing &amp; pipelining becomes complex.</a:t>
            </a:r>
            <a:endParaRPr lang="en-US" sz="2400" dirty="0"/>
          </a:p>
        </p:txBody>
      </p:sp>
      <p:pic>
        <p:nvPicPr>
          <p:cNvPr id="14" name="Picture 2" descr="Image result for graph processing"/>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9601025">
            <a:off x="9596788" y="2482207"/>
            <a:ext cx="2092182" cy="2092182"/>
          </a:xfrm>
          <a:prstGeom prst="rect">
            <a:avLst/>
          </a:prstGeom>
          <a:noFill/>
          <a:extLst>
            <a:ext uri="{909E8E84-426E-40DD-AFC4-6F175D3DCCD1}">
              <a14:hiddenFill xmlns:a14="http://schemas.microsoft.com/office/drawing/2010/main">
                <a:solidFill>
                  <a:srgbClr val="FFFFFF"/>
                </a:solidFill>
              </a14:hiddenFill>
            </a:ext>
          </a:extLst>
        </p:spPr>
      </p:pic>
      <p:sp>
        <p:nvSpPr>
          <p:cNvPr id="15" name="Rounded Rectangle 14"/>
          <p:cNvSpPr/>
          <p:nvPr/>
        </p:nvSpPr>
        <p:spPr>
          <a:xfrm>
            <a:off x="4401731" y="2717212"/>
            <a:ext cx="4949687" cy="3721501"/>
          </a:xfrm>
          <a:prstGeom prst="roundRect">
            <a:avLst>
              <a:gd name="adj" fmla="val 5369"/>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p:cNvCxnSpPr>
            <a:stCxn id="34" idx="5"/>
            <a:endCxn id="38" idx="1"/>
          </p:cNvCxnSpPr>
          <p:nvPr/>
        </p:nvCxnSpPr>
        <p:spPr>
          <a:xfrm>
            <a:off x="6507295" y="4076541"/>
            <a:ext cx="713384" cy="698704"/>
          </a:xfrm>
          <a:prstGeom prst="line">
            <a:avLst/>
          </a:prstGeom>
          <a:ln w="571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a:stCxn id="40" idx="6"/>
            <a:endCxn id="34" idx="2"/>
          </p:cNvCxnSpPr>
          <p:nvPr/>
        </p:nvCxnSpPr>
        <p:spPr>
          <a:xfrm>
            <a:off x="5395801" y="3748249"/>
            <a:ext cx="654034" cy="138806"/>
          </a:xfrm>
          <a:prstGeom prst="line">
            <a:avLst/>
          </a:prstGeom>
          <a:ln w="571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a:stCxn id="35" idx="7"/>
            <a:endCxn id="34" idx="3"/>
          </p:cNvCxnSpPr>
          <p:nvPr/>
        </p:nvCxnSpPr>
        <p:spPr>
          <a:xfrm flipV="1">
            <a:off x="5477235" y="4076541"/>
            <a:ext cx="651088" cy="509218"/>
          </a:xfrm>
          <a:prstGeom prst="line">
            <a:avLst/>
          </a:prstGeom>
          <a:ln w="571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a:stCxn id="36" idx="0"/>
            <a:endCxn id="34" idx="4"/>
          </p:cNvCxnSpPr>
          <p:nvPr/>
        </p:nvCxnSpPr>
        <p:spPr>
          <a:xfrm flipV="1">
            <a:off x="6291866" y="4155029"/>
            <a:ext cx="25943" cy="733462"/>
          </a:xfrm>
          <a:prstGeom prst="line">
            <a:avLst/>
          </a:prstGeom>
          <a:ln w="571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a:stCxn id="36" idx="2"/>
            <a:endCxn id="35" idx="5"/>
          </p:cNvCxnSpPr>
          <p:nvPr/>
        </p:nvCxnSpPr>
        <p:spPr>
          <a:xfrm flipH="1" flipV="1">
            <a:off x="5477235" y="4964731"/>
            <a:ext cx="546657" cy="191734"/>
          </a:xfrm>
          <a:prstGeom prst="line">
            <a:avLst/>
          </a:prstGeom>
          <a:ln w="571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a:stCxn id="35" idx="0"/>
            <a:endCxn id="40" idx="4"/>
          </p:cNvCxnSpPr>
          <p:nvPr/>
        </p:nvCxnSpPr>
        <p:spPr>
          <a:xfrm flipH="1" flipV="1">
            <a:off x="5127827" y="4016223"/>
            <a:ext cx="159922" cy="491048"/>
          </a:xfrm>
          <a:prstGeom prst="line">
            <a:avLst/>
          </a:prstGeom>
          <a:ln w="571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a:stCxn id="36" idx="6"/>
            <a:endCxn id="38" idx="2"/>
          </p:cNvCxnSpPr>
          <p:nvPr/>
        </p:nvCxnSpPr>
        <p:spPr>
          <a:xfrm flipV="1">
            <a:off x="6559840" y="4964731"/>
            <a:ext cx="582351" cy="191734"/>
          </a:xfrm>
          <a:prstGeom prst="line">
            <a:avLst/>
          </a:prstGeom>
          <a:ln w="571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a:stCxn id="39" idx="2"/>
            <a:endCxn id="34" idx="6"/>
          </p:cNvCxnSpPr>
          <p:nvPr/>
        </p:nvCxnSpPr>
        <p:spPr>
          <a:xfrm flipH="1">
            <a:off x="6585783" y="3799794"/>
            <a:ext cx="858355" cy="87261"/>
          </a:xfrm>
          <a:prstGeom prst="line">
            <a:avLst/>
          </a:prstGeom>
          <a:ln w="571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a:stCxn id="38" idx="7"/>
            <a:endCxn id="39" idx="4"/>
          </p:cNvCxnSpPr>
          <p:nvPr/>
        </p:nvCxnSpPr>
        <p:spPr>
          <a:xfrm flipV="1">
            <a:off x="7599651" y="4067768"/>
            <a:ext cx="112461" cy="707477"/>
          </a:xfrm>
          <a:prstGeom prst="line">
            <a:avLst/>
          </a:prstGeom>
          <a:ln w="571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a:stCxn id="37" idx="1"/>
            <a:endCxn id="39" idx="5"/>
          </p:cNvCxnSpPr>
          <p:nvPr/>
        </p:nvCxnSpPr>
        <p:spPr>
          <a:xfrm flipH="1" flipV="1">
            <a:off x="7901598" y="3989280"/>
            <a:ext cx="380435" cy="331499"/>
          </a:xfrm>
          <a:prstGeom prst="line">
            <a:avLst/>
          </a:prstGeom>
          <a:ln w="571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a:stCxn id="37" idx="3"/>
            <a:endCxn id="38" idx="6"/>
          </p:cNvCxnSpPr>
          <p:nvPr/>
        </p:nvCxnSpPr>
        <p:spPr>
          <a:xfrm flipH="1">
            <a:off x="7678139" y="4699751"/>
            <a:ext cx="603894" cy="264980"/>
          </a:xfrm>
          <a:prstGeom prst="line">
            <a:avLst/>
          </a:prstGeom>
          <a:ln w="571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a:stCxn id="41" idx="0"/>
            <a:endCxn id="37" idx="4"/>
          </p:cNvCxnSpPr>
          <p:nvPr/>
        </p:nvCxnSpPr>
        <p:spPr>
          <a:xfrm flipH="1" flipV="1">
            <a:off x="8471519" y="4778239"/>
            <a:ext cx="81236" cy="596868"/>
          </a:xfrm>
          <a:prstGeom prst="line">
            <a:avLst/>
          </a:prstGeom>
          <a:ln w="571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a:stCxn id="41" idx="1"/>
            <a:endCxn id="38" idx="5"/>
          </p:cNvCxnSpPr>
          <p:nvPr/>
        </p:nvCxnSpPr>
        <p:spPr>
          <a:xfrm flipH="1" flipV="1">
            <a:off x="7599651" y="5154217"/>
            <a:ext cx="763618" cy="299378"/>
          </a:xfrm>
          <a:prstGeom prst="line">
            <a:avLst/>
          </a:prstGeom>
          <a:ln w="571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4" name="Oval 33"/>
          <p:cNvSpPr/>
          <p:nvPr/>
        </p:nvSpPr>
        <p:spPr>
          <a:xfrm>
            <a:off x="6049835" y="3619081"/>
            <a:ext cx="535948" cy="535948"/>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5019775" y="4507271"/>
            <a:ext cx="535948" cy="535948"/>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6023892" y="4888491"/>
            <a:ext cx="535948" cy="535948"/>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8203545" y="4242291"/>
            <a:ext cx="535948" cy="535948"/>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a:off x="7142191" y="4696757"/>
            <a:ext cx="535948" cy="535948"/>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a:off x="7444138" y="3531820"/>
            <a:ext cx="535948" cy="535948"/>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a:off x="4859853" y="3480275"/>
            <a:ext cx="535948" cy="535948"/>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8284781" y="5375107"/>
            <a:ext cx="535948" cy="535948"/>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reeform 41"/>
          <p:cNvSpPr/>
          <p:nvPr/>
        </p:nvSpPr>
        <p:spPr>
          <a:xfrm>
            <a:off x="6461269" y="3107995"/>
            <a:ext cx="186896" cy="522137"/>
          </a:xfrm>
          <a:custGeom>
            <a:avLst/>
            <a:gdLst>
              <a:gd name="connsiteX0" fmla="*/ 165100 w 166483"/>
              <a:gd name="connsiteY0" fmla="*/ 0 h 736600"/>
              <a:gd name="connsiteX1" fmla="*/ 0 w 166483"/>
              <a:gd name="connsiteY1" fmla="*/ 190500 h 736600"/>
              <a:gd name="connsiteX2" fmla="*/ 165100 w 166483"/>
              <a:gd name="connsiteY2" fmla="*/ 342900 h 736600"/>
              <a:gd name="connsiteX3" fmla="*/ 76200 w 166483"/>
              <a:gd name="connsiteY3" fmla="*/ 533400 h 736600"/>
              <a:gd name="connsiteX4" fmla="*/ 25400 w 166483"/>
              <a:gd name="connsiteY4" fmla="*/ 622300 h 736600"/>
              <a:gd name="connsiteX5" fmla="*/ 165100 w 166483"/>
              <a:gd name="connsiteY5" fmla="*/ 736600 h 736600"/>
              <a:gd name="connsiteX6" fmla="*/ 165100 w 166483"/>
              <a:gd name="connsiteY6" fmla="*/ 736600 h 736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483" h="736600">
                <a:moveTo>
                  <a:pt x="165100" y="0"/>
                </a:moveTo>
                <a:cubicBezTo>
                  <a:pt x="82550" y="66675"/>
                  <a:pt x="0" y="133350"/>
                  <a:pt x="0" y="190500"/>
                </a:cubicBezTo>
                <a:cubicBezTo>
                  <a:pt x="0" y="247650"/>
                  <a:pt x="152400" y="285750"/>
                  <a:pt x="165100" y="342900"/>
                </a:cubicBezTo>
                <a:cubicBezTo>
                  <a:pt x="177800" y="400050"/>
                  <a:pt x="99483" y="486833"/>
                  <a:pt x="76200" y="533400"/>
                </a:cubicBezTo>
                <a:cubicBezTo>
                  <a:pt x="52917" y="579967"/>
                  <a:pt x="10583" y="588433"/>
                  <a:pt x="25400" y="622300"/>
                </a:cubicBezTo>
                <a:cubicBezTo>
                  <a:pt x="40217" y="656167"/>
                  <a:pt x="165100" y="736600"/>
                  <a:pt x="165100" y="736600"/>
                </a:cubicBezTo>
                <a:lnTo>
                  <a:pt x="165100" y="73660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42"/>
          <p:cNvSpPr/>
          <p:nvPr/>
        </p:nvSpPr>
        <p:spPr>
          <a:xfrm>
            <a:off x="8792964" y="4160437"/>
            <a:ext cx="186896" cy="522137"/>
          </a:xfrm>
          <a:custGeom>
            <a:avLst/>
            <a:gdLst>
              <a:gd name="connsiteX0" fmla="*/ 165100 w 166483"/>
              <a:gd name="connsiteY0" fmla="*/ 0 h 736600"/>
              <a:gd name="connsiteX1" fmla="*/ 0 w 166483"/>
              <a:gd name="connsiteY1" fmla="*/ 190500 h 736600"/>
              <a:gd name="connsiteX2" fmla="*/ 165100 w 166483"/>
              <a:gd name="connsiteY2" fmla="*/ 342900 h 736600"/>
              <a:gd name="connsiteX3" fmla="*/ 76200 w 166483"/>
              <a:gd name="connsiteY3" fmla="*/ 533400 h 736600"/>
              <a:gd name="connsiteX4" fmla="*/ 25400 w 166483"/>
              <a:gd name="connsiteY4" fmla="*/ 622300 h 736600"/>
              <a:gd name="connsiteX5" fmla="*/ 165100 w 166483"/>
              <a:gd name="connsiteY5" fmla="*/ 736600 h 736600"/>
              <a:gd name="connsiteX6" fmla="*/ 165100 w 166483"/>
              <a:gd name="connsiteY6" fmla="*/ 736600 h 736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483" h="736600">
                <a:moveTo>
                  <a:pt x="165100" y="0"/>
                </a:moveTo>
                <a:cubicBezTo>
                  <a:pt x="82550" y="66675"/>
                  <a:pt x="0" y="133350"/>
                  <a:pt x="0" y="190500"/>
                </a:cubicBezTo>
                <a:cubicBezTo>
                  <a:pt x="0" y="247650"/>
                  <a:pt x="152400" y="285750"/>
                  <a:pt x="165100" y="342900"/>
                </a:cubicBezTo>
                <a:cubicBezTo>
                  <a:pt x="177800" y="400050"/>
                  <a:pt x="99483" y="486833"/>
                  <a:pt x="76200" y="533400"/>
                </a:cubicBezTo>
                <a:cubicBezTo>
                  <a:pt x="52917" y="579967"/>
                  <a:pt x="10583" y="588433"/>
                  <a:pt x="25400" y="622300"/>
                </a:cubicBezTo>
                <a:cubicBezTo>
                  <a:pt x="40217" y="656167"/>
                  <a:pt x="165100" y="736600"/>
                  <a:pt x="165100" y="736600"/>
                </a:cubicBezTo>
                <a:lnTo>
                  <a:pt x="165100" y="73660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4" name="Straight Connector 43"/>
          <p:cNvCxnSpPr/>
          <p:nvPr/>
        </p:nvCxnSpPr>
        <p:spPr>
          <a:xfrm flipV="1">
            <a:off x="6585783" y="3875416"/>
            <a:ext cx="858355" cy="87261"/>
          </a:xfrm>
          <a:prstGeom prst="line">
            <a:avLst/>
          </a:prstGeom>
          <a:ln w="57150">
            <a:solidFill>
              <a:srgbClr val="C0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6457775" y="4152163"/>
            <a:ext cx="713384" cy="698704"/>
          </a:xfrm>
          <a:prstGeom prst="line">
            <a:avLst/>
          </a:prstGeom>
          <a:ln w="57150">
            <a:solidFill>
              <a:srgbClr val="C0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H="1">
            <a:off x="6205228" y="4180759"/>
            <a:ext cx="25943" cy="733462"/>
          </a:xfrm>
          <a:prstGeom prst="line">
            <a:avLst/>
          </a:prstGeom>
          <a:ln w="57150">
            <a:solidFill>
              <a:srgbClr val="C0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H="1">
            <a:off x="5418998" y="4050552"/>
            <a:ext cx="610674" cy="479908"/>
          </a:xfrm>
          <a:prstGeom prst="line">
            <a:avLst/>
          </a:prstGeom>
          <a:ln w="57150">
            <a:solidFill>
              <a:srgbClr val="C0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H="1" flipV="1">
            <a:off x="5391625" y="3653116"/>
            <a:ext cx="654034" cy="138806"/>
          </a:xfrm>
          <a:prstGeom prst="line">
            <a:avLst/>
          </a:prstGeom>
          <a:ln w="57150">
            <a:solidFill>
              <a:srgbClr val="C0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H="1" flipV="1">
            <a:off x="7950039" y="3922344"/>
            <a:ext cx="380435" cy="331499"/>
          </a:xfrm>
          <a:prstGeom prst="line">
            <a:avLst/>
          </a:prstGeom>
          <a:ln w="57150">
            <a:solidFill>
              <a:srgbClr val="C0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H="1">
            <a:off x="7707107" y="4781731"/>
            <a:ext cx="603894" cy="264980"/>
          </a:xfrm>
          <a:prstGeom prst="line">
            <a:avLst/>
          </a:prstGeom>
          <a:ln w="57150">
            <a:solidFill>
              <a:srgbClr val="C0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8564888" y="4799752"/>
            <a:ext cx="81236" cy="596868"/>
          </a:xfrm>
          <a:prstGeom prst="line">
            <a:avLst/>
          </a:prstGeom>
          <a:ln w="57150">
            <a:solidFill>
              <a:srgbClr val="C0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7840694" y="4053926"/>
            <a:ext cx="414460" cy="369745"/>
          </a:xfrm>
          <a:prstGeom prst="line">
            <a:avLst/>
          </a:prstGeom>
          <a:ln w="57150">
            <a:solidFill>
              <a:schemeClr val="accent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V="1">
            <a:off x="7646368" y="4613858"/>
            <a:ext cx="619647" cy="266853"/>
          </a:xfrm>
          <a:prstGeom prst="line">
            <a:avLst/>
          </a:prstGeom>
          <a:ln w="57150">
            <a:solidFill>
              <a:schemeClr val="accent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flipH="1" flipV="1">
            <a:off x="8376776" y="4769618"/>
            <a:ext cx="81236" cy="596868"/>
          </a:xfrm>
          <a:prstGeom prst="line">
            <a:avLst/>
          </a:prstGeom>
          <a:ln w="57150">
            <a:solidFill>
              <a:schemeClr val="accent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flipH="1">
            <a:off x="6525778" y="3723624"/>
            <a:ext cx="858356" cy="79845"/>
          </a:xfrm>
          <a:prstGeom prst="line">
            <a:avLst/>
          </a:prstGeom>
          <a:ln w="57150">
            <a:solidFill>
              <a:schemeClr val="accent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flipH="1" flipV="1">
            <a:off x="6554717" y="4011180"/>
            <a:ext cx="742319" cy="689392"/>
          </a:xfrm>
          <a:prstGeom prst="line">
            <a:avLst/>
          </a:prstGeom>
          <a:ln w="57150">
            <a:solidFill>
              <a:schemeClr val="accent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flipV="1">
            <a:off x="6367587" y="4147249"/>
            <a:ext cx="25943" cy="733462"/>
          </a:xfrm>
          <a:prstGeom prst="line">
            <a:avLst/>
          </a:prstGeom>
          <a:ln w="57150">
            <a:solidFill>
              <a:schemeClr val="accent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flipV="1">
            <a:off x="5562498" y="4122637"/>
            <a:ext cx="651088" cy="509218"/>
          </a:xfrm>
          <a:prstGeom prst="line">
            <a:avLst/>
          </a:prstGeom>
          <a:ln w="57150">
            <a:solidFill>
              <a:schemeClr val="accent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5414939" y="3833787"/>
            <a:ext cx="654034" cy="138806"/>
          </a:xfrm>
          <a:prstGeom prst="line">
            <a:avLst/>
          </a:prstGeom>
          <a:ln w="57150">
            <a:solidFill>
              <a:schemeClr val="accent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60" name="Freeform 59"/>
          <p:cNvSpPr/>
          <p:nvPr/>
        </p:nvSpPr>
        <p:spPr>
          <a:xfrm>
            <a:off x="7871633" y="3066754"/>
            <a:ext cx="186896" cy="522137"/>
          </a:xfrm>
          <a:custGeom>
            <a:avLst/>
            <a:gdLst>
              <a:gd name="connsiteX0" fmla="*/ 165100 w 166483"/>
              <a:gd name="connsiteY0" fmla="*/ 0 h 736600"/>
              <a:gd name="connsiteX1" fmla="*/ 0 w 166483"/>
              <a:gd name="connsiteY1" fmla="*/ 190500 h 736600"/>
              <a:gd name="connsiteX2" fmla="*/ 165100 w 166483"/>
              <a:gd name="connsiteY2" fmla="*/ 342900 h 736600"/>
              <a:gd name="connsiteX3" fmla="*/ 76200 w 166483"/>
              <a:gd name="connsiteY3" fmla="*/ 533400 h 736600"/>
              <a:gd name="connsiteX4" fmla="*/ 25400 w 166483"/>
              <a:gd name="connsiteY4" fmla="*/ 622300 h 736600"/>
              <a:gd name="connsiteX5" fmla="*/ 165100 w 166483"/>
              <a:gd name="connsiteY5" fmla="*/ 736600 h 736600"/>
              <a:gd name="connsiteX6" fmla="*/ 165100 w 166483"/>
              <a:gd name="connsiteY6" fmla="*/ 736600 h 736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483" h="736600">
                <a:moveTo>
                  <a:pt x="165100" y="0"/>
                </a:moveTo>
                <a:cubicBezTo>
                  <a:pt x="82550" y="66675"/>
                  <a:pt x="0" y="133350"/>
                  <a:pt x="0" y="190500"/>
                </a:cubicBezTo>
                <a:cubicBezTo>
                  <a:pt x="0" y="247650"/>
                  <a:pt x="152400" y="285750"/>
                  <a:pt x="165100" y="342900"/>
                </a:cubicBezTo>
                <a:cubicBezTo>
                  <a:pt x="177800" y="400050"/>
                  <a:pt x="99483" y="486833"/>
                  <a:pt x="76200" y="533400"/>
                </a:cubicBezTo>
                <a:cubicBezTo>
                  <a:pt x="52917" y="579967"/>
                  <a:pt x="10583" y="588433"/>
                  <a:pt x="25400" y="622300"/>
                </a:cubicBezTo>
                <a:cubicBezTo>
                  <a:pt x="40217" y="656167"/>
                  <a:pt x="165100" y="736600"/>
                  <a:pt x="165100" y="736600"/>
                </a:cubicBezTo>
                <a:lnTo>
                  <a:pt x="165100" y="73660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Freeform 60"/>
          <p:cNvSpPr/>
          <p:nvPr/>
        </p:nvSpPr>
        <p:spPr>
          <a:xfrm>
            <a:off x="4610149" y="2955590"/>
            <a:ext cx="186896" cy="522137"/>
          </a:xfrm>
          <a:custGeom>
            <a:avLst/>
            <a:gdLst>
              <a:gd name="connsiteX0" fmla="*/ 165100 w 166483"/>
              <a:gd name="connsiteY0" fmla="*/ 0 h 736600"/>
              <a:gd name="connsiteX1" fmla="*/ 0 w 166483"/>
              <a:gd name="connsiteY1" fmla="*/ 190500 h 736600"/>
              <a:gd name="connsiteX2" fmla="*/ 165100 w 166483"/>
              <a:gd name="connsiteY2" fmla="*/ 342900 h 736600"/>
              <a:gd name="connsiteX3" fmla="*/ 76200 w 166483"/>
              <a:gd name="connsiteY3" fmla="*/ 533400 h 736600"/>
              <a:gd name="connsiteX4" fmla="*/ 25400 w 166483"/>
              <a:gd name="connsiteY4" fmla="*/ 622300 h 736600"/>
              <a:gd name="connsiteX5" fmla="*/ 165100 w 166483"/>
              <a:gd name="connsiteY5" fmla="*/ 736600 h 736600"/>
              <a:gd name="connsiteX6" fmla="*/ 165100 w 166483"/>
              <a:gd name="connsiteY6" fmla="*/ 736600 h 736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483" h="736600">
                <a:moveTo>
                  <a:pt x="165100" y="0"/>
                </a:moveTo>
                <a:cubicBezTo>
                  <a:pt x="82550" y="66675"/>
                  <a:pt x="0" y="133350"/>
                  <a:pt x="0" y="190500"/>
                </a:cubicBezTo>
                <a:cubicBezTo>
                  <a:pt x="0" y="247650"/>
                  <a:pt x="152400" y="285750"/>
                  <a:pt x="165100" y="342900"/>
                </a:cubicBezTo>
                <a:cubicBezTo>
                  <a:pt x="177800" y="400050"/>
                  <a:pt x="99483" y="486833"/>
                  <a:pt x="76200" y="533400"/>
                </a:cubicBezTo>
                <a:cubicBezTo>
                  <a:pt x="52917" y="579967"/>
                  <a:pt x="10583" y="588433"/>
                  <a:pt x="25400" y="622300"/>
                </a:cubicBezTo>
                <a:cubicBezTo>
                  <a:pt x="40217" y="656167"/>
                  <a:pt x="165100" y="736600"/>
                  <a:pt x="165100" y="736600"/>
                </a:cubicBezTo>
                <a:lnTo>
                  <a:pt x="165100" y="73660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Freeform 61"/>
          <p:cNvSpPr/>
          <p:nvPr/>
        </p:nvSpPr>
        <p:spPr>
          <a:xfrm>
            <a:off x="4727638" y="4893148"/>
            <a:ext cx="186896" cy="522137"/>
          </a:xfrm>
          <a:custGeom>
            <a:avLst/>
            <a:gdLst>
              <a:gd name="connsiteX0" fmla="*/ 165100 w 166483"/>
              <a:gd name="connsiteY0" fmla="*/ 0 h 736600"/>
              <a:gd name="connsiteX1" fmla="*/ 0 w 166483"/>
              <a:gd name="connsiteY1" fmla="*/ 190500 h 736600"/>
              <a:gd name="connsiteX2" fmla="*/ 165100 w 166483"/>
              <a:gd name="connsiteY2" fmla="*/ 342900 h 736600"/>
              <a:gd name="connsiteX3" fmla="*/ 76200 w 166483"/>
              <a:gd name="connsiteY3" fmla="*/ 533400 h 736600"/>
              <a:gd name="connsiteX4" fmla="*/ 25400 w 166483"/>
              <a:gd name="connsiteY4" fmla="*/ 622300 h 736600"/>
              <a:gd name="connsiteX5" fmla="*/ 165100 w 166483"/>
              <a:gd name="connsiteY5" fmla="*/ 736600 h 736600"/>
              <a:gd name="connsiteX6" fmla="*/ 165100 w 166483"/>
              <a:gd name="connsiteY6" fmla="*/ 736600 h 736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483" h="736600">
                <a:moveTo>
                  <a:pt x="165100" y="0"/>
                </a:moveTo>
                <a:cubicBezTo>
                  <a:pt x="82550" y="66675"/>
                  <a:pt x="0" y="133350"/>
                  <a:pt x="0" y="190500"/>
                </a:cubicBezTo>
                <a:cubicBezTo>
                  <a:pt x="0" y="247650"/>
                  <a:pt x="152400" y="285750"/>
                  <a:pt x="165100" y="342900"/>
                </a:cubicBezTo>
                <a:cubicBezTo>
                  <a:pt x="177800" y="400050"/>
                  <a:pt x="99483" y="486833"/>
                  <a:pt x="76200" y="533400"/>
                </a:cubicBezTo>
                <a:cubicBezTo>
                  <a:pt x="52917" y="579967"/>
                  <a:pt x="10583" y="588433"/>
                  <a:pt x="25400" y="622300"/>
                </a:cubicBezTo>
                <a:cubicBezTo>
                  <a:pt x="40217" y="656167"/>
                  <a:pt x="165100" y="736600"/>
                  <a:pt x="165100" y="736600"/>
                </a:cubicBezTo>
                <a:lnTo>
                  <a:pt x="165100" y="73660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Freeform 62"/>
          <p:cNvSpPr/>
          <p:nvPr/>
        </p:nvSpPr>
        <p:spPr>
          <a:xfrm>
            <a:off x="6287110" y="5535603"/>
            <a:ext cx="186896" cy="522137"/>
          </a:xfrm>
          <a:custGeom>
            <a:avLst/>
            <a:gdLst>
              <a:gd name="connsiteX0" fmla="*/ 165100 w 166483"/>
              <a:gd name="connsiteY0" fmla="*/ 0 h 736600"/>
              <a:gd name="connsiteX1" fmla="*/ 0 w 166483"/>
              <a:gd name="connsiteY1" fmla="*/ 190500 h 736600"/>
              <a:gd name="connsiteX2" fmla="*/ 165100 w 166483"/>
              <a:gd name="connsiteY2" fmla="*/ 342900 h 736600"/>
              <a:gd name="connsiteX3" fmla="*/ 76200 w 166483"/>
              <a:gd name="connsiteY3" fmla="*/ 533400 h 736600"/>
              <a:gd name="connsiteX4" fmla="*/ 25400 w 166483"/>
              <a:gd name="connsiteY4" fmla="*/ 622300 h 736600"/>
              <a:gd name="connsiteX5" fmla="*/ 165100 w 166483"/>
              <a:gd name="connsiteY5" fmla="*/ 736600 h 736600"/>
              <a:gd name="connsiteX6" fmla="*/ 165100 w 166483"/>
              <a:gd name="connsiteY6" fmla="*/ 736600 h 736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483" h="736600">
                <a:moveTo>
                  <a:pt x="165100" y="0"/>
                </a:moveTo>
                <a:cubicBezTo>
                  <a:pt x="82550" y="66675"/>
                  <a:pt x="0" y="133350"/>
                  <a:pt x="0" y="190500"/>
                </a:cubicBezTo>
                <a:cubicBezTo>
                  <a:pt x="0" y="247650"/>
                  <a:pt x="152400" y="285750"/>
                  <a:pt x="165100" y="342900"/>
                </a:cubicBezTo>
                <a:cubicBezTo>
                  <a:pt x="177800" y="400050"/>
                  <a:pt x="99483" y="486833"/>
                  <a:pt x="76200" y="533400"/>
                </a:cubicBezTo>
                <a:cubicBezTo>
                  <a:pt x="52917" y="579967"/>
                  <a:pt x="10583" y="588433"/>
                  <a:pt x="25400" y="622300"/>
                </a:cubicBezTo>
                <a:cubicBezTo>
                  <a:pt x="40217" y="656167"/>
                  <a:pt x="165100" y="736600"/>
                  <a:pt x="165100" y="736600"/>
                </a:cubicBezTo>
                <a:lnTo>
                  <a:pt x="165100" y="73660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Freeform 63"/>
          <p:cNvSpPr/>
          <p:nvPr/>
        </p:nvSpPr>
        <p:spPr>
          <a:xfrm>
            <a:off x="7064869" y="5270197"/>
            <a:ext cx="186896" cy="522137"/>
          </a:xfrm>
          <a:custGeom>
            <a:avLst/>
            <a:gdLst>
              <a:gd name="connsiteX0" fmla="*/ 165100 w 166483"/>
              <a:gd name="connsiteY0" fmla="*/ 0 h 736600"/>
              <a:gd name="connsiteX1" fmla="*/ 0 w 166483"/>
              <a:gd name="connsiteY1" fmla="*/ 190500 h 736600"/>
              <a:gd name="connsiteX2" fmla="*/ 165100 w 166483"/>
              <a:gd name="connsiteY2" fmla="*/ 342900 h 736600"/>
              <a:gd name="connsiteX3" fmla="*/ 76200 w 166483"/>
              <a:gd name="connsiteY3" fmla="*/ 533400 h 736600"/>
              <a:gd name="connsiteX4" fmla="*/ 25400 w 166483"/>
              <a:gd name="connsiteY4" fmla="*/ 622300 h 736600"/>
              <a:gd name="connsiteX5" fmla="*/ 165100 w 166483"/>
              <a:gd name="connsiteY5" fmla="*/ 736600 h 736600"/>
              <a:gd name="connsiteX6" fmla="*/ 165100 w 166483"/>
              <a:gd name="connsiteY6" fmla="*/ 736600 h 736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483" h="736600">
                <a:moveTo>
                  <a:pt x="165100" y="0"/>
                </a:moveTo>
                <a:cubicBezTo>
                  <a:pt x="82550" y="66675"/>
                  <a:pt x="0" y="133350"/>
                  <a:pt x="0" y="190500"/>
                </a:cubicBezTo>
                <a:cubicBezTo>
                  <a:pt x="0" y="247650"/>
                  <a:pt x="152400" y="285750"/>
                  <a:pt x="165100" y="342900"/>
                </a:cubicBezTo>
                <a:cubicBezTo>
                  <a:pt x="177800" y="400050"/>
                  <a:pt x="99483" y="486833"/>
                  <a:pt x="76200" y="533400"/>
                </a:cubicBezTo>
                <a:cubicBezTo>
                  <a:pt x="52917" y="579967"/>
                  <a:pt x="10583" y="588433"/>
                  <a:pt x="25400" y="622300"/>
                </a:cubicBezTo>
                <a:cubicBezTo>
                  <a:pt x="40217" y="656167"/>
                  <a:pt x="165100" y="736600"/>
                  <a:pt x="165100" y="736600"/>
                </a:cubicBezTo>
                <a:lnTo>
                  <a:pt x="165100" y="73660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Freeform 64"/>
          <p:cNvSpPr/>
          <p:nvPr/>
        </p:nvSpPr>
        <p:spPr>
          <a:xfrm>
            <a:off x="8888640" y="5688712"/>
            <a:ext cx="186896" cy="522137"/>
          </a:xfrm>
          <a:custGeom>
            <a:avLst/>
            <a:gdLst>
              <a:gd name="connsiteX0" fmla="*/ 165100 w 166483"/>
              <a:gd name="connsiteY0" fmla="*/ 0 h 736600"/>
              <a:gd name="connsiteX1" fmla="*/ 0 w 166483"/>
              <a:gd name="connsiteY1" fmla="*/ 190500 h 736600"/>
              <a:gd name="connsiteX2" fmla="*/ 165100 w 166483"/>
              <a:gd name="connsiteY2" fmla="*/ 342900 h 736600"/>
              <a:gd name="connsiteX3" fmla="*/ 76200 w 166483"/>
              <a:gd name="connsiteY3" fmla="*/ 533400 h 736600"/>
              <a:gd name="connsiteX4" fmla="*/ 25400 w 166483"/>
              <a:gd name="connsiteY4" fmla="*/ 622300 h 736600"/>
              <a:gd name="connsiteX5" fmla="*/ 165100 w 166483"/>
              <a:gd name="connsiteY5" fmla="*/ 736600 h 736600"/>
              <a:gd name="connsiteX6" fmla="*/ 165100 w 166483"/>
              <a:gd name="connsiteY6" fmla="*/ 736600 h 736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483" h="736600">
                <a:moveTo>
                  <a:pt x="165100" y="0"/>
                </a:moveTo>
                <a:cubicBezTo>
                  <a:pt x="82550" y="66675"/>
                  <a:pt x="0" y="133350"/>
                  <a:pt x="0" y="190500"/>
                </a:cubicBezTo>
                <a:cubicBezTo>
                  <a:pt x="0" y="247650"/>
                  <a:pt x="152400" y="285750"/>
                  <a:pt x="165100" y="342900"/>
                </a:cubicBezTo>
                <a:cubicBezTo>
                  <a:pt x="177800" y="400050"/>
                  <a:pt x="99483" y="486833"/>
                  <a:pt x="76200" y="533400"/>
                </a:cubicBezTo>
                <a:cubicBezTo>
                  <a:pt x="52917" y="579967"/>
                  <a:pt x="10583" y="588433"/>
                  <a:pt x="25400" y="622300"/>
                </a:cubicBezTo>
                <a:cubicBezTo>
                  <a:pt x="40217" y="656167"/>
                  <a:pt x="165100" y="736600"/>
                  <a:pt x="165100" y="736600"/>
                </a:cubicBezTo>
                <a:lnTo>
                  <a:pt x="165100" y="73660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Arc 68"/>
          <p:cNvSpPr/>
          <p:nvPr/>
        </p:nvSpPr>
        <p:spPr>
          <a:xfrm rot="14771376">
            <a:off x="8397796" y="3960331"/>
            <a:ext cx="415904" cy="286439"/>
          </a:xfrm>
          <a:prstGeom prst="arc">
            <a:avLst>
              <a:gd name="adj1" fmla="val 16200000"/>
              <a:gd name="adj2" fmla="val 10926082"/>
            </a:avLst>
          </a:prstGeom>
          <a:ln w="57150">
            <a:solidFill>
              <a:schemeClr val="accent1">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0" name="Arc 69"/>
          <p:cNvSpPr/>
          <p:nvPr/>
        </p:nvSpPr>
        <p:spPr>
          <a:xfrm rot="12279793">
            <a:off x="5976808" y="3358769"/>
            <a:ext cx="415904" cy="286439"/>
          </a:xfrm>
          <a:prstGeom prst="arc">
            <a:avLst>
              <a:gd name="adj1" fmla="val 16200000"/>
              <a:gd name="adj2" fmla="val 10926082"/>
            </a:avLst>
          </a:prstGeom>
          <a:ln w="57150">
            <a:solidFill>
              <a:schemeClr val="accent1">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74" name="Straight Connector 73"/>
          <p:cNvCxnSpPr/>
          <p:nvPr/>
        </p:nvCxnSpPr>
        <p:spPr>
          <a:xfrm>
            <a:off x="9300009" y="2844951"/>
            <a:ext cx="1500813" cy="263044"/>
          </a:xfrm>
          <a:prstGeom prst="line">
            <a:avLst/>
          </a:prstGeom>
          <a:ln w="76200">
            <a:gradFill>
              <a:gsLst>
                <a:gs pos="24786">
                  <a:schemeClr val="bg2">
                    <a:lumMod val="40000"/>
                    <a:lumOff val="60000"/>
                  </a:schemeClr>
                </a:gs>
                <a:gs pos="81000">
                  <a:schemeClr val="bg2">
                    <a:lumMod val="75000"/>
                  </a:schemeClr>
                </a:gs>
                <a:gs pos="0">
                  <a:schemeClr val="bg2">
                    <a:lumMod val="40000"/>
                    <a:lumOff val="60000"/>
                  </a:schemeClr>
                </a:gs>
                <a:gs pos="100000">
                  <a:schemeClr val="bg2">
                    <a:lumMod val="75000"/>
                  </a:schemeClr>
                </a:gs>
              </a:gsLst>
              <a:lin ang="5400000" scaled="1"/>
            </a:gra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5" name="Rounded Rectangle 74"/>
          <p:cNvSpPr/>
          <p:nvPr/>
        </p:nvSpPr>
        <p:spPr>
          <a:xfrm>
            <a:off x="10404778" y="3096815"/>
            <a:ext cx="396044" cy="523985"/>
          </a:xfrm>
          <a:prstGeom prst="roundRect">
            <a:avLst/>
          </a:prstGeom>
          <a:noFill/>
          <a:ln w="762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6" name="Straight Connector 75"/>
          <p:cNvCxnSpPr/>
          <p:nvPr/>
        </p:nvCxnSpPr>
        <p:spPr>
          <a:xfrm flipV="1">
            <a:off x="9266933" y="3610040"/>
            <a:ext cx="1533889" cy="2707448"/>
          </a:xfrm>
          <a:prstGeom prst="line">
            <a:avLst/>
          </a:prstGeom>
          <a:ln w="76200">
            <a:gradFill>
              <a:gsLst>
                <a:gs pos="20368">
                  <a:schemeClr val="bg2">
                    <a:lumMod val="40000"/>
                    <a:lumOff val="60000"/>
                  </a:schemeClr>
                </a:gs>
                <a:gs pos="76000">
                  <a:schemeClr val="bg2">
                    <a:lumMod val="75000"/>
                  </a:schemeClr>
                </a:gs>
                <a:gs pos="0">
                  <a:schemeClr val="bg2">
                    <a:lumMod val="40000"/>
                    <a:lumOff val="60000"/>
                  </a:schemeClr>
                </a:gs>
                <a:gs pos="100000">
                  <a:schemeClr val="bg2">
                    <a:lumMod val="75000"/>
                  </a:schemeClr>
                </a:gs>
              </a:gsLst>
              <a:lin ang="5400000" scaled="1"/>
            </a:gra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82" name="Rectangle 7">
            <a:extLst>
              <a:ext uri="{FF2B5EF4-FFF2-40B4-BE49-F238E27FC236}">
                <a16:creationId xmlns:a16="http://schemas.microsoft.com/office/drawing/2014/main" id="{AA2C04D8-5934-4121-9F1E-B68788F78B14}"/>
              </a:ext>
            </a:extLst>
          </p:cNvPr>
          <p:cNvSpPr/>
          <p:nvPr/>
        </p:nvSpPr>
        <p:spPr>
          <a:xfrm>
            <a:off x="9847869" y="6104470"/>
            <a:ext cx="2288699" cy="646331"/>
          </a:xfrm>
          <a:prstGeom prst="rect">
            <a:avLst/>
          </a:prstGeom>
        </p:spPr>
        <p:txBody>
          <a:bodyPr wrap="square">
            <a:spAutoFit/>
          </a:bodyPr>
          <a:lstStyle/>
          <a:p>
            <a:r>
              <a:rPr lang="de-CH" sz="1200" dirty="0" smtClean="0"/>
              <a:t>[</a:t>
            </a:r>
            <a:r>
              <a:rPr lang="de-CH" sz="1200" dirty="0"/>
              <a:t>1</a:t>
            </a:r>
            <a:r>
              <a:rPr lang="de-CH" sz="1200" dirty="0" smtClean="0"/>
              <a:t>] </a:t>
            </a:r>
            <a:r>
              <a:rPr lang="en-US" sz="1200" dirty="0"/>
              <a:t>S. </a:t>
            </a:r>
            <a:r>
              <a:rPr lang="en-US" sz="1200" dirty="0" err="1"/>
              <a:t>Salihoglu</a:t>
            </a:r>
            <a:r>
              <a:rPr lang="en-US" sz="1200" dirty="0"/>
              <a:t> and J. </a:t>
            </a:r>
            <a:r>
              <a:rPr lang="en-US" sz="1200" dirty="0" err="1"/>
              <a:t>Widom</a:t>
            </a:r>
            <a:r>
              <a:rPr lang="en-US" sz="1200" dirty="0"/>
              <a:t>, “Optimizing graph algorithms on </a:t>
            </a:r>
            <a:r>
              <a:rPr lang="en-US" sz="1200" dirty="0" err="1"/>
              <a:t>Pregel</a:t>
            </a:r>
            <a:r>
              <a:rPr lang="en-US" sz="1200" dirty="0"/>
              <a:t>-like </a:t>
            </a:r>
            <a:r>
              <a:rPr lang="en-US" sz="1200" dirty="0" smtClean="0"/>
              <a:t>systems”. VLDB. 2014.</a:t>
            </a:r>
            <a:endParaRPr lang="en-US" sz="1200" dirty="0"/>
          </a:p>
        </p:txBody>
      </p:sp>
      <p:sp>
        <p:nvSpPr>
          <p:cNvPr id="83" name="Rounded Rectangle 58">
            <a:extLst>
              <a:ext uri="{FF2B5EF4-FFF2-40B4-BE49-F238E27FC236}">
                <a16:creationId xmlns:a16="http://schemas.microsoft.com/office/drawing/2014/main" id="{F533C29D-DB31-4CEC-8F72-4F58076869E5}"/>
              </a:ext>
            </a:extLst>
          </p:cNvPr>
          <p:cNvSpPr/>
          <p:nvPr/>
        </p:nvSpPr>
        <p:spPr>
          <a:xfrm>
            <a:off x="4509571" y="2809730"/>
            <a:ext cx="4734005" cy="1332147"/>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chemeClr val="bg1"/>
                </a:solidFill>
              </a:rPr>
              <a:t>“(...) implementing graph algorithms efﬁciently on </a:t>
            </a:r>
            <a:r>
              <a:rPr lang="en-US" sz="2000" dirty="0" err="1">
                <a:solidFill>
                  <a:schemeClr val="bg1"/>
                </a:solidFill>
              </a:rPr>
              <a:t>Pregel</a:t>
            </a:r>
            <a:r>
              <a:rPr lang="en-US" sz="2000" dirty="0">
                <a:solidFill>
                  <a:schemeClr val="bg1"/>
                </a:solidFill>
              </a:rPr>
              <a:t>-like systems (...) can be surprisingly difﬁcult and require careful optimizations.” [1]</a:t>
            </a:r>
          </a:p>
        </p:txBody>
      </p:sp>
      <p:sp>
        <p:nvSpPr>
          <p:cNvPr id="71" name="Rounded Rectangle 58">
            <a:extLst>
              <a:ext uri="{FF2B5EF4-FFF2-40B4-BE49-F238E27FC236}">
                <a16:creationId xmlns:a16="http://schemas.microsoft.com/office/drawing/2014/main" id="{F533C29D-DB31-4CEC-8F72-4F58076869E5}"/>
              </a:ext>
            </a:extLst>
          </p:cNvPr>
          <p:cNvSpPr/>
          <p:nvPr/>
        </p:nvSpPr>
        <p:spPr>
          <a:xfrm>
            <a:off x="8944525" y="691714"/>
            <a:ext cx="3138125" cy="1009126"/>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dirty="0" smtClean="0"/>
              <a:t>What programming paradigm and why?</a:t>
            </a:r>
            <a:endParaRPr lang="de-CH" sz="2600" dirty="0"/>
          </a:p>
        </p:txBody>
      </p:sp>
      <p:pic>
        <p:nvPicPr>
          <p:cNvPr id="72" name="Picture 2" descr="http://www.avonbournetrust.org/user/74/159860.png">
            <a:extLst>
              <a:ext uri="{FF2B5EF4-FFF2-40B4-BE49-F238E27FC236}">
                <a16:creationId xmlns:a16="http://schemas.microsoft.com/office/drawing/2014/main" id="{E24135B5-C8BF-442C-9A11-4E0F523C749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22762" y="556135"/>
            <a:ext cx="595004" cy="595004"/>
          </a:xfrm>
          <a:prstGeom prst="rect">
            <a:avLst/>
          </a:prstGeom>
          <a:noFill/>
          <a:extLst>
            <a:ext uri="{909E8E84-426E-40DD-AFC4-6F175D3DCCD1}">
              <a14:hiddenFill xmlns:a14="http://schemas.microsoft.com/office/drawing/2010/main">
                <a:solidFill>
                  <a:srgbClr val="FFFFFF"/>
                </a:solidFill>
              </a14:hiddenFill>
            </a:ext>
          </a:extLst>
        </p:spPr>
      </p:pic>
      <p:sp>
        <p:nvSpPr>
          <p:cNvPr id="73" name="Rounded Rectangle 72" descr=" 52"/>
          <p:cNvSpPr/>
          <p:nvPr/>
        </p:nvSpPr>
        <p:spPr>
          <a:xfrm>
            <a:off x="4826999" y="4322761"/>
            <a:ext cx="3974906" cy="1873066"/>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Vertex-Centric (aka </a:t>
            </a:r>
            <a:r>
              <a:rPr lang="en-US" sz="2400" dirty="0" err="1" smtClean="0"/>
              <a:t>Pregel</a:t>
            </a:r>
            <a:r>
              <a:rPr lang="en-US" sz="2400" dirty="0" smtClean="0"/>
              <a:t>-like) approach is complex for problems such as matchings, spanning trees, etc.</a:t>
            </a:r>
            <a:endParaRPr lang="de-CH" sz="2400" dirty="0"/>
          </a:p>
        </p:txBody>
      </p:sp>
      <p:pic>
        <p:nvPicPr>
          <p:cNvPr id="80" name="Picture 16" descr=" 8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62260" y="5749493"/>
            <a:ext cx="532709" cy="532709"/>
          </a:xfrm>
          <a:prstGeom prst="rect">
            <a:avLst/>
          </a:prstGeom>
          <a:noFill/>
          <a:extLst>
            <a:ext uri="{909E8E84-426E-40DD-AFC4-6F175D3DCCD1}">
              <a14:hiddenFill xmlns:a14="http://schemas.microsoft.com/office/drawing/2010/main">
                <a:solidFill>
                  <a:srgbClr val="FFFFFF"/>
                </a:solidFill>
              </a14:hiddenFill>
            </a:ext>
          </a:extLst>
        </p:spPr>
      </p:pic>
      <p:sp>
        <p:nvSpPr>
          <p:cNvPr id="84" name="Rounded Rectangle 58">
            <a:extLst>
              <a:ext uri="{FF2B5EF4-FFF2-40B4-BE49-F238E27FC236}">
                <a16:creationId xmlns:a16="http://schemas.microsoft.com/office/drawing/2014/main" id="{F533C29D-DB31-4CEC-8F72-4F58076869E5}"/>
              </a:ext>
            </a:extLst>
          </p:cNvPr>
          <p:cNvSpPr/>
          <p:nvPr/>
        </p:nvSpPr>
        <p:spPr>
          <a:xfrm>
            <a:off x="3743258" y="655572"/>
            <a:ext cx="4643385" cy="1848553"/>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dirty="0" smtClean="0"/>
              <a:t>To be able to </a:t>
            </a:r>
            <a:r>
              <a:rPr lang="en-US" sz="2600" b="1" u="sng" dirty="0" smtClean="0"/>
              <a:t>utilize pipelining well</a:t>
            </a:r>
            <a:r>
              <a:rPr lang="en-US" sz="2600" dirty="0" smtClean="0"/>
              <a:t>, we really want to use </a:t>
            </a:r>
            <a:r>
              <a:rPr lang="en-US" sz="2600" b="1" u="sng" dirty="0" smtClean="0"/>
              <a:t>streaming</a:t>
            </a:r>
            <a:r>
              <a:rPr lang="en-US" sz="2600" dirty="0" smtClean="0"/>
              <a:t> (aka the edge-centric paradigm)</a:t>
            </a:r>
            <a:endParaRPr lang="de-CH" sz="2600" dirty="0"/>
          </a:p>
        </p:txBody>
      </p:sp>
      <p:pic>
        <p:nvPicPr>
          <p:cNvPr id="12" name="Picture 16" descr=" 8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66826" y="554749"/>
            <a:ext cx="794346" cy="794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99257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par>
                                <p:cTn id="8" presetID="10" presetClass="entr" presetSubtype="0"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500"/>
                                        <p:tgtEl>
                                          <p:spTgt spid="3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fade">
                                      <p:cBhvr>
                                        <p:cTn id="20" dur="500"/>
                                        <p:tgtEl>
                                          <p:spTgt spid="32"/>
                                        </p:tgtEl>
                                      </p:cBhvr>
                                    </p:animEffect>
                                  </p:childTnLst>
                                </p:cTn>
                              </p:par>
                              <p:par>
                                <p:cTn id="21" presetID="10" presetClass="entr" presetSubtype="0" fill="hold" nodeType="with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fade">
                                      <p:cBhvr>
                                        <p:cTn id="23" dur="500"/>
                                        <p:tgtEl>
                                          <p:spTgt spid="33"/>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41"/>
                                        </p:tgtEl>
                                        <p:attrNameLst>
                                          <p:attrName>style.visibility</p:attrName>
                                        </p:attrNameLst>
                                      </p:cBhvr>
                                      <p:to>
                                        <p:strVal val="visible"/>
                                      </p:to>
                                    </p:set>
                                    <p:animEffect transition="in" filter="fade">
                                      <p:cBhvr>
                                        <p:cTn id="26" dur="500"/>
                                        <p:tgtEl>
                                          <p:spTgt spid="41"/>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fade">
                                      <p:cBhvr>
                                        <p:cTn id="29" dur="500"/>
                                        <p:tgtEl>
                                          <p:spTgt spid="37"/>
                                        </p:tgtEl>
                                      </p:cBhvr>
                                    </p:animEffect>
                                  </p:childTnLst>
                                </p:cTn>
                              </p:par>
                              <p:par>
                                <p:cTn id="30" presetID="10" presetClass="entr" presetSubtype="0" fill="hold" nodeType="with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fade">
                                      <p:cBhvr>
                                        <p:cTn id="32" dur="500"/>
                                        <p:tgtEl>
                                          <p:spTgt spid="27"/>
                                        </p:tgtEl>
                                      </p:cBhvr>
                                    </p:animEffect>
                                  </p:childTnLst>
                                </p:cTn>
                              </p:par>
                              <p:par>
                                <p:cTn id="33" presetID="10" presetClass="entr" presetSubtype="0" fill="hold" nodeType="with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fade">
                                      <p:cBhvr>
                                        <p:cTn id="35" dur="500"/>
                                        <p:tgtEl>
                                          <p:spTgt spid="26"/>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39"/>
                                        </p:tgtEl>
                                        <p:attrNameLst>
                                          <p:attrName>style.visibility</p:attrName>
                                        </p:attrNameLst>
                                      </p:cBhvr>
                                      <p:to>
                                        <p:strVal val="visible"/>
                                      </p:to>
                                    </p:set>
                                    <p:animEffect transition="in" filter="fade">
                                      <p:cBhvr>
                                        <p:cTn id="38" dur="500"/>
                                        <p:tgtEl>
                                          <p:spTgt spid="39"/>
                                        </p:tgtEl>
                                      </p:cBhvr>
                                    </p:animEffect>
                                  </p:childTnLst>
                                </p:cTn>
                              </p:par>
                              <p:par>
                                <p:cTn id="39" presetID="10" presetClass="entr" presetSubtype="0" fill="hold" nodeType="with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fade">
                                      <p:cBhvr>
                                        <p:cTn id="41" dur="500"/>
                                        <p:tgtEl>
                                          <p:spTgt spid="24"/>
                                        </p:tgtEl>
                                      </p:cBhvr>
                                    </p:animEffect>
                                  </p:childTnLst>
                                </p:cTn>
                              </p:par>
                              <p:par>
                                <p:cTn id="42" presetID="10" presetClass="entr" presetSubtype="0" fill="hold" nodeType="with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fade">
                                      <p:cBhvr>
                                        <p:cTn id="44" dur="500"/>
                                        <p:tgtEl>
                                          <p:spTgt spid="25"/>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38"/>
                                        </p:tgtEl>
                                        <p:attrNameLst>
                                          <p:attrName>style.visibility</p:attrName>
                                        </p:attrNameLst>
                                      </p:cBhvr>
                                      <p:to>
                                        <p:strVal val="visible"/>
                                      </p:to>
                                    </p:set>
                                    <p:animEffect transition="in" filter="fade">
                                      <p:cBhvr>
                                        <p:cTn id="47" dur="500"/>
                                        <p:tgtEl>
                                          <p:spTgt spid="38"/>
                                        </p:tgtEl>
                                      </p:cBhvr>
                                    </p:animEffect>
                                  </p:childTnLst>
                                </p:cTn>
                              </p:par>
                              <p:par>
                                <p:cTn id="48" presetID="10" presetClass="entr" presetSubtype="0" fill="hold" nodeType="with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fade">
                                      <p:cBhvr>
                                        <p:cTn id="50" dur="500"/>
                                        <p:tgtEl>
                                          <p:spTgt spid="17"/>
                                        </p:tgtEl>
                                      </p:cBhvr>
                                    </p:animEffect>
                                  </p:childTnLst>
                                </p:cTn>
                              </p:par>
                              <p:par>
                                <p:cTn id="51" presetID="10" presetClass="entr" presetSubtype="0" fill="hold" nodeType="withEffect">
                                  <p:stCondLst>
                                    <p:cond delay="0"/>
                                  </p:stCondLst>
                                  <p:childTnLst>
                                    <p:set>
                                      <p:cBhvr>
                                        <p:cTn id="52" dur="1" fill="hold">
                                          <p:stCondLst>
                                            <p:cond delay="0"/>
                                          </p:stCondLst>
                                        </p:cTn>
                                        <p:tgtEl>
                                          <p:spTgt spid="23"/>
                                        </p:tgtEl>
                                        <p:attrNameLst>
                                          <p:attrName>style.visibility</p:attrName>
                                        </p:attrNameLst>
                                      </p:cBhvr>
                                      <p:to>
                                        <p:strVal val="visible"/>
                                      </p:to>
                                    </p:set>
                                    <p:animEffect transition="in" filter="fade">
                                      <p:cBhvr>
                                        <p:cTn id="53" dur="500"/>
                                        <p:tgtEl>
                                          <p:spTgt spid="23"/>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36"/>
                                        </p:tgtEl>
                                        <p:attrNameLst>
                                          <p:attrName>style.visibility</p:attrName>
                                        </p:attrNameLst>
                                      </p:cBhvr>
                                      <p:to>
                                        <p:strVal val="visible"/>
                                      </p:to>
                                    </p:set>
                                    <p:animEffect transition="in" filter="fade">
                                      <p:cBhvr>
                                        <p:cTn id="56" dur="500"/>
                                        <p:tgtEl>
                                          <p:spTgt spid="36"/>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34"/>
                                        </p:tgtEl>
                                        <p:attrNameLst>
                                          <p:attrName>style.visibility</p:attrName>
                                        </p:attrNameLst>
                                      </p:cBhvr>
                                      <p:to>
                                        <p:strVal val="visible"/>
                                      </p:to>
                                    </p:set>
                                    <p:animEffect transition="in" filter="fade">
                                      <p:cBhvr>
                                        <p:cTn id="59" dur="500"/>
                                        <p:tgtEl>
                                          <p:spTgt spid="34"/>
                                        </p:tgtEl>
                                      </p:cBhvr>
                                    </p:animEffect>
                                  </p:childTnLst>
                                </p:cTn>
                              </p:par>
                              <p:par>
                                <p:cTn id="60" presetID="10" presetClass="entr" presetSubtype="0" fill="hold" nodeType="withEffect">
                                  <p:stCondLst>
                                    <p:cond delay="0"/>
                                  </p:stCondLst>
                                  <p:childTnLst>
                                    <p:set>
                                      <p:cBhvr>
                                        <p:cTn id="61" dur="1" fill="hold">
                                          <p:stCondLst>
                                            <p:cond delay="0"/>
                                          </p:stCondLst>
                                        </p:cTn>
                                        <p:tgtEl>
                                          <p:spTgt spid="20"/>
                                        </p:tgtEl>
                                        <p:attrNameLst>
                                          <p:attrName>style.visibility</p:attrName>
                                        </p:attrNameLst>
                                      </p:cBhvr>
                                      <p:to>
                                        <p:strVal val="visible"/>
                                      </p:to>
                                    </p:set>
                                    <p:animEffect transition="in" filter="fade">
                                      <p:cBhvr>
                                        <p:cTn id="62" dur="500"/>
                                        <p:tgtEl>
                                          <p:spTgt spid="20"/>
                                        </p:tgtEl>
                                      </p:cBhvr>
                                    </p:animEffect>
                                  </p:childTnLst>
                                </p:cTn>
                              </p:par>
                              <p:par>
                                <p:cTn id="63" presetID="10" presetClass="entr" presetSubtype="0" fill="hold" nodeType="withEffect">
                                  <p:stCondLst>
                                    <p:cond delay="0"/>
                                  </p:stCondLst>
                                  <p:childTnLst>
                                    <p:set>
                                      <p:cBhvr>
                                        <p:cTn id="64" dur="1" fill="hold">
                                          <p:stCondLst>
                                            <p:cond delay="0"/>
                                          </p:stCondLst>
                                        </p:cTn>
                                        <p:tgtEl>
                                          <p:spTgt spid="18"/>
                                        </p:tgtEl>
                                        <p:attrNameLst>
                                          <p:attrName>style.visibility</p:attrName>
                                        </p:attrNameLst>
                                      </p:cBhvr>
                                      <p:to>
                                        <p:strVal val="visible"/>
                                      </p:to>
                                    </p:set>
                                    <p:animEffect transition="in" filter="fade">
                                      <p:cBhvr>
                                        <p:cTn id="65" dur="500"/>
                                        <p:tgtEl>
                                          <p:spTgt spid="18"/>
                                        </p:tgtEl>
                                      </p:cBhvr>
                                    </p:animEffect>
                                  </p:childTnLst>
                                </p:cTn>
                              </p:par>
                              <p:par>
                                <p:cTn id="66" presetID="10" presetClass="entr" presetSubtype="0" fill="hold" nodeType="withEffect">
                                  <p:stCondLst>
                                    <p:cond delay="0"/>
                                  </p:stCondLst>
                                  <p:childTnLst>
                                    <p:set>
                                      <p:cBhvr>
                                        <p:cTn id="67" dur="1" fill="hold">
                                          <p:stCondLst>
                                            <p:cond delay="0"/>
                                          </p:stCondLst>
                                        </p:cTn>
                                        <p:tgtEl>
                                          <p:spTgt spid="19"/>
                                        </p:tgtEl>
                                        <p:attrNameLst>
                                          <p:attrName>style.visibility</p:attrName>
                                        </p:attrNameLst>
                                      </p:cBhvr>
                                      <p:to>
                                        <p:strVal val="visible"/>
                                      </p:to>
                                    </p:set>
                                    <p:animEffect transition="in" filter="fade">
                                      <p:cBhvr>
                                        <p:cTn id="68" dur="500"/>
                                        <p:tgtEl>
                                          <p:spTgt spid="19"/>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40"/>
                                        </p:tgtEl>
                                        <p:attrNameLst>
                                          <p:attrName>style.visibility</p:attrName>
                                        </p:attrNameLst>
                                      </p:cBhvr>
                                      <p:to>
                                        <p:strVal val="visible"/>
                                      </p:to>
                                    </p:set>
                                    <p:animEffect transition="in" filter="fade">
                                      <p:cBhvr>
                                        <p:cTn id="71" dur="500"/>
                                        <p:tgtEl>
                                          <p:spTgt spid="40"/>
                                        </p:tgtEl>
                                      </p:cBhvr>
                                    </p:animEffect>
                                  </p:childTnLst>
                                </p:cTn>
                              </p:par>
                              <p:par>
                                <p:cTn id="72" presetID="10" presetClass="entr" presetSubtype="0" fill="hold" nodeType="withEffect">
                                  <p:stCondLst>
                                    <p:cond delay="0"/>
                                  </p:stCondLst>
                                  <p:childTnLst>
                                    <p:set>
                                      <p:cBhvr>
                                        <p:cTn id="73" dur="1" fill="hold">
                                          <p:stCondLst>
                                            <p:cond delay="0"/>
                                          </p:stCondLst>
                                        </p:cTn>
                                        <p:tgtEl>
                                          <p:spTgt spid="22"/>
                                        </p:tgtEl>
                                        <p:attrNameLst>
                                          <p:attrName>style.visibility</p:attrName>
                                        </p:attrNameLst>
                                      </p:cBhvr>
                                      <p:to>
                                        <p:strVal val="visible"/>
                                      </p:to>
                                    </p:set>
                                    <p:animEffect transition="in" filter="fade">
                                      <p:cBhvr>
                                        <p:cTn id="74" dur="500"/>
                                        <p:tgtEl>
                                          <p:spTgt spid="22"/>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35"/>
                                        </p:tgtEl>
                                        <p:attrNameLst>
                                          <p:attrName>style.visibility</p:attrName>
                                        </p:attrNameLst>
                                      </p:cBhvr>
                                      <p:to>
                                        <p:strVal val="visible"/>
                                      </p:to>
                                    </p:set>
                                    <p:animEffect transition="in" filter="fade">
                                      <p:cBhvr>
                                        <p:cTn id="77" dur="500"/>
                                        <p:tgtEl>
                                          <p:spTgt spid="35"/>
                                        </p:tgtEl>
                                      </p:cBhvr>
                                    </p:animEffect>
                                  </p:childTnLst>
                                </p:cTn>
                              </p:par>
                              <p:par>
                                <p:cTn id="78" presetID="10" presetClass="entr" presetSubtype="0" fill="hold" nodeType="withEffect">
                                  <p:stCondLst>
                                    <p:cond delay="0"/>
                                  </p:stCondLst>
                                  <p:childTnLst>
                                    <p:set>
                                      <p:cBhvr>
                                        <p:cTn id="79" dur="1" fill="hold">
                                          <p:stCondLst>
                                            <p:cond delay="0"/>
                                          </p:stCondLst>
                                        </p:cTn>
                                        <p:tgtEl>
                                          <p:spTgt spid="21"/>
                                        </p:tgtEl>
                                        <p:attrNameLst>
                                          <p:attrName>style.visibility</p:attrName>
                                        </p:attrNameLst>
                                      </p:cBhvr>
                                      <p:to>
                                        <p:strVal val="visible"/>
                                      </p:to>
                                    </p:set>
                                    <p:animEffect transition="in" filter="fade">
                                      <p:cBhvr>
                                        <p:cTn id="80" dur="500"/>
                                        <p:tgtEl>
                                          <p:spTgt spid="21"/>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15"/>
                                        </p:tgtEl>
                                        <p:attrNameLst>
                                          <p:attrName>style.visibility</p:attrName>
                                        </p:attrNameLst>
                                      </p:cBhvr>
                                      <p:to>
                                        <p:strVal val="visible"/>
                                      </p:to>
                                    </p:set>
                                    <p:animEffect transition="in" filter="fade">
                                      <p:cBhvr>
                                        <p:cTn id="83" dur="500"/>
                                        <p:tgtEl>
                                          <p:spTgt spid="15"/>
                                        </p:tgtEl>
                                      </p:cBhvr>
                                    </p:animEffect>
                                  </p:childTnLst>
                                </p:cTn>
                              </p:par>
                              <p:par>
                                <p:cTn id="84" presetID="10" presetClass="entr" presetSubtype="0" fill="hold" nodeType="withEffect">
                                  <p:stCondLst>
                                    <p:cond delay="0"/>
                                  </p:stCondLst>
                                  <p:childTnLst>
                                    <p:set>
                                      <p:cBhvr>
                                        <p:cTn id="85" dur="1" fill="hold">
                                          <p:stCondLst>
                                            <p:cond delay="0"/>
                                          </p:stCondLst>
                                        </p:cTn>
                                        <p:tgtEl>
                                          <p:spTgt spid="76"/>
                                        </p:tgtEl>
                                        <p:attrNameLst>
                                          <p:attrName>style.visibility</p:attrName>
                                        </p:attrNameLst>
                                      </p:cBhvr>
                                      <p:to>
                                        <p:strVal val="visible"/>
                                      </p:to>
                                    </p:set>
                                    <p:animEffect transition="in" filter="fade">
                                      <p:cBhvr>
                                        <p:cTn id="86" dur="500"/>
                                        <p:tgtEl>
                                          <p:spTgt spid="76"/>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75"/>
                                        </p:tgtEl>
                                        <p:attrNameLst>
                                          <p:attrName>style.visibility</p:attrName>
                                        </p:attrNameLst>
                                      </p:cBhvr>
                                      <p:to>
                                        <p:strVal val="visible"/>
                                      </p:to>
                                    </p:set>
                                    <p:animEffect transition="in" filter="fade">
                                      <p:cBhvr>
                                        <p:cTn id="89" dur="500"/>
                                        <p:tgtEl>
                                          <p:spTgt spid="75"/>
                                        </p:tgtEl>
                                      </p:cBhvr>
                                    </p:animEffect>
                                  </p:childTnLst>
                                </p:cTn>
                              </p:par>
                              <p:par>
                                <p:cTn id="90" presetID="10" presetClass="entr" presetSubtype="0" fill="hold" nodeType="withEffect">
                                  <p:stCondLst>
                                    <p:cond delay="0"/>
                                  </p:stCondLst>
                                  <p:childTnLst>
                                    <p:set>
                                      <p:cBhvr>
                                        <p:cTn id="91" dur="1" fill="hold">
                                          <p:stCondLst>
                                            <p:cond delay="0"/>
                                          </p:stCondLst>
                                        </p:cTn>
                                        <p:tgtEl>
                                          <p:spTgt spid="74"/>
                                        </p:tgtEl>
                                        <p:attrNameLst>
                                          <p:attrName>style.visibility</p:attrName>
                                        </p:attrNameLst>
                                      </p:cBhvr>
                                      <p:to>
                                        <p:strVal val="visible"/>
                                      </p:to>
                                    </p:set>
                                    <p:animEffect transition="in" filter="fade">
                                      <p:cBhvr>
                                        <p:cTn id="92" dur="500"/>
                                        <p:tgtEl>
                                          <p:spTgt spid="74"/>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61"/>
                                        </p:tgtEl>
                                        <p:attrNameLst>
                                          <p:attrName>style.visibility</p:attrName>
                                        </p:attrNameLst>
                                      </p:cBhvr>
                                      <p:to>
                                        <p:strVal val="visible"/>
                                      </p:to>
                                    </p:set>
                                    <p:animEffect transition="in" filter="fade">
                                      <p:cBhvr>
                                        <p:cTn id="97" dur="500"/>
                                        <p:tgtEl>
                                          <p:spTgt spid="61"/>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42"/>
                                        </p:tgtEl>
                                        <p:attrNameLst>
                                          <p:attrName>style.visibility</p:attrName>
                                        </p:attrNameLst>
                                      </p:cBhvr>
                                      <p:to>
                                        <p:strVal val="visible"/>
                                      </p:to>
                                    </p:set>
                                    <p:animEffect transition="in" filter="fade">
                                      <p:cBhvr>
                                        <p:cTn id="100" dur="500"/>
                                        <p:tgtEl>
                                          <p:spTgt spid="42"/>
                                        </p:tgtEl>
                                      </p:cBhvr>
                                    </p:animEffect>
                                  </p:childTnLst>
                                </p:cTn>
                              </p:par>
                              <p:par>
                                <p:cTn id="101" presetID="10" presetClass="entr" presetSubtype="0" fill="hold" grpId="0" nodeType="withEffect">
                                  <p:stCondLst>
                                    <p:cond delay="0"/>
                                  </p:stCondLst>
                                  <p:childTnLst>
                                    <p:set>
                                      <p:cBhvr>
                                        <p:cTn id="102" dur="1" fill="hold">
                                          <p:stCondLst>
                                            <p:cond delay="0"/>
                                          </p:stCondLst>
                                        </p:cTn>
                                        <p:tgtEl>
                                          <p:spTgt spid="60"/>
                                        </p:tgtEl>
                                        <p:attrNameLst>
                                          <p:attrName>style.visibility</p:attrName>
                                        </p:attrNameLst>
                                      </p:cBhvr>
                                      <p:to>
                                        <p:strVal val="visible"/>
                                      </p:to>
                                    </p:set>
                                    <p:animEffect transition="in" filter="fade">
                                      <p:cBhvr>
                                        <p:cTn id="103" dur="500"/>
                                        <p:tgtEl>
                                          <p:spTgt spid="60"/>
                                        </p:tgtEl>
                                      </p:cBhvr>
                                    </p:animEffect>
                                  </p:childTnLst>
                                </p:cTn>
                              </p:par>
                              <p:par>
                                <p:cTn id="104" presetID="10" presetClass="entr" presetSubtype="0" fill="hold" grpId="0" nodeType="withEffect">
                                  <p:stCondLst>
                                    <p:cond delay="0"/>
                                  </p:stCondLst>
                                  <p:childTnLst>
                                    <p:set>
                                      <p:cBhvr>
                                        <p:cTn id="105" dur="1" fill="hold">
                                          <p:stCondLst>
                                            <p:cond delay="0"/>
                                          </p:stCondLst>
                                        </p:cTn>
                                        <p:tgtEl>
                                          <p:spTgt spid="43"/>
                                        </p:tgtEl>
                                        <p:attrNameLst>
                                          <p:attrName>style.visibility</p:attrName>
                                        </p:attrNameLst>
                                      </p:cBhvr>
                                      <p:to>
                                        <p:strVal val="visible"/>
                                      </p:to>
                                    </p:set>
                                    <p:animEffect transition="in" filter="fade">
                                      <p:cBhvr>
                                        <p:cTn id="106" dur="500"/>
                                        <p:tgtEl>
                                          <p:spTgt spid="43"/>
                                        </p:tgtEl>
                                      </p:cBhvr>
                                    </p:animEffect>
                                  </p:childTnLst>
                                </p:cTn>
                              </p:par>
                              <p:par>
                                <p:cTn id="107" presetID="10" presetClass="entr" presetSubtype="0" fill="hold" grpId="0" nodeType="withEffect">
                                  <p:stCondLst>
                                    <p:cond delay="0"/>
                                  </p:stCondLst>
                                  <p:childTnLst>
                                    <p:set>
                                      <p:cBhvr>
                                        <p:cTn id="108" dur="1" fill="hold">
                                          <p:stCondLst>
                                            <p:cond delay="0"/>
                                          </p:stCondLst>
                                        </p:cTn>
                                        <p:tgtEl>
                                          <p:spTgt spid="65"/>
                                        </p:tgtEl>
                                        <p:attrNameLst>
                                          <p:attrName>style.visibility</p:attrName>
                                        </p:attrNameLst>
                                      </p:cBhvr>
                                      <p:to>
                                        <p:strVal val="visible"/>
                                      </p:to>
                                    </p:set>
                                    <p:animEffect transition="in" filter="fade">
                                      <p:cBhvr>
                                        <p:cTn id="109" dur="500"/>
                                        <p:tgtEl>
                                          <p:spTgt spid="65"/>
                                        </p:tgtEl>
                                      </p:cBhvr>
                                    </p:animEffect>
                                  </p:childTnLst>
                                </p:cTn>
                              </p:par>
                              <p:par>
                                <p:cTn id="110" presetID="10" presetClass="entr" presetSubtype="0" fill="hold" grpId="0" nodeType="withEffect">
                                  <p:stCondLst>
                                    <p:cond delay="0"/>
                                  </p:stCondLst>
                                  <p:childTnLst>
                                    <p:set>
                                      <p:cBhvr>
                                        <p:cTn id="111" dur="1" fill="hold">
                                          <p:stCondLst>
                                            <p:cond delay="0"/>
                                          </p:stCondLst>
                                        </p:cTn>
                                        <p:tgtEl>
                                          <p:spTgt spid="64"/>
                                        </p:tgtEl>
                                        <p:attrNameLst>
                                          <p:attrName>style.visibility</p:attrName>
                                        </p:attrNameLst>
                                      </p:cBhvr>
                                      <p:to>
                                        <p:strVal val="visible"/>
                                      </p:to>
                                    </p:set>
                                    <p:animEffect transition="in" filter="fade">
                                      <p:cBhvr>
                                        <p:cTn id="112" dur="500"/>
                                        <p:tgtEl>
                                          <p:spTgt spid="64"/>
                                        </p:tgtEl>
                                      </p:cBhvr>
                                    </p:animEffect>
                                  </p:childTnLst>
                                </p:cTn>
                              </p:par>
                              <p:par>
                                <p:cTn id="113" presetID="10" presetClass="entr" presetSubtype="0" fill="hold" grpId="0" nodeType="withEffect">
                                  <p:stCondLst>
                                    <p:cond delay="0"/>
                                  </p:stCondLst>
                                  <p:childTnLst>
                                    <p:set>
                                      <p:cBhvr>
                                        <p:cTn id="114" dur="1" fill="hold">
                                          <p:stCondLst>
                                            <p:cond delay="0"/>
                                          </p:stCondLst>
                                        </p:cTn>
                                        <p:tgtEl>
                                          <p:spTgt spid="63"/>
                                        </p:tgtEl>
                                        <p:attrNameLst>
                                          <p:attrName>style.visibility</p:attrName>
                                        </p:attrNameLst>
                                      </p:cBhvr>
                                      <p:to>
                                        <p:strVal val="visible"/>
                                      </p:to>
                                    </p:set>
                                    <p:animEffect transition="in" filter="fade">
                                      <p:cBhvr>
                                        <p:cTn id="115" dur="500"/>
                                        <p:tgtEl>
                                          <p:spTgt spid="63"/>
                                        </p:tgtEl>
                                      </p:cBhvr>
                                    </p:animEffect>
                                  </p:childTnLst>
                                </p:cTn>
                              </p:par>
                              <p:par>
                                <p:cTn id="116" presetID="10" presetClass="entr" presetSubtype="0" fill="hold" grpId="0" nodeType="withEffect">
                                  <p:stCondLst>
                                    <p:cond delay="0"/>
                                  </p:stCondLst>
                                  <p:childTnLst>
                                    <p:set>
                                      <p:cBhvr>
                                        <p:cTn id="117" dur="1" fill="hold">
                                          <p:stCondLst>
                                            <p:cond delay="0"/>
                                          </p:stCondLst>
                                        </p:cTn>
                                        <p:tgtEl>
                                          <p:spTgt spid="62"/>
                                        </p:tgtEl>
                                        <p:attrNameLst>
                                          <p:attrName>style.visibility</p:attrName>
                                        </p:attrNameLst>
                                      </p:cBhvr>
                                      <p:to>
                                        <p:strVal val="visible"/>
                                      </p:to>
                                    </p:set>
                                    <p:animEffect transition="in" filter="fade">
                                      <p:cBhvr>
                                        <p:cTn id="118" dur="500"/>
                                        <p:tgtEl>
                                          <p:spTgt spid="62"/>
                                        </p:tgtEl>
                                      </p:cBhvr>
                                    </p:animEffect>
                                  </p:childTnLst>
                                </p:cTn>
                              </p:par>
                            </p:childTnLst>
                          </p:cTn>
                        </p:par>
                      </p:childTnLst>
                    </p:cTn>
                  </p:par>
                  <p:par>
                    <p:cTn id="119" fill="hold">
                      <p:stCondLst>
                        <p:cond delay="indefinite"/>
                      </p:stCondLst>
                      <p:childTnLst>
                        <p:par>
                          <p:cTn id="120" fill="hold">
                            <p:stCondLst>
                              <p:cond delay="0"/>
                            </p:stCondLst>
                            <p:childTnLst>
                              <p:par>
                                <p:cTn id="121" presetID="10" presetClass="entr" presetSubtype="0" fill="hold" nodeType="clickEffect">
                                  <p:stCondLst>
                                    <p:cond delay="0"/>
                                  </p:stCondLst>
                                  <p:childTnLst>
                                    <p:set>
                                      <p:cBhvr>
                                        <p:cTn id="122" dur="1" fill="hold">
                                          <p:stCondLst>
                                            <p:cond delay="0"/>
                                          </p:stCondLst>
                                        </p:cTn>
                                        <p:tgtEl>
                                          <p:spTgt spid="59"/>
                                        </p:tgtEl>
                                        <p:attrNameLst>
                                          <p:attrName>style.visibility</p:attrName>
                                        </p:attrNameLst>
                                      </p:cBhvr>
                                      <p:to>
                                        <p:strVal val="visible"/>
                                      </p:to>
                                    </p:set>
                                    <p:animEffect transition="in" filter="fade">
                                      <p:cBhvr>
                                        <p:cTn id="123" dur="500"/>
                                        <p:tgtEl>
                                          <p:spTgt spid="59"/>
                                        </p:tgtEl>
                                      </p:cBhvr>
                                    </p:animEffect>
                                  </p:childTnLst>
                                </p:cTn>
                              </p:par>
                              <p:par>
                                <p:cTn id="124" presetID="10" presetClass="entr" presetSubtype="0" fill="hold" nodeType="withEffect">
                                  <p:stCondLst>
                                    <p:cond delay="0"/>
                                  </p:stCondLst>
                                  <p:childTnLst>
                                    <p:set>
                                      <p:cBhvr>
                                        <p:cTn id="125" dur="1" fill="hold">
                                          <p:stCondLst>
                                            <p:cond delay="0"/>
                                          </p:stCondLst>
                                        </p:cTn>
                                        <p:tgtEl>
                                          <p:spTgt spid="58"/>
                                        </p:tgtEl>
                                        <p:attrNameLst>
                                          <p:attrName>style.visibility</p:attrName>
                                        </p:attrNameLst>
                                      </p:cBhvr>
                                      <p:to>
                                        <p:strVal val="visible"/>
                                      </p:to>
                                    </p:set>
                                    <p:animEffect transition="in" filter="fade">
                                      <p:cBhvr>
                                        <p:cTn id="126" dur="500"/>
                                        <p:tgtEl>
                                          <p:spTgt spid="58"/>
                                        </p:tgtEl>
                                      </p:cBhvr>
                                    </p:animEffect>
                                  </p:childTnLst>
                                </p:cTn>
                              </p:par>
                              <p:par>
                                <p:cTn id="127" presetID="10" presetClass="entr" presetSubtype="0" fill="hold" nodeType="withEffect">
                                  <p:stCondLst>
                                    <p:cond delay="0"/>
                                  </p:stCondLst>
                                  <p:childTnLst>
                                    <p:set>
                                      <p:cBhvr>
                                        <p:cTn id="128" dur="1" fill="hold">
                                          <p:stCondLst>
                                            <p:cond delay="0"/>
                                          </p:stCondLst>
                                        </p:cTn>
                                        <p:tgtEl>
                                          <p:spTgt spid="57"/>
                                        </p:tgtEl>
                                        <p:attrNameLst>
                                          <p:attrName>style.visibility</p:attrName>
                                        </p:attrNameLst>
                                      </p:cBhvr>
                                      <p:to>
                                        <p:strVal val="visible"/>
                                      </p:to>
                                    </p:set>
                                    <p:animEffect transition="in" filter="fade">
                                      <p:cBhvr>
                                        <p:cTn id="129" dur="500"/>
                                        <p:tgtEl>
                                          <p:spTgt spid="57"/>
                                        </p:tgtEl>
                                      </p:cBhvr>
                                    </p:animEffect>
                                  </p:childTnLst>
                                </p:cTn>
                              </p:par>
                              <p:par>
                                <p:cTn id="130" presetID="10" presetClass="entr" presetSubtype="0" fill="hold" nodeType="withEffect">
                                  <p:stCondLst>
                                    <p:cond delay="0"/>
                                  </p:stCondLst>
                                  <p:childTnLst>
                                    <p:set>
                                      <p:cBhvr>
                                        <p:cTn id="131" dur="1" fill="hold">
                                          <p:stCondLst>
                                            <p:cond delay="0"/>
                                          </p:stCondLst>
                                        </p:cTn>
                                        <p:tgtEl>
                                          <p:spTgt spid="56"/>
                                        </p:tgtEl>
                                        <p:attrNameLst>
                                          <p:attrName>style.visibility</p:attrName>
                                        </p:attrNameLst>
                                      </p:cBhvr>
                                      <p:to>
                                        <p:strVal val="visible"/>
                                      </p:to>
                                    </p:set>
                                    <p:animEffect transition="in" filter="fade">
                                      <p:cBhvr>
                                        <p:cTn id="132" dur="500"/>
                                        <p:tgtEl>
                                          <p:spTgt spid="56"/>
                                        </p:tgtEl>
                                      </p:cBhvr>
                                    </p:animEffect>
                                  </p:childTnLst>
                                </p:cTn>
                              </p:par>
                              <p:par>
                                <p:cTn id="133" presetID="10" presetClass="entr" presetSubtype="0" fill="hold" nodeType="withEffect">
                                  <p:stCondLst>
                                    <p:cond delay="0"/>
                                  </p:stCondLst>
                                  <p:childTnLst>
                                    <p:set>
                                      <p:cBhvr>
                                        <p:cTn id="134" dur="1" fill="hold">
                                          <p:stCondLst>
                                            <p:cond delay="0"/>
                                          </p:stCondLst>
                                        </p:cTn>
                                        <p:tgtEl>
                                          <p:spTgt spid="55"/>
                                        </p:tgtEl>
                                        <p:attrNameLst>
                                          <p:attrName>style.visibility</p:attrName>
                                        </p:attrNameLst>
                                      </p:cBhvr>
                                      <p:to>
                                        <p:strVal val="visible"/>
                                      </p:to>
                                    </p:set>
                                    <p:animEffect transition="in" filter="fade">
                                      <p:cBhvr>
                                        <p:cTn id="135" dur="500"/>
                                        <p:tgtEl>
                                          <p:spTgt spid="55"/>
                                        </p:tgtEl>
                                      </p:cBhvr>
                                    </p:animEffect>
                                  </p:childTnLst>
                                </p:cTn>
                              </p:par>
                              <p:par>
                                <p:cTn id="136" presetID="10" presetClass="entr" presetSubtype="0" fill="hold" nodeType="withEffect">
                                  <p:stCondLst>
                                    <p:cond delay="0"/>
                                  </p:stCondLst>
                                  <p:childTnLst>
                                    <p:set>
                                      <p:cBhvr>
                                        <p:cTn id="137" dur="1" fill="hold">
                                          <p:stCondLst>
                                            <p:cond delay="0"/>
                                          </p:stCondLst>
                                        </p:cTn>
                                        <p:tgtEl>
                                          <p:spTgt spid="52"/>
                                        </p:tgtEl>
                                        <p:attrNameLst>
                                          <p:attrName>style.visibility</p:attrName>
                                        </p:attrNameLst>
                                      </p:cBhvr>
                                      <p:to>
                                        <p:strVal val="visible"/>
                                      </p:to>
                                    </p:set>
                                    <p:animEffect transition="in" filter="fade">
                                      <p:cBhvr>
                                        <p:cTn id="138" dur="500"/>
                                        <p:tgtEl>
                                          <p:spTgt spid="52"/>
                                        </p:tgtEl>
                                      </p:cBhvr>
                                    </p:animEffect>
                                  </p:childTnLst>
                                </p:cTn>
                              </p:par>
                              <p:par>
                                <p:cTn id="139" presetID="10" presetClass="entr" presetSubtype="0" fill="hold" nodeType="withEffect">
                                  <p:stCondLst>
                                    <p:cond delay="0"/>
                                  </p:stCondLst>
                                  <p:childTnLst>
                                    <p:set>
                                      <p:cBhvr>
                                        <p:cTn id="140" dur="1" fill="hold">
                                          <p:stCondLst>
                                            <p:cond delay="0"/>
                                          </p:stCondLst>
                                        </p:cTn>
                                        <p:tgtEl>
                                          <p:spTgt spid="53"/>
                                        </p:tgtEl>
                                        <p:attrNameLst>
                                          <p:attrName>style.visibility</p:attrName>
                                        </p:attrNameLst>
                                      </p:cBhvr>
                                      <p:to>
                                        <p:strVal val="visible"/>
                                      </p:to>
                                    </p:set>
                                    <p:animEffect transition="in" filter="fade">
                                      <p:cBhvr>
                                        <p:cTn id="141" dur="500"/>
                                        <p:tgtEl>
                                          <p:spTgt spid="53"/>
                                        </p:tgtEl>
                                      </p:cBhvr>
                                    </p:animEffect>
                                  </p:childTnLst>
                                </p:cTn>
                              </p:par>
                              <p:par>
                                <p:cTn id="142" presetID="10" presetClass="entr" presetSubtype="0" fill="hold" nodeType="withEffect">
                                  <p:stCondLst>
                                    <p:cond delay="0"/>
                                  </p:stCondLst>
                                  <p:childTnLst>
                                    <p:set>
                                      <p:cBhvr>
                                        <p:cTn id="143" dur="1" fill="hold">
                                          <p:stCondLst>
                                            <p:cond delay="0"/>
                                          </p:stCondLst>
                                        </p:cTn>
                                        <p:tgtEl>
                                          <p:spTgt spid="54"/>
                                        </p:tgtEl>
                                        <p:attrNameLst>
                                          <p:attrName>style.visibility</p:attrName>
                                        </p:attrNameLst>
                                      </p:cBhvr>
                                      <p:to>
                                        <p:strVal val="visible"/>
                                      </p:to>
                                    </p:set>
                                    <p:animEffect transition="in" filter="fade">
                                      <p:cBhvr>
                                        <p:cTn id="144" dur="500"/>
                                        <p:tgtEl>
                                          <p:spTgt spid="54"/>
                                        </p:tgtEl>
                                      </p:cBhvr>
                                    </p:animEffect>
                                  </p:childTnLst>
                                </p:cTn>
                              </p:par>
                            </p:childTnLst>
                          </p:cTn>
                        </p:par>
                      </p:childTnLst>
                    </p:cTn>
                  </p:par>
                  <p:par>
                    <p:cTn id="145" fill="hold">
                      <p:stCondLst>
                        <p:cond delay="indefinite"/>
                      </p:stCondLst>
                      <p:childTnLst>
                        <p:par>
                          <p:cTn id="146" fill="hold">
                            <p:stCondLst>
                              <p:cond delay="0"/>
                            </p:stCondLst>
                            <p:childTnLst>
                              <p:par>
                                <p:cTn id="147" presetID="10" presetClass="exit" presetSubtype="0" fill="hold" nodeType="clickEffect">
                                  <p:stCondLst>
                                    <p:cond delay="0"/>
                                  </p:stCondLst>
                                  <p:childTnLst>
                                    <p:animEffect transition="out" filter="fade">
                                      <p:cBhvr>
                                        <p:cTn id="148" dur="500"/>
                                        <p:tgtEl>
                                          <p:spTgt spid="59"/>
                                        </p:tgtEl>
                                      </p:cBhvr>
                                    </p:animEffect>
                                    <p:set>
                                      <p:cBhvr>
                                        <p:cTn id="149" dur="1" fill="hold">
                                          <p:stCondLst>
                                            <p:cond delay="499"/>
                                          </p:stCondLst>
                                        </p:cTn>
                                        <p:tgtEl>
                                          <p:spTgt spid="59"/>
                                        </p:tgtEl>
                                        <p:attrNameLst>
                                          <p:attrName>style.visibility</p:attrName>
                                        </p:attrNameLst>
                                      </p:cBhvr>
                                      <p:to>
                                        <p:strVal val="hidden"/>
                                      </p:to>
                                    </p:set>
                                  </p:childTnLst>
                                </p:cTn>
                              </p:par>
                              <p:par>
                                <p:cTn id="150" presetID="10" presetClass="exit" presetSubtype="0" fill="hold" nodeType="withEffect">
                                  <p:stCondLst>
                                    <p:cond delay="0"/>
                                  </p:stCondLst>
                                  <p:childTnLst>
                                    <p:animEffect transition="out" filter="fade">
                                      <p:cBhvr>
                                        <p:cTn id="151" dur="500"/>
                                        <p:tgtEl>
                                          <p:spTgt spid="58"/>
                                        </p:tgtEl>
                                      </p:cBhvr>
                                    </p:animEffect>
                                    <p:set>
                                      <p:cBhvr>
                                        <p:cTn id="152" dur="1" fill="hold">
                                          <p:stCondLst>
                                            <p:cond delay="499"/>
                                          </p:stCondLst>
                                        </p:cTn>
                                        <p:tgtEl>
                                          <p:spTgt spid="58"/>
                                        </p:tgtEl>
                                        <p:attrNameLst>
                                          <p:attrName>style.visibility</p:attrName>
                                        </p:attrNameLst>
                                      </p:cBhvr>
                                      <p:to>
                                        <p:strVal val="hidden"/>
                                      </p:to>
                                    </p:set>
                                  </p:childTnLst>
                                </p:cTn>
                              </p:par>
                              <p:par>
                                <p:cTn id="153" presetID="10" presetClass="exit" presetSubtype="0" fill="hold" nodeType="withEffect">
                                  <p:stCondLst>
                                    <p:cond delay="0"/>
                                  </p:stCondLst>
                                  <p:childTnLst>
                                    <p:animEffect transition="out" filter="fade">
                                      <p:cBhvr>
                                        <p:cTn id="154" dur="500"/>
                                        <p:tgtEl>
                                          <p:spTgt spid="57"/>
                                        </p:tgtEl>
                                      </p:cBhvr>
                                    </p:animEffect>
                                    <p:set>
                                      <p:cBhvr>
                                        <p:cTn id="155" dur="1" fill="hold">
                                          <p:stCondLst>
                                            <p:cond delay="499"/>
                                          </p:stCondLst>
                                        </p:cTn>
                                        <p:tgtEl>
                                          <p:spTgt spid="57"/>
                                        </p:tgtEl>
                                        <p:attrNameLst>
                                          <p:attrName>style.visibility</p:attrName>
                                        </p:attrNameLst>
                                      </p:cBhvr>
                                      <p:to>
                                        <p:strVal val="hidden"/>
                                      </p:to>
                                    </p:set>
                                  </p:childTnLst>
                                </p:cTn>
                              </p:par>
                              <p:par>
                                <p:cTn id="156" presetID="10" presetClass="exit" presetSubtype="0" fill="hold" nodeType="withEffect">
                                  <p:stCondLst>
                                    <p:cond delay="0"/>
                                  </p:stCondLst>
                                  <p:childTnLst>
                                    <p:animEffect transition="out" filter="fade">
                                      <p:cBhvr>
                                        <p:cTn id="157" dur="500"/>
                                        <p:tgtEl>
                                          <p:spTgt spid="56"/>
                                        </p:tgtEl>
                                      </p:cBhvr>
                                    </p:animEffect>
                                    <p:set>
                                      <p:cBhvr>
                                        <p:cTn id="158" dur="1" fill="hold">
                                          <p:stCondLst>
                                            <p:cond delay="499"/>
                                          </p:stCondLst>
                                        </p:cTn>
                                        <p:tgtEl>
                                          <p:spTgt spid="56"/>
                                        </p:tgtEl>
                                        <p:attrNameLst>
                                          <p:attrName>style.visibility</p:attrName>
                                        </p:attrNameLst>
                                      </p:cBhvr>
                                      <p:to>
                                        <p:strVal val="hidden"/>
                                      </p:to>
                                    </p:set>
                                  </p:childTnLst>
                                </p:cTn>
                              </p:par>
                              <p:par>
                                <p:cTn id="159" presetID="10" presetClass="exit" presetSubtype="0" fill="hold" nodeType="withEffect">
                                  <p:stCondLst>
                                    <p:cond delay="0"/>
                                  </p:stCondLst>
                                  <p:childTnLst>
                                    <p:animEffect transition="out" filter="fade">
                                      <p:cBhvr>
                                        <p:cTn id="160" dur="500"/>
                                        <p:tgtEl>
                                          <p:spTgt spid="55"/>
                                        </p:tgtEl>
                                      </p:cBhvr>
                                    </p:animEffect>
                                    <p:set>
                                      <p:cBhvr>
                                        <p:cTn id="161" dur="1" fill="hold">
                                          <p:stCondLst>
                                            <p:cond delay="499"/>
                                          </p:stCondLst>
                                        </p:cTn>
                                        <p:tgtEl>
                                          <p:spTgt spid="55"/>
                                        </p:tgtEl>
                                        <p:attrNameLst>
                                          <p:attrName>style.visibility</p:attrName>
                                        </p:attrNameLst>
                                      </p:cBhvr>
                                      <p:to>
                                        <p:strVal val="hidden"/>
                                      </p:to>
                                    </p:set>
                                  </p:childTnLst>
                                </p:cTn>
                              </p:par>
                              <p:par>
                                <p:cTn id="162" presetID="10" presetClass="exit" presetSubtype="0" fill="hold" nodeType="withEffect">
                                  <p:stCondLst>
                                    <p:cond delay="0"/>
                                  </p:stCondLst>
                                  <p:childTnLst>
                                    <p:animEffect transition="out" filter="fade">
                                      <p:cBhvr>
                                        <p:cTn id="163" dur="500"/>
                                        <p:tgtEl>
                                          <p:spTgt spid="52"/>
                                        </p:tgtEl>
                                      </p:cBhvr>
                                    </p:animEffect>
                                    <p:set>
                                      <p:cBhvr>
                                        <p:cTn id="164" dur="1" fill="hold">
                                          <p:stCondLst>
                                            <p:cond delay="499"/>
                                          </p:stCondLst>
                                        </p:cTn>
                                        <p:tgtEl>
                                          <p:spTgt spid="52"/>
                                        </p:tgtEl>
                                        <p:attrNameLst>
                                          <p:attrName>style.visibility</p:attrName>
                                        </p:attrNameLst>
                                      </p:cBhvr>
                                      <p:to>
                                        <p:strVal val="hidden"/>
                                      </p:to>
                                    </p:set>
                                  </p:childTnLst>
                                </p:cTn>
                              </p:par>
                              <p:par>
                                <p:cTn id="165" presetID="10" presetClass="exit" presetSubtype="0" fill="hold" nodeType="withEffect">
                                  <p:stCondLst>
                                    <p:cond delay="0"/>
                                  </p:stCondLst>
                                  <p:childTnLst>
                                    <p:animEffect transition="out" filter="fade">
                                      <p:cBhvr>
                                        <p:cTn id="166" dur="500"/>
                                        <p:tgtEl>
                                          <p:spTgt spid="53"/>
                                        </p:tgtEl>
                                      </p:cBhvr>
                                    </p:animEffect>
                                    <p:set>
                                      <p:cBhvr>
                                        <p:cTn id="167" dur="1" fill="hold">
                                          <p:stCondLst>
                                            <p:cond delay="499"/>
                                          </p:stCondLst>
                                        </p:cTn>
                                        <p:tgtEl>
                                          <p:spTgt spid="53"/>
                                        </p:tgtEl>
                                        <p:attrNameLst>
                                          <p:attrName>style.visibility</p:attrName>
                                        </p:attrNameLst>
                                      </p:cBhvr>
                                      <p:to>
                                        <p:strVal val="hidden"/>
                                      </p:to>
                                    </p:set>
                                  </p:childTnLst>
                                </p:cTn>
                              </p:par>
                              <p:par>
                                <p:cTn id="168" presetID="10" presetClass="exit" presetSubtype="0" fill="hold" nodeType="withEffect">
                                  <p:stCondLst>
                                    <p:cond delay="0"/>
                                  </p:stCondLst>
                                  <p:childTnLst>
                                    <p:animEffect transition="out" filter="fade">
                                      <p:cBhvr>
                                        <p:cTn id="169" dur="500"/>
                                        <p:tgtEl>
                                          <p:spTgt spid="54"/>
                                        </p:tgtEl>
                                      </p:cBhvr>
                                    </p:animEffect>
                                    <p:set>
                                      <p:cBhvr>
                                        <p:cTn id="170" dur="1" fill="hold">
                                          <p:stCondLst>
                                            <p:cond delay="499"/>
                                          </p:stCondLst>
                                        </p:cTn>
                                        <p:tgtEl>
                                          <p:spTgt spid="54"/>
                                        </p:tgtEl>
                                        <p:attrNameLst>
                                          <p:attrName>style.visibility</p:attrName>
                                        </p:attrNameLst>
                                      </p:cBhvr>
                                      <p:to>
                                        <p:strVal val="hidden"/>
                                      </p:to>
                                    </p:set>
                                  </p:childTnLst>
                                </p:cTn>
                              </p:par>
                            </p:childTnLst>
                          </p:cTn>
                        </p:par>
                      </p:childTnLst>
                    </p:cTn>
                  </p:par>
                  <p:par>
                    <p:cTn id="171" fill="hold">
                      <p:stCondLst>
                        <p:cond delay="indefinite"/>
                      </p:stCondLst>
                      <p:childTnLst>
                        <p:par>
                          <p:cTn id="172" fill="hold">
                            <p:stCondLst>
                              <p:cond delay="0"/>
                            </p:stCondLst>
                            <p:childTnLst>
                              <p:par>
                                <p:cTn id="173" presetID="10" presetClass="entr" presetSubtype="0" fill="hold" grpId="0" nodeType="clickEffect">
                                  <p:stCondLst>
                                    <p:cond delay="0"/>
                                  </p:stCondLst>
                                  <p:childTnLst>
                                    <p:set>
                                      <p:cBhvr>
                                        <p:cTn id="174" dur="1" fill="hold">
                                          <p:stCondLst>
                                            <p:cond delay="0"/>
                                          </p:stCondLst>
                                        </p:cTn>
                                        <p:tgtEl>
                                          <p:spTgt spid="70"/>
                                        </p:tgtEl>
                                        <p:attrNameLst>
                                          <p:attrName>style.visibility</p:attrName>
                                        </p:attrNameLst>
                                      </p:cBhvr>
                                      <p:to>
                                        <p:strVal val="visible"/>
                                      </p:to>
                                    </p:set>
                                    <p:animEffect transition="in" filter="fade">
                                      <p:cBhvr>
                                        <p:cTn id="175" dur="500"/>
                                        <p:tgtEl>
                                          <p:spTgt spid="70"/>
                                        </p:tgtEl>
                                      </p:cBhvr>
                                    </p:animEffect>
                                  </p:childTnLst>
                                </p:cTn>
                              </p:par>
                              <p:par>
                                <p:cTn id="176" presetID="10" presetClass="entr" presetSubtype="0" fill="hold" grpId="0" nodeType="withEffect">
                                  <p:stCondLst>
                                    <p:cond delay="0"/>
                                  </p:stCondLst>
                                  <p:childTnLst>
                                    <p:set>
                                      <p:cBhvr>
                                        <p:cTn id="177" dur="1" fill="hold">
                                          <p:stCondLst>
                                            <p:cond delay="0"/>
                                          </p:stCondLst>
                                        </p:cTn>
                                        <p:tgtEl>
                                          <p:spTgt spid="69"/>
                                        </p:tgtEl>
                                        <p:attrNameLst>
                                          <p:attrName>style.visibility</p:attrName>
                                        </p:attrNameLst>
                                      </p:cBhvr>
                                      <p:to>
                                        <p:strVal val="visible"/>
                                      </p:to>
                                    </p:set>
                                    <p:animEffect transition="in" filter="fade">
                                      <p:cBhvr>
                                        <p:cTn id="178" dur="500"/>
                                        <p:tgtEl>
                                          <p:spTgt spid="69"/>
                                        </p:tgtEl>
                                      </p:cBhvr>
                                    </p:animEffect>
                                  </p:childTnLst>
                                </p:cTn>
                              </p:par>
                            </p:childTnLst>
                          </p:cTn>
                        </p:par>
                      </p:childTnLst>
                    </p:cTn>
                  </p:par>
                  <p:par>
                    <p:cTn id="179" fill="hold">
                      <p:stCondLst>
                        <p:cond delay="indefinite"/>
                      </p:stCondLst>
                      <p:childTnLst>
                        <p:par>
                          <p:cTn id="180" fill="hold">
                            <p:stCondLst>
                              <p:cond delay="0"/>
                            </p:stCondLst>
                            <p:childTnLst>
                              <p:par>
                                <p:cTn id="181" presetID="10" presetClass="exit" presetSubtype="0" fill="hold" grpId="1" nodeType="clickEffect">
                                  <p:stCondLst>
                                    <p:cond delay="0"/>
                                  </p:stCondLst>
                                  <p:childTnLst>
                                    <p:animEffect transition="out" filter="fade">
                                      <p:cBhvr>
                                        <p:cTn id="182" dur="500"/>
                                        <p:tgtEl>
                                          <p:spTgt spid="70"/>
                                        </p:tgtEl>
                                      </p:cBhvr>
                                    </p:animEffect>
                                    <p:set>
                                      <p:cBhvr>
                                        <p:cTn id="183" dur="1" fill="hold">
                                          <p:stCondLst>
                                            <p:cond delay="499"/>
                                          </p:stCondLst>
                                        </p:cTn>
                                        <p:tgtEl>
                                          <p:spTgt spid="70"/>
                                        </p:tgtEl>
                                        <p:attrNameLst>
                                          <p:attrName>style.visibility</p:attrName>
                                        </p:attrNameLst>
                                      </p:cBhvr>
                                      <p:to>
                                        <p:strVal val="hidden"/>
                                      </p:to>
                                    </p:set>
                                  </p:childTnLst>
                                </p:cTn>
                              </p:par>
                              <p:par>
                                <p:cTn id="184" presetID="10" presetClass="exit" presetSubtype="0" fill="hold" grpId="1" nodeType="withEffect">
                                  <p:stCondLst>
                                    <p:cond delay="0"/>
                                  </p:stCondLst>
                                  <p:childTnLst>
                                    <p:animEffect transition="out" filter="fade">
                                      <p:cBhvr>
                                        <p:cTn id="185" dur="500"/>
                                        <p:tgtEl>
                                          <p:spTgt spid="69"/>
                                        </p:tgtEl>
                                      </p:cBhvr>
                                    </p:animEffect>
                                    <p:set>
                                      <p:cBhvr>
                                        <p:cTn id="186" dur="1" fill="hold">
                                          <p:stCondLst>
                                            <p:cond delay="499"/>
                                          </p:stCondLst>
                                        </p:cTn>
                                        <p:tgtEl>
                                          <p:spTgt spid="69"/>
                                        </p:tgtEl>
                                        <p:attrNameLst>
                                          <p:attrName>style.visibility</p:attrName>
                                        </p:attrNameLst>
                                      </p:cBhvr>
                                      <p:to>
                                        <p:strVal val="hidden"/>
                                      </p:to>
                                    </p:set>
                                  </p:childTnLst>
                                </p:cTn>
                              </p:par>
                            </p:childTnLst>
                          </p:cTn>
                        </p:par>
                      </p:childTnLst>
                    </p:cTn>
                  </p:par>
                  <p:par>
                    <p:cTn id="187" fill="hold">
                      <p:stCondLst>
                        <p:cond delay="indefinite"/>
                      </p:stCondLst>
                      <p:childTnLst>
                        <p:par>
                          <p:cTn id="188" fill="hold">
                            <p:stCondLst>
                              <p:cond delay="0"/>
                            </p:stCondLst>
                            <p:childTnLst>
                              <p:par>
                                <p:cTn id="189" presetID="10" presetClass="entr" presetSubtype="0" fill="hold" nodeType="clickEffect">
                                  <p:stCondLst>
                                    <p:cond delay="0"/>
                                  </p:stCondLst>
                                  <p:childTnLst>
                                    <p:set>
                                      <p:cBhvr>
                                        <p:cTn id="190" dur="1" fill="hold">
                                          <p:stCondLst>
                                            <p:cond delay="0"/>
                                          </p:stCondLst>
                                        </p:cTn>
                                        <p:tgtEl>
                                          <p:spTgt spid="48"/>
                                        </p:tgtEl>
                                        <p:attrNameLst>
                                          <p:attrName>style.visibility</p:attrName>
                                        </p:attrNameLst>
                                      </p:cBhvr>
                                      <p:to>
                                        <p:strVal val="visible"/>
                                      </p:to>
                                    </p:set>
                                    <p:animEffect transition="in" filter="fade">
                                      <p:cBhvr>
                                        <p:cTn id="191" dur="500"/>
                                        <p:tgtEl>
                                          <p:spTgt spid="48"/>
                                        </p:tgtEl>
                                      </p:cBhvr>
                                    </p:animEffect>
                                  </p:childTnLst>
                                </p:cTn>
                              </p:par>
                              <p:par>
                                <p:cTn id="192" presetID="10" presetClass="entr" presetSubtype="0" fill="hold" nodeType="withEffect">
                                  <p:stCondLst>
                                    <p:cond delay="0"/>
                                  </p:stCondLst>
                                  <p:childTnLst>
                                    <p:set>
                                      <p:cBhvr>
                                        <p:cTn id="193" dur="1" fill="hold">
                                          <p:stCondLst>
                                            <p:cond delay="0"/>
                                          </p:stCondLst>
                                        </p:cTn>
                                        <p:tgtEl>
                                          <p:spTgt spid="47"/>
                                        </p:tgtEl>
                                        <p:attrNameLst>
                                          <p:attrName>style.visibility</p:attrName>
                                        </p:attrNameLst>
                                      </p:cBhvr>
                                      <p:to>
                                        <p:strVal val="visible"/>
                                      </p:to>
                                    </p:set>
                                    <p:animEffect transition="in" filter="fade">
                                      <p:cBhvr>
                                        <p:cTn id="194" dur="500"/>
                                        <p:tgtEl>
                                          <p:spTgt spid="47"/>
                                        </p:tgtEl>
                                      </p:cBhvr>
                                    </p:animEffect>
                                  </p:childTnLst>
                                </p:cTn>
                              </p:par>
                              <p:par>
                                <p:cTn id="195" presetID="10" presetClass="entr" presetSubtype="0" fill="hold" nodeType="withEffect">
                                  <p:stCondLst>
                                    <p:cond delay="0"/>
                                  </p:stCondLst>
                                  <p:childTnLst>
                                    <p:set>
                                      <p:cBhvr>
                                        <p:cTn id="196" dur="1" fill="hold">
                                          <p:stCondLst>
                                            <p:cond delay="0"/>
                                          </p:stCondLst>
                                        </p:cTn>
                                        <p:tgtEl>
                                          <p:spTgt spid="46"/>
                                        </p:tgtEl>
                                        <p:attrNameLst>
                                          <p:attrName>style.visibility</p:attrName>
                                        </p:attrNameLst>
                                      </p:cBhvr>
                                      <p:to>
                                        <p:strVal val="visible"/>
                                      </p:to>
                                    </p:set>
                                    <p:animEffect transition="in" filter="fade">
                                      <p:cBhvr>
                                        <p:cTn id="197" dur="500"/>
                                        <p:tgtEl>
                                          <p:spTgt spid="46"/>
                                        </p:tgtEl>
                                      </p:cBhvr>
                                    </p:animEffect>
                                  </p:childTnLst>
                                </p:cTn>
                              </p:par>
                              <p:par>
                                <p:cTn id="198" presetID="10" presetClass="entr" presetSubtype="0" fill="hold" nodeType="withEffect">
                                  <p:stCondLst>
                                    <p:cond delay="0"/>
                                  </p:stCondLst>
                                  <p:childTnLst>
                                    <p:set>
                                      <p:cBhvr>
                                        <p:cTn id="199" dur="1" fill="hold">
                                          <p:stCondLst>
                                            <p:cond delay="0"/>
                                          </p:stCondLst>
                                        </p:cTn>
                                        <p:tgtEl>
                                          <p:spTgt spid="45"/>
                                        </p:tgtEl>
                                        <p:attrNameLst>
                                          <p:attrName>style.visibility</p:attrName>
                                        </p:attrNameLst>
                                      </p:cBhvr>
                                      <p:to>
                                        <p:strVal val="visible"/>
                                      </p:to>
                                    </p:set>
                                    <p:animEffect transition="in" filter="fade">
                                      <p:cBhvr>
                                        <p:cTn id="200" dur="500"/>
                                        <p:tgtEl>
                                          <p:spTgt spid="45"/>
                                        </p:tgtEl>
                                      </p:cBhvr>
                                    </p:animEffect>
                                  </p:childTnLst>
                                </p:cTn>
                              </p:par>
                              <p:par>
                                <p:cTn id="201" presetID="10" presetClass="entr" presetSubtype="0" fill="hold" nodeType="withEffect">
                                  <p:stCondLst>
                                    <p:cond delay="0"/>
                                  </p:stCondLst>
                                  <p:childTnLst>
                                    <p:set>
                                      <p:cBhvr>
                                        <p:cTn id="202" dur="1" fill="hold">
                                          <p:stCondLst>
                                            <p:cond delay="0"/>
                                          </p:stCondLst>
                                        </p:cTn>
                                        <p:tgtEl>
                                          <p:spTgt spid="44"/>
                                        </p:tgtEl>
                                        <p:attrNameLst>
                                          <p:attrName>style.visibility</p:attrName>
                                        </p:attrNameLst>
                                      </p:cBhvr>
                                      <p:to>
                                        <p:strVal val="visible"/>
                                      </p:to>
                                    </p:set>
                                    <p:animEffect transition="in" filter="fade">
                                      <p:cBhvr>
                                        <p:cTn id="203" dur="500"/>
                                        <p:tgtEl>
                                          <p:spTgt spid="44"/>
                                        </p:tgtEl>
                                      </p:cBhvr>
                                    </p:animEffect>
                                  </p:childTnLst>
                                </p:cTn>
                              </p:par>
                              <p:par>
                                <p:cTn id="204" presetID="10" presetClass="entr" presetSubtype="0" fill="hold" nodeType="withEffect">
                                  <p:stCondLst>
                                    <p:cond delay="0"/>
                                  </p:stCondLst>
                                  <p:childTnLst>
                                    <p:set>
                                      <p:cBhvr>
                                        <p:cTn id="205" dur="1" fill="hold">
                                          <p:stCondLst>
                                            <p:cond delay="0"/>
                                          </p:stCondLst>
                                        </p:cTn>
                                        <p:tgtEl>
                                          <p:spTgt spid="49"/>
                                        </p:tgtEl>
                                        <p:attrNameLst>
                                          <p:attrName>style.visibility</p:attrName>
                                        </p:attrNameLst>
                                      </p:cBhvr>
                                      <p:to>
                                        <p:strVal val="visible"/>
                                      </p:to>
                                    </p:set>
                                    <p:animEffect transition="in" filter="fade">
                                      <p:cBhvr>
                                        <p:cTn id="206" dur="500"/>
                                        <p:tgtEl>
                                          <p:spTgt spid="49"/>
                                        </p:tgtEl>
                                      </p:cBhvr>
                                    </p:animEffect>
                                  </p:childTnLst>
                                </p:cTn>
                              </p:par>
                              <p:par>
                                <p:cTn id="207" presetID="10" presetClass="entr" presetSubtype="0" fill="hold" nodeType="withEffect">
                                  <p:stCondLst>
                                    <p:cond delay="0"/>
                                  </p:stCondLst>
                                  <p:childTnLst>
                                    <p:set>
                                      <p:cBhvr>
                                        <p:cTn id="208" dur="1" fill="hold">
                                          <p:stCondLst>
                                            <p:cond delay="0"/>
                                          </p:stCondLst>
                                        </p:cTn>
                                        <p:tgtEl>
                                          <p:spTgt spid="50"/>
                                        </p:tgtEl>
                                        <p:attrNameLst>
                                          <p:attrName>style.visibility</p:attrName>
                                        </p:attrNameLst>
                                      </p:cBhvr>
                                      <p:to>
                                        <p:strVal val="visible"/>
                                      </p:to>
                                    </p:set>
                                    <p:animEffect transition="in" filter="fade">
                                      <p:cBhvr>
                                        <p:cTn id="209" dur="500"/>
                                        <p:tgtEl>
                                          <p:spTgt spid="50"/>
                                        </p:tgtEl>
                                      </p:cBhvr>
                                    </p:animEffect>
                                  </p:childTnLst>
                                </p:cTn>
                              </p:par>
                              <p:par>
                                <p:cTn id="210" presetID="10" presetClass="entr" presetSubtype="0" fill="hold" nodeType="withEffect">
                                  <p:stCondLst>
                                    <p:cond delay="0"/>
                                  </p:stCondLst>
                                  <p:childTnLst>
                                    <p:set>
                                      <p:cBhvr>
                                        <p:cTn id="211" dur="1" fill="hold">
                                          <p:stCondLst>
                                            <p:cond delay="0"/>
                                          </p:stCondLst>
                                        </p:cTn>
                                        <p:tgtEl>
                                          <p:spTgt spid="51"/>
                                        </p:tgtEl>
                                        <p:attrNameLst>
                                          <p:attrName>style.visibility</p:attrName>
                                        </p:attrNameLst>
                                      </p:cBhvr>
                                      <p:to>
                                        <p:strVal val="visible"/>
                                      </p:to>
                                    </p:set>
                                    <p:animEffect transition="in" filter="fade">
                                      <p:cBhvr>
                                        <p:cTn id="212" dur="500"/>
                                        <p:tgtEl>
                                          <p:spTgt spid="51"/>
                                        </p:tgtEl>
                                      </p:cBhvr>
                                    </p:animEffect>
                                  </p:childTnLst>
                                </p:cTn>
                              </p:par>
                            </p:childTnLst>
                          </p:cTn>
                        </p:par>
                      </p:childTnLst>
                    </p:cTn>
                  </p:par>
                  <p:par>
                    <p:cTn id="213" fill="hold">
                      <p:stCondLst>
                        <p:cond delay="indefinite"/>
                      </p:stCondLst>
                      <p:childTnLst>
                        <p:par>
                          <p:cTn id="214" fill="hold">
                            <p:stCondLst>
                              <p:cond delay="0"/>
                            </p:stCondLst>
                            <p:childTnLst>
                              <p:par>
                                <p:cTn id="215" presetID="10" presetClass="exit" presetSubtype="0" fill="hold" nodeType="clickEffect">
                                  <p:stCondLst>
                                    <p:cond delay="0"/>
                                  </p:stCondLst>
                                  <p:childTnLst>
                                    <p:animEffect transition="out" filter="fade">
                                      <p:cBhvr>
                                        <p:cTn id="216" dur="500"/>
                                        <p:tgtEl>
                                          <p:spTgt spid="48"/>
                                        </p:tgtEl>
                                      </p:cBhvr>
                                    </p:animEffect>
                                    <p:set>
                                      <p:cBhvr>
                                        <p:cTn id="217" dur="1" fill="hold">
                                          <p:stCondLst>
                                            <p:cond delay="499"/>
                                          </p:stCondLst>
                                        </p:cTn>
                                        <p:tgtEl>
                                          <p:spTgt spid="48"/>
                                        </p:tgtEl>
                                        <p:attrNameLst>
                                          <p:attrName>style.visibility</p:attrName>
                                        </p:attrNameLst>
                                      </p:cBhvr>
                                      <p:to>
                                        <p:strVal val="hidden"/>
                                      </p:to>
                                    </p:set>
                                  </p:childTnLst>
                                </p:cTn>
                              </p:par>
                              <p:par>
                                <p:cTn id="218" presetID="10" presetClass="exit" presetSubtype="0" fill="hold" nodeType="withEffect">
                                  <p:stCondLst>
                                    <p:cond delay="0"/>
                                  </p:stCondLst>
                                  <p:childTnLst>
                                    <p:animEffect transition="out" filter="fade">
                                      <p:cBhvr>
                                        <p:cTn id="219" dur="500"/>
                                        <p:tgtEl>
                                          <p:spTgt spid="47"/>
                                        </p:tgtEl>
                                      </p:cBhvr>
                                    </p:animEffect>
                                    <p:set>
                                      <p:cBhvr>
                                        <p:cTn id="220" dur="1" fill="hold">
                                          <p:stCondLst>
                                            <p:cond delay="499"/>
                                          </p:stCondLst>
                                        </p:cTn>
                                        <p:tgtEl>
                                          <p:spTgt spid="47"/>
                                        </p:tgtEl>
                                        <p:attrNameLst>
                                          <p:attrName>style.visibility</p:attrName>
                                        </p:attrNameLst>
                                      </p:cBhvr>
                                      <p:to>
                                        <p:strVal val="hidden"/>
                                      </p:to>
                                    </p:set>
                                  </p:childTnLst>
                                </p:cTn>
                              </p:par>
                              <p:par>
                                <p:cTn id="221" presetID="10" presetClass="exit" presetSubtype="0" fill="hold" nodeType="withEffect">
                                  <p:stCondLst>
                                    <p:cond delay="0"/>
                                  </p:stCondLst>
                                  <p:childTnLst>
                                    <p:animEffect transition="out" filter="fade">
                                      <p:cBhvr>
                                        <p:cTn id="222" dur="500"/>
                                        <p:tgtEl>
                                          <p:spTgt spid="46"/>
                                        </p:tgtEl>
                                      </p:cBhvr>
                                    </p:animEffect>
                                    <p:set>
                                      <p:cBhvr>
                                        <p:cTn id="223" dur="1" fill="hold">
                                          <p:stCondLst>
                                            <p:cond delay="499"/>
                                          </p:stCondLst>
                                        </p:cTn>
                                        <p:tgtEl>
                                          <p:spTgt spid="46"/>
                                        </p:tgtEl>
                                        <p:attrNameLst>
                                          <p:attrName>style.visibility</p:attrName>
                                        </p:attrNameLst>
                                      </p:cBhvr>
                                      <p:to>
                                        <p:strVal val="hidden"/>
                                      </p:to>
                                    </p:set>
                                  </p:childTnLst>
                                </p:cTn>
                              </p:par>
                              <p:par>
                                <p:cTn id="224" presetID="10" presetClass="exit" presetSubtype="0" fill="hold" nodeType="withEffect">
                                  <p:stCondLst>
                                    <p:cond delay="0"/>
                                  </p:stCondLst>
                                  <p:childTnLst>
                                    <p:animEffect transition="out" filter="fade">
                                      <p:cBhvr>
                                        <p:cTn id="225" dur="500"/>
                                        <p:tgtEl>
                                          <p:spTgt spid="45"/>
                                        </p:tgtEl>
                                      </p:cBhvr>
                                    </p:animEffect>
                                    <p:set>
                                      <p:cBhvr>
                                        <p:cTn id="226" dur="1" fill="hold">
                                          <p:stCondLst>
                                            <p:cond delay="499"/>
                                          </p:stCondLst>
                                        </p:cTn>
                                        <p:tgtEl>
                                          <p:spTgt spid="45"/>
                                        </p:tgtEl>
                                        <p:attrNameLst>
                                          <p:attrName>style.visibility</p:attrName>
                                        </p:attrNameLst>
                                      </p:cBhvr>
                                      <p:to>
                                        <p:strVal val="hidden"/>
                                      </p:to>
                                    </p:set>
                                  </p:childTnLst>
                                </p:cTn>
                              </p:par>
                              <p:par>
                                <p:cTn id="227" presetID="10" presetClass="exit" presetSubtype="0" fill="hold" nodeType="withEffect">
                                  <p:stCondLst>
                                    <p:cond delay="0"/>
                                  </p:stCondLst>
                                  <p:childTnLst>
                                    <p:animEffect transition="out" filter="fade">
                                      <p:cBhvr>
                                        <p:cTn id="228" dur="500"/>
                                        <p:tgtEl>
                                          <p:spTgt spid="44"/>
                                        </p:tgtEl>
                                      </p:cBhvr>
                                    </p:animEffect>
                                    <p:set>
                                      <p:cBhvr>
                                        <p:cTn id="229" dur="1" fill="hold">
                                          <p:stCondLst>
                                            <p:cond delay="499"/>
                                          </p:stCondLst>
                                        </p:cTn>
                                        <p:tgtEl>
                                          <p:spTgt spid="44"/>
                                        </p:tgtEl>
                                        <p:attrNameLst>
                                          <p:attrName>style.visibility</p:attrName>
                                        </p:attrNameLst>
                                      </p:cBhvr>
                                      <p:to>
                                        <p:strVal val="hidden"/>
                                      </p:to>
                                    </p:set>
                                  </p:childTnLst>
                                </p:cTn>
                              </p:par>
                              <p:par>
                                <p:cTn id="230" presetID="10" presetClass="exit" presetSubtype="0" fill="hold" nodeType="withEffect">
                                  <p:stCondLst>
                                    <p:cond delay="0"/>
                                  </p:stCondLst>
                                  <p:childTnLst>
                                    <p:animEffect transition="out" filter="fade">
                                      <p:cBhvr>
                                        <p:cTn id="231" dur="500"/>
                                        <p:tgtEl>
                                          <p:spTgt spid="49"/>
                                        </p:tgtEl>
                                      </p:cBhvr>
                                    </p:animEffect>
                                    <p:set>
                                      <p:cBhvr>
                                        <p:cTn id="232" dur="1" fill="hold">
                                          <p:stCondLst>
                                            <p:cond delay="499"/>
                                          </p:stCondLst>
                                        </p:cTn>
                                        <p:tgtEl>
                                          <p:spTgt spid="49"/>
                                        </p:tgtEl>
                                        <p:attrNameLst>
                                          <p:attrName>style.visibility</p:attrName>
                                        </p:attrNameLst>
                                      </p:cBhvr>
                                      <p:to>
                                        <p:strVal val="hidden"/>
                                      </p:to>
                                    </p:set>
                                  </p:childTnLst>
                                </p:cTn>
                              </p:par>
                              <p:par>
                                <p:cTn id="233" presetID="10" presetClass="exit" presetSubtype="0" fill="hold" nodeType="withEffect">
                                  <p:stCondLst>
                                    <p:cond delay="0"/>
                                  </p:stCondLst>
                                  <p:childTnLst>
                                    <p:animEffect transition="out" filter="fade">
                                      <p:cBhvr>
                                        <p:cTn id="234" dur="500"/>
                                        <p:tgtEl>
                                          <p:spTgt spid="50"/>
                                        </p:tgtEl>
                                      </p:cBhvr>
                                    </p:animEffect>
                                    <p:set>
                                      <p:cBhvr>
                                        <p:cTn id="235" dur="1" fill="hold">
                                          <p:stCondLst>
                                            <p:cond delay="499"/>
                                          </p:stCondLst>
                                        </p:cTn>
                                        <p:tgtEl>
                                          <p:spTgt spid="50"/>
                                        </p:tgtEl>
                                        <p:attrNameLst>
                                          <p:attrName>style.visibility</p:attrName>
                                        </p:attrNameLst>
                                      </p:cBhvr>
                                      <p:to>
                                        <p:strVal val="hidden"/>
                                      </p:to>
                                    </p:set>
                                  </p:childTnLst>
                                </p:cTn>
                              </p:par>
                              <p:par>
                                <p:cTn id="236" presetID="10" presetClass="exit" presetSubtype="0" fill="hold" nodeType="withEffect">
                                  <p:stCondLst>
                                    <p:cond delay="0"/>
                                  </p:stCondLst>
                                  <p:childTnLst>
                                    <p:animEffect transition="out" filter="fade">
                                      <p:cBhvr>
                                        <p:cTn id="237" dur="500"/>
                                        <p:tgtEl>
                                          <p:spTgt spid="51"/>
                                        </p:tgtEl>
                                      </p:cBhvr>
                                    </p:animEffect>
                                    <p:set>
                                      <p:cBhvr>
                                        <p:cTn id="238" dur="1" fill="hold">
                                          <p:stCondLst>
                                            <p:cond delay="499"/>
                                          </p:stCondLst>
                                        </p:cTn>
                                        <p:tgtEl>
                                          <p:spTgt spid="51"/>
                                        </p:tgtEl>
                                        <p:attrNameLst>
                                          <p:attrName>style.visibility</p:attrName>
                                        </p:attrNameLst>
                                      </p:cBhvr>
                                      <p:to>
                                        <p:strVal val="hidden"/>
                                      </p:to>
                                    </p:set>
                                  </p:childTnLst>
                                </p:cTn>
                              </p:par>
                            </p:childTnLst>
                          </p:cTn>
                        </p:par>
                      </p:childTnLst>
                    </p:cTn>
                  </p:par>
                  <p:par>
                    <p:cTn id="239" fill="hold">
                      <p:stCondLst>
                        <p:cond delay="indefinite"/>
                      </p:stCondLst>
                      <p:childTnLst>
                        <p:par>
                          <p:cTn id="240" fill="hold">
                            <p:stCondLst>
                              <p:cond delay="0"/>
                            </p:stCondLst>
                            <p:childTnLst>
                              <p:par>
                                <p:cTn id="241" presetID="10" presetClass="entr" presetSubtype="0" fill="hold" grpId="0" nodeType="clickEffect">
                                  <p:stCondLst>
                                    <p:cond delay="0"/>
                                  </p:stCondLst>
                                  <p:childTnLst>
                                    <p:set>
                                      <p:cBhvr>
                                        <p:cTn id="242" dur="1" fill="hold">
                                          <p:stCondLst>
                                            <p:cond delay="0"/>
                                          </p:stCondLst>
                                        </p:cTn>
                                        <p:tgtEl>
                                          <p:spTgt spid="13"/>
                                        </p:tgtEl>
                                        <p:attrNameLst>
                                          <p:attrName>style.visibility</p:attrName>
                                        </p:attrNameLst>
                                      </p:cBhvr>
                                      <p:to>
                                        <p:strVal val="visible"/>
                                      </p:to>
                                    </p:set>
                                    <p:animEffect transition="in" filter="fade">
                                      <p:cBhvr>
                                        <p:cTn id="243" dur="500"/>
                                        <p:tgtEl>
                                          <p:spTgt spid="13"/>
                                        </p:tgtEl>
                                      </p:cBhvr>
                                    </p:animEffect>
                                  </p:childTnLst>
                                </p:cTn>
                              </p:par>
                              <p:par>
                                <p:cTn id="244" presetID="10" presetClass="entr" presetSubtype="0" fill="hold" nodeType="withEffect">
                                  <p:stCondLst>
                                    <p:cond delay="0"/>
                                  </p:stCondLst>
                                  <p:childTnLst>
                                    <p:set>
                                      <p:cBhvr>
                                        <p:cTn id="245" dur="1" fill="hold">
                                          <p:stCondLst>
                                            <p:cond delay="0"/>
                                          </p:stCondLst>
                                        </p:cTn>
                                        <p:tgtEl>
                                          <p:spTgt spid="12"/>
                                        </p:tgtEl>
                                        <p:attrNameLst>
                                          <p:attrName>style.visibility</p:attrName>
                                        </p:attrNameLst>
                                      </p:cBhvr>
                                      <p:to>
                                        <p:strVal val="visible"/>
                                      </p:to>
                                    </p:set>
                                    <p:animEffect transition="in" filter="fade">
                                      <p:cBhvr>
                                        <p:cTn id="246" dur="500"/>
                                        <p:tgtEl>
                                          <p:spTgt spid="12"/>
                                        </p:tgtEl>
                                      </p:cBhvr>
                                    </p:animEffect>
                                  </p:childTnLst>
                                </p:cTn>
                              </p:par>
                            </p:childTnLst>
                          </p:cTn>
                        </p:par>
                      </p:childTnLst>
                    </p:cTn>
                  </p:par>
                  <p:par>
                    <p:cTn id="247" fill="hold">
                      <p:stCondLst>
                        <p:cond delay="indefinite"/>
                      </p:stCondLst>
                      <p:childTnLst>
                        <p:par>
                          <p:cTn id="248" fill="hold">
                            <p:stCondLst>
                              <p:cond delay="0"/>
                            </p:stCondLst>
                            <p:childTnLst>
                              <p:par>
                                <p:cTn id="249" presetID="10" presetClass="entr" presetSubtype="0" fill="hold" grpId="0" nodeType="clickEffect">
                                  <p:stCondLst>
                                    <p:cond delay="0"/>
                                  </p:stCondLst>
                                  <p:childTnLst>
                                    <p:set>
                                      <p:cBhvr>
                                        <p:cTn id="250" dur="1" fill="hold">
                                          <p:stCondLst>
                                            <p:cond delay="0"/>
                                          </p:stCondLst>
                                        </p:cTn>
                                        <p:tgtEl>
                                          <p:spTgt spid="83"/>
                                        </p:tgtEl>
                                        <p:attrNameLst>
                                          <p:attrName>style.visibility</p:attrName>
                                        </p:attrNameLst>
                                      </p:cBhvr>
                                      <p:to>
                                        <p:strVal val="visible"/>
                                      </p:to>
                                    </p:set>
                                    <p:animEffect transition="in" filter="fade">
                                      <p:cBhvr>
                                        <p:cTn id="251" dur="500"/>
                                        <p:tgtEl>
                                          <p:spTgt spid="83"/>
                                        </p:tgtEl>
                                      </p:cBhvr>
                                    </p:animEffect>
                                  </p:childTnLst>
                                </p:cTn>
                              </p:par>
                              <p:par>
                                <p:cTn id="252" presetID="10" presetClass="entr" presetSubtype="0" fill="hold" grpId="0" nodeType="withEffect">
                                  <p:stCondLst>
                                    <p:cond delay="0"/>
                                  </p:stCondLst>
                                  <p:childTnLst>
                                    <p:set>
                                      <p:cBhvr>
                                        <p:cTn id="253" dur="1" fill="hold">
                                          <p:stCondLst>
                                            <p:cond delay="0"/>
                                          </p:stCondLst>
                                        </p:cTn>
                                        <p:tgtEl>
                                          <p:spTgt spid="82"/>
                                        </p:tgtEl>
                                        <p:attrNameLst>
                                          <p:attrName>style.visibility</p:attrName>
                                        </p:attrNameLst>
                                      </p:cBhvr>
                                      <p:to>
                                        <p:strVal val="visible"/>
                                      </p:to>
                                    </p:set>
                                    <p:animEffect transition="in" filter="fade">
                                      <p:cBhvr>
                                        <p:cTn id="254" dur="500"/>
                                        <p:tgtEl>
                                          <p:spTgt spid="82"/>
                                        </p:tgtEl>
                                      </p:cBhvr>
                                    </p:animEffect>
                                  </p:childTnLst>
                                </p:cTn>
                              </p:par>
                            </p:childTnLst>
                          </p:cTn>
                        </p:par>
                      </p:childTnLst>
                    </p:cTn>
                  </p:par>
                  <p:par>
                    <p:cTn id="255" fill="hold">
                      <p:stCondLst>
                        <p:cond delay="indefinite"/>
                      </p:stCondLst>
                      <p:childTnLst>
                        <p:par>
                          <p:cTn id="256" fill="hold">
                            <p:stCondLst>
                              <p:cond delay="0"/>
                            </p:stCondLst>
                            <p:childTnLst>
                              <p:par>
                                <p:cTn id="257" presetID="10" presetClass="entr" presetSubtype="0" fill="hold" grpId="0" nodeType="clickEffect">
                                  <p:stCondLst>
                                    <p:cond delay="0"/>
                                  </p:stCondLst>
                                  <p:childTnLst>
                                    <p:set>
                                      <p:cBhvr>
                                        <p:cTn id="258" dur="1" fill="hold">
                                          <p:stCondLst>
                                            <p:cond delay="0"/>
                                          </p:stCondLst>
                                        </p:cTn>
                                        <p:tgtEl>
                                          <p:spTgt spid="73"/>
                                        </p:tgtEl>
                                        <p:attrNameLst>
                                          <p:attrName>style.visibility</p:attrName>
                                        </p:attrNameLst>
                                      </p:cBhvr>
                                      <p:to>
                                        <p:strVal val="visible"/>
                                      </p:to>
                                    </p:set>
                                    <p:animEffect transition="in" filter="fade">
                                      <p:cBhvr>
                                        <p:cTn id="259" dur="500"/>
                                        <p:tgtEl>
                                          <p:spTgt spid="73"/>
                                        </p:tgtEl>
                                      </p:cBhvr>
                                    </p:animEffect>
                                  </p:childTnLst>
                                </p:cTn>
                              </p:par>
                              <p:par>
                                <p:cTn id="260" presetID="10" presetClass="entr" presetSubtype="0" fill="hold" nodeType="withEffect">
                                  <p:stCondLst>
                                    <p:cond delay="0"/>
                                  </p:stCondLst>
                                  <p:childTnLst>
                                    <p:set>
                                      <p:cBhvr>
                                        <p:cTn id="261" dur="1" fill="hold">
                                          <p:stCondLst>
                                            <p:cond delay="0"/>
                                          </p:stCondLst>
                                        </p:cTn>
                                        <p:tgtEl>
                                          <p:spTgt spid="80"/>
                                        </p:tgtEl>
                                        <p:attrNameLst>
                                          <p:attrName>style.visibility</p:attrName>
                                        </p:attrNameLst>
                                      </p:cBhvr>
                                      <p:to>
                                        <p:strVal val="visible"/>
                                      </p:to>
                                    </p:set>
                                    <p:animEffect transition="in" filter="fade">
                                      <p:cBhvr>
                                        <p:cTn id="262" dur="500"/>
                                        <p:tgtEl>
                                          <p:spTgt spid="80"/>
                                        </p:tgtEl>
                                      </p:cBhvr>
                                    </p:animEffect>
                                  </p:childTnLst>
                                </p:cTn>
                              </p:par>
                            </p:childTnLst>
                          </p:cTn>
                        </p:par>
                      </p:childTnLst>
                    </p:cTn>
                  </p:par>
                  <p:par>
                    <p:cTn id="263" fill="hold">
                      <p:stCondLst>
                        <p:cond delay="indefinite"/>
                      </p:stCondLst>
                      <p:childTnLst>
                        <p:par>
                          <p:cTn id="264" fill="hold">
                            <p:stCondLst>
                              <p:cond delay="0"/>
                            </p:stCondLst>
                            <p:childTnLst>
                              <p:par>
                                <p:cTn id="265" presetID="10" presetClass="entr" presetSubtype="0" fill="hold" grpId="0" nodeType="clickEffect">
                                  <p:stCondLst>
                                    <p:cond delay="0"/>
                                  </p:stCondLst>
                                  <p:childTnLst>
                                    <p:set>
                                      <p:cBhvr>
                                        <p:cTn id="266" dur="1" fill="hold">
                                          <p:stCondLst>
                                            <p:cond delay="0"/>
                                          </p:stCondLst>
                                        </p:cTn>
                                        <p:tgtEl>
                                          <p:spTgt spid="84"/>
                                        </p:tgtEl>
                                        <p:attrNameLst>
                                          <p:attrName>style.visibility</p:attrName>
                                        </p:attrNameLst>
                                      </p:cBhvr>
                                      <p:to>
                                        <p:strVal val="visible"/>
                                      </p:to>
                                    </p:set>
                                    <p:animEffect transition="in" filter="fade">
                                      <p:cBhvr>
                                        <p:cTn id="267" dur="500"/>
                                        <p:tgtEl>
                                          <p:spTgt spid="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13" grpId="0" animBg="1"/>
      <p:bldP spid="15"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60" grpId="0" animBg="1"/>
      <p:bldP spid="61" grpId="0" animBg="1"/>
      <p:bldP spid="62" grpId="0" animBg="1"/>
      <p:bldP spid="63" grpId="0" animBg="1"/>
      <p:bldP spid="64" grpId="0" animBg="1"/>
      <p:bldP spid="65" grpId="0" animBg="1"/>
      <p:bldP spid="69" grpId="0" animBg="1"/>
      <p:bldP spid="69" grpId="1" animBg="1"/>
      <p:bldP spid="70" grpId="0" animBg="1"/>
      <p:bldP spid="70" grpId="1" animBg="1"/>
      <p:bldP spid="75" grpId="0" animBg="1"/>
      <p:bldP spid="82" grpId="0"/>
      <p:bldP spid="83" grpId="0" animBg="1"/>
      <p:bldP spid="73" grpId="0" animBg="1"/>
      <p:bldP spid="8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 descr="Image result for graph processing"/>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9601025">
            <a:off x="1893685" y="115538"/>
            <a:ext cx="7851540" cy="785154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0" y="460619"/>
            <a:ext cx="12192000" cy="6397381"/>
          </a:xfrm>
          <a:prstGeom prst="rect">
            <a:avLst/>
          </a:pr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31" name="Rounded Rectangle 58">
            <a:extLst>
              <a:ext uri="{FF2B5EF4-FFF2-40B4-BE49-F238E27FC236}">
                <a16:creationId xmlns:a16="http://schemas.microsoft.com/office/drawing/2014/main" id="{F533C29D-DB31-4CEC-8F72-4F58076869E5}"/>
              </a:ext>
            </a:extLst>
          </p:cNvPr>
          <p:cNvSpPr/>
          <p:nvPr/>
        </p:nvSpPr>
        <p:spPr>
          <a:xfrm>
            <a:off x="4507984" y="711540"/>
            <a:ext cx="1973978" cy="813546"/>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3600" dirty="0" smtClean="0"/>
              <a:t>Well...</a:t>
            </a:r>
            <a:endParaRPr lang="de-CH" sz="3600" dirty="0"/>
          </a:p>
        </p:txBody>
      </p:sp>
      <p:sp>
        <p:nvSpPr>
          <p:cNvPr id="11" name="Rounded Rectangle 10" descr=" 52"/>
          <p:cNvSpPr/>
          <p:nvPr/>
        </p:nvSpPr>
        <p:spPr>
          <a:xfrm>
            <a:off x="350523" y="2146230"/>
            <a:ext cx="3591768" cy="835245"/>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Assumes the whole input graph is accessible…</a:t>
            </a:r>
            <a:endParaRPr lang="de-CH" sz="2400" dirty="0"/>
          </a:p>
        </p:txBody>
      </p:sp>
      <p:pic>
        <p:nvPicPr>
          <p:cNvPr id="12" name="Picture 16" descr=" 8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27330" y="2587381"/>
            <a:ext cx="532709" cy="532709"/>
          </a:xfrm>
          <a:prstGeom prst="rect">
            <a:avLst/>
          </a:prstGeom>
          <a:noFill/>
          <a:extLst>
            <a:ext uri="{909E8E84-426E-40DD-AFC4-6F175D3DCCD1}">
              <a14:hiddenFill xmlns:a14="http://schemas.microsoft.com/office/drawing/2010/main">
                <a:solidFill>
                  <a:srgbClr val="FFFFFF"/>
                </a:solidFill>
              </a14:hiddenFill>
            </a:ext>
          </a:extLst>
        </p:spPr>
      </p:pic>
      <p:sp>
        <p:nvSpPr>
          <p:cNvPr id="13" name="Rounded Rectangle 58">
            <a:extLst>
              <a:ext uri="{FF2B5EF4-FFF2-40B4-BE49-F238E27FC236}">
                <a16:creationId xmlns:a16="http://schemas.microsoft.com/office/drawing/2014/main" id="{F533C29D-DB31-4CEC-8F72-4F58076869E5}"/>
              </a:ext>
            </a:extLst>
          </p:cNvPr>
          <p:cNvSpPr/>
          <p:nvPr/>
        </p:nvSpPr>
        <p:spPr>
          <a:xfrm>
            <a:off x="147915" y="703145"/>
            <a:ext cx="3587880" cy="1202364"/>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Can be used but it was designed with the “batch” analytics in mind</a:t>
            </a:r>
            <a:endParaRPr lang="de-CH" sz="2400" dirty="0"/>
          </a:p>
        </p:txBody>
      </p:sp>
      <p:sp>
        <p:nvSpPr>
          <p:cNvPr id="79" name="Rounded Rectangle 78" descr=" 52"/>
          <p:cNvSpPr/>
          <p:nvPr/>
        </p:nvSpPr>
        <p:spPr>
          <a:xfrm>
            <a:off x="3935223" y="348755"/>
            <a:ext cx="2843964" cy="1612374"/>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…when in DRAM, accessing &amp; parallelization become complex</a:t>
            </a:r>
            <a:endParaRPr lang="de-CH" sz="2400" dirty="0"/>
          </a:p>
        </p:txBody>
      </p:sp>
      <p:pic>
        <p:nvPicPr>
          <p:cNvPr id="72" name="Picture 71"/>
          <p:cNvPicPr>
            <a:picLocks noChangeAspect="1"/>
          </p:cNvPicPr>
          <p:nvPr/>
        </p:nvPicPr>
        <p:blipFill>
          <a:blip r:embed="rId4"/>
          <a:stretch>
            <a:fillRect/>
          </a:stretch>
        </p:blipFill>
        <p:spPr>
          <a:xfrm>
            <a:off x="4684573" y="2503976"/>
            <a:ext cx="7362825" cy="1247775"/>
          </a:xfrm>
          <a:prstGeom prst="rect">
            <a:avLst/>
          </a:prstGeom>
          <a:ln>
            <a:solidFill>
              <a:schemeClr val="tx1"/>
            </a:solidFill>
          </a:ln>
          <a:effectLst>
            <a:outerShdw blurRad="50800" dist="38100" dir="2700000" algn="tl" rotWithShape="0">
              <a:prstClr val="black">
                <a:alpha val="40000"/>
              </a:prstClr>
            </a:outerShdw>
          </a:effectLst>
        </p:spPr>
      </p:pic>
      <p:sp>
        <p:nvSpPr>
          <p:cNvPr id="73" name="Rounded Rectangle 72"/>
          <p:cNvSpPr/>
          <p:nvPr/>
        </p:nvSpPr>
        <p:spPr>
          <a:xfrm>
            <a:off x="10806970" y="2612142"/>
            <a:ext cx="1082145" cy="985017"/>
          </a:xfrm>
          <a:prstGeom prst="roundRect">
            <a:avLst/>
          </a:prstGeom>
          <a:solidFill>
            <a:srgbClr val="FF0000">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84" name="Title 24"/>
          <p:cNvSpPr txBox="1">
            <a:spLocks/>
          </p:cNvSpPr>
          <p:nvPr/>
        </p:nvSpPr>
        <p:spPr>
          <a:xfrm>
            <a:off x="4713453" y="3530358"/>
            <a:ext cx="3394682" cy="533400"/>
          </a:xfrm>
          <a:prstGeom prst="rect">
            <a:avLst/>
          </a:prstGeom>
          <a:noFill/>
        </p:spPr>
        <p:txBody>
          <a:bodyPr vert="horz" lIns="140400" tIns="0" rIns="144000" bIns="0" rtlCol="0" anchor="b" anchorCtr="0">
            <a:noAutofit/>
          </a:bodyPr>
          <a:lstStyle>
            <a:lvl1pPr algn="l" defTabSz="914400" rtl="0" eaLnBrk="1" latinLnBrk="0" hangingPunct="1">
              <a:lnSpc>
                <a:spcPct val="100000"/>
              </a:lnSpc>
              <a:spcBef>
                <a:spcPct val="0"/>
              </a:spcBef>
              <a:buNone/>
              <a:defRPr sz="2800" b="1" i="0" kern="1200">
                <a:solidFill>
                  <a:schemeClr val="tx1"/>
                </a:solidFill>
                <a:latin typeface="Calibri" panose="020F0502020204030204" pitchFamily="34" charset="0"/>
                <a:ea typeface="+mj-ea"/>
                <a:cs typeface="+mj-cs"/>
              </a:defRPr>
            </a:lvl1pPr>
          </a:lstStyle>
          <a:p>
            <a:r>
              <a:rPr lang="en-US" sz="2000" dirty="0" smtClean="0"/>
              <a:t>KONECT graph datasets</a:t>
            </a:r>
            <a:endParaRPr lang="de-CH" sz="2000" dirty="0"/>
          </a:p>
        </p:txBody>
      </p:sp>
      <p:pic>
        <p:nvPicPr>
          <p:cNvPr id="86" name="Picture 85"/>
          <p:cNvPicPr>
            <a:picLocks noChangeAspect="1"/>
          </p:cNvPicPr>
          <p:nvPr/>
        </p:nvPicPr>
        <p:blipFill>
          <a:blip r:embed="rId5"/>
          <a:stretch>
            <a:fillRect/>
          </a:stretch>
        </p:blipFill>
        <p:spPr>
          <a:xfrm>
            <a:off x="7424583" y="3858581"/>
            <a:ext cx="4631346" cy="2892588"/>
          </a:xfrm>
          <a:prstGeom prst="rect">
            <a:avLst/>
          </a:prstGeom>
          <a:ln>
            <a:solidFill>
              <a:schemeClr val="tx1"/>
            </a:solidFill>
          </a:ln>
          <a:effectLst>
            <a:outerShdw blurRad="50800" dist="38100" dir="2700000" algn="tl" rotWithShape="0">
              <a:prstClr val="black">
                <a:alpha val="40000"/>
              </a:prstClr>
            </a:outerShdw>
          </a:effectLst>
        </p:spPr>
      </p:pic>
      <p:sp>
        <p:nvSpPr>
          <p:cNvPr id="87" name="Rounded Rectangle 86"/>
          <p:cNvSpPr/>
          <p:nvPr/>
        </p:nvSpPr>
        <p:spPr>
          <a:xfrm>
            <a:off x="10796255" y="3912506"/>
            <a:ext cx="1182683" cy="2838662"/>
          </a:xfrm>
          <a:prstGeom prst="roundRect">
            <a:avLst>
              <a:gd name="adj" fmla="val 9440"/>
            </a:avLst>
          </a:prstGeom>
          <a:solidFill>
            <a:srgbClr val="FF0000">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88" name="Title 24"/>
          <p:cNvSpPr txBox="1">
            <a:spLocks/>
          </p:cNvSpPr>
          <p:nvPr/>
        </p:nvSpPr>
        <p:spPr>
          <a:xfrm>
            <a:off x="6097309" y="6035652"/>
            <a:ext cx="1482920" cy="715516"/>
          </a:xfrm>
          <a:prstGeom prst="rect">
            <a:avLst/>
          </a:prstGeom>
          <a:noFill/>
        </p:spPr>
        <p:txBody>
          <a:bodyPr vert="horz" lIns="140400" tIns="0" rIns="144000" bIns="0" rtlCol="0" anchor="b" anchorCtr="0">
            <a:noAutofit/>
          </a:bodyPr>
          <a:lstStyle>
            <a:lvl1pPr algn="l" defTabSz="914400" rtl="0" eaLnBrk="1" latinLnBrk="0" hangingPunct="1">
              <a:lnSpc>
                <a:spcPct val="100000"/>
              </a:lnSpc>
              <a:spcBef>
                <a:spcPct val="0"/>
              </a:spcBef>
              <a:buNone/>
              <a:defRPr sz="2800" b="1" i="0" kern="1200">
                <a:solidFill>
                  <a:schemeClr val="tx1"/>
                </a:solidFill>
                <a:latin typeface="Calibri" panose="020F0502020204030204" pitchFamily="34" charset="0"/>
                <a:ea typeface="+mj-ea"/>
                <a:cs typeface="+mj-cs"/>
              </a:defRPr>
            </a:lvl1pPr>
          </a:lstStyle>
          <a:p>
            <a:r>
              <a:rPr lang="pl-PL" sz="2000" dirty="0" smtClean="0"/>
              <a:t>Webgraph datasets</a:t>
            </a:r>
            <a:endParaRPr lang="de-CH" sz="2000" dirty="0"/>
          </a:p>
        </p:txBody>
      </p:sp>
      <p:sp>
        <p:nvSpPr>
          <p:cNvPr id="32" name="Rounded Rectangle 58">
            <a:extLst>
              <a:ext uri="{FF2B5EF4-FFF2-40B4-BE49-F238E27FC236}">
                <a16:creationId xmlns:a16="http://schemas.microsoft.com/office/drawing/2014/main" id="{F533C29D-DB31-4CEC-8F72-4F58076869E5}"/>
              </a:ext>
            </a:extLst>
          </p:cNvPr>
          <p:cNvSpPr/>
          <p:nvPr/>
        </p:nvSpPr>
        <p:spPr>
          <a:xfrm>
            <a:off x="350523" y="4735369"/>
            <a:ext cx="3205877" cy="1755102"/>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3600" dirty="0" smtClean="0"/>
              <a:t>Vertex-centric, Gather-Apply-Scatter, ... ?</a:t>
            </a:r>
            <a:endParaRPr lang="de-CH" sz="3600" dirty="0"/>
          </a:p>
        </p:txBody>
      </p:sp>
      <p:pic>
        <p:nvPicPr>
          <p:cNvPr id="33" name="Picture 2" descr="http://www.avonbournetrust.org/user/74/159860.png">
            <a:extLst>
              <a:ext uri="{FF2B5EF4-FFF2-40B4-BE49-F238E27FC236}">
                <a16:creationId xmlns:a16="http://schemas.microsoft.com/office/drawing/2014/main" id="{E24135B5-C8BF-442C-9A11-4E0F523C749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17003" y="5860626"/>
            <a:ext cx="858245" cy="858245"/>
          </a:xfrm>
          <a:prstGeom prst="rect">
            <a:avLst/>
          </a:prstGeom>
          <a:noFill/>
          <a:extLst>
            <a:ext uri="{909E8E84-426E-40DD-AFC4-6F175D3DCCD1}">
              <a14:hiddenFill xmlns:a14="http://schemas.microsoft.com/office/drawing/2010/main">
                <a:solidFill>
                  <a:srgbClr val="FFFFFF"/>
                </a:solidFill>
              </a14:hiddenFill>
            </a:ext>
          </a:extLst>
        </p:spPr>
      </p:pic>
      <p:sp>
        <p:nvSpPr>
          <p:cNvPr id="34" name="Rounded Rectangle 58">
            <a:extLst>
              <a:ext uri="{FF2B5EF4-FFF2-40B4-BE49-F238E27FC236}">
                <a16:creationId xmlns:a16="http://schemas.microsoft.com/office/drawing/2014/main" id="{F533C29D-DB31-4CEC-8F72-4F58076869E5}"/>
              </a:ext>
            </a:extLst>
          </p:cNvPr>
          <p:cNvSpPr/>
          <p:nvPr/>
        </p:nvSpPr>
        <p:spPr>
          <a:xfrm>
            <a:off x="8944525" y="691714"/>
            <a:ext cx="3138125" cy="1009126"/>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dirty="0" smtClean="0"/>
              <a:t>What programming paradigm and why?</a:t>
            </a:r>
            <a:endParaRPr lang="de-CH" sz="2600" dirty="0"/>
          </a:p>
        </p:txBody>
      </p:sp>
      <p:pic>
        <p:nvPicPr>
          <p:cNvPr id="35" name="Picture 2" descr="http://www.avonbournetrust.org/user/74/159860.png">
            <a:extLst>
              <a:ext uri="{FF2B5EF4-FFF2-40B4-BE49-F238E27FC236}">
                <a16:creationId xmlns:a16="http://schemas.microsoft.com/office/drawing/2014/main" id="{E24135B5-C8BF-442C-9A11-4E0F523C749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622762" y="556135"/>
            <a:ext cx="595004" cy="595004"/>
          </a:xfrm>
          <a:prstGeom prst="rect">
            <a:avLst/>
          </a:prstGeom>
          <a:noFill/>
          <a:extLst>
            <a:ext uri="{909E8E84-426E-40DD-AFC4-6F175D3DCCD1}">
              <a14:hiddenFill xmlns:a14="http://schemas.microsoft.com/office/drawing/2010/main">
                <a:solidFill>
                  <a:srgbClr val="FFFFFF"/>
                </a:solidFill>
              </a14:hiddenFill>
            </a:ext>
          </a:extLst>
        </p:spPr>
      </p:pic>
      <p:sp>
        <p:nvSpPr>
          <p:cNvPr id="89" name="Rounded Rectangle 88" descr=" 239"/>
          <p:cNvSpPr/>
          <p:nvPr/>
        </p:nvSpPr>
        <p:spPr>
          <a:xfrm rot="20390984">
            <a:off x="4047095" y="4994604"/>
            <a:ext cx="1891109" cy="665302"/>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smtClean="0"/>
              <a:t>Huge</a:t>
            </a:r>
            <a:endParaRPr lang="pl-PL" sz="2200" dirty="0"/>
          </a:p>
        </p:txBody>
      </p:sp>
      <p:pic>
        <p:nvPicPr>
          <p:cNvPr id="90" name="Picture 2" descr="Image result for disk icon"/>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002145" y="5159479"/>
            <a:ext cx="1038145" cy="1018421"/>
          </a:xfrm>
          <a:prstGeom prst="rect">
            <a:avLst/>
          </a:prstGeom>
          <a:noFill/>
          <a:extLst>
            <a:ext uri="{909E8E84-426E-40DD-AFC4-6F175D3DCCD1}">
              <a14:hiddenFill xmlns:a14="http://schemas.microsoft.com/office/drawing/2010/main">
                <a:solidFill>
                  <a:srgbClr val="FFFFFF"/>
                </a:solidFill>
              </a14:hiddenFill>
            </a:ext>
          </a:extLst>
        </p:spPr>
      </p:pic>
      <p:pic>
        <p:nvPicPr>
          <p:cNvPr id="91" name="Picture 2" descr="Image result for disk icon"/>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506903" y="5705664"/>
            <a:ext cx="1038145" cy="1018421"/>
          </a:xfrm>
          <a:prstGeom prst="rect">
            <a:avLst/>
          </a:prstGeom>
          <a:noFill/>
          <a:extLst>
            <a:ext uri="{909E8E84-426E-40DD-AFC4-6F175D3DCCD1}">
              <a14:hiddenFill xmlns:a14="http://schemas.microsoft.com/office/drawing/2010/main">
                <a:solidFill>
                  <a:srgbClr val="FFFFFF"/>
                </a:solidFill>
              </a14:hiddenFill>
            </a:ext>
          </a:extLst>
        </p:spPr>
      </p:pic>
      <p:pic>
        <p:nvPicPr>
          <p:cNvPr id="92" name="Picture 2" descr="Image result for disk icon"/>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438655" y="5554959"/>
            <a:ext cx="1038145" cy="1018421"/>
          </a:xfrm>
          <a:prstGeom prst="rect">
            <a:avLst/>
          </a:prstGeom>
          <a:noFill/>
          <a:extLst>
            <a:ext uri="{909E8E84-426E-40DD-AFC4-6F175D3DCCD1}">
              <a14:hiddenFill xmlns:a14="http://schemas.microsoft.com/office/drawing/2010/main">
                <a:solidFill>
                  <a:srgbClr val="FFFFFF"/>
                </a:solidFill>
              </a14:hiddenFill>
            </a:ext>
          </a:extLst>
        </p:spPr>
      </p:pic>
      <p:pic>
        <p:nvPicPr>
          <p:cNvPr id="93" name="Picture 2" descr="Image result for disk icon"/>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350741" y="5233302"/>
            <a:ext cx="1038145" cy="1018421"/>
          </a:xfrm>
          <a:prstGeom prst="rect">
            <a:avLst/>
          </a:prstGeom>
          <a:noFill/>
          <a:extLst>
            <a:ext uri="{909E8E84-426E-40DD-AFC4-6F175D3DCCD1}">
              <a14:hiddenFill xmlns:a14="http://schemas.microsoft.com/office/drawing/2010/main">
                <a:solidFill>
                  <a:srgbClr val="FFFFFF"/>
                </a:solidFill>
              </a14:hiddenFill>
            </a:ext>
          </a:extLst>
        </p:spPr>
      </p:pic>
      <p:pic>
        <p:nvPicPr>
          <p:cNvPr id="94" name="Picture 2" descr="Image result for disk icon"/>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268178" y="4628619"/>
            <a:ext cx="1038145" cy="1018421"/>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le 35" descr=" 52"/>
          <p:cNvSpPr/>
          <p:nvPr/>
        </p:nvSpPr>
        <p:spPr>
          <a:xfrm>
            <a:off x="974113" y="3207766"/>
            <a:ext cx="2982997" cy="914871"/>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…when in BRAM, size is severely limited</a:t>
            </a:r>
            <a:endParaRPr lang="de-CH" sz="2400" dirty="0"/>
          </a:p>
        </p:txBody>
      </p:sp>
      <p:pic>
        <p:nvPicPr>
          <p:cNvPr id="37" name="Picture 16" descr=" 8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03380" y="3701792"/>
            <a:ext cx="532709" cy="532709"/>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6" descr=" 8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33506" y="283209"/>
            <a:ext cx="532709" cy="5327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614307"/>
      </p:ext>
    </p:extLst>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 descr="Image result for graph processing"/>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9601025">
            <a:off x="1914025" y="119580"/>
            <a:ext cx="7851540" cy="785154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0" y="460619"/>
            <a:ext cx="12192000" cy="6397381"/>
          </a:xfrm>
          <a:prstGeom prst="rect">
            <a:avLst/>
          </a:pr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31" name="Rounded Rectangle 58">
            <a:extLst>
              <a:ext uri="{FF2B5EF4-FFF2-40B4-BE49-F238E27FC236}">
                <a16:creationId xmlns:a16="http://schemas.microsoft.com/office/drawing/2014/main" id="{F533C29D-DB31-4CEC-8F72-4F58076869E5}"/>
              </a:ext>
            </a:extLst>
          </p:cNvPr>
          <p:cNvSpPr/>
          <p:nvPr/>
        </p:nvSpPr>
        <p:spPr>
          <a:xfrm>
            <a:off x="280837" y="1807013"/>
            <a:ext cx="2876522" cy="1017442"/>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Processing edges is sequential – how to incorporate parallelism?</a:t>
            </a:r>
            <a:endParaRPr lang="de-CH" sz="2000" dirty="0"/>
          </a:p>
        </p:txBody>
      </p:sp>
      <p:sp>
        <p:nvSpPr>
          <p:cNvPr id="136" name="Ellipse 25">
            <a:extLst>
              <a:ext uri="{FF2B5EF4-FFF2-40B4-BE49-F238E27FC236}">
                <a16:creationId xmlns:a16="http://schemas.microsoft.com/office/drawing/2014/main" id="{D00BDA27-AA5B-420E-8BAB-08BD107C1545}"/>
              </a:ext>
            </a:extLst>
          </p:cNvPr>
          <p:cNvSpPr>
            <a:spLocks noChangeAspect="1"/>
          </p:cNvSpPr>
          <p:nvPr/>
        </p:nvSpPr>
        <p:spPr>
          <a:xfrm>
            <a:off x="7028305" y="3767731"/>
            <a:ext cx="180000" cy="180000"/>
          </a:xfrm>
          <a:prstGeom prst="ellipse">
            <a:avLst/>
          </a:prstGeom>
          <a:solidFill>
            <a:schemeClr val="tx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cxnSp>
        <p:nvCxnSpPr>
          <p:cNvPr id="138" name="Gerader Verbinder 35">
            <a:extLst>
              <a:ext uri="{FF2B5EF4-FFF2-40B4-BE49-F238E27FC236}">
                <a16:creationId xmlns:a16="http://schemas.microsoft.com/office/drawing/2014/main" id="{6854BE3E-9F16-42A0-A1E1-DA320ED2023C}"/>
              </a:ext>
            </a:extLst>
          </p:cNvPr>
          <p:cNvCxnSpPr>
            <a:cxnSpLocks noChangeAspect="1"/>
            <a:stCxn id="136" idx="5"/>
            <a:endCxn id="137" idx="1"/>
          </p:cNvCxnSpPr>
          <p:nvPr/>
        </p:nvCxnSpPr>
        <p:spPr>
          <a:xfrm>
            <a:off x="7181945" y="3921371"/>
            <a:ext cx="170896" cy="300681"/>
          </a:xfrm>
          <a:prstGeom prst="line">
            <a:avLst/>
          </a:prstGeom>
          <a:ln w="76200">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46" name="Rounded Rectangle 58">
            <a:extLst>
              <a:ext uri="{FF2B5EF4-FFF2-40B4-BE49-F238E27FC236}">
                <a16:creationId xmlns:a16="http://schemas.microsoft.com/office/drawing/2014/main" id="{F533C29D-DB31-4CEC-8F72-4F58076869E5}"/>
              </a:ext>
            </a:extLst>
          </p:cNvPr>
          <p:cNvSpPr/>
          <p:nvPr/>
        </p:nvSpPr>
        <p:spPr>
          <a:xfrm>
            <a:off x="9158711" y="3498598"/>
            <a:ext cx="2691568" cy="2555246"/>
          </a:xfrm>
          <a:prstGeom prst="roundRect">
            <a:avLst/>
          </a:prstGeom>
          <a:solidFill>
            <a:schemeClr val="bg2">
              <a:lumMod val="60000"/>
              <a:lumOff val="40000"/>
            </a:schemeClr>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3600" dirty="0"/>
          </a:p>
        </p:txBody>
      </p:sp>
      <p:sp>
        <p:nvSpPr>
          <p:cNvPr id="147" name="Rounded Rectangle 58">
            <a:extLst>
              <a:ext uri="{FF2B5EF4-FFF2-40B4-BE49-F238E27FC236}">
                <a16:creationId xmlns:a16="http://schemas.microsoft.com/office/drawing/2014/main" id="{F533C29D-DB31-4CEC-8F72-4F58076869E5}"/>
              </a:ext>
            </a:extLst>
          </p:cNvPr>
          <p:cNvSpPr/>
          <p:nvPr/>
        </p:nvSpPr>
        <p:spPr>
          <a:xfrm>
            <a:off x="4076075" y="2959730"/>
            <a:ext cx="2520610" cy="3458820"/>
          </a:xfrm>
          <a:prstGeom prst="roundRect">
            <a:avLst>
              <a:gd name="adj" fmla="val 13212"/>
            </a:avLst>
          </a:prstGeom>
          <a:solidFill>
            <a:schemeClr val="bg2">
              <a:lumMod val="60000"/>
              <a:lumOff val="40000"/>
            </a:schemeClr>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3600" dirty="0"/>
          </a:p>
        </p:txBody>
      </p:sp>
      <p:sp>
        <p:nvSpPr>
          <p:cNvPr id="137" name="Ellipse 27">
            <a:extLst>
              <a:ext uri="{FF2B5EF4-FFF2-40B4-BE49-F238E27FC236}">
                <a16:creationId xmlns:a16="http://schemas.microsoft.com/office/drawing/2014/main" id="{136D9D17-9FB9-4D67-84CB-F2AC8CD232A6}"/>
              </a:ext>
            </a:extLst>
          </p:cNvPr>
          <p:cNvSpPr>
            <a:spLocks noChangeAspect="1"/>
          </p:cNvSpPr>
          <p:nvPr/>
        </p:nvSpPr>
        <p:spPr>
          <a:xfrm>
            <a:off x="7326481" y="4195692"/>
            <a:ext cx="180000" cy="180000"/>
          </a:xfrm>
          <a:prstGeom prst="ellipse">
            <a:avLst/>
          </a:prstGeom>
          <a:solidFill>
            <a:schemeClr val="tx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pic>
        <p:nvPicPr>
          <p:cNvPr id="1026" name="Picture 2" descr="Image result for dram memory"/>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158711" y="4360885"/>
            <a:ext cx="2478774" cy="1579879"/>
          </a:xfrm>
          <a:prstGeom prst="rect">
            <a:avLst/>
          </a:prstGeom>
          <a:noFill/>
          <a:extLst>
            <a:ext uri="{909E8E84-426E-40DD-AFC4-6F175D3DCCD1}">
              <a14:hiddenFill xmlns:a14="http://schemas.microsoft.com/office/drawing/2010/main">
                <a:solidFill>
                  <a:srgbClr val="FFFFFF"/>
                </a:solidFill>
              </a14:hiddenFill>
            </a:ext>
          </a:extLst>
        </p:spPr>
      </p:pic>
      <p:pic>
        <p:nvPicPr>
          <p:cNvPr id="139" name="Picture 4" descr="Image result for fpg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16141" y="3173381"/>
            <a:ext cx="1452657" cy="97132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35" name="Picture 2" descr="Image result for graph processing"/>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9601025">
            <a:off x="9833505" y="3589242"/>
            <a:ext cx="2092182" cy="2092182"/>
          </a:xfrm>
          <a:prstGeom prst="rect">
            <a:avLst/>
          </a:prstGeom>
          <a:noFill/>
          <a:extLst>
            <a:ext uri="{909E8E84-426E-40DD-AFC4-6F175D3DCCD1}">
              <a14:hiddenFill xmlns:a14="http://schemas.microsoft.com/office/drawing/2010/main">
                <a:solidFill>
                  <a:srgbClr val="FFFFFF"/>
                </a:solidFill>
              </a14:hiddenFill>
            </a:ext>
          </a:extLst>
        </p:spPr>
      </p:pic>
      <p:pic>
        <p:nvPicPr>
          <p:cNvPr id="142" name="Picture 2">
            <a:extLst>
              <a:ext uri="{FF2B5EF4-FFF2-40B4-BE49-F238E27FC236}">
                <a16:creationId xmlns:a16="http://schemas.microsoft.com/office/drawing/2014/main" id="{BEFFC402-A748-454F-A9E5-771939D9722D}"/>
              </a:ext>
            </a:extLst>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4274317" y="5272315"/>
            <a:ext cx="1134616" cy="937552"/>
          </a:xfrm>
          <a:prstGeom prst="rect">
            <a:avLst/>
          </a:prstGeom>
          <a:ln>
            <a:noFill/>
          </a:ln>
          <a:effectLst/>
          <a:extLst>
            <a:ext uri="{909E8E84-426E-40DD-AFC4-6F175D3DCCD1}">
              <a14:hiddenFill xmlns:a14="http://schemas.microsoft.com/office/drawing/2010/main">
                <a:solidFill>
                  <a:srgbClr val="FFFFFF"/>
                </a:solidFill>
              </a14:hiddenFill>
            </a:ext>
          </a:extLst>
        </p:spPr>
      </p:pic>
      <p:cxnSp>
        <p:nvCxnSpPr>
          <p:cNvPr id="3" name="Straight Arrow Connector 2"/>
          <p:cNvCxnSpPr/>
          <p:nvPr/>
        </p:nvCxnSpPr>
        <p:spPr>
          <a:xfrm>
            <a:off x="6596685" y="4689140"/>
            <a:ext cx="2562026" cy="0"/>
          </a:xfrm>
          <a:prstGeom prst="straightConnector1">
            <a:avLst/>
          </a:prstGeom>
          <a:ln w="152400">
            <a:solidFill>
              <a:schemeClr val="bg2">
                <a:lumMod val="60000"/>
                <a:lumOff val="4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48" name="Ellipse 25">
            <a:extLst>
              <a:ext uri="{FF2B5EF4-FFF2-40B4-BE49-F238E27FC236}">
                <a16:creationId xmlns:a16="http://schemas.microsoft.com/office/drawing/2014/main" id="{D00BDA27-AA5B-420E-8BAB-08BD107C1545}"/>
              </a:ext>
            </a:extLst>
          </p:cNvPr>
          <p:cNvSpPr>
            <a:spLocks noChangeAspect="1"/>
          </p:cNvSpPr>
          <p:nvPr/>
        </p:nvSpPr>
        <p:spPr>
          <a:xfrm>
            <a:off x="7597972" y="3741371"/>
            <a:ext cx="180000" cy="180000"/>
          </a:xfrm>
          <a:prstGeom prst="ellipse">
            <a:avLst/>
          </a:prstGeom>
          <a:solidFill>
            <a:schemeClr val="tx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cxnSp>
        <p:nvCxnSpPr>
          <p:cNvPr id="149" name="Gerader Verbinder 35">
            <a:extLst>
              <a:ext uri="{FF2B5EF4-FFF2-40B4-BE49-F238E27FC236}">
                <a16:creationId xmlns:a16="http://schemas.microsoft.com/office/drawing/2014/main" id="{6854BE3E-9F16-42A0-A1E1-DA320ED2023C}"/>
              </a:ext>
            </a:extLst>
          </p:cNvPr>
          <p:cNvCxnSpPr>
            <a:cxnSpLocks noChangeAspect="1"/>
            <a:stCxn id="148" idx="5"/>
            <a:endCxn id="150" idx="1"/>
          </p:cNvCxnSpPr>
          <p:nvPr/>
        </p:nvCxnSpPr>
        <p:spPr>
          <a:xfrm>
            <a:off x="7751612" y="3895011"/>
            <a:ext cx="170896" cy="300681"/>
          </a:xfrm>
          <a:prstGeom prst="line">
            <a:avLst/>
          </a:prstGeom>
          <a:ln w="76200">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50" name="Ellipse 27">
            <a:extLst>
              <a:ext uri="{FF2B5EF4-FFF2-40B4-BE49-F238E27FC236}">
                <a16:creationId xmlns:a16="http://schemas.microsoft.com/office/drawing/2014/main" id="{136D9D17-9FB9-4D67-84CB-F2AC8CD232A6}"/>
              </a:ext>
            </a:extLst>
          </p:cNvPr>
          <p:cNvSpPr>
            <a:spLocks noChangeAspect="1"/>
          </p:cNvSpPr>
          <p:nvPr/>
        </p:nvSpPr>
        <p:spPr>
          <a:xfrm>
            <a:off x="7896148" y="4169332"/>
            <a:ext cx="180000" cy="180000"/>
          </a:xfrm>
          <a:prstGeom prst="ellipse">
            <a:avLst/>
          </a:prstGeom>
          <a:solidFill>
            <a:schemeClr val="tx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sp>
        <p:nvSpPr>
          <p:cNvPr id="155" name="Ellipse 25">
            <a:extLst>
              <a:ext uri="{FF2B5EF4-FFF2-40B4-BE49-F238E27FC236}">
                <a16:creationId xmlns:a16="http://schemas.microsoft.com/office/drawing/2014/main" id="{D00BDA27-AA5B-420E-8BAB-08BD107C1545}"/>
              </a:ext>
            </a:extLst>
          </p:cNvPr>
          <p:cNvSpPr>
            <a:spLocks noChangeAspect="1"/>
          </p:cNvSpPr>
          <p:nvPr/>
        </p:nvSpPr>
        <p:spPr>
          <a:xfrm>
            <a:off x="8235507" y="3767731"/>
            <a:ext cx="180000" cy="180000"/>
          </a:xfrm>
          <a:prstGeom prst="ellipse">
            <a:avLst/>
          </a:prstGeom>
          <a:solidFill>
            <a:schemeClr val="tx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cxnSp>
        <p:nvCxnSpPr>
          <p:cNvPr id="156" name="Gerader Verbinder 35">
            <a:extLst>
              <a:ext uri="{FF2B5EF4-FFF2-40B4-BE49-F238E27FC236}">
                <a16:creationId xmlns:a16="http://schemas.microsoft.com/office/drawing/2014/main" id="{6854BE3E-9F16-42A0-A1E1-DA320ED2023C}"/>
              </a:ext>
            </a:extLst>
          </p:cNvPr>
          <p:cNvCxnSpPr>
            <a:cxnSpLocks noChangeAspect="1"/>
            <a:stCxn id="155" idx="5"/>
            <a:endCxn id="157" idx="1"/>
          </p:cNvCxnSpPr>
          <p:nvPr/>
        </p:nvCxnSpPr>
        <p:spPr>
          <a:xfrm>
            <a:off x="8389147" y="3921371"/>
            <a:ext cx="170896" cy="300681"/>
          </a:xfrm>
          <a:prstGeom prst="line">
            <a:avLst/>
          </a:prstGeom>
          <a:ln w="76200">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57" name="Ellipse 27">
            <a:extLst>
              <a:ext uri="{FF2B5EF4-FFF2-40B4-BE49-F238E27FC236}">
                <a16:creationId xmlns:a16="http://schemas.microsoft.com/office/drawing/2014/main" id="{136D9D17-9FB9-4D67-84CB-F2AC8CD232A6}"/>
              </a:ext>
            </a:extLst>
          </p:cNvPr>
          <p:cNvSpPr>
            <a:spLocks noChangeAspect="1"/>
          </p:cNvSpPr>
          <p:nvPr/>
        </p:nvSpPr>
        <p:spPr>
          <a:xfrm>
            <a:off x="8533683" y="4195692"/>
            <a:ext cx="180000" cy="180000"/>
          </a:xfrm>
          <a:prstGeom prst="ellipse">
            <a:avLst/>
          </a:prstGeom>
          <a:solidFill>
            <a:schemeClr val="tx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cxnSp>
        <p:nvCxnSpPr>
          <p:cNvPr id="159" name="Straight Arrow Connector 158"/>
          <p:cNvCxnSpPr/>
          <p:nvPr/>
        </p:nvCxnSpPr>
        <p:spPr>
          <a:xfrm>
            <a:off x="7185497" y="3541774"/>
            <a:ext cx="952847" cy="0"/>
          </a:xfrm>
          <a:prstGeom prst="straightConnector1">
            <a:avLst/>
          </a:prstGeom>
          <a:ln w="57150">
            <a:solidFill>
              <a:schemeClr val="tx1"/>
            </a:solidFill>
            <a:prstDash val="sys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61" name="Ellipse 25">
            <a:extLst>
              <a:ext uri="{FF2B5EF4-FFF2-40B4-BE49-F238E27FC236}">
                <a16:creationId xmlns:a16="http://schemas.microsoft.com/office/drawing/2014/main" id="{D00BDA27-AA5B-420E-8BAB-08BD107C1545}"/>
              </a:ext>
            </a:extLst>
          </p:cNvPr>
          <p:cNvSpPr>
            <a:spLocks noChangeAspect="1"/>
          </p:cNvSpPr>
          <p:nvPr/>
        </p:nvSpPr>
        <p:spPr>
          <a:xfrm>
            <a:off x="5361621" y="4568805"/>
            <a:ext cx="180000" cy="180000"/>
          </a:xfrm>
          <a:prstGeom prst="ellipse">
            <a:avLst/>
          </a:prstGeom>
          <a:solidFill>
            <a:schemeClr val="tx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cxnSp>
        <p:nvCxnSpPr>
          <p:cNvPr id="162" name="Gerader Verbinder 35">
            <a:extLst>
              <a:ext uri="{FF2B5EF4-FFF2-40B4-BE49-F238E27FC236}">
                <a16:creationId xmlns:a16="http://schemas.microsoft.com/office/drawing/2014/main" id="{6854BE3E-9F16-42A0-A1E1-DA320ED2023C}"/>
              </a:ext>
            </a:extLst>
          </p:cNvPr>
          <p:cNvCxnSpPr>
            <a:cxnSpLocks noChangeAspect="1"/>
            <a:stCxn id="161" idx="5"/>
            <a:endCxn id="163" idx="1"/>
          </p:cNvCxnSpPr>
          <p:nvPr/>
        </p:nvCxnSpPr>
        <p:spPr>
          <a:xfrm>
            <a:off x="5515261" y="4722445"/>
            <a:ext cx="170896" cy="300681"/>
          </a:xfrm>
          <a:prstGeom prst="line">
            <a:avLst/>
          </a:prstGeom>
          <a:ln w="76200">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63" name="Ellipse 27">
            <a:extLst>
              <a:ext uri="{FF2B5EF4-FFF2-40B4-BE49-F238E27FC236}">
                <a16:creationId xmlns:a16="http://schemas.microsoft.com/office/drawing/2014/main" id="{136D9D17-9FB9-4D67-84CB-F2AC8CD232A6}"/>
              </a:ext>
            </a:extLst>
          </p:cNvPr>
          <p:cNvSpPr>
            <a:spLocks noChangeAspect="1"/>
          </p:cNvSpPr>
          <p:nvPr/>
        </p:nvSpPr>
        <p:spPr>
          <a:xfrm>
            <a:off x="5659797" y="4996766"/>
            <a:ext cx="180000" cy="180000"/>
          </a:xfrm>
          <a:prstGeom prst="ellipse">
            <a:avLst/>
          </a:prstGeom>
          <a:solidFill>
            <a:schemeClr val="tx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sp>
        <p:nvSpPr>
          <p:cNvPr id="160" name="Rounded Rectangular Callout 159"/>
          <p:cNvSpPr/>
          <p:nvPr/>
        </p:nvSpPr>
        <p:spPr>
          <a:xfrm>
            <a:off x="10876631" y="6190403"/>
            <a:ext cx="1088021" cy="492147"/>
          </a:xfrm>
          <a:prstGeom prst="wedgeRoundRectCallout">
            <a:avLst>
              <a:gd name="adj1" fmla="val -10828"/>
              <a:gd name="adj2" fmla="val -129196"/>
              <a:gd name="adj3" fmla="val 16667"/>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DRAM</a:t>
            </a:r>
            <a:endParaRPr lang="en-US" dirty="0"/>
          </a:p>
        </p:txBody>
      </p:sp>
      <p:sp>
        <p:nvSpPr>
          <p:cNvPr id="165" name="Rounded Rectangular Callout 164"/>
          <p:cNvSpPr/>
          <p:nvPr/>
        </p:nvSpPr>
        <p:spPr>
          <a:xfrm>
            <a:off x="1356934" y="3186589"/>
            <a:ext cx="2337955" cy="819472"/>
          </a:xfrm>
          <a:prstGeom prst="wedgeRoundRectCallout">
            <a:avLst>
              <a:gd name="adj1" fmla="val 79714"/>
              <a:gd name="adj2" fmla="val 121259"/>
              <a:gd name="adj3" fmla="val 16667"/>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Some processing unit (CPU, GPU, FPGA, …)</a:t>
            </a:r>
            <a:endParaRPr lang="en-US" dirty="0"/>
          </a:p>
        </p:txBody>
      </p:sp>
      <p:sp>
        <p:nvSpPr>
          <p:cNvPr id="166" name="Arc 165"/>
          <p:cNvSpPr/>
          <p:nvPr/>
        </p:nvSpPr>
        <p:spPr>
          <a:xfrm rot="16549170">
            <a:off x="5631844" y="4542748"/>
            <a:ext cx="415904" cy="286439"/>
          </a:xfrm>
          <a:prstGeom prst="arc">
            <a:avLst>
              <a:gd name="adj1" fmla="val 16200000"/>
              <a:gd name="adj2" fmla="val 10926082"/>
            </a:avLst>
          </a:prstGeom>
          <a:ln w="57150">
            <a:solidFill>
              <a:schemeClr val="accent1">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7" name="Ellipse 25">
            <a:extLst>
              <a:ext uri="{FF2B5EF4-FFF2-40B4-BE49-F238E27FC236}">
                <a16:creationId xmlns:a16="http://schemas.microsoft.com/office/drawing/2014/main" id="{D00BDA27-AA5B-420E-8BAB-08BD107C1545}"/>
              </a:ext>
            </a:extLst>
          </p:cNvPr>
          <p:cNvSpPr>
            <a:spLocks noChangeAspect="1"/>
          </p:cNvSpPr>
          <p:nvPr/>
        </p:nvSpPr>
        <p:spPr>
          <a:xfrm>
            <a:off x="7192312" y="5019380"/>
            <a:ext cx="180000" cy="180000"/>
          </a:xfrm>
          <a:prstGeom prst="ellipse">
            <a:avLst/>
          </a:prstGeom>
          <a:solidFill>
            <a:schemeClr val="tx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cxnSp>
        <p:nvCxnSpPr>
          <p:cNvPr id="168" name="Gerader Verbinder 35">
            <a:extLst>
              <a:ext uri="{FF2B5EF4-FFF2-40B4-BE49-F238E27FC236}">
                <a16:creationId xmlns:a16="http://schemas.microsoft.com/office/drawing/2014/main" id="{6854BE3E-9F16-42A0-A1E1-DA320ED2023C}"/>
              </a:ext>
            </a:extLst>
          </p:cNvPr>
          <p:cNvCxnSpPr>
            <a:cxnSpLocks noChangeAspect="1"/>
            <a:stCxn id="167" idx="5"/>
            <a:endCxn id="169" idx="1"/>
          </p:cNvCxnSpPr>
          <p:nvPr/>
        </p:nvCxnSpPr>
        <p:spPr>
          <a:xfrm>
            <a:off x="7345952" y="5173020"/>
            <a:ext cx="170896" cy="300681"/>
          </a:xfrm>
          <a:prstGeom prst="line">
            <a:avLst/>
          </a:prstGeom>
          <a:ln w="76200">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69" name="Ellipse 27">
            <a:extLst>
              <a:ext uri="{FF2B5EF4-FFF2-40B4-BE49-F238E27FC236}">
                <a16:creationId xmlns:a16="http://schemas.microsoft.com/office/drawing/2014/main" id="{136D9D17-9FB9-4D67-84CB-F2AC8CD232A6}"/>
              </a:ext>
            </a:extLst>
          </p:cNvPr>
          <p:cNvSpPr>
            <a:spLocks noChangeAspect="1"/>
          </p:cNvSpPr>
          <p:nvPr/>
        </p:nvSpPr>
        <p:spPr>
          <a:xfrm>
            <a:off x="7490488" y="5447341"/>
            <a:ext cx="180000" cy="180000"/>
          </a:xfrm>
          <a:prstGeom prst="ellipse">
            <a:avLst/>
          </a:prstGeom>
          <a:solidFill>
            <a:schemeClr val="tx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sp>
        <p:nvSpPr>
          <p:cNvPr id="170" name="Ellipse 25">
            <a:extLst>
              <a:ext uri="{FF2B5EF4-FFF2-40B4-BE49-F238E27FC236}">
                <a16:creationId xmlns:a16="http://schemas.microsoft.com/office/drawing/2014/main" id="{D00BDA27-AA5B-420E-8BAB-08BD107C1545}"/>
              </a:ext>
            </a:extLst>
          </p:cNvPr>
          <p:cNvSpPr>
            <a:spLocks noChangeAspect="1"/>
          </p:cNvSpPr>
          <p:nvPr/>
        </p:nvSpPr>
        <p:spPr>
          <a:xfrm>
            <a:off x="7761979" y="4993020"/>
            <a:ext cx="180000" cy="180000"/>
          </a:xfrm>
          <a:prstGeom prst="ellipse">
            <a:avLst/>
          </a:prstGeom>
          <a:solidFill>
            <a:schemeClr val="tx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cxnSp>
        <p:nvCxnSpPr>
          <p:cNvPr id="171" name="Gerader Verbinder 35">
            <a:extLst>
              <a:ext uri="{FF2B5EF4-FFF2-40B4-BE49-F238E27FC236}">
                <a16:creationId xmlns:a16="http://schemas.microsoft.com/office/drawing/2014/main" id="{6854BE3E-9F16-42A0-A1E1-DA320ED2023C}"/>
              </a:ext>
            </a:extLst>
          </p:cNvPr>
          <p:cNvCxnSpPr>
            <a:cxnSpLocks noChangeAspect="1"/>
            <a:stCxn id="170" idx="5"/>
            <a:endCxn id="172" idx="1"/>
          </p:cNvCxnSpPr>
          <p:nvPr/>
        </p:nvCxnSpPr>
        <p:spPr>
          <a:xfrm>
            <a:off x="7915619" y="5146660"/>
            <a:ext cx="170896" cy="300681"/>
          </a:xfrm>
          <a:prstGeom prst="line">
            <a:avLst/>
          </a:prstGeom>
          <a:ln w="76200">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72" name="Ellipse 27">
            <a:extLst>
              <a:ext uri="{FF2B5EF4-FFF2-40B4-BE49-F238E27FC236}">
                <a16:creationId xmlns:a16="http://schemas.microsoft.com/office/drawing/2014/main" id="{136D9D17-9FB9-4D67-84CB-F2AC8CD232A6}"/>
              </a:ext>
            </a:extLst>
          </p:cNvPr>
          <p:cNvSpPr>
            <a:spLocks noChangeAspect="1"/>
          </p:cNvSpPr>
          <p:nvPr/>
        </p:nvSpPr>
        <p:spPr>
          <a:xfrm>
            <a:off x="8060155" y="5420981"/>
            <a:ext cx="180000" cy="180000"/>
          </a:xfrm>
          <a:prstGeom prst="ellipse">
            <a:avLst/>
          </a:prstGeom>
          <a:solidFill>
            <a:schemeClr val="tx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sp>
        <p:nvSpPr>
          <p:cNvPr id="173" name="Ellipse 25">
            <a:extLst>
              <a:ext uri="{FF2B5EF4-FFF2-40B4-BE49-F238E27FC236}">
                <a16:creationId xmlns:a16="http://schemas.microsoft.com/office/drawing/2014/main" id="{D00BDA27-AA5B-420E-8BAB-08BD107C1545}"/>
              </a:ext>
            </a:extLst>
          </p:cNvPr>
          <p:cNvSpPr>
            <a:spLocks noChangeAspect="1"/>
          </p:cNvSpPr>
          <p:nvPr/>
        </p:nvSpPr>
        <p:spPr>
          <a:xfrm>
            <a:off x="8399514" y="5019380"/>
            <a:ext cx="180000" cy="180000"/>
          </a:xfrm>
          <a:prstGeom prst="ellipse">
            <a:avLst/>
          </a:prstGeom>
          <a:solidFill>
            <a:schemeClr val="tx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cxnSp>
        <p:nvCxnSpPr>
          <p:cNvPr id="174" name="Gerader Verbinder 35">
            <a:extLst>
              <a:ext uri="{FF2B5EF4-FFF2-40B4-BE49-F238E27FC236}">
                <a16:creationId xmlns:a16="http://schemas.microsoft.com/office/drawing/2014/main" id="{6854BE3E-9F16-42A0-A1E1-DA320ED2023C}"/>
              </a:ext>
            </a:extLst>
          </p:cNvPr>
          <p:cNvCxnSpPr>
            <a:cxnSpLocks noChangeAspect="1"/>
            <a:stCxn id="173" idx="5"/>
            <a:endCxn id="175" idx="1"/>
          </p:cNvCxnSpPr>
          <p:nvPr/>
        </p:nvCxnSpPr>
        <p:spPr>
          <a:xfrm>
            <a:off x="8553154" y="5173020"/>
            <a:ext cx="170896" cy="300681"/>
          </a:xfrm>
          <a:prstGeom prst="line">
            <a:avLst/>
          </a:prstGeom>
          <a:ln w="76200">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75" name="Ellipse 27">
            <a:extLst>
              <a:ext uri="{FF2B5EF4-FFF2-40B4-BE49-F238E27FC236}">
                <a16:creationId xmlns:a16="http://schemas.microsoft.com/office/drawing/2014/main" id="{136D9D17-9FB9-4D67-84CB-F2AC8CD232A6}"/>
              </a:ext>
            </a:extLst>
          </p:cNvPr>
          <p:cNvSpPr>
            <a:spLocks noChangeAspect="1"/>
          </p:cNvSpPr>
          <p:nvPr/>
        </p:nvSpPr>
        <p:spPr>
          <a:xfrm>
            <a:off x="8697690" y="5447341"/>
            <a:ext cx="180000" cy="180000"/>
          </a:xfrm>
          <a:prstGeom prst="ellipse">
            <a:avLst/>
          </a:prstGeom>
          <a:solidFill>
            <a:schemeClr val="tx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cxnSp>
        <p:nvCxnSpPr>
          <p:cNvPr id="176" name="Straight Arrow Connector 175"/>
          <p:cNvCxnSpPr/>
          <p:nvPr/>
        </p:nvCxnSpPr>
        <p:spPr>
          <a:xfrm flipH="1">
            <a:off x="7624091" y="5864569"/>
            <a:ext cx="983599" cy="0"/>
          </a:xfrm>
          <a:prstGeom prst="straightConnector1">
            <a:avLst/>
          </a:prstGeom>
          <a:ln w="57150">
            <a:solidFill>
              <a:schemeClr val="tx1"/>
            </a:solidFill>
            <a:prstDash val="sys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78" name="Rounded Rectangle 58">
            <a:extLst>
              <a:ext uri="{FF2B5EF4-FFF2-40B4-BE49-F238E27FC236}">
                <a16:creationId xmlns:a16="http://schemas.microsoft.com/office/drawing/2014/main" id="{F533C29D-DB31-4CEC-8F72-4F58076869E5}"/>
              </a:ext>
            </a:extLst>
          </p:cNvPr>
          <p:cNvSpPr/>
          <p:nvPr/>
        </p:nvSpPr>
        <p:spPr>
          <a:xfrm rot="20316593">
            <a:off x="6225144" y="4112915"/>
            <a:ext cx="3409133" cy="895799"/>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Repeat certain (algorithm-dependent) number of times</a:t>
            </a:r>
            <a:endParaRPr lang="de-CH" sz="2000" dirty="0"/>
          </a:p>
        </p:txBody>
      </p:sp>
      <p:pic>
        <p:nvPicPr>
          <p:cNvPr id="180" name="Picture 2" descr="http://www.avonbournetrust.org/user/74/159860.png">
            <a:extLst>
              <a:ext uri="{FF2B5EF4-FFF2-40B4-BE49-F238E27FC236}">
                <a16:creationId xmlns:a16="http://schemas.microsoft.com/office/drawing/2014/main" id="{E24135B5-C8BF-442C-9A11-4E0F523C749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785222" y="1722022"/>
            <a:ext cx="550288" cy="550286"/>
          </a:xfrm>
          <a:prstGeom prst="rect">
            <a:avLst/>
          </a:prstGeom>
          <a:noFill/>
          <a:extLst>
            <a:ext uri="{909E8E84-426E-40DD-AFC4-6F175D3DCCD1}">
              <a14:hiddenFill xmlns:a14="http://schemas.microsoft.com/office/drawing/2010/main">
                <a:solidFill>
                  <a:srgbClr val="FFFFFF"/>
                </a:solidFill>
              </a14:hiddenFill>
            </a:ext>
          </a:extLst>
        </p:spPr>
      </p:pic>
      <p:sp>
        <p:nvSpPr>
          <p:cNvPr id="181" name="Rounded Rectangle 58">
            <a:extLst>
              <a:ext uri="{FF2B5EF4-FFF2-40B4-BE49-F238E27FC236}">
                <a16:creationId xmlns:a16="http://schemas.microsoft.com/office/drawing/2014/main" id="{F533C29D-DB31-4CEC-8F72-4F58076869E5}"/>
              </a:ext>
            </a:extLst>
          </p:cNvPr>
          <p:cNvSpPr/>
          <p:nvPr/>
        </p:nvSpPr>
        <p:spPr>
          <a:xfrm>
            <a:off x="3698190" y="650319"/>
            <a:ext cx="4659625" cy="1979951"/>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How to minimize the number of “passes” over edges? (This can get </a:t>
            </a:r>
            <a:r>
              <a:rPr lang="en-US" sz="2000" b="1" u="sng" dirty="0" smtClean="0"/>
              <a:t>really</a:t>
            </a:r>
            <a:r>
              <a:rPr lang="en-US" sz="2000" dirty="0" smtClean="0"/>
              <a:t> bad in the “traditional” edge-centric approach, e.g., BFS normally needs </a:t>
            </a:r>
            <a:r>
              <a:rPr lang="en-US" sz="2000" i="1" dirty="0" smtClean="0"/>
              <a:t>O(</a:t>
            </a:r>
            <a:r>
              <a:rPr lang="en-US" sz="2000" i="1" dirty="0" err="1" smtClean="0"/>
              <a:t>m+n</a:t>
            </a:r>
            <a:r>
              <a:rPr lang="en-US" sz="2000" i="1" dirty="0" smtClean="0"/>
              <a:t>) </a:t>
            </a:r>
            <a:r>
              <a:rPr lang="en-US" sz="2000" dirty="0" smtClean="0"/>
              <a:t>work, while in the edge-centric approach it takes </a:t>
            </a:r>
            <a:r>
              <a:rPr lang="en-US" sz="2000" i="1" dirty="0" smtClean="0"/>
              <a:t>O(D m) </a:t>
            </a:r>
            <a:r>
              <a:rPr lang="en-US" sz="2000" dirty="0" smtClean="0"/>
              <a:t>work (</a:t>
            </a:r>
            <a:r>
              <a:rPr lang="en-US" sz="2000" i="1" dirty="0" smtClean="0"/>
              <a:t>D</a:t>
            </a:r>
            <a:r>
              <a:rPr lang="en-US" sz="2000" dirty="0" smtClean="0"/>
              <a:t> passes [1]), </a:t>
            </a:r>
            <a:endParaRPr lang="de-CH" sz="2000" dirty="0"/>
          </a:p>
        </p:txBody>
      </p:sp>
      <p:pic>
        <p:nvPicPr>
          <p:cNvPr id="182" name="Picture 2" descr="http://www.avonbournetrust.org/user/74/159860.png">
            <a:extLst>
              <a:ext uri="{FF2B5EF4-FFF2-40B4-BE49-F238E27FC236}">
                <a16:creationId xmlns:a16="http://schemas.microsoft.com/office/drawing/2014/main" id="{E24135B5-C8BF-442C-9A11-4E0F523C749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934433" y="2215393"/>
            <a:ext cx="550288" cy="550286"/>
          </a:xfrm>
          <a:prstGeom prst="rect">
            <a:avLst/>
          </a:prstGeom>
          <a:noFill/>
          <a:extLst>
            <a:ext uri="{909E8E84-426E-40DD-AFC4-6F175D3DCCD1}">
              <a14:hiddenFill xmlns:a14="http://schemas.microsoft.com/office/drawing/2010/main">
                <a:solidFill>
                  <a:srgbClr val="FFFFFF"/>
                </a:solidFill>
              </a14:hiddenFill>
            </a:ext>
          </a:extLst>
        </p:spPr>
      </p:pic>
      <p:sp>
        <p:nvSpPr>
          <p:cNvPr id="183" name="Rounded Rectangle 58">
            <a:extLst>
              <a:ext uri="{FF2B5EF4-FFF2-40B4-BE49-F238E27FC236}">
                <a16:creationId xmlns:a16="http://schemas.microsoft.com/office/drawing/2014/main" id="{F533C29D-DB31-4CEC-8F72-4F58076869E5}"/>
              </a:ext>
            </a:extLst>
          </p:cNvPr>
          <p:cNvSpPr/>
          <p:nvPr/>
        </p:nvSpPr>
        <p:spPr>
          <a:xfrm>
            <a:off x="272284" y="745399"/>
            <a:ext cx="2781843" cy="729204"/>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How to implement efficiently on an FPGA?</a:t>
            </a:r>
            <a:endParaRPr lang="de-CH" sz="2000" dirty="0"/>
          </a:p>
        </p:txBody>
      </p:sp>
      <p:pic>
        <p:nvPicPr>
          <p:cNvPr id="184" name="Picture 2" descr="http://www.avonbournetrust.org/user/74/159860.png">
            <a:extLst>
              <a:ext uri="{FF2B5EF4-FFF2-40B4-BE49-F238E27FC236}">
                <a16:creationId xmlns:a16="http://schemas.microsoft.com/office/drawing/2014/main" id="{E24135B5-C8BF-442C-9A11-4E0F523C749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92656" y="605327"/>
            <a:ext cx="550288" cy="550286"/>
          </a:xfrm>
          <a:prstGeom prst="rect">
            <a:avLst/>
          </a:prstGeom>
          <a:noFill/>
          <a:extLst>
            <a:ext uri="{909E8E84-426E-40DD-AFC4-6F175D3DCCD1}">
              <a14:hiddenFill xmlns:a14="http://schemas.microsoft.com/office/drawing/2010/main">
                <a:solidFill>
                  <a:srgbClr val="FFFFFF"/>
                </a:solidFill>
              </a14:hiddenFill>
            </a:ext>
          </a:extLst>
        </p:spPr>
      </p:pic>
      <p:sp>
        <p:nvSpPr>
          <p:cNvPr id="51" name="Rounded Rectangle 58">
            <a:extLst>
              <a:ext uri="{FF2B5EF4-FFF2-40B4-BE49-F238E27FC236}">
                <a16:creationId xmlns:a16="http://schemas.microsoft.com/office/drawing/2014/main" id="{F533C29D-DB31-4CEC-8F72-4F58076869E5}"/>
              </a:ext>
            </a:extLst>
          </p:cNvPr>
          <p:cNvSpPr/>
          <p:nvPr/>
        </p:nvSpPr>
        <p:spPr>
          <a:xfrm>
            <a:off x="8944525" y="691714"/>
            <a:ext cx="3138125" cy="1009126"/>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dirty="0" smtClean="0"/>
              <a:t>What programming paradigm and why?</a:t>
            </a:r>
            <a:endParaRPr lang="de-CH" sz="2600" dirty="0"/>
          </a:p>
        </p:txBody>
      </p:sp>
      <p:pic>
        <p:nvPicPr>
          <p:cNvPr id="52" name="Picture 2" descr="http://www.avonbournetrust.org/user/74/159860.png">
            <a:extLst>
              <a:ext uri="{FF2B5EF4-FFF2-40B4-BE49-F238E27FC236}">
                <a16:creationId xmlns:a16="http://schemas.microsoft.com/office/drawing/2014/main" id="{E24135B5-C8BF-442C-9A11-4E0F523C749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622762" y="556135"/>
            <a:ext cx="595004" cy="595004"/>
          </a:xfrm>
          <a:prstGeom prst="rect">
            <a:avLst/>
          </a:prstGeom>
          <a:noFill/>
          <a:extLst>
            <a:ext uri="{909E8E84-426E-40DD-AFC4-6F175D3DCCD1}">
              <a14:hiddenFill xmlns:a14="http://schemas.microsoft.com/office/drawing/2010/main">
                <a:solidFill>
                  <a:srgbClr val="FFFFFF"/>
                </a:solidFill>
              </a14:hiddenFill>
            </a:ext>
          </a:extLst>
        </p:spPr>
      </p:pic>
      <p:sp>
        <p:nvSpPr>
          <p:cNvPr id="53" name="Rectangle 7">
            <a:extLst>
              <a:ext uri="{FF2B5EF4-FFF2-40B4-BE49-F238E27FC236}">
                <a16:creationId xmlns:a16="http://schemas.microsoft.com/office/drawing/2014/main" id="{AA2C04D8-5934-4121-9F1E-B68788F78B14}"/>
              </a:ext>
            </a:extLst>
          </p:cNvPr>
          <p:cNvSpPr/>
          <p:nvPr/>
        </p:nvSpPr>
        <p:spPr>
          <a:xfrm>
            <a:off x="3476900" y="6478812"/>
            <a:ext cx="8288912" cy="307777"/>
          </a:xfrm>
          <a:prstGeom prst="rect">
            <a:avLst/>
          </a:prstGeom>
        </p:spPr>
        <p:txBody>
          <a:bodyPr wrap="square">
            <a:spAutoFit/>
          </a:bodyPr>
          <a:lstStyle/>
          <a:p>
            <a:r>
              <a:rPr lang="de-CH" sz="1400" dirty="0" smtClean="0"/>
              <a:t>[</a:t>
            </a:r>
            <a:r>
              <a:rPr lang="de-CH" sz="1400" dirty="0"/>
              <a:t>1</a:t>
            </a:r>
            <a:r>
              <a:rPr lang="de-CH" sz="1400" dirty="0" smtClean="0"/>
              <a:t>] </a:t>
            </a:r>
            <a:r>
              <a:rPr lang="de-CH" sz="1400" dirty="0"/>
              <a:t>A. Roy et al. </a:t>
            </a:r>
            <a:r>
              <a:rPr lang="en-US" sz="1400" dirty="0"/>
              <a:t>X-stream: Edge-Centric Graph Processing using Streaming </a:t>
            </a:r>
            <a:r>
              <a:rPr lang="en-US" sz="1400" dirty="0" smtClean="0"/>
              <a:t>Partitions. SOSP. </a:t>
            </a:r>
            <a:r>
              <a:rPr lang="en-US" sz="1400" dirty="0"/>
              <a:t>2013</a:t>
            </a:r>
            <a:r>
              <a:rPr lang="en-US" sz="1400" dirty="0" smtClean="0"/>
              <a:t>.</a:t>
            </a:r>
            <a:endParaRPr lang="en-US" sz="1400" dirty="0"/>
          </a:p>
        </p:txBody>
      </p:sp>
      <p:sp>
        <p:nvSpPr>
          <p:cNvPr id="2" name="Rectangle 1"/>
          <p:cNvSpPr/>
          <p:nvPr/>
        </p:nvSpPr>
        <p:spPr>
          <a:xfrm>
            <a:off x="9835192" y="1979941"/>
            <a:ext cx="2247458" cy="1200329"/>
          </a:xfrm>
          <a:prstGeom prst="rect">
            <a:avLst/>
          </a:prstGeom>
        </p:spPr>
        <p:txBody>
          <a:bodyPr wrap="square">
            <a:spAutoFit/>
          </a:bodyPr>
          <a:lstStyle/>
          <a:p>
            <a:pPr algn="ctr"/>
            <a:r>
              <a:rPr lang="en-US" b="1" i="1" dirty="0" smtClean="0"/>
              <a:t>m</a:t>
            </a:r>
            <a:r>
              <a:rPr lang="en-US" dirty="0" smtClean="0"/>
              <a:t>: #edges in a graph</a:t>
            </a:r>
          </a:p>
          <a:p>
            <a:pPr algn="ctr"/>
            <a:r>
              <a:rPr lang="en-US" b="1" i="1" dirty="0" smtClean="0"/>
              <a:t>n</a:t>
            </a:r>
            <a:r>
              <a:rPr lang="en-US" dirty="0" smtClean="0"/>
              <a:t>: #vertices in a graph</a:t>
            </a:r>
          </a:p>
          <a:p>
            <a:pPr algn="ctr"/>
            <a:r>
              <a:rPr lang="en-US" b="1" i="1" dirty="0" smtClean="0"/>
              <a:t>D</a:t>
            </a:r>
            <a:r>
              <a:rPr lang="en-US" dirty="0" smtClean="0"/>
              <a:t>: graph’s diameter</a:t>
            </a:r>
          </a:p>
          <a:p>
            <a:pPr algn="ctr"/>
            <a:r>
              <a:rPr lang="en-US" dirty="0" smtClean="0"/>
              <a:t>(usually ~5-15)</a:t>
            </a:r>
          </a:p>
        </p:txBody>
      </p:sp>
      <p:sp>
        <p:nvSpPr>
          <p:cNvPr id="29" name="Rounded Rectangle 58">
            <a:extLst>
              <a:ext uri="{FF2B5EF4-FFF2-40B4-BE49-F238E27FC236}">
                <a16:creationId xmlns:a16="http://schemas.microsoft.com/office/drawing/2014/main" id="{F533C29D-DB31-4CEC-8F72-4F58076869E5}"/>
              </a:ext>
            </a:extLst>
          </p:cNvPr>
          <p:cNvSpPr/>
          <p:nvPr/>
        </p:nvSpPr>
        <p:spPr>
          <a:xfrm rot="20631509">
            <a:off x="9059159" y="464468"/>
            <a:ext cx="2689151" cy="1406958"/>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Use some form of streaming (aka </a:t>
            </a:r>
            <a:r>
              <a:rPr lang="en-US" sz="2400" b="1" dirty="0" smtClean="0"/>
              <a:t>edge-centric</a:t>
            </a:r>
            <a:r>
              <a:rPr lang="en-US" sz="2400" dirty="0" smtClean="0"/>
              <a:t>)</a:t>
            </a:r>
            <a:endParaRPr lang="de-CH" sz="2400" dirty="0"/>
          </a:p>
        </p:txBody>
      </p:sp>
      <p:pic>
        <p:nvPicPr>
          <p:cNvPr id="49" name="Picture 14" descr=" 49"/>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615414" y="548787"/>
            <a:ext cx="602352" cy="6023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88626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par>
                                <p:cTn id="8" presetID="10" presetClass="entr" presetSubtype="0" fill="hold" nodeType="withEffect">
                                  <p:stCondLst>
                                    <p:cond delay="0"/>
                                  </p:stCondLst>
                                  <p:childTnLst>
                                    <p:set>
                                      <p:cBhvr>
                                        <p:cTn id="9" dur="1" fill="hold">
                                          <p:stCondLst>
                                            <p:cond delay="0"/>
                                          </p:stCondLst>
                                        </p:cTn>
                                        <p:tgtEl>
                                          <p:spTgt spid="49"/>
                                        </p:tgtEl>
                                        <p:attrNameLst>
                                          <p:attrName>style.visibility</p:attrName>
                                        </p:attrNameLst>
                                      </p:cBhvr>
                                      <p:to>
                                        <p:strVal val="visible"/>
                                      </p:to>
                                    </p:set>
                                    <p:animEffect transition="in" filter="fade">
                                      <p:cBhvr>
                                        <p:cTn id="10" dur="500"/>
                                        <p:tgtEl>
                                          <p:spTgt spid="4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fade">
                                      <p:cBhvr>
                                        <p:cTn id="15" dur="500"/>
                                        <p:tgtEl>
                                          <p:spTgt spid="102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60"/>
                                        </p:tgtEl>
                                        <p:attrNameLst>
                                          <p:attrName>style.visibility</p:attrName>
                                        </p:attrNameLst>
                                      </p:cBhvr>
                                      <p:to>
                                        <p:strVal val="visible"/>
                                      </p:to>
                                    </p:set>
                                    <p:animEffect transition="in" filter="fade">
                                      <p:cBhvr>
                                        <p:cTn id="18" dur="500"/>
                                        <p:tgtEl>
                                          <p:spTgt spid="16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46"/>
                                        </p:tgtEl>
                                        <p:attrNameLst>
                                          <p:attrName>style.visibility</p:attrName>
                                        </p:attrNameLst>
                                      </p:cBhvr>
                                      <p:to>
                                        <p:strVal val="visible"/>
                                      </p:to>
                                    </p:set>
                                    <p:animEffect transition="in" filter="fade">
                                      <p:cBhvr>
                                        <p:cTn id="21" dur="500"/>
                                        <p:tgtEl>
                                          <p:spTgt spid="14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35"/>
                                        </p:tgtEl>
                                        <p:attrNameLst>
                                          <p:attrName>style.visibility</p:attrName>
                                        </p:attrNameLst>
                                      </p:cBhvr>
                                      <p:to>
                                        <p:strVal val="visible"/>
                                      </p:to>
                                    </p:set>
                                    <p:animEffect transition="in" filter="fade">
                                      <p:cBhvr>
                                        <p:cTn id="26" dur="500"/>
                                        <p:tgtEl>
                                          <p:spTgt spid="13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47"/>
                                        </p:tgtEl>
                                        <p:attrNameLst>
                                          <p:attrName>style.visibility</p:attrName>
                                        </p:attrNameLst>
                                      </p:cBhvr>
                                      <p:to>
                                        <p:strVal val="visible"/>
                                      </p:to>
                                    </p:set>
                                    <p:animEffect transition="in" filter="fade">
                                      <p:cBhvr>
                                        <p:cTn id="31" dur="500"/>
                                        <p:tgtEl>
                                          <p:spTgt spid="147"/>
                                        </p:tgtEl>
                                      </p:cBhvr>
                                    </p:animEffect>
                                  </p:childTnLst>
                                </p:cTn>
                              </p:par>
                              <p:par>
                                <p:cTn id="32" presetID="10" presetClass="entr" presetSubtype="0" fill="hold" nodeType="withEffect">
                                  <p:stCondLst>
                                    <p:cond delay="0"/>
                                  </p:stCondLst>
                                  <p:childTnLst>
                                    <p:set>
                                      <p:cBhvr>
                                        <p:cTn id="33" dur="1" fill="hold">
                                          <p:stCondLst>
                                            <p:cond delay="0"/>
                                          </p:stCondLst>
                                        </p:cTn>
                                        <p:tgtEl>
                                          <p:spTgt spid="139"/>
                                        </p:tgtEl>
                                        <p:attrNameLst>
                                          <p:attrName>style.visibility</p:attrName>
                                        </p:attrNameLst>
                                      </p:cBhvr>
                                      <p:to>
                                        <p:strVal val="visible"/>
                                      </p:to>
                                    </p:set>
                                    <p:animEffect transition="in" filter="fade">
                                      <p:cBhvr>
                                        <p:cTn id="34" dur="500"/>
                                        <p:tgtEl>
                                          <p:spTgt spid="139"/>
                                        </p:tgtEl>
                                      </p:cBhvr>
                                    </p:animEffect>
                                  </p:childTnLst>
                                </p:cTn>
                              </p:par>
                              <p:par>
                                <p:cTn id="35" presetID="10" presetClass="entr" presetSubtype="0" fill="hold" nodeType="withEffect">
                                  <p:stCondLst>
                                    <p:cond delay="0"/>
                                  </p:stCondLst>
                                  <p:childTnLst>
                                    <p:set>
                                      <p:cBhvr>
                                        <p:cTn id="36" dur="1" fill="hold">
                                          <p:stCondLst>
                                            <p:cond delay="0"/>
                                          </p:stCondLst>
                                        </p:cTn>
                                        <p:tgtEl>
                                          <p:spTgt spid="142"/>
                                        </p:tgtEl>
                                        <p:attrNameLst>
                                          <p:attrName>style.visibility</p:attrName>
                                        </p:attrNameLst>
                                      </p:cBhvr>
                                      <p:to>
                                        <p:strVal val="visible"/>
                                      </p:to>
                                    </p:set>
                                    <p:animEffect transition="in" filter="fade">
                                      <p:cBhvr>
                                        <p:cTn id="37" dur="500"/>
                                        <p:tgtEl>
                                          <p:spTgt spid="142"/>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65"/>
                                        </p:tgtEl>
                                        <p:attrNameLst>
                                          <p:attrName>style.visibility</p:attrName>
                                        </p:attrNameLst>
                                      </p:cBhvr>
                                      <p:to>
                                        <p:strVal val="visible"/>
                                      </p:to>
                                    </p:set>
                                    <p:animEffect transition="in" filter="fade">
                                      <p:cBhvr>
                                        <p:cTn id="40" dur="500"/>
                                        <p:tgtEl>
                                          <p:spTgt spid="165"/>
                                        </p:tgtEl>
                                      </p:cBhvr>
                                    </p:animEffect>
                                  </p:childTnLst>
                                </p:cTn>
                              </p:par>
                              <p:par>
                                <p:cTn id="41" presetID="10" presetClass="entr" presetSubtype="0" fill="hold" nodeType="withEffect">
                                  <p:stCondLst>
                                    <p:cond delay="0"/>
                                  </p:stCondLst>
                                  <p:childTnLst>
                                    <p:set>
                                      <p:cBhvr>
                                        <p:cTn id="42" dur="1" fill="hold">
                                          <p:stCondLst>
                                            <p:cond delay="0"/>
                                          </p:stCondLst>
                                        </p:cTn>
                                        <p:tgtEl>
                                          <p:spTgt spid="3"/>
                                        </p:tgtEl>
                                        <p:attrNameLst>
                                          <p:attrName>style.visibility</p:attrName>
                                        </p:attrNameLst>
                                      </p:cBhvr>
                                      <p:to>
                                        <p:strVal val="visible"/>
                                      </p:to>
                                    </p:set>
                                    <p:animEffect transition="in" filter="fade">
                                      <p:cBhvr>
                                        <p:cTn id="43" dur="500"/>
                                        <p:tgtEl>
                                          <p:spTgt spid="3"/>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36"/>
                                        </p:tgtEl>
                                        <p:attrNameLst>
                                          <p:attrName>style.visibility</p:attrName>
                                        </p:attrNameLst>
                                      </p:cBhvr>
                                      <p:to>
                                        <p:strVal val="visible"/>
                                      </p:to>
                                    </p:set>
                                    <p:animEffect transition="in" filter="fade">
                                      <p:cBhvr>
                                        <p:cTn id="48" dur="500"/>
                                        <p:tgtEl>
                                          <p:spTgt spid="136"/>
                                        </p:tgtEl>
                                      </p:cBhvr>
                                    </p:animEffect>
                                  </p:childTnLst>
                                </p:cTn>
                              </p:par>
                              <p:par>
                                <p:cTn id="49" presetID="10" presetClass="entr" presetSubtype="0" fill="hold" nodeType="withEffect">
                                  <p:stCondLst>
                                    <p:cond delay="0"/>
                                  </p:stCondLst>
                                  <p:childTnLst>
                                    <p:set>
                                      <p:cBhvr>
                                        <p:cTn id="50" dur="1" fill="hold">
                                          <p:stCondLst>
                                            <p:cond delay="0"/>
                                          </p:stCondLst>
                                        </p:cTn>
                                        <p:tgtEl>
                                          <p:spTgt spid="138"/>
                                        </p:tgtEl>
                                        <p:attrNameLst>
                                          <p:attrName>style.visibility</p:attrName>
                                        </p:attrNameLst>
                                      </p:cBhvr>
                                      <p:to>
                                        <p:strVal val="visible"/>
                                      </p:to>
                                    </p:set>
                                    <p:animEffect transition="in" filter="fade">
                                      <p:cBhvr>
                                        <p:cTn id="51" dur="500"/>
                                        <p:tgtEl>
                                          <p:spTgt spid="138"/>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137"/>
                                        </p:tgtEl>
                                        <p:attrNameLst>
                                          <p:attrName>style.visibility</p:attrName>
                                        </p:attrNameLst>
                                      </p:cBhvr>
                                      <p:to>
                                        <p:strVal val="visible"/>
                                      </p:to>
                                    </p:set>
                                    <p:animEffect transition="in" filter="fade">
                                      <p:cBhvr>
                                        <p:cTn id="54" dur="500"/>
                                        <p:tgtEl>
                                          <p:spTgt spid="137"/>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148"/>
                                        </p:tgtEl>
                                        <p:attrNameLst>
                                          <p:attrName>style.visibility</p:attrName>
                                        </p:attrNameLst>
                                      </p:cBhvr>
                                      <p:to>
                                        <p:strVal val="visible"/>
                                      </p:to>
                                    </p:set>
                                    <p:animEffect transition="in" filter="fade">
                                      <p:cBhvr>
                                        <p:cTn id="57" dur="500"/>
                                        <p:tgtEl>
                                          <p:spTgt spid="148"/>
                                        </p:tgtEl>
                                      </p:cBhvr>
                                    </p:animEffect>
                                  </p:childTnLst>
                                </p:cTn>
                              </p:par>
                              <p:par>
                                <p:cTn id="58" presetID="10" presetClass="entr" presetSubtype="0" fill="hold" nodeType="withEffect">
                                  <p:stCondLst>
                                    <p:cond delay="0"/>
                                  </p:stCondLst>
                                  <p:childTnLst>
                                    <p:set>
                                      <p:cBhvr>
                                        <p:cTn id="59" dur="1" fill="hold">
                                          <p:stCondLst>
                                            <p:cond delay="0"/>
                                          </p:stCondLst>
                                        </p:cTn>
                                        <p:tgtEl>
                                          <p:spTgt spid="149"/>
                                        </p:tgtEl>
                                        <p:attrNameLst>
                                          <p:attrName>style.visibility</p:attrName>
                                        </p:attrNameLst>
                                      </p:cBhvr>
                                      <p:to>
                                        <p:strVal val="visible"/>
                                      </p:to>
                                    </p:set>
                                    <p:animEffect transition="in" filter="fade">
                                      <p:cBhvr>
                                        <p:cTn id="60" dur="500"/>
                                        <p:tgtEl>
                                          <p:spTgt spid="149"/>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150"/>
                                        </p:tgtEl>
                                        <p:attrNameLst>
                                          <p:attrName>style.visibility</p:attrName>
                                        </p:attrNameLst>
                                      </p:cBhvr>
                                      <p:to>
                                        <p:strVal val="visible"/>
                                      </p:to>
                                    </p:set>
                                    <p:animEffect transition="in" filter="fade">
                                      <p:cBhvr>
                                        <p:cTn id="63" dur="500"/>
                                        <p:tgtEl>
                                          <p:spTgt spid="150"/>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155"/>
                                        </p:tgtEl>
                                        <p:attrNameLst>
                                          <p:attrName>style.visibility</p:attrName>
                                        </p:attrNameLst>
                                      </p:cBhvr>
                                      <p:to>
                                        <p:strVal val="visible"/>
                                      </p:to>
                                    </p:set>
                                    <p:animEffect transition="in" filter="fade">
                                      <p:cBhvr>
                                        <p:cTn id="66" dur="500"/>
                                        <p:tgtEl>
                                          <p:spTgt spid="155"/>
                                        </p:tgtEl>
                                      </p:cBhvr>
                                    </p:animEffect>
                                  </p:childTnLst>
                                </p:cTn>
                              </p:par>
                              <p:par>
                                <p:cTn id="67" presetID="10" presetClass="entr" presetSubtype="0" fill="hold" nodeType="withEffect">
                                  <p:stCondLst>
                                    <p:cond delay="0"/>
                                  </p:stCondLst>
                                  <p:childTnLst>
                                    <p:set>
                                      <p:cBhvr>
                                        <p:cTn id="68" dur="1" fill="hold">
                                          <p:stCondLst>
                                            <p:cond delay="0"/>
                                          </p:stCondLst>
                                        </p:cTn>
                                        <p:tgtEl>
                                          <p:spTgt spid="156"/>
                                        </p:tgtEl>
                                        <p:attrNameLst>
                                          <p:attrName>style.visibility</p:attrName>
                                        </p:attrNameLst>
                                      </p:cBhvr>
                                      <p:to>
                                        <p:strVal val="visible"/>
                                      </p:to>
                                    </p:set>
                                    <p:animEffect transition="in" filter="fade">
                                      <p:cBhvr>
                                        <p:cTn id="69" dur="500"/>
                                        <p:tgtEl>
                                          <p:spTgt spid="156"/>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157"/>
                                        </p:tgtEl>
                                        <p:attrNameLst>
                                          <p:attrName>style.visibility</p:attrName>
                                        </p:attrNameLst>
                                      </p:cBhvr>
                                      <p:to>
                                        <p:strVal val="visible"/>
                                      </p:to>
                                    </p:set>
                                    <p:animEffect transition="in" filter="fade">
                                      <p:cBhvr>
                                        <p:cTn id="72" dur="500"/>
                                        <p:tgtEl>
                                          <p:spTgt spid="157"/>
                                        </p:tgtEl>
                                      </p:cBhvr>
                                    </p:animEffect>
                                  </p:childTnLst>
                                </p:cTn>
                              </p:par>
                              <p:par>
                                <p:cTn id="73" presetID="10" presetClass="entr" presetSubtype="0" fill="hold" nodeType="withEffect">
                                  <p:stCondLst>
                                    <p:cond delay="0"/>
                                  </p:stCondLst>
                                  <p:childTnLst>
                                    <p:set>
                                      <p:cBhvr>
                                        <p:cTn id="74" dur="1" fill="hold">
                                          <p:stCondLst>
                                            <p:cond delay="0"/>
                                          </p:stCondLst>
                                        </p:cTn>
                                        <p:tgtEl>
                                          <p:spTgt spid="159"/>
                                        </p:tgtEl>
                                        <p:attrNameLst>
                                          <p:attrName>style.visibility</p:attrName>
                                        </p:attrNameLst>
                                      </p:cBhvr>
                                      <p:to>
                                        <p:strVal val="visible"/>
                                      </p:to>
                                    </p:set>
                                    <p:animEffect transition="in" filter="fade">
                                      <p:cBhvr>
                                        <p:cTn id="75" dur="500"/>
                                        <p:tgtEl>
                                          <p:spTgt spid="159"/>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161"/>
                                        </p:tgtEl>
                                        <p:attrNameLst>
                                          <p:attrName>style.visibility</p:attrName>
                                        </p:attrNameLst>
                                      </p:cBhvr>
                                      <p:to>
                                        <p:strVal val="visible"/>
                                      </p:to>
                                    </p:set>
                                    <p:animEffect transition="in" filter="fade">
                                      <p:cBhvr>
                                        <p:cTn id="80" dur="500"/>
                                        <p:tgtEl>
                                          <p:spTgt spid="161"/>
                                        </p:tgtEl>
                                      </p:cBhvr>
                                    </p:animEffect>
                                  </p:childTnLst>
                                </p:cTn>
                              </p:par>
                              <p:par>
                                <p:cTn id="81" presetID="10" presetClass="entr" presetSubtype="0" fill="hold" nodeType="withEffect">
                                  <p:stCondLst>
                                    <p:cond delay="0"/>
                                  </p:stCondLst>
                                  <p:childTnLst>
                                    <p:set>
                                      <p:cBhvr>
                                        <p:cTn id="82" dur="1" fill="hold">
                                          <p:stCondLst>
                                            <p:cond delay="0"/>
                                          </p:stCondLst>
                                        </p:cTn>
                                        <p:tgtEl>
                                          <p:spTgt spid="162"/>
                                        </p:tgtEl>
                                        <p:attrNameLst>
                                          <p:attrName>style.visibility</p:attrName>
                                        </p:attrNameLst>
                                      </p:cBhvr>
                                      <p:to>
                                        <p:strVal val="visible"/>
                                      </p:to>
                                    </p:set>
                                    <p:animEffect transition="in" filter="fade">
                                      <p:cBhvr>
                                        <p:cTn id="83" dur="500"/>
                                        <p:tgtEl>
                                          <p:spTgt spid="162"/>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163"/>
                                        </p:tgtEl>
                                        <p:attrNameLst>
                                          <p:attrName>style.visibility</p:attrName>
                                        </p:attrNameLst>
                                      </p:cBhvr>
                                      <p:to>
                                        <p:strVal val="visible"/>
                                      </p:to>
                                    </p:set>
                                    <p:animEffect transition="in" filter="fade">
                                      <p:cBhvr>
                                        <p:cTn id="86" dur="500"/>
                                        <p:tgtEl>
                                          <p:spTgt spid="163"/>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grpId="0" nodeType="clickEffect">
                                  <p:stCondLst>
                                    <p:cond delay="0"/>
                                  </p:stCondLst>
                                  <p:childTnLst>
                                    <p:set>
                                      <p:cBhvr>
                                        <p:cTn id="90" dur="1" fill="hold">
                                          <p:stCondLst>
                                            <p:cond delay="0"/>
                                          </p:stCondLst>
                                        </p:cTn>
                                        <p:tgtEl>
                                          <p:spTgt spid="166"/>
                                        </p:tgtEl>
                                        <p:attrNameLst>
                                          <p:attrName>style.visibility</p:attrName>
                                        </p:attrNameLst>
                                      </p:cBhvr>
                                      <p:to>
                                        <p:strVal val="visible"/>
                                      </p:to>
                                    </p:set>
                                    <p:animEffect transition="in" filter="fade">
                                      <p:cBhvr>
                                        <p:cTn id="91" dur="500"/>
                                        <p:tgtEl>
                                          <p:spTgt spid="166"/>
                                        </p:tgtEl>
                                      </p:cBhvr>
                                    </p:animEffect>
                                  </p:childTnLst>
                                </p:cTn>
                              </p:par>
                            </p:childTnLst>
                          </p:cTn>
                        </p:par>
                      </p:childTnLst>
                    </p:cTn>
                  </p:par>
                  <p:par>
                    <p:cTn id="92" fill="hold">
                      <p:stCondLst>
                        <p:cond delay="indefinite"/>
                      </p:stCondLst>
                      <p:childTnLst>
                        <p:par>
                          <p:cTn id="93" fill="hold">
                            <p:stCondLst>
                              <p:cond delay="0"/>
                            </p:stCondLst>
                            <p:childTnLst>
                              <p:par>
                                <p:cTn id="94" presetID="10" presetClass="entr" presetSubtype="0" fill="hold" grpId="0" nodeType="clickEffect">
                                  <p:stCondLst>
                                    <p:cond delay="0"/>
                                  </p:stCondLst>
                                  <p:childTnLst>
                                    <p:set>
                                      <p:cBhvr>
                                        <p:cTn id="95" dur="1" fill="hold">
                                          <p:stCondLst>
                                            <p:cond delay="0"/>
                                          </p:stCondLst>
                                        </p:cTn>
                                        <p:tgtEl>
                                          <p:spTgt spid="167"/>
                                        </p:tgtEl>
                                        <p:attrNameLst>
                                          <p:attrName>style.visibility</p:attrName>
                                        </p:attrNameLst>
                                      </p:cBhvr>
                                      <p:to>
                                        <p:strVal val="visible"/>
                                      </p:to>
                                    </p:set>
                                    <p:animEffect transition="in" filter="fade">
                                      <p:cBhvr>
                                        <p:cTn id="96" dur="500"/>
                                        <p:tgtEl>
                                          <p:spTgt spid="167"/>
                                        </p:tgtEl>
                                      </p:cBhvr>
                                    </p:animEffect>
                                  </p:childTnLst>
                                </p:cTn>
                              </p:par>
                              <p:par>
                                <p:cTn id="97" presetID="10" presetClass="entr" presetSubtype="0" fill="hold" nodeType="withEffect">
                                  <p:stCondLst>
                                    <p:cond delay="0"/>
                                  </p:stCondLst>
                                  <p:childTnLst>
                                    <p:set>
                                      <p:cBhvr>
                                        <p:cTn id="98" dur="1" fill="hold">
                                          <p:stCondLst>
                                            <p:cond delay="0"/>
                                          </p:stCondLst>
                                        </p:cTn>
                                        <p:tgtEl>
                                          <p:spTgt spid="168"/>
                                        </p:tgtEl>
                                        <p:attrNameLst>
                                          <p:attrName>style.visibility</p:attrName>
                                        </p:attrNameLst>
                                      </p:cBhvr>
                                      <p:to>
                                        <p:strVal val="visible"/>
                                      </p:to>
                                    </p:set>
                                    <p:animEffect transition="in" filter="fade">
                                      <p:cBhvr>
                                        <p:cTn id="99" dur="500"/>
                                        <p:tgtEl>
                                          <p:spTgt spid="168"/>
                                        </p:tgtEl>
                                      </p:cBhvr>
                                    </p:animEffect>
                                  </p:childTnLst>
                                </p:cTn>
                              </p:par>
                              <p:par>
                                <p:cTn id="100" presetID="10" presetClass="entr" presetSubtype="0" fill="hold" grpId="0" nodeType="withEffect">
                                  <p:stCondLst>
                                    <p:cond delay="0"/>
                                  </p:stCondLst>
                                  <p:childTnLst>
                                    <p:set>
                                      <p:cBhvr>
                                        <p:cTn id="101" dur="1" fill="hold">
                                          <p:stCondLst>
                                            <p:cond delay="0"/>
                                          </p:stCondLst>
                                        </p:cTn>
                                        <p:tgtEl>
                                          <p:spTgt spid="169"/>
                                        </p:tgtEl>
                                        <p:attrNameLst>
                                          <p:attrName>style.visibility</p:attrName>
                                        </p:attrNameLst>
                                      </p:cBhvr>
                                      <p:to>
                                        <p:strVal val="visible"/>
                                      </p:to>
                                    </p:set>
                                    <p:animEffect transition="in" filter="fade">
                                      <p:cBhvr>
                                        <p:cTn id="102" dur="500"/>
                                        <p:tgtEl>
                                          <p:spTgt spid="169"/>
                                        </p:tgtEl>
                                      </p:cBhvr>
                                    </p:animEffect>
                                  </p:childTnLst>
                                </p:cTn>
                              </p:par>
                              <p:par>
                                <p:cTn id="103" presetID="10" presetClass="entr" presetSubtype="0" fill="hold" grpId="0" nodeType="withEffect">
                                  <p:stCondLst>
                                    <p:cond delay="0"/>
                                  </p:stCondLst>
                                  <p:childTnLst>
                                    <p:set>
                                      <p:cBhvr>
                                        <p:cTn id="104" dur="1" fill="hold">
                                          <p:stCondLst>
                                            <p:cond delay="0"/>
                                          </p:stCondLst>
                                        </p:cTn>
                                        <p:tgtEl>
                                          <p:spTgt spid="170"/>
                                        </p:tgtEl>
                                        <p:attrNameLst>
                                          <p:attrName>style.visibility</p:attrName>
                                        </p:attrNameLst>
                                      </p:cBhvr>
                                      <p:to>
                                        <p:strVal val="visible"/>
                                      </p:to>
                                    </p:set>
                                    <p:animEffect transition="in" filter="fade">
                                      <p:cBhvr>
                                        <p:cTn id="105" dur="500"/>
                                        <p:tgtEl>
                                          <p:spTgt spid="170"/>
                                        </p:tgtEl>
                                      </p:cBhvr>
                                    </p:animEffect>
                                  </p:childTnLst>
                                </p:cTn>
                              </p:par>
                              <p:par>
                                <p:cTn id="106" presetID="10" presetClass="entr" presetSubtype="0" fill="hold" nodeType="withEffect">
                                  <p:stCondLst>
                                    <p:cond delay="0"/>
                                  </p:stCondLst>
                                  <p:childTnLst>
                                    <p:set>
                                      <p:cBhvr>
                                        <p:cTn id="107" dur="1" fill="hold">
                                          <p:stCondLst>
                                            <p:cond delay="0"/>
                                          </p:stCondLst>
                                        </p:cTn>
                                        <p:tgtEl>
                                          <p:spTgt spid="171"/>
                                        </p:tgtEl>
                                        <p:attrNameLst>
                                          <p:attrName>style.visibility</p:attrName>
                                        </p:attrNameLst>
                                      </p:cBhvr>
                                      <p:to>
                                        <p:strVal val="visible"/>
                                      </p:to>
                                    </p:set>
                                    <p:animEffect transition="in" filter="fade">
                                      <p:cBhvr>
                                        <p:cTn id="108" dur="500"/>
                                        <p:tgtEl>
                                          <p:spTgt spid="171"/>
                                        </p:tgtEl>
                                      </p:cBhvr>
                                    </p:animEffect>
                                  </p:childTnLst>
                                </p:cTn>
                              </p:par>
                              <p:par>
                                <p:cTn id="109" presetID="10" presetClass="entr" presetSubtype="0" fill="hold" grpId="0" nodeType="withEffect">
                                  <p:stCondLst>
                                    <p:cond delay="0"/>
                                  </p:stCondLst>
                                  <p:childTnLst>
                                    <p:set>
                                      <p:cBhvr>
                                        <p:cTn id="110" dur="1" fill="hold">
                                          <p:stCondLst>
                                            <p:cond delay="0"/>
                                          </p:stCondLst>
                                        </p:cTn>
                                        <p:tgtEl>
                                          <p:spTgt spid="172"/>
                                        </p:tgtEl>
                                        <p:attrNameLst>
                                          <p:attrName>style.visibility</p:attrName>
                                        </p:attrNameLst>
                                      </p:cBhvr>
                                      <p:to>
                                        <p:strVal val="visible"/>
                                      </p:to>
                                    </p:set>
                                    <p:animEffect transition="in" filter="fade">
                                      <p:cBhvr>
                                        <p:cTn id="111" dur="500"/>
                                        <p:tgtEl>
                                          <p:spTgt spid="172"/>
                                        </p:tgtEl>
                                      </p:cBhvr>
                                    </p:animEffect>
                                  </p:childTnLst>
                                </p:cTn>
                              </p:par>
                              <p:par>
                                <p:cTn id="112" presetID="10" presetClass="entr" presetSubtype="0" fill="hold" grpId="0" nodeType="withEffect">
                                  <p:stCondLst>
                                    <p:cond delay="0"/>
                                  </p:stCondLst>
                                  <p:childTnLst>
                                    <p:set>
                                      <p:cBhvr>
                                        <p:cTn id="113" dur="1" fill="hold">
                                          <p:stCondLst>
                                            <p:cond delay="0"/>
                                          </p:stCondLst>
                                        </p:cTn>
                                        <p:tgtEl>
                                          <p:spTgt spid="173"/>
                                        </p:tgtEl>
                                        <p:attrNameLst>
                                          <p:attrName>style.visibility</p:attrName>
                                        </p:attrNameLst>
                                      </p:cBhvr>
                                      <p:to>
                                        <p:strVal val="visible"/>
                                      </p:to>
                                    </p:set>
                                    <p:animEffect transition="in" filter="fade">
                                      <p:cBhvr>
                                        <p:cTn id="114" dur="500"/>
                                        <p:tgtEl>
                                          <p:spTgt spid="173"/>
                                        </p:tgtEl>
                                      </p:cBhvr>
                                    </p:animEffect>
                                  </p:childTnLst>
                                </p:cTn>
                              </p:par>
                              <p:par>
                                <p:cTn id="115" presetID="10" presetClass="entr" presetSubtype="0" fill="hold" nodeType="withEffect">
                                  <p:stCondLst>
                                    <p:cond delay="0"/>
                                  </p:stCondLst>
                                  <p:childTnLst>
                                    <p:set>
                                      <p:cBhvr>
                                        <p:cTn id="116" dur="1" fill="hold">
                                          <p:stCondLst>
                                            <p:cond delay="0"/>
                                          </p:stCondLst>
                                        </p:cTn>
                                        <p:tgtEl>
                                          <p:spTgt spid="174"/>
                                        </p:tgtEl>
                                        <p:attrNameLst>
                                          <p:attrName>style.visibility</p:attrName>
                                        </p:attrNameLst>
                                      </p:cBhvr>
                                      <p:to>
                                        <p:strVal val="visible"/>
                                      </p:to>
                                    </p:set>
                                    <p:animEffect transition="in" filter="fade">
                                      <p:cBhvr>
                                        <p:cTn id="117" dur="500"/>
                                        <p:tgtEl>
                                          <p:spTgt spid="174"/>
                                        </p:tgtEl>
                                      </p:cBhvr>
                                    </p:animEffect>
                                  </p:childTnLst>
                                </p:cTn>
                              </p:par>
                              <p:par>
                                <p:cTn id="118" presetID="10" presetClass="entr" presetSubtype="0" fill="hold" grpId="0" nodeType="withEffect">
                                  <p:stCondLst>
                                    <p:cond delay="0"/>
                                  </p:stCondLst>
                                  <p:childTnLst>
                                    <p:set>
                                      <p:cBhvr>
                                        <p:cTn id="119" dur="1" fill="hold">
                                          <p:stCondLst>
                                            <p:cond delay="0"/>
                                          </p:stCondLst>
                                        </p:cTn>
                                        <p:tgtEl>
                                          <p:spTgt spid="175"/>
                                        </p:tgtEl>
                                        <p:attrNameLst>
                                          <p:attrName>style.visibility</p:attrName>
                                        </p:attrNameLst>
                                      </p:cBhvr>
                                      <p:to>
                                        <p:strVal val="visible"/>
                                      </p:to>
                                    </p:set>
                                    <p:animEffect transition="in" filter="fade">
                                      <p:cBhvr>
                                        <p:cTn id="120" dur="500"/>
                                        <p:tgtEl>
                                          <p:spTgt spid="175"/>
                                        </p:tgtEl>
                                      </p:cBhvr>
                                    </p:animEffect>
                                  </p:childTnLst>
                                </p:cTn>
                              </p:par>
                              <p:par>
                                <p:cTn id="121" presetID="10" presetClass="entr" presetSubtype="0" fill="hold" nodeType="withEffect">
                                  <p:stCondLst>
                                    <p:cond delay="0"/>
                                  </p:stCondLst>
                                  <p:childTnLst>
                                    <p:set>
                                      <p:cBhvr>
                                        <p:cTn id="122" dur="1" fill="hold">
                                          <p:stCondLst>
                                            <p:cond delay="0"/>
                                          </p:stCondLst>
                                        </p:cTn>
                                        <p:tgtEl>
                                          <p:spTgt spid="176"/>
                                        </p:tgtEl>
                                        <p:attrNameLst>
                                          <p:attrName>style.visibility</p:attrName>
                                        </p:attrNameLst>
                                      </p:cBhvr>
                                      <p:to>
                                        <p:strVal val="visible"/>
                                      </p:to>
                                    </p:set>
                                    <p:animEffect transition="in" filter="fade">
                                      <p:cBhvr>
                                        <p:cTn id="123" dur="500"/>
                                        <p:tgtEl>
                                          <p:spTgt spid="176"/>
                                        </p:tgtEl>
                                      </p:cBhvr>
                                    </p:animEffect>
                                  </p:childTnLst>
                                </p:cTn>
                              </p:par>
                            </p:childTnLst>
                          </p:cTn>
                        </p:par>
                      </p:childTnLst>
                    </p:cTn>
                  </p:par>
                  <p:par>
                    <p:cTn id="124" fill="hold">
                      <p:stCondLst>
                        <p:cond delay="indefinite"/>
                      </p:stCondLst>
                      <p:childTnLst>
                        <p:par>
                          <p:cTn id="125" fill="hold">
                            <p:stCondLst>
                              <p:cond delay="0"/>
                            </p:stCondLst>
                            <p:childTnLst>
                              <p:par>
                                <p:cTn id="126" presetID="10" presetClass="entr" presetSubtype="0" fill="hold" grpId="0" nodeType="clickEffect">
                                  <p:stCondLst>
                                    <p:cond delay="0"/>
                                  </p:stCondLst>
                                  <p:childTnLst>
                                    <p:set>
                                      <p:cBhvr>
                                        <p:cTn id="127" dur="1" fill="hold">
                                          <p:stCondLst>
                                            <p:cond delay="0"/>
                                          </p:stCondLst>
                                        </p:cTn>
                                        <p:tgtEl>
                                          <p:spTgt spid="178"/>
                                        </p:tgtEl>
                                        <p:attrNameLst>
                                          <p:attrName>style.visibility</p:attrName>
                                        </p:attrNameLst>
                                      </p:cBhvr>
                                      <p:to>
                                        <p:strVal val="visible"/>
                                      </p:to>
                                    </p:set>
                                    <p:animEffect transition="in" filter="fade">
                                      <p:cBhvr>
                                        <p:cTn id="128" dur="500"/>
                                        <p:tgtEl>
                                          <p:spTgt spid="178"/>
                                        </p:tgtEl>
                                      </p:cBhvr>
                                    </p:animEffect>
                                  </p:childTnLst>
                                </p:cTn>
                              </p:par>
                            </p:childTnLst>
                          </p:cTn>
                        </p:par>
                      </p:childTnLst>
                    </p:cTn>
                  </p:par>
                  <p:par>
                    <p:cTn id="129" fill="hold">
                      <p:stCondLst>
                        <p:cond delay="indefinite"/>
                      </p:stCondLst>
                      <p:childTnLst>
                        <p:par>
                          <p:cTn id="130" fill="hold">
                            <p:stCondLst>
                              <p:cond delay="0"/>
                            </p:stCondLst>
                            <p:childTnLst>
                              <p:par>
                                <p:cTn id="131" presetID="10" presetClass="entr" presetSubtype="0" fill="hold" nodeType="clickEffect">
                                  <p:stCondLst>
                                    <p:cond delay="0"/>
                                  </p:stCondLst>
                                  <p:childTnLst>
                                    <p:set>
                                      <p:cBhvr>
                                        <p:cTn id="132" dur="1" fill="hold">
                                          <p:stCondLst>
                                            <p:cond delay="0"/>
                                          </p:stCondLst>
                                        </p:cTn>
                                        <p:tgtEl>
                                          <p:spTgt spid="184"/>
                                        </p:tgtEl>
                                        <p:attrNameLst>
                                          <p:attrName>style.visibility</p:attrName>
                                        </p:attrNameLst>
                                      </p:cBhvr>
                                      <p:to>
                                        <p:strVal val="visible"/>
                                      </p:to>
                                    </p:set>
                                    <p:animEffect transition="in" filter="fade">
                                      <p:cBhvr>
                                        <p:cTn id="133" dur="500"/>
                                        <p:tgtEl>
                                          <p:spTgt spid="184"/>
                                        </p:tgtEl>
                                      </p:cBhvr>
                                    </p:animEffect>
                                  </p:childTnLst>
                                </p:cTn>
                              </p:par>
                              <p:par>
                                <p:cTn id="134" presetID="10" presetClass="entr" presetSubtype="0" fill="hold" grpId="0" nodeType="withEffect">
                                  <p:stCondLst>
                                    <p:cond delay="0"/>
                                  </p:stCondLst>
                                  <p:childTnLst>
                                    <p:set>
                                      <p:cBhvr>
                                        <p:cTn id="135" dur="1" fill="hold">
                                          <p:stCondLst>
                                            <p:cond delay="0"/>
                                          </p:stCondLst>
                                        </p:cTn>
                                        <p:tgtEl>
                                          <p:spTgt spid="183"/>
                                        </p:tgtEl>
                                        <p:attrNameLst>
                                          <p:attrName>style.visibility</p:attrName>
                                        </p:attrNameLst>
                                      </p:cBhvr>
                                      <p:to>
                                        <p:strVal val="visible"/>
                                      </p:to>
                                    </p:set>
                                    <p:animEffect transition="in" filter="fade">
                                      <p:cBhvr>
                                        <p:cTn id="136" dur="500"/>
                                        <p:tgtEl>
                                          <p:spTgt spid="183"/>
                                        </p:tgtEl>
                                      </p:cBhvr>
                                    </p:animEffect>
                                  </p:childTnLst>
                                </p:cTn>
                              </p:par>
                            </p:childTnLst>
                          </p:cTn>
                        </p:par>
                      </p:childTnLst>
                    </p:cTn>
                  </p:par>
                  <p:par>
                    <p:cTn id="137" fill="hold">
                      <p:stCondLst>
                        <p:cond delay="indefinite"/>
                      </p:stCondLst>
                      <p:childTnLst>
                        <p:par>
                          <p:cTn id="138" fill="hold">
                            <p:stCondLst>
                              <p:cond delay="0"/>
                            </p:stCondLst>
                            <p:childTnLst>
                              <p:par>
                                <p:cTn id="139" presetID="10" presetClass="entr" presetSubtype="0" fill="hold" nodeType="clickEffect">
                                  <p:stCondLst>
                                    <p:cond delay="0"/>
                                  </p:stCondLst>
                                  <p:childTnLst>
                                    <p:set>
                                      <p:cBhvr>
                                        <p:cTn id="140" dur="1" fill="hold">
                                          <p:stCondLst>
                                            <p:cond delay="0"/>
                                          </p:stCondLst>
                                        </p:cTn>
                                        <p:tgtEl>
                                          <p:spTgt spid="180"/>
                                        </p:tgtEl>
                                        <p:attrNameLst>
                                          <p:attrName>style.visibility</p:attrName>
                                        </p:attrNameLst>
                                      </p:cBhvr>
                                      <p:to>
                                        <p:strVal val="visible"/>
                                      </p:to>
                                    </p:set>
                                    <p:animEffect transition="in" filter="fade">
                                      <p:cBhvr>
                                        <p:cTn id="141" dur="500"/>
                                        <p:tgtEl>
                                          <p:spTgt spid="180"/>
                                        </p:tgtEl>
                                      </p:cBhvr>
                                    </p:animEffect>
                                  </p:childTnLst>
                                </p:cTn>
                              </p:par>
                              <p:par>
                                <p:cTn id="142" presetID="10" presetClass="entr" presetSubtype="0" fill="hold" grpId="0" nodeType="withEffect">
                                  <p:stCondLst>
                                    <p:cond delay="0"/>
                                  </p:stCondLst>
                                  <p:childTnLst>
                                    <p:set>
                                      <p:cBhvr>
                                        <p:cTn id="143" dur="1" fill="hold">
                                          <p:stCondLst>
                                            <p:cond delay="0"/>
                                          </p:stCondLst>
                                        </p:cTn>
                                        <p:tgtEl>
                                          <p:spTgt spid="31"/>
                                        </p:tgtEl>
                                        <p:attrNameLst>
                                          <p:attrName>style.visibility</p:attrName>
                                        </p:attrNameLst>
                                      </p:cBhvr>
                                      <p:to>
                                        <p:strVal val="visible"/>
                                      </p:to>
                                    </p:set>
                                    <p:animEffect transition="in" filter="fade">
                                      <p:cBhvr>
                                        <p:cTn id="144" dur="500"/>
                                        <p:tgtEl>
                                          <p:spTgt spid="31"/>
                                        </p:tgtEl>
                                      </p:cBhvr>
                                    </p:animEffect>
                                  </p:childTnLst>
                                </p:cTn>
                              </p:par>
                            </p:childTnLst>
                          </p:cTn>
                        </p:par>
                      </p:childTnLst>
                    </p:cTn>
                  </p:par>
                  <p:par>
                    <p:cTn id="145" fill="hold">
                      <p:stCondLst>
                        <p:cond delay="indefinite"/>
                      </p:stCondLst>
                      <p:childTnLst>
                        <p:par>
                          <p:cTn id="146" fill="hold">
                            <p:stCondLst>
                              <p:cond delay="0"/>
                            </p:stCondLst>
                            <p:childTnLst>
                              <p:par>
                                <p:cTn id="147" presetID="10" presetClass="entr" presetSubtype="0" fill="hold" nodeType="clickEffect">
                                  <p:stCondLst>
                                    <p:cond delay="0"/>
                                  </p:stCondLst>
                                  <p:childTnLst>
                                    <p:set>
                                      <p:cBhvr>
                                        <p:cTn id="148" dur="1" fill="hold">
                                          <p:stCondLst>
                                            <p:cond delay="0"/>
                                          </p:stCondLst>
                                        </p:cTn>
                                        <p:tgtEl>
                                          <p:spTgt spid="182"/>
                                        </p:tgtEl>
                                        <p:attrNameLst>
                                          <p:attrName>style.visibility</p:attrName>
                                        </p:attrNameLst>
                                      </p:cBhvr>
                                      <p:to>
                                        <p:strVal val="visible"/>
                                      </p:to>
                                    </p:set>
                                    <p:animEffect transition="in" filter="fade">
                                      <p:cBhvr>
                                        <p:cTn id="149" dur="500"/>
                                        <p:tgtEl>
                                          <p:spTgt spid="182"/>
                                        </p:tgtEl>
                                      </p:cBhvr>
                                    </p:animEffect>
                                  </p:childTnLst>
                                </p:cTn>
                              </p:par>
                              <p:par>
                                <p:cTn id="150" presetID="10" presetClass="entr" presetSubtype="0" fill="hold" grpId="0" nodeType="withEffect">
                                  <p:stCondLst>
                                    <p:cond delay="0"/>
                                  </p:stCondLst>
                                  <p:childTnLst>
                                    <p:set>
                                      <p:cBhvr>
                                        <p:cTn id="151" dur="1" fill="hold">
                                          <p:stCondLst>
                                            <p:cond delay="0"/>
                                          </p:stCondLst>
                                        </p:cTn>
                                        <p:tgtEl>
                                          <p:spTgt spid="181"/>
                                        </p:tgtEl>
                                        <p:attrNameLst>
                                          <p:attrName>style.visibility</p:attrName>
                                        </p:attrNameLst>
                                      </p:cBhvr>
                                      <p:to>
                                        <p:strVal val="visible"/>
                                      </p:to>
                                    </p:set>
                                    <p:animEffect transition="in" filter="fade">
                                      <p:cBhvr>
                                        <p:cTn id="152" dur="500"/>
                                        <p:tgtEl>
                                          <p:spTgt spid="181"/>
                                        </p:tgtEl>
                                      </p:cBhvr>
                                    </p:animEffect>
                                  </p:childTnLst>
                                </p:cTn>
                              </p:par>
                              <p:par>
                                <p:cTn id="153" presetID="10" presetClass="entr" presetSubtype="0" fill="hold" nodeType="withEffect">
                                  <p:stCondLst>
                                    <p:cond delay="0"/>
                                  </p:stCondLst>
                                  <p:childTnLst>
                                    <p:set>
                                      <p:cBhvr>
                                        <p:cTn id="154" dur="1" fill="hold">
                                          <p:stCondLst>
                                            <p:cond delay="0"/>
                                          </p:stCondLst>
                                        </p:cTn>
                                        <p:tgtEl>
                                          <p:spTgt spid="53">
                                            <p:txEl>
                                              <p:pRg st="0" end="0"/>
                                            </p:txEl>
                                          </p:spTgt>
                                        </p:tgtEl>
                                        <p:attrNameLst>
                                          <p:attrName>style.visibility</p:attrName>
                                        </p:attrNameLst>
                                      </p:cBhvr>
                                      <p:to>
                                        <p:strVal val="visible"/>
                                      </p:to>
                                    </p:set>
                                    <p:animEffect transition="in" filter="fade">
                                      <p:cBhvr>
                                        <p:cTn id="155" dur="500"/>
                                        <p:tgtEl>
                                          <p:spTgt spid="53">
                                            <p:txEl>
                                              <p:pRg st="0" end="0"/>
                                            </p:txEl>
                                          </p:spTgt>
                                        </p:tgtEl>
                                      </p:cBhvr>
                                    </p:animEffect>
                                  </p:childTnLst>
                                </p:cTn>
                              </p:par>
                              <p:par>
                                <p:cTn id="156" presetID="10" presetClass="entr" presetSubtype="0" fill="hold" grpId="0" nodeType="withEffect">
                                  <p:stCondLst>
                                    <p:cond delay="0"/>
                                  </p:stCondLst>
                                  <p:childTnLst>
                                    <p:set>
                                      <p:cBhvr>
                                        <p:cTn id="157" dur="1" fill="hold">
                                          <p:stCondLst>
                                            <p:cond delay="0"/>
                                          </p:stCondLst>
                                        </p:cTn>
                                        <p:tgtEl>
                                          <p:spTgt spid="2"/>
                                        </p:tgtEl>
                                        <p:attrNameLst>
                                          <p:attrName>style.visibility</p:attrName>
                                        </p:attrNameLst>
                                      </p:cBhvr>
                                      <p:to>
                                        <p:strVal val="visible"/>
                                      </p:to>
                                    </p:set>
                                    <p:animEffect transition="in" filter="fade">
                                      <p:cBhvr>
                                        <p:cTn id="15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136" grpId="0" animBg="1"/>
      <p:bldP spid="146" grpId="0" animBg="1"/>
      <p:bldP spid="147" grpId="0" animBg="1"/>
      <p:bldP spid="137" grpId="0" animBg="1"/>
      <p:bldP spid="148" grpId="0" animBg="1"/>
      <p:bldP spid="150" grpId="0" animBg="1"/>
      <p:bldP spid="155" grpId="0" animBg="1"/>
      <p:bldP spid="157" grpId="0" animBg="1"/>
      <p:bldP spid="161" grpId="0" animBg="1"/>
      <p:bldP spid="163" grpId="0" animBg="1"/>
      <p:bldP spid="160" grpId="0" animBg="1"/>
      <p:bldP spid="165" grpId="0" animBg="1"/>
      <p:bldP spid="166" grpId="0" animBg="1"/>
      <p:bldP spid="167" grpId="0" animBg="1"/>
      <p:bldP spid="169" grpId="0" animBg="1"/>
      <p:bldP spid="170" grpId="0" animBg="1"/>
      <p:bldP spid="172" grpId="0" animBg="1"/>
      <p:bldP spid="173" grpId="0" animBg="1"/>
      <p:bldP spid="175" grpId="0" animBg="1"/>
      <p:bldP spid="178" grpId="0" animBg="1"/>
      <p:bldP spid="181" grpId="0" animBg="1"/>
      <p:bldP spid="183" grpId="0" animBg="1"/>
      <p:bldP spid="2" grpId="0"/>
      <p:bldP spid="29"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 descr="Image result for graph processing"/>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9601025">
            <a:off x="1893685" y="115538"/>
            <a:ext cx="7851540" cy="785154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0" y="460619"/>
            <a:ext cx="12192000" cy="6397381"/>
          </a:xfrm>
          <a:prstGeom prst="rect">
            <a:avLst/>
          </a:pr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6" name="Rounded Rectangle 58">
            <a:extLst>
              <a:ext uri="{FF2B5EF4-FFF2-40B4-BE49-F238E27FC236}">
                <a16:creationId xmlns:a16="http://schemas.microsoft.com/office/drawing/2014/main" id="{F533C29D-DB31-4CEC-8F72-4F58076869E5}"/>
              </a:ext>
            </a:extLst>
          </p:cNvPr>
          <p:cNvSpPr/>
          <p:nvPr/>
        </p:nvSpPr>
        <p:spPr>
          <a:xfrm>
            <a:off x="64126" y="610588"/>
            <a:ext cx="5854010" cy="1239869"/>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dirty="0"/>
              <a:t>H</a:t>
            </a:r>
            <a:r>
              <a:rPr lang="en-US" sz="2600" dirty="0" smtClean="0"/>
              <a:t>undreds of papers and schemes, how to select a “streaming model” or an algorithm to use? </a:t>
            </a:r>
            <a:r>
              <a:rPr lang="en-US" sz="2600" dirty="0" smtClean="0">
                <a:sym typeface="Wingdings" panose="05000000000000000000" pitchFamily="2" charset="2"/>
              </a:rPr>
              <a:t></a:t>
            </a:r>
            <a:endParaRPr lang="de-CH" sz="2600" dirty="0"/>
          </a:p>
        </p:txBody>
      </p:sp>
      <p:sp>
        <p:nvSpPr>
          <p:cNvPr id="23" name="Rounded Rectangle 58">
            <a:extLst>
              <a:ext uri="{FF2B5EF4-FFF2-40B4-BE49-F238E27FC236}">
                <a16:creationId xmlns:a16="http://schemas.microsoft.com/office/drawing/2014/main" id="{F533C29D-DB31-4CEC-8F72-4F58076869E5}"/>
              </a:ext>
            </a:extLst>
          </p:cNvPr>
          <p:cNvSpPr/>
          <p:nvPr/>
        </p:nvSpPr>
        <p:spPr>
          <a:xfrm>
            <a:off x="7784975" y="4209365"/>
            <a:ext cx="4209841" cy="943476"/>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dirty="0" smtClean="0"/>
              <a:t>~30 algorithms for streaming (approximate) MWM</a:t>
            </a:r>
            <a:endParaRPr lang="de-CH" sz="2600" dirty="0"/>
          </a:p>
        </p:txBody>
      </p:sp>
      <p:sp>
        <p:nvSpPr>
          <p:cNvPr id="26" name="Rounded Rectangle 58">
            <a:extLst>
              <a:ext uri="{FF2B5EF4-FFF2-40B4-BE49-F238E27FC236}">
                <a16:creationId xmlns:a16="http://schemas.microsoft.com/office/drawing/2014/main" id="{F533C29D-DB31-4CEC-8F72-4F58076869E5}"/>
              </a:ext>
            </a:extLst>
          </p:cNvPr>
          <p:cNvSpPr/>
          <p:nvPr/>
        </p:nvSpPr>
        <p:spPr>
          <a:xfrm>
            <a:off x="8256240" y="3152155"/>
            <a:ext cx="3729981" cy="885503"/>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dirty="0" smtClean="0"/>
              <a:t>~15 models for streaming graph processing</a:t>
            </a:r>
            <a:endParaRPr lang="de-CH" sz="2600" dirty="0"/>
          </a:p>
        </p:txBody>
      </p:sp>
      <p:pic>
        <p:nvPicPr>
          <p:cNvPr id="2" name="Picture 1"/>
          <p:cNvPicPr>
            <a:picLocks noChangeAspect="1"/>
          </p:cNvPicPr>
          <p:nvPr/>
        </p:nvPicPr>
        <p:blipFill>
          <a:blip r:embed="rId3"/>
          <a:stretch>
            <a:fillRect/>
          </a:stretch>
        </p:blipFill>
        <p:spPr>
          <a:xfrm>
            <a:off x="64125" y="2764991"/>
            <a:ext cx="6861993" cy="5237731"/>
          </a:xfrm>
          <a:prstGeom prst="rect">
            <a:avLst/>
          </a:prstGeom>
          <a:effectLst>
            <a:softEdge rad="127000"/>
          </a:effectLst>
        </p:spPr>
      </p:pic>
      <p:sp>
        <p:nvSpPr>
          <p:cNvPr id="31" name="Rounded Rectangle 58">
            <a:extLst>
              <a:ext uri="{FF2B5EF4-FFF2-40B4-BE49-F238E27FC236}">
                <a16:creationId xmlns:a16="http://schemas.microsoft.com/office/drawing/2014/main" id="{F533C29D-DB31-4CEC-8F72-4F58076869E5}"/>
              </a:ext>
            </a:extLst>
          </p:cNvPr>
          <p:cNvSpPr/>
          <p:nvPr/>
        </p:nvSpPr>
        <p:spPr>
          <a:xfrm>
            <a:off x="6047176" y="611717"/>
            <a:ext cx="5125388" cy="1262470"/>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dirty="0" smtClean="0"/>
              <a:t>We investigated the vast majority of cases, and… guess what happened</a:t>
            </a:r>
            <a:r>
              <a:rPr lang="en-US" sz="2600" b="1" dirty="0" smtClean="0"/>
              <a:t> </a:t>
            </a:r>
            <a:r>
              <a:rPr lang="en-US" sz="2600" b="1" dirty="0" smtClean="0">
                <a:sym typeface="Wingdings" panose="05000000000000000000" pitchFamily="2" charset="2"/>
              </a:rPr>
              <a:t></a:t>
            </a:r>
            <a:endParaRPr lang="de-CH" sz="2600" b="1" dirty="0"/>
          </a:p>
        </p:txBody>
      </p:sp>
      <p:sp>
        <p:nvSpPr>
          <p:cNvPr id="33" name="Rounded Rectangle 58">
            <a:extLst>
              <a:ext uri="{FF2B5EF4-FFF2-40B4-BE49-F238E27FC236}">
                <a16:creationId xmlns:a16="http://schemas.microsoft.com/office/drawing/2014/main" id="{F533C29D-DB31-4CEC-8F72-4F58076869E5}"/>
              </a:ext>
            </a:extLst>
          </p:cNvPr>
          <p:cNvSpPr/>
          <p:nvPr/>
        </p:nvSpPr>
        <p:spPr>
          <a:xfrm rot="20697088">
            <a:off x="1833272" y="4382643"/>
            <a:ext cx="5761733" cy="1761095"/>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dirty="0" smtClean="0"/>
              <a:t>It is almost ready (may take ~1 month more) – if you want to check it out earlier, let us know!</a:t>
            </a:r>
            <a:endParaRPr lang="de-CH" sz="2600" b="1" dirty="0"/>
          </a:p>
        </p:txBody>
      </p:sp>
      <p:sp>
        <p:nvSpPr>
          <p:cNvPr id="34" name="Rounded Rectangular Callout 33"/>
          <p:cNvSpPr/>
          <p:nvPr/>
        </p:nvSpPr>
        <p:spPr>
          <a:xfrm>
            <a:off x="7466739" y="2262437"/>
            <a:ext cx="3060340" cy="528830"/>
          </a:xfrm>
          <a:prstGeom prst="wedgeRoundRectCallout">
            <a:avLst>
              <a:gd name="adj1" fmla="val 41798"/>
              <a:gd name="adj2" fmla="val 102763"/>
              <a:gd name="adj3" fmla="val 16667"/>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smtClean="0"/>
              <a:t>Which one to select?</a:t>
            </a:r>
            <a:endParaRPr lang="en-US" sz="2200" dirty="0"/>
          </a:p>
        </p:txBody>
      </p:sp>
      <p:pic>
        <p:nvPicPr>
          <p:cNvPr id="35" name="Picture 2" descr="http://www.avonbournetrust.org/user/74/159860.png">
            <a:extLst>
              <a:ext uri="{FF2B5EF4-FFF2-40B4-BE49-F238E27FC236}">
                <a16:creationId xmlns:a16="http://schemas.microsoft.com/office/drawing/2014/main" id="{E24135B5-C8BF-442C-9A11-4E0F523C749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34687" y="2551581"/>
            <a:ext cx="550288" cy="550286"/>
          </a:xfrm>
          <a:prstGeom prst="rect">
            <a:avLst/>
          </a:prstGeom>
          <a:noFill/>
          <a:extLst>
            <a:ext uri="{909E8E84-426E-40DD-AFC4-6F175D3DCCD1}">
              <a14:hiddenFill xmlns:a14="http://schemas.microsoft.com/office/drawing/2010/main">
                <a:solidFill>
                  <a:srgbClr val="FFFFFF"/>
                </a:solidFill>
              </a14:hiddenFill>
            </a:ext>
          </a:extLst>
        </p:spPr>
      </p:pic>
      <p:sp>
        <p:nvSpPr>
          <p:cNvPr id="37" name="Rounded Rectangular Callout 36"/>
          <p:cNvSpPr/>
          <p:nvPr/>
        </p:nvSpPr>
        <p:spPr>
          <a:xfrm>
            <a:off x="7784975" y="5553236"/>
            <a:ext cx="3853935" cy="1072290"/>
          </a:xfrm>
          <a:prstGeom prst="wedgeRoundRectCallout">
            <a:avLst>
              <a:gd name="adj1" fmla="val 43953"/>
              <a:gd name="adj2" fmla="val -83251"/>
              <a:gd name="adj3" fmla="val 16667"/>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smtClean="0"/>
              <a:t>Any interesting idea to use</a:t>
            </a:r>
          </a:p>
          <a:p>
            <a:pPr algn="ctr"/>
            <a:r>
              <a:rPr lang="en-US" sz="2200" dirty="0" smtClean="0"/>
              <a:t>in the context of FPGAs and </a:t>
            </a:r>
            <a:r>
              <a:rPr lang="en-US" sz="2200" dirty="0" err="1" smtClean="0"/>
              <a:t>substream</a:t>
            </a:r>
            <a:r>
              <a:rPr lang="en-US" sz="2200" dirty="0" smtClean="0"/>
              <a:t>-centric processing?</a:t>
            </a:r>
            <a:endParaRPr lang="en-US" sz="2200" dirty="0"/>
          </a:p>
        </p:txBody>
      </p:sp>
      <p:pic>
        <p:nvPicPr>
          <p:cNvPr id="38" name="Picture 2" descr="http://www.avonbournetrust.org/user/74/159860.png">
            <a:extLst>
              <a:ext uri="{FF2B5EF4-FFF2-40B4-BE49-F238E27FC236}">
                <a16:creationId xmlns:a16="http://schemas.microsoft.com/office/drawing/2014/main" id="{E24135B5-C8BF-442C-9A11-4E0F523C749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261782" y="5442232"/>
            <a:ext cx="550288" cy="550286"/>
          </a:xfrm>
          <a:prstGeom prst="rect">
            <a:avLst/>
          </a:prstGeom>
          <a:noFill/>
          <a:extLst>
            <a:ext uri="{909E8E84-426E-40DD-AFC4-6F175D3DCCD1}">
              <a14:hiddenFill xmlns:a14="http://schemas.microsoft.com/office/drawing/2010/main">
                <a:solidFill>
                  <a:srgbClr val="FFFFFF"/>
                </a:solidFill>
              </a14:hiddenFill>
            </a:ext>
          </a:extLst>
        </p:spPr>
      </p:pic>
      <p:sp>
        <p:nvSpPr>
          <p:cNvPr id="14" name="Rounded Rectangle 58">
            <a:extLst>
              <a:ext uri="{FF2B5EF4-FFF2-40B4-BE49-F238E27FC236}">
                <a16:creationId xmlns:a16="http://schemas.microsoft.com/office/drawing/2014/main" id="{F533C29D-DB31-4CEC-8F72-4F58076869E5}"/>
              </a:ext>
            </a:extLst>
          </p:cNvPr>
          <p:cNvSpPr/>
          <p:nvPr/>
        </p:nvSpPr>
        <p:spPr>
          <a:xfrm>
            <a:off x="4588307" y="2131306"/>
            <a:ext cx="2586237" cy="564287"/>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dirty="0" smtClean="0"/>
              <a:t>We analyzed…</a:t>
            </a:r>
            <a:endParaRPr lang="de-CH" sz="2600" dirty="0"/>
          </a:p>
        </p:txBody>
      </p:sp>
    </p:spTree>
    <p:extLst>
      <p:ext uri="{BB962C8B-B14F-4D97-AF65-F5344CB8AC3E}">
        <p14:creationId xmlns:p14="http://schemas.microsoft.com/office/powerpoint/2010/main" val="41677756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fade">
                                      <p:cBhvr>
                                        <p:cTn id="27" dur="500"/>
                                        <p:tgtEl>
                                          <p:spTgt spid="35"/>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4"/>
                                        </p:tgtEl>
                                        <p:attrNameLst>
                                          <p:attrName>style.visibility</p:attrName>
                                        </p:attrNameLst>
                                      </p:cBhvr>
                                      <p:to>
                                        <p:strVal val="visible"/>
                                      </p:to>
                                    </p:set>
                                    <p:animEffect transition="in" filter="fade">
                                      <p:cBhvr>
                                        <p:cTn id="30" dur="500"/>
                                        <p:tgtEl>
                                          <p:spTgt spid="34"/>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8"/>
                                        </p:tgtEl>
                                        <p:attrNameLst>
                                          <p:attrName>style.visibility</p:attrName>
                                        </p:attrNameLst>
                                      </p:cBhvr>
                                      <p:to>
                                        <p:strVal val="visible"/>
                                      </p:to>
                                    </p:set>
                                    <p:animEffect transition="in" filter="fade">
                                      <p:cBhvr>
                                        <p:cTn id="35" dur="500"/>
                                        <p:tgtEl>
                                          <p:spTgt spid="38"/>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37"/>
                                        </p:tgtEl>
                                        <p:attrNameLst>
                                          <p:attrName>style.visibility</p:attrName>
                                        </p:attrNameLst>
                                      </p:cBhvr>
                                      <p:to>
                                        <p:strVal val="visible"/>
                                      </p:to>
                                    </p:set>
                                    <p:animEffect transition="in" filter="fade">
                                      <p:cBhvr>
                                        <p:cTn id="38" dur="500"/>
                                        <p:tgtEl>
                                          <p:spTgt spid="37"/>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31"/>
                                        </p:tgtEl>
                                        <p:attrNameLst>
                                          <p:attrName>style.visibility</p:attrName>
                                        </p:attrNameLst>
                                      </p:cBhvr>
                                      <p:to>
                                        <p:strVal val="visible"/>
                                      </p:to>
                                    </p:set>
                                    <p:animEffect transition="in" filter="fade">
                                      <p:cBhvr>
                                        <p:cTn id="43" dur="500"/>
                                        <p:tgtEl>
                                          <p:spTgt spid="31"/>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2"/>
                                        </p:tgtEl>
                                        <p:attrNameLst>
                                          <p:attrName>style.visibility</p:attrName>
                                        </p:attrNameLst>
                                      </p:cBhvr>
                                      <p:to>
                                        <p:strVal val="visible"/>
                                      </p:to>
                                    </p:set>
                                    <p:animEffect transition="in" filter="fade">
                                      <p:cBhvr>
                                        <p:cTn id="48" dur="500"/>
                                        <p:tgtEl>
                                          <p:spTgt spid="2"/>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33"/>
                                        </p:tgtEl>
                                        <p:attrNameLst>
                                          <p:attrName>style.visibility</p:attrName>
                                        </p:attrNameLst>
                                      </p:cBhvr>
                                      <p:to>
                                        <p:strVal val="visible"/>
                                      </p:to>
                                    </p:set>
                                    <p:animEffect transition="in" filter="fade">
                                      <p:cBhvr>
                                        <p:cTn id="53"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3" grpId="0" animBg="1"/>
      <p:bldP spid="26" grpId="0" animBg="1"/>
      <p:bldP spid="31" grpId="0" animBg="1"/>
      <p:bldP spid="33" grpId="0" animBg="1"/>
      <p:bldP spid="34" grpId="0" animBg="1"/>
      <p:bldP spid="37" grpId="0" animBg="1"/>
      <p:bldP spid="1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24"/>
          <p:cNvSpPr>
            <a:spLocks noGrp="1"/>
          </p:cNvSpPr>
          <p:nvPr>
            <p:ph type="title"/>
          </p:nvPr>
        </p:nvSpPr>
        <p:spPr>
          <a:noFill/>
        </p:spPr>
        <p:txBody>
          <a:bodyPr/>
          <a:lstStyle/>
          <a:p>
            <a:r>
              <a:rPr lang="en-US" dirty="0" smtClean="0"/>
              <a:t>Research Questions</a:t>
            </a:r>
            <a:endParaRPr lang="de-CH" dirty="0"/>
          </a:p>
        </p:txBody>
      </p:sp>
      <p:sp>
        <p:nvSpPr>
          <p:cNvPr id="26" name="Rounded Rectangle 25"/>
          <p:cNvSpPr/>
          <p:nvPr/>
        </p:nvSpPr>
        <p:spPr>
          <a:xfrm>
            <a:off x="5519936" y="1077268"/>
            <a:ext cx="3600400" cy="1253769"/>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Which programming paradigm to use for (approximate) MWM</a:t>
            </a:r>
          </a:p>
          <a:p>
            <a:pPr algn="ctr"/>
            <a:r>
              <a:rPr lang="en-US" sz="2000" dirty="0" smtClean="0"/>
              <a:t>(and </a:t>
            </a:r>
            <a:r>
              <a:rPr lang="en-US" sz="2000" dirty="0" smtClean="0"/>
              <a:t>other graph </a:t>
            </a:r>
            <a:r>
              <a:rPr lang="en-US" sz="2000" dirty="0" smtClean="0"/>
              <a:t>problems)?</a:t>
            </a:r>
            <a:endParaRPr lang="pl-PL" sz="2000" dirty="0"/>
          </a:p>
        </p:txBody>
      </p:sp>
      <p:pic>
        <p:nvPicPr>
          <p:cNvPr id="27" name="Picture 2" descr="http://www.avonbournetrust.org/user/74/159860.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31623" y="730117"/>
            <a:ext cx="740964" cy="740964"/>
          </a:xfrm>
          <a:prstGeom prst="rect">
            <a:avLst/>
          </a:prstGeom>
          <a:noFill/>
          <a:extLst>
            <a:ext uri="{909E8E84-426E-40DD-AFC4-6F175D3DCCD1}">
              <a14:hiddenFill xmlns:a14="http://schemas.microsoft.com/office/drawing/2010/main">
                <a:solidFill>
                  <a:srgbClr val="FFFFFF"/>
                </a:solidFill>
              </a14:hiddenFill>
            </a:ext>
          </a:extLst>
        </p:spPr>
      </p:pic>
      <p:sp>
        <p:nvSpPr>
          <p:cNvPr id="29" name="Rounded Rectangle 28"/>
          <p:cNvSpPr/>
          <p:nvPr/>
        </p:nvSpPr>
        <p:spPr>
          <a:xfrm>
            <a:off x="1517723" y="1991377"/>
            <a:ext cx="2850086" cy="1725656"/>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How to design a high-performance MWM algorithm (as dictated by the used paradigm)?</a:t>
            </a:r>
            <a:endParaRPr lang="pl-PL" sz="2000" dirty="0"/>
          </a:p>
        </p:txBody>
      </p:sp>
      <p:pic>
        <p:nvPicPr>
          <p:cNvPr id="30" name="Picture 2" descr="http://www.avonbournetrust.org/user/74/159860.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47241" y="1700881"/>
            <a:ext cx="740964" cy="740964"/>
          </a:xfrm>
          <a:prstGeom prst="rect">
            <a:avLst/>
          </a:prstGeom>
          <a:noFill/>
          <a:extLst>
            <a:ext uri="{909E8E84-426E-40DD-AFC4-6F175D3DCCD1}">
              <a14:hiddenFill xmlns:a14="http://schemas.microsoft.com/office/drawing/2010/main">
                <a:solidFill>
                  <a:srgbClr val="FFFFFF"/>
                </a:solidFill>
              </a14:hiddenFill>
            </a:ext>
          </a:extLst>
        </p:spPr>
      </p:pic>
      <p:sp>
        <p:nvSpPr>
          <p:cNvPr id="31" name="Rounded Rectangle 30"/>
          <p:cNvSpPr/>
          <p:nvPr/>
        </p:nvSpPr>
        <p:spPr>
          <a:xfrm>
            <a:off x="7644172" y="3105790"/>
            <a:ext cx="2736304" cy="1610248"/>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What is the HW FPGA design that ensures high performance?</a:t>
            </a:r>
            <a:endParaRPr lang="pl-PL" sz="2000" dirty="0"/>
          </a:p>
        </p:txBody>
      </p:sp>
      <p:pic>
        <p:nvPicPr>
          <p:cNvPr id="32" name="Picture 2" descr="http://www.avonbournetrust.org/user/74/159860.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98328" y="2868881"/>
            <a:ext cx="740964" cy="740964"/>
          </a:xfrm>
          <a:prstGeom prst="rect">
            <a:avLst/>
          </a:prstGeom>
          <a:noFill/>
          <a:extLst>
            <a:ext uri="{909E8E84-426E-40DD-AFC4-6F175D3DCCD1}">
              <a14:hiddenFill xmlns:a14="http://schemas.microsoft.com/office/drawing/2010/main">
                <a:solidFill>
                  <a:srgbClr val="FFFFFF"/>
                </a:solidFill>
              </a14:hiddenFill>
            </a:ext>
          </a:extLst>
        </p:spPr>
      </p:pic>
      <p:sp>
        <p:nvSpPr>
          <p:cNvPr id="35" name="Rounded Rectangle 34"/>
          <p:cNvSpPr/>
          <p:nvPr/>
        </p:nvSpPr>
        <p:spPr>
          <a:xfrm>
            <a:off x="3459018" y="5013176"/>
            <a:ext cx="3204356" cy="1484513"/>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What is the ultimate performance, power consumption, and the related tradeoffs?</a:t>
            </a:r>
            <a:endParaRPr lang="pl-PL" sz="2000" dirty="0"/>
          </a:p>
        </p:txBody>
      </p:sp>
      <p:pic>
        <p:nvPicPr>
          <p:cNvPr id="36" name="Picture 2" descr="http://www.avonbournetrust.org/user/74/159860.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20373" y="4840031"/>
            <a:ext cx="740964" cy="740964"/>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622549" y="1569013"/>
            <a:ext cx="4413796" cy="2341901"/>
          </a:xfrm>
          <a:prstGeom prst="rect">
            <a:avLst/>
          </a:pr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39" name="Rectangle 38"/>
          <p:cNvSpPr/>
          <p:nvPr/>
        </p:nvSpPr>
        <p:spPr>
          <a:xfrm>
            <a:off x="7176120" y="2736186"/>
            <a:ext cx="4413796" cy="2385001"/>
          </a:xfrm>
          <a:prstGeom prst="rect">
            <a:avLst/>
          </a:pr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40" name="Rectangle 39"/>
          <p:cNvSpPr/>
          <p:nvPr/>
        </p:nvSpPr>
        <p:spPr>
          <a:xfrm>
            <a:off x="2576248" y="4201410"/>
            <a:ext cx="4413796" cy="2520280"/>
          </a:xfrm>
          <a:prstGeom prst="rect">
            <a:avLst/>
          </a:pr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Tree>
    <p:extLst>
      <p:ext uri="{BB962C8B-B14F-4D97-AF65-F5344CB8AC3E}">
        <p14:creationId xmlns:p14="http://schemas.microsoft.com/office/powerpoint/2010/main" val="26019807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10" presetClass="entr" presetSubtype="0"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500"/>
                                        <p:tgtEl>
                                          <p:spTgt spid="2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500"/>
                                        <p:tgtEl>
                                          <p:spTgt spid="29"/>
                                        </p:tgtEl>
                                      </p:cBhvr>
                                    </p:animEffect>
                                  </p:childTnLst>
                                </p:cTn>
                              </p:par>
                              <p:par>
                                <p:cTn id="16" presetID="10" presetClass="entr" presetSubtype="0" fill="hold" nodeType="with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fade">
                                      <p:cBhvr>
                                        <p:cTn id="18" dur="500"/>
                                        <p:tgtEl>
                                          <p:spTgt spid="3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fade">
                                      <p:cBhvr>
                                        <p:cTn id="23" dur="500"/>
                                        <p:tgtEl>
                                          <p:spTgt spid="31"/>
                                        </p:tgtEl>
                                      </p:cBhvr>
                                    </p:animEffect>
                                  </p:childTnLst>
                                </p:cTn>
                              </p:par>
                              <p:par>
                                <p:cTn id="24" presetID="10" presetClass="entr" presetSubtype="0" fill="hold" nodeType="with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fade">
                                      <p:cBhvr>
                                        <p:cTn id="26" dur="500"/>
                                        <p:tgtEl>
                                          <p:spTgt spid="32"/>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fade">
                                      <p:cBhvr>
                                        <p:cTn id="31" dur="500"/>
                                        <p:tgtEl>
                                          <p:spTgt spid="35"/>
                                        </p:tgtEl>
                                      </p:cBhvr>
                                    </p:animEffect>
                                  </p:childTnLst>
                                </p:cTn>
                              </p:par>
                              <p:par>
                                <p:cTn id="32" presetID="10" presetClass="entr" presetSubtype="0" fill="hold" nodeType="with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fade">
                                      <p:cBhvr>
                                        <p:cTn id="34" dur="500"/>
                                        <p:tgtEl>
                                          <p:spTgt spid="36"/>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39"/>
                                        </p:tgtEl>
                                        <p:attrNameLst>
                                          <p:attrName>style.visibility</p:attrName>
                                        </p:attrNameLst>
                                      </p:cBhvr>
                                      <p:to>
                                        <p:strVal val="visible"/>
                                      </p:to>
                                    </p:set>
                                    <p:animEffect transition="in" filter="fade">
                                      <p:cBhvr>
                                        <p:cTn id="39" dur="500"/>
                                        <p:tgtEl>
                                          <p:spTgt spid="39"/>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40"/>
                                        </p:tgtEl>
                                        <p:attrNameLst>
                                          <p:attrName>style.visibility</p:attrName>
                                        </p:attrNameLst>
                                      </p:cBhvr>
                                      <p:to>
                                        <p:strVal val="visible"/>
                                      </p:to>
                                    </p:set>
                                    <p:animEffect transition="in" filter="fade">
                                      <p:cBhvr>
                                        <p:cTn id="42" dur="500"/>
                                        <p:tgtEl>
                                          <p:spTgt spid="40"/>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38"/>
                                        </p:tgtEl>
                                        <p:attrNameLst>
                                          <p:attrName>style.visibility</p:attrName>
                                        </p:attrNameLst>
                                      </p:cBhvr>
                                      <p:to>
                                        <p:strVal val="visible"/>
                                      </p:to>
                                    </p:set>
                                    <p:animEffect transition="in" filter="fade">
                                      <p:cBhvr>
                                        <p:cTn id="45"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9" grpId="0" animBg="1"/>
      <p:bldP spid="31" grpId="0" animBg="1"/>
      <p:bldP spid="35" grpId="0" animBg="1"/>
      <p:bldP spid="38" grpId="0" animBg="1"/>
      <p:bldP spid="39" grpId="0" animBg="1"/>
      <p:bldP spid="40"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 descr="Image result for graph processing"/>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9601025">
            <a:off x="1893685" y="115538"/>
            <a:ext cx="7851540" cy="785154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0" y="460619"/>
            <a:ext cx="12192000" cy="6397381"/>
          </a:xfrm>
          <a:prstGeom prst="rect">
            <a:avLst/>
          </a:pr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8" name="Rounded Rectangle 58">
            <a:extLst>
              <a:ext uri="{FF2B5EF4-FFF2-40B4-BE49-F238E27FC236}">
                <a16:creationId xmlns:a16="http://schemas.microsoft.com/office/drawing/2014/main" id="{F533C29D-DB31-4CEC-8F72-4F58076869E5}"/>
              </a:ext>
            </a:extLst>
          </p:cNvPr>
          <p:cNvSpPr/>
          <p:nvPr/>
        </p:nvSpPr>
        <p:spPr>
          <a:xfrm>
            <a:off x="6274546" y="532003"/>
            <a:ext cx="5858692" cy="1015503"/>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u="sng" dirty="0" smtClean="0"/>
              <a:t>Part </a:t>
            </a:r>
            <a:r>
              <a:rPr lang="pl-PL" sz="2600" b="1" u="sng" dirty="0" smtClean="0"/>
              <a:t>3</a:t>
            </a:r>
            <a:r>
              <a:rPr lang="en-US" sz="2600" dirty="0" smtClean="0"/>
              <a:t>: </a:t>
            </a:r>
            <a:r>
              <a:rPr lang="pl-PL" sz="2600" dirty="0" smtClean="0"/>
              <a:t>Analysis of </a:t>
            </a:r>
            <a:r>
              <a:rPr lang="pl-PL" sz="2600" b="1" u="sng" dirty="0" smtClean="0"/>
              <a:t>models</a:t>
            </a:r>
            <a:r>
              <a:rPr lang="pl-PL" sz="2600" dirty="0" smtClean="0"/>
              <a:t> and algorithms for streaming graph processing</a:t>
            </a:r>
            <a:endParaRPr lang="de-CH" sz="2600" b="1" dirty="0"/>
          </a:p>
        </p:txBody>
      </p:sp>
      <p:sp>
        <p:nvSpPr>
          <p:cNvPr id="26" name="Rounded Rectangle 58">
            <a:extLst>
              <a:ext uri="{FF2B5EF4-FFF2-40B4-BE49-F238E27FC236}">
                <a16:creationId xmlns:a16="http://schemas.microsoft.com/office/drawing/2014/main" id="{F533C29D-DB31-4CEC-8F72-4F58076869E5}"/>
              </a:ext>
            </a:extLst>
          </p:cNvPr>
          <p:cNvSpPr/>
          <p:nvPr/>
        </p:nvSpPr>
        <p:spPr>
          <a:xfrm>
            <a:off x="8256240" y="3152155"/>
            <a:ext cx="3729981" cy="885503"/>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dirty="0" smtClean="0"/>
              <a:t>~15 models for streaming graph processing</a:t>
            </a:r>
            <a:endParaRPr lang="de-CH" sz="2600" dirty="0"/>
          </a:p>
        </p:txBody>
      </p:sp>
      <p:sp>
        <p:nvSpPr>
          <p:cNvPr id="34" name="Rounded Rectangular Callout 33"/>
          <p:cNvSpPr/>
          <p:nvPr/>
        </p:nvSpPr>
        <p:spPr>
          <a:xfrm>
            <a:off x="7466739" y="2262437"/>
            <a:ext cx="3060340" cy="528830"/>
          </a:xfrm>
          <a:prstGeom prst="wedgeRoundRectCallout">
            <a:avLst>
              <a:gd name="adj1" fmla="val 41798"/>
              <a:gd name="adj2" fmla="val 102763"/>
              <a:gd name="adj3" fmla="val 16667"/>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smtClean="0"/>
              <a:t>Which one to select?</a:t>
            </a:r>
            <a:endParaRPr lang="en-US" sz="2200" dirty="0"/>
          </a:p>
        </p:txBody>
      </p:sp>
      <p:pic>
        <p:nvPicPr>
          <p:cNvPr id="35" name="Picture 2" descr="http://www.avonbournetrust.org/user/74/159860.png">
            <a:extLst>
              <a:ext uri="{FF2B5EF4-FFF2-40B4-BE49-F238E27FC236}">
                <a16:creationId xmlns:a16="http://schemas.microsoft.com/office/drawing/2014/main" id="{E24135B5-C8BF-442C-9A11-4E0F523C749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34687" y="2551581"/>
            <a:ext cx="550288" cy="550286"/>
          </a:xfrm>
          <a:prstGeom prst="rect">
            <a:avLst/>
          </a:prstGeom>
          <a:noFill/>
          <a:extLst>
            <a:ext uri="{909E8E84-426E-40DD-AFC4-6F175D3DCCD1}">
              <a14:hiddenFill xmlns:a14="http://schemas.microsoft.com/office/drawing/2010/main">
                <a:solidFill>
                  <a:srgbClr val="FFFFFF"/>
                </a:solidFill>
              </a14:hiddenFill>
            </a:ext>
          </a:extLst>
        </p:spPr>
      </p:pic>
      <p:sp>
        <p:nvSpPr>
          <p:cNvPr id="19" name="Rounded Rectangle 58">
            <a:extLst>
              <a:ext uri="{FF2B5EF4-FFF2-40B4-BE49-F238E27FC236}">
                <a16:creationId xmlns:a16="http://schemas.microsoft.com/office/drawing/2014/main" id="{F533C29D-DB31-4CEC-8F72-4F58076869E5}"/>
              </a:ext>
            </a:extLst>
          </p:cNvPr>
          <p:cNvSpPr/>
          <p:nvPr/>
        </p:nvSpPr>
        <p:spPr>
          <a:xfrm rot="21189993">
            <a:off x="611459" y="2937926"/>
            <a:ext cx="3563917" cy="1472314"/>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2600" dirty="0" smtClean="0"/>
              <a:t>Using a model enables rigorous analysis of the algorithm behavior</a:t>
            </a:r>
            <a:endParaRPr lang="de-CH" sz="2600" dirty="0"/>
          </a:p>
        </p:txBody>
      </p:sp>
      <p:sp>
        <p:nvSpPr>
          <p:cNvPr id="21" name="Rounded Rectangle 58">
            <a:extLst>
              <a:ext uri="{FF2B5EF4-FFF2-40B4-BE49-F238E27FC236}">
                <a16:creationId xmlns:a16="http://schemas.microsoft.com/office/drawing/2014/main" id="{F533C29D-DB31-4CEC-8F72-4F58076869E5}"/>
              </a:ext>
            </a:extLst>
          </p:cNvPr>
          <p:cNvSpPr/>
          <p:nvPr/>
        </p:nvSpPr>
        <p:spPr>
          <a:xfrm rot="21189993">
            <a:off x="6850068" y="4540135"/>
            <a:ext cx="4972297" cy="1761977"/>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2600" dirty="0" smtClean="0"/>
              <a:t>Selecting a right model enables more realistic predictions about the algorithm behavior on given hardware</a:t>
            </a:r>
            <a:endParaRPr lang="de-CH" sz="2600" dirty="0"/>
          </a:p>
        </p:txBody>
      </p:sp>
      <p:sp>
        <p:nvSpPr>
          <p:cNvPr id="24" name="Rounded Rectangle 58">
            <a:extLst>
              <a:ext uri="{FF2B5EF4-FFF2-40B4-BE49-F238E27FC236}">
                <a16:creationId xmlns:a16="http://schemas.microsoft.com/office/drawing/2014/main" id="{F533C29D-DB31-4CEC-8F72-4F58076869E5}"/>
              </a:ext>
            </a:extLst>
          </p:cNvPr>
          <p:cNvSpPr/>
          <p:nvPr/>
        </p:nvSpPr>
        <p:spPr>
          <a:xfrm rot="21189993">
            <a:off x="1877216" y="4572657"/>
            <a:ext cx="4787986" cy="1928142"/>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2600" dirty="0" smtClean="0"/>
              <a:t>Limiting oneself to a particular model helps to select the best algorithm or technique (within that model)</a:t>
            </a:r>
            <a:endParaRPr lang="de-CH" sz="2600" dirty="0"/>
          </a:p>
        </p:txBody>
      </p:sp>
      <p:sp>
        <p:nvSpPr>
          <p:cNvPr id="25" name="Rounded Rectangular Callout 24"/>
          <p:cNvSpPr/>
          <p:nvPr/>
        </p:nvSpPr>
        <p:spPr>
          <a:xfrm>
            <a:off x="5298590" y="3279112"/>
            <a:ext cx="2204492" cy="854518"/>
          </a:xfrm>
          <a:prstGeom prst="wedgeRoundRectCallout">
            <a:avLst>
              <a:gd name="adj1" fmla="val 81981"/>
              <a:gd name="adj2" fmla="val -17621"/>
              <a:gd name="adj3" fmla="val 16667"/>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smtClean="0"/>
              <a:t>Why even should we care?</a:t>
            </a:r>
            <a:endParaRPr lang="en-US" sz="2200" dirty="0"/>
          </a:p>
        </p:txBody>
      </p:sp>
      <p:pic>
        <p:nvPicPr>
          <p:cNvPr id="27" name="Picture 2" descr="http://www.avonbournetrust.org/user/74/159860.png">
            <a:extLst>
              <a:ext uri="{FF2B5EF4-FFF2-40B4-BE49-F238E27FC236}">
                <a16:creationId xmlns:a16="http://schemas.microsoft.com/office/drawing/2014/main" id="{E24135B5-C8BF-442C-9A11-4E0F523C749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16152" y="3140866"/>
            <a:ext cx="550288" cy="550286"/>
          </a:xfrm>
          <a:prstGeom prst="rect">
            <a:avLst/>
          </a:prstGeom>
          <a:noFill/>
          <a:extLst>
            <a:ext uri="{909E8E84-426E-40DD-AFC4-6F175D3DCCD1}">
              <a14:hiddenFill xmlns:a14="http://schemas.microsoft.com/office/drawing/2010/main">
                <a:solidFill>
                  <a:srgbClr val="FFFFFF"/>
                </a:solidFill>
              </a14:hiddenFill>
            </a:ext>
          </a:extLst>
        </p:spPr>
      </p:pic>
      <p:sp>
        <p:nvSpPr>
          <p:cNvPr id="17" name="Rounded Rectangle 58">
            <a:extLst>
              <a:ext uri="{FF2B5EF4-FFF2-40B4-BE49-F238E27FC236}">
                <a16:creationId xmlns:a16="http://schemas.microsoft.com/office/drawing/2014/main" id="{F533C29D-DB31-4CEC-8F72-4F58076869E5}"/>
              </a:ext>
            </a:extLst>
          </p:cNvPr>
          <p:cNvSpPr/>
          <p:nvPr/>
        </p:nvSpPr>
        <p:spPr>
          <a:xfrm>
            <a:off x="839416" y="2086591"/>
            <a:ext cx="10159305" cy="2432334"/>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300" b="1" u="sng" dirty="0" smtClean="0"/>
              <a:t>Part </a:t>
            </a:r>
            <a:r>
              <a:rPr lang="pl-PL" sz="4300" b="1" u="sng" dirty="0" smtClean="0"/>
              <a:t>3</a:t>
            </a:r>
            <a:r>
              <a:rPr lang="en-US" sz="4300" dirty="0" smtClean="0"/>
              <a:t>: </a:t>
            </a:r>
            <a:r>
              <a:rPr lang="pl-PL" sz="4300" dirty="0" smtClean="0"/>
              <a:t>Analysis of </a:t>
            </a:r>
            <a:r>
              <a:rPr lang="pl-PL" sz="4300" b="1" u="sng" dirty="0" smtClean="0"/>
              <a:t>models</a:t>
            </a:r>
            <a:r>
              <a:rPr lang="pl-PL" sz="4300" dirty="0" smtClean="0"/>
              <a:t> and algorithms for streaming graph processing</a:t>
            </a:r>
            <a:endParaRPr lang="de-CH" sz="4300" b="1" dirty="0"/>
          </a:p>
        </p:txBody>
      </p:sp>
    </p:spTree>
    <p:extLst>
      <p:ext uri="{BB962C8B-B14F-4D97-AF65-F5344CB8AC3E}">
        <p14:creationId xmlns:p14="http://schemas.microsoft.com/office/powerpoint/2010/main" val="7117360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17"/>
                                        </p:tgtEl>
                                      </p:cBhvr>
                                    </p:animEffect>
                                    <p:set>
                                      <p:cBhvr>
                                        <p:cTn id="12" dur="1" fill="hold">
                                          <p:stCondLst>
                                            <p:cond delay="499"/>
                                          </p:stCondLst>
                                        </p:cTn>
                                        <p:tgtEl>
                                          <p:spTgt spid="17"/>
                                        </p:tgtEl>
                                        <p:attrNameLst>
                                          <p:attrName>style.visibility</p:attrName>
                                        </p:attrNameLst>
                                      </p:cBhvr>
                                      <p:to>
                                        <p:strVal val="hidden"/>
                                      </p:to>
                                    </p:set>
                                  </p:childTnLst>
                                </p:cTn>
                              </p:par>
                              <p:par>
                                <p:cTn id="13" presetID="10"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fade">
                                      <p:cBhvr>
                                        <p:cTn id="20" dur="500"/>
                                        <p:tgtEl>
                                          <p:spTgt spid="2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5"/>
                                        </p:tgtEl>
                                        <p:attrNameLst>
                                          <p:attrName>style.visibility</p:attrName>
                                        </p:attrNameLst>
                                      </p:cBhvr>
                                      <p:to>
                                        <p:strVal val="visible"/>
                                      </p:to>
                                    </p:set>
                                    <p:animEffect transition="in" filter="fade">
                                      <p:cBhvr>
                                        <p:cTn id="25" dur="500"/>
                                        <p:tgtEl>
                                          <p:spTgt spid="35"/>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fade">
                                      <p:cBhvr>
                                        <p:cTn id="28" dur="500"/>
                                        <p:tgtEl>
                                          <p:spTgt spid="34"/>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fade">
                                      <p:cBhvr>
                                        <p:cTn id="33" dur="500"/>
                                        <p:tgtEl>
                                          <p:spTgt spid="27"/>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500"/>
                                        <p:tgtEl>
                                          <p:spTgt spid="25"/>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fade">
                                      <p:cBhvr>
                                        <p:cTn id="41" dur="500"/>
                                        <p:tgtEl>
                                          <p:spTgt spid="19"/>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fade">
                                      <p:cBhvr>
                                        <p:cTn id="46" dur="500"/>
                                        <p:tgtEl>
                                          <p:spTgt spid="21"/>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fade">
                                      <p:cBhvr>
                                        <p:cTn id="5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6" grpId="0" animBg="1"/>
      <p:bldP spid="34" grpId="0" animBg="1"/>
      <p:bldP spid="19" grpId="0" animBg="1"/>
      <p:bldP spid="21" grpId="0" animBg="1"/>
      <p:bldP spid="24" grpId="0" animBg="1"/>
      <p:bldP spid="25" grpId="0" animBg="1"/>
      <p:bldP spid="17" grpId="0" animBg="1"/>
      <p:bldP spid="17" grpId="1"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 descr="Image result for graph processing"/>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9601025">
            <a:off x="1893685" y="115538"/>
            <a:ext cx="7851540" cy="785154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0" y="460619"/>
            <a:ext cx="12192000" cy="6397381"/>
          </a:xfrm>
          <a:prstGeom prst="rect">
            <a:avLst/>
          </a:pr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sp>
        <p:nvSpPr>
          <p:cNvPr id="14" name="Rounded Rectangle 58">
            <a:extLst>
              <a:ext uri="{FF2B5EF4-FFF2-40B4-BE49-F238E27FC236}">
                <a16:creationId xmlns:a16="http://schemas.microsoft.com/office/drawing/2014/main" id="{0A69E82C-BEAD-4C3C-A4D2-A3039FA439D7}"/>
              </a:ext>
            </a:extLst>
          </p:cNvPr>
          <p:cNvSpPr/>
          <p:nvPr/>
        </p:nvSpPr>
        <p:spPr>
          <a:xfrm>
            <a:off x="1053483" y="4287594"/>
            <a:ext cx="1770028" cy="516596"/>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StreamSort</a:t>
            </a:r>
            <a:endParaRPr lang="de-CH" dirty="0"/>
          </a:p>
        </p:txBody>
      </p:sp>
      <p:pic>
        <p:nvPicPr>
          <p:cNvPr id="15" name="Picture 2" descr="http://www.avonbournetrust.org/user/74/159860.png">
            <a:extLst>
              <a:ext uri="{FF2B5EF4-FFF2-40B4-BE49-F238E27FC236}">
                <a16:creationId xmlns:a16="http://schemas.microsoft.com/office/drawing/2014/main" id="{1C820861-F765-4C45-919F-4ADD827AF75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2791" y="4087487"/>
            <a:ext cx="546604" cy="546604"/>
          </a:xfrm>
          <a:prstGeom prst="rect">
            <a:avLst/>
          </a:prstGeom>
          <a:noFill/>
          <a:extLst>
            <a:ext uri="{909E8E84-426E-40DD-AFC4-6F175D3DCCD1}">
              <a14:hiddenFill xmlns:a14="http://schemas.microsoft.com/office/drawing/2010/main">
                <a:solidFill>
                  <a:srgbClr val="FFFFFF"/>
                </a:solidFill>
              </a14:hiddenFill>
            </a:ext>
          </a:extLst>
        </p:spPr>
      </p:pic>
      <p:sp>
        <p:nvSpPr>
          <p:cNvPr id="17" name="Rounded Rectangle 58">
            <a:extLst>
              <a:ext uri="{FF2B5EF4-FFF2-40B4-BE49-F238E27FC236}">
                <a16:creationId xmlns:a16="http://schemas.microsoft.com/office/drawing/2014/main" id="{21E4795F-3153-477F-AD5B-D671DC6CFAAD}"/>
              </a:ext>
            </a:extLst>
          </p:cNvPr>
          <p:cNvSpPr/>
          <p:nvPr/>
        </p:nvSpPr>
        <p:spPr>
          <a:xfrm>
            <a:off x="1306586" y="2033677"/>
            <a:ext cx="1889085" cy="398584"/>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Vertex-arrival</a:t>
            </a:r>
            <a:endParaRPr lang="de-CH" dirty="0"/>
          </a:p>
        </p:txBody>
      </p:sp>
      <p:pic>
        <p:nvPicPr>
          <p:cNvPr id="18" name="Picture 2" descr="http://www.avonbournetrust.org/user/74/159860.png">
            <a:extLst>
              <a:ext uri="{FF2B5EF4-FFF2-40B4-BE49-F238E27FC236}">
                <a16:creationId xmlns:a16="http://schemas.microsoft.com/office/drawing/2014/main" id="{926AFE8C-4E96-455B-BDC3-610B53BC4AA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8634" y="1806194"/>
            <a:ext cx="546604" cy="546604"/>
          </a:xfrm>
          <a:prstGeom prst="rect">
            <a:avLst/>
          </a:prstGeom>
          <a:noFill/>
          <a:extLst>
            <a:ext uri="{909E8E84-426E-40DD-AFC4-6F175D3DCCD1}">
              <a14:hiddenFill xmlns:a14="http://schemas.microsoft.com/office/drawing/2010/main">
                <a:solidFill>
                  <a:srgbClr val="FFFFFF"/>
                </a:solidFill>
              </a14:hiddenFill>
            </a:ext>
          </a:extLst>
        </p:spPr>
      </p:pic>
      <p:sp>
        <p:nvSpPr>
          <p:cNvPr id="19" name="Rounded Rectangle 58">
            <a:extLst>
              <a:ext uri="{FF2B5EF4-FFF2-40B4-BE49-F238E27FC236}">
                <a16:creationId xmlns:a16="http://schemas.microsoft.com/office/drawing/2014/main" id="{F533C29D-DB31-4CEC-8F72-4F58076869E5}"/>
              </a:ext>
            </a:extLst>
          </p:cNvPr>
          <p:cNvSpPr/>
          <p:nvPr/>
        </p:nvSpPr>
        <p:spPr>
          <a:xfrm>
            <a:off x="3833520" y="5090971"/>
            <a:ext cx="1788828" cy="549860"/>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W-Stream</a:t>
            </a:r>
            <a:endParaRPr lang="de-CH" dirty="0"/>
          </a:p>
        </p:txBody>
      </p:sp>
      <p:pic>
        <p:nvPicPr>
          <p:cNvPr id="20" name="Picture 2" descr="http://www.avonbournetrust.org/user/74/159860.png">
            <a:extLst>
              <a:ext uri="{FF2B5EF4-FFF2-40B4-BE49-F238E27FC236}">
                <a16:creationId xmlns:a16="http://schemas.microsoft.com/office/drawing/2014/main" id="{E24135B5-C8BF-442C-9A11-4E0F523C749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99727" y="4920872"/>
            <a:ext cx="546604" cy="546604"/>
          </a:xfrm>
          <a:prstGeom prst="rect">
            <a:avLst/>
          </a:prstGeom>
          <a:noFill/>
          <a:extLst>
            <a:ext uri="{909E8E84-426E-40DD-AFC4-6F175D3DCCD1}">
              <a14:hiddenFill xmlns:a14="http://schemas.microsoft.com/office/drawing/2010/main">
                <a:solidFill>
                  <a:srgbClr val="FFFFFF"/>
                </a:solidFill>
              </a14:hiddenFill>
            </a:ext>
          </a:extLst>
        </p:spPr>
      </p:pic>
      <p:sp>
        <p:nvSpPr>
          <p:cNvPr id="21" name="Rounded Rectangle 58">
            <a:extLst>
              <a:ext uri="{FF2B5EF4-FFF2-40B4-BE49-F238E27FC236}">
                <a16:creationId xmlns:a16="http://schemas.microsoft.com/office/drawing/2014/main" id="{0A69E82C-BEAD-4C3C-A4D2-A3039FA439D7}"/>
              </a:ext>
            </a:extLst>
          </p:cNvPr>
          <p:cNvSpPr/>
          <p:nvPr/>
        </p:nvSpPr>
        <p:spPr>
          <a:xfrm>
            <a:off x="7784975" y="4981243"/>
            <a:ext cx="1928239" cy="546642"/>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Sliding window</a:t>
            </a:r>
            <a:endParaRPr lang="de-CH" dirty="0"/>
          </a:p>
        </p:txBody>
      </p:sp>
      <p:pic>
        <p:nvPicPr>
          <p:cNvPr id="22" name="Picture 2" descr="http://www.avonbournetrust.org/user/74/159860.png">
            <a:extLst>
              <a:ext uri="{FF2B5EF4-FFF2-40B4-BE49-F238E27FC236}">
                <a16:creationId xmlns:a16="http://schemas.microsoft.com/office/drawing/2014/main" id="{1C820861-F765-4C45-919F-4ADD827AF75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51367" y="4727144"/>
            <a:ext cx="546604" cy="546604"/>
          </a:xfrm>
          <a:prstGeom prst="rect">
            <a:avLst/>
          </a:prstGeom>
          <a:noFill/>
          <a:extLst>
            <a:ext uri="{909E8E84-426E-40DD-AFC4-6F175D3DCCD1}">
              <a14:hiddenFill xmlns:a14="http://schemas.microsoft.com/office/drawing/2010/main">
                <a:solidFill>
                  <a:srgbClr val="FFFFFF"/>
                </a:solidFill>
              </a14:hiddenFill>
            </a:ext>
          </a:extLst>
        </p:spPr>
      </p:pic>
      <p:sp>
        <p:nvSpPr>
          <p:cNvPr id="24" name="Rounded Rectangle 58">
            <a:extLst>
              <a:ext uri="{FF2B5EF4-FFF2-40B4-BE49-F238E27FC236}">
                <a16:creationId xmlns:a16="http://schemas.microsoft.com/office/drawing/2014/main" id="{21E4795F-3153-477F-AD5B-D671DC6CFAAD}"/>
              </a:ext>
            </a:extLst>
          </p:cNvPr>
          <p:cNvSpPr/>
          <p:nvPr/>
        </p:nvSpPr>
        <p:spPr>
          <a:xfrm>
            <a:off x="4918128" y="978088"/>
            <a:ext cx="1935976" cy="429909"/>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Semi-streaming</a:t>
            </a:r>
            <a:endParaRPr lang="pl-PL" dirty="0" smtClean="0"/>
          </a:p>
        </p:txBody>
      </p:sp>
      <p:pic>
        <p:nvPicPr>
          <p:cNvPr id="25" name="Picture 2" descr="http://www.avonbournetrust.org/user/74/159860.png">
            <a:extLst>
              <a:ext uri="{FF2B5EF4-FFF2-40B4-BE49-F238E27FC236}">
                <a16:creationId xmlns:a16="http://schemas.microsoft.com/office/drawing/2014/main" id="{926AFE8C-4E96-455B-BDC3-610B53BC4AA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1064" y="768245"/>
            <a:ext cx="546604" cy="546604"/>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le 58">
            <a:extLst>
              <a:ext uri="{FF2B5EF4-FFF2-40B4-BE49-F238E27FC236}">
                <a16:creationId xmlns:a16="http://schemas.microsoft.com/office/drawing/2014/main" id="{F533C29D-DB31-4CEC-8F72-4F58076869E5}"/>
              </a:ext>
            </a:extLst>
          </p:cNvPr>
          <p:cNvSpPr/>
          <p:nvPr/>
        </p:nvSpPr>
        <p:spPr>
          <a:xfrm>
            <a:off x="1612091" y="5620452"/>
            <a:ext cx="1225656" cy="738929"/>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Cash-register</a:t>
            </a:r>
            <a:endParaRPr lang="de-CH" dirty="0"/>
          </a:p>
        </p:txBody>
      </p:sp>
      <p:pic>
        <p:nvPicPr>
          <p:cNvPr id="29" name="Picture 2" descr="http://www.avonbournetrust.org/user/74/159860.png">
            <a:extLst>
              <a:ext uri="{FF2B5EF4-FFF2-40B4-BE49-F238E27FC236}">
                <a16:creationId xmlns:a16="http://schemas.microsoft.com/office/drawing/2014/main" id="{E24135B5-C8BF-442C-9A11-4E0F523C749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78297" y="5450354"/>
            <a:ext cx="546604" cy="546604"/>
          </a:xfrm>
          <a:prstGeom prst="rect">
            <a:avLst/>
          </a:prstGeom>
          <a:noFill/>
          <a:extLst>
            <a:ext uri="{909E8E84-426E-40DD-AFC4-6F175D3DCCD1}">
              <a14:hiddenFill xmlns:a14="http://schemas.microsoft.com/office/drawing/2010/main">
                <a:solidFill>
                  <a:srgbClr val="FFFFFF"/>
                </a:solidFill>
              </a14:hiddenFill>
            </a:ext>
          </a:extLst>
        </p:spPr>
      </p:pic>
      <p:sp>
        <p:nvSpPr>
          <p:cNvPr id="30" name="Rounded Rectangle 58">
            <a:extLst>
              <a:ext uri="{FF2B5EF4-FFF2-40B4-BE49-F238E27FC236}">
                <a16:creationId xmlns:a16="http://schemas.microsoft.com/office/drawing/2014/main" id="{0A69E82C-BEAD-4C3C-A4D2-A3039FA439D7}"/>
              </a:ext>
            </a:extLst>
          </p:cNvPr>
          <p:cNvSpPr/>
          <p:nvPr/>
        </p:nvSpPr>
        <p:spPr>
          <a:xfrm>
            <a:off x="2847391" y="3325017"/>
            <a:ext cx="1300996" cy="532776"/>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Dynamic</a:t>
            </a:r>
            <a:endParaRPr lang="de-CH" dirty="0"/>
          </a:p>
        </p:txBody>
      </p:sp>
      <p:pic>
        <p:nvPicPr>
          <p:cNvPr id="32" name="Picture 2" descr="http://www.avonbournetrust.org/user/74/159860.png">
            <a:extLst>
              <a:ext uri="{FF2B5EF4-FFF2-40B4-BE49-F238E27FC236}">
                <a16:creationId xmlns:a16="http://schemas.microsoft.com/office/drawing/2014/main" id="{1C820861-F765-4C45-919F-4ADD827AF75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3782" y="3070918"/>
            <a:ext cx="546604" cy="546604"/>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le 58">
            <a:extLst>
              <a:ext uri="{FF2B5EF4-FFF2-40B4-BE49-F238E27FC236}">
                <a16:creationId xmlns:a16="http://schemas.microsoft.com/office/drawing/2014/main" id="{21E4795F-3153-477F-AD5B-D671DC6CFAAD}"/>
              </a:ext>
            </a:extLst>
          </p:cNvPr>
          <p:cNvSpPr/>
          <p:nvPr/>
        </p:nvSpPr>
        <p:spPr>
          <a:xfrm>
            <a:off x="7501806" y="1270847"/>
            <a:ext cx="1960183" cy="501708"/>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Adjacency-list</a:t>
            </a:r>
            <a:endParaRPr lang="de-CH" dirty="0"/>
          </a:p>
        </p:txBody>
      </p:sp>
      <p:pic>
        <p:nvPicPr>
          <p:cNvPr id="39" name="Picture 2" descr="http://www.avonbournetrust.org/user/74/159860.png">
            <a:extLst>
              <a:ext uri="{FF2B5EF4-FFF2-40B4-BE49-F238E27FC236}">
                <a16:creationId xmlns:a16="http://schemas.microsoft.com/office/drawing/2014/main" id="{926AFE8C-4E96-455B-BDC3-610B53BC4AA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68014" y="1100748"/>
            <a:ext cx="546604" cy="546604"/>
          </a:xfrm>
          <a:prstGeom prst="rect">
            <a:avLst/>
          </a:prstGeom>
          <a:noFill/>
          <a:extLst>
            <a:ext uri="{909E8E84-426E-40DD-AFC4-6F175D3DCCD1}">
              <a14:hiddenFill xmlns:a14="http://schemas.microsoft.com/office/drawing/2010/main">
                <a:solidFill>
                  <a:srgbClr val="FFFFFF"/>
                </a:solidFill>
              </a14:hiddenFill>
            </a:ext>
          </a:extLst>
        </p:spPr>
      </p:pic>
      <p:sp>
        <p:nvSpPr>
          <p:cNvPr id="40" name="Rounded Rectangle 58">
            <a:extLst>
              <a:ext uri="{FF2B5EF4-FFF2-40B4-BE49-F238E27FC236}">
                <a16:creationId xmlns:a16="http://schemas.microsoft.com/office/drawing/2014/main" id="{F533C29D-DB31-4CEC-8F72-4F58076869E5}"/>
              </a:ext>
            </a:extLst>
          </p:cNvPr>
          <p:cNvSpPr/>
          <p:nvPr/>
        </p:nvSpPr>
        <p:spPr>
          <a:xfrm>
            <a:off x="3713166" y="1772555"/>
            <a:ext cx="1404502" cy="738929"/>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Simple streaming</a:t>
            </a:r>
            <a:endParaRPr lang="de-CH" dirty="0"/>
          </a:p>
        </p:txBody>
      </p:sp>
      <p:pic>
        <p:nvPicPr>
          <p:cNvPr id="41" name="Picture 2" descr="http://www.avonbournetrust.org/user/74/159860.png">
            <a:extLst>
              <a:ext uri="{FF2B5EF4-FFF2-40B4-BE49-F238E27FC236}">
                <a16:creationId xmlns:a16="http://schemas.microsoft.com/office/drawing/2014/main" id="{E24135B5-C8BF-442C-9A11-4E0F523C749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79372" y="1602457"/>
            <a:ext cx="546604" cy="546604"/>
          </a:xfrm>
          <a:prstGeom prst="rect">
            <a:avLst/>
          </a:prstGeom>
          <a:noFill/>
          <a:extLst>
            <a:ext uri="{909E8E84-426E-40DD-AFC4-6F175D3DCCD1}">
              <a14:hiddenFill xmlns:a14="http://schemas.microsoft.com/office/drawing/2010/main">
                <a:solidFill>
                  <a:srgbClr val="FFFFFF"/>
                </a:solidFill>
              </a14:hiddenFill>
            </a:ext>
          </a:extLst>
        </p:spPr>
      </p:pic>
      <p:sp>
        <p:nvSpPr>
          <p:cNvPr id="42" name="Rounded Rectangle 58">
            <a:extLst>
              <a:ext uri="{FF2B5EF4-FFF2-40B4-BE49-F238E27FC236}">
                <a16:creationId xmlns:a16="http://schemas.microsoft.com/office/drawing/2014/main" id="{0A69E82C-BEAD-4C3C-A4D2-A3039FA439D7}"/>
              </a:ext>
            </a:extLst>
          </p:cNvPr>
          <p:cNvSpPr/>
          <p:nvPr/>
        </p:nvSpPr>
        <p:spPr>
          <a:xfrm>
            <a:off x="6723978" y="5826265"/>
            <a:ext cx="1454778" cy="829784"/>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Annotated streaming</a:t>
            </a:r>
            <a:endParaRPr lang="de-CH" dirty="0"/>
          </a:p>
        </p:txBody>
      </p:sp>
      <p:pic>
        <p:nvPicPr>
          <p:cNvPr id="43" name="Picture 2" descr="http://www.avonbournetrust.org/user/74/159860.png">
            <a:extLst>
              <a:ext uri="{FF2B5EF4-FFF2-40B4-BE49-F238E27FC236}">
                <a16:creationId xmlns:a16="http://schemas.microsoft.com/office/drawing/2014/main" id="{1C820861-F765-4C45-919F-4ADD827AF75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50676" y="5701062"/>
            <a:ext cx="546604" cy="546604"/>
          </a:xfrm>
          <a:prstGeom prst="rect">
            <a:avLst/>
          </a:prstGeom>
          <a:noFill/>
          <a:extLst>
            <a:ext uri="{909E8E84-426E-40DD-AFC4-6F175D3DCCD1}">
              <a14:hiddenFill xmlns:a14="http://schemas.microsoft.com/office/drawing/2010/main">
                <a:solidFill>
                  <a:srgbClr val="FFFFFF"/>
                </a:solidFill>
              </a14:hiddenFill>
            </a:ext>
          </a:extLst>
        </p:spPr>
      </p:pic>
      <p:sp>
        <p:nvSpPr>
          <p:cNvPr id="44" name="Rounded Rectangle 58">
            <a:extLst>
              <a:ext uri="{FF2B5EF4-FFF2-40B4-BE49-F238E27FC236}">
                <a16:creationId xmlns:a16="http://schemas.microsoft.com/office/drawing/2014/main" id="{21E4795F-3153-477F-AD5B-D671DC6CFAAD}"/>
              </a:ext>
            </a:extLst>
          </p:cNvPr>
          <p:cNvSpPr/>
          <p:nvPr/>
        </p:nvSpPr>
        <p:spPr>
          <a:xfrm>
            <a:off x="10128448" y="845459"/>
            <a:ext cx="1654446" cy="495438"/>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Insert-only</a:t>
            </a:r>
            <a:endParaRPr lang="de-CH" dirty="0"/>
          </a:p>
        </p:txBody>
      </p:sp>
      <p:pic>
        <p:nvPicPr>
          <p:cNvPr id="45" name="Picture 2" descr="http://www.avonbournetrust.org/user/74/159860.png">
            <a:extLst>
              <a:ext uri="{FF2B5EF4-FFF2-40B4-BE49-F238E27FC236}">
                <a16:creationId xmlns:a16="http://schemas.microsoft.com/office/drawing/2014/main" id="{926AFE8C-4E96-455B-BDC3-610B53BC4AA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69817" y="692146"/>
            <a:ext cx="546604" cy="546604"/>
          </a:xfrm>
          <a:prstGeom prst="rect">
            <a:avLst/>
          </a:prstGeom>
          <a:noFill/>
          <a:extLst>
            <a:ext uri="{909E8E84-426E-40DD-AFC4-6F175D3DCCD1}">
              <a14:hiddenFill xmlns:a14="http://schemas.microsoft.com/office/drawing/2010/main">
                <a:solidFill>
                  <a:srgbClr val="FFFFFF"/>
                </a:solidFill>
              </a14:hiddenFill>
            </a:ext>
          </a:extLst>
        </p:spPr>
      </p:pic>
      <p:sp>
        <p:nvSpPr>
          <p:cNvPr id="46" name="Rounded Rectangle 58">
            <a:extLst>
              <a:ext uri="{FF2B5EF4-FFF2-40B4-BE49-F238E27FC236}">
                <a16:creationId xmlns:a16="http://schemas.microsoft.com/office/drawing/2014/main" id="{F533C29D-DB31-4CEC-8F72-4F58076869E5}"/>
              </a:ext>
            </a:extLst>
          </p:cNvPr>
          <p:cNvSpPr/>
          <p:nvPr/>
        </p:nvSpPr>
        <p:spPr>
          <a:xfrm>
            <a:off x="8947607" y="6049338"/>
            <a:ext cx="1640857" cy="486647"/>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Turnstile</a:t>
            </a:r>
            <a:endParaRPr lang="de-CH" dirty="0"/>
          </a:p>
        </p:txBody>
      </p:sp>
      <p:pic>
        <p:nvPicPr>
          <p:cNvPr id="47" name="Picture 2" descr="http://www.avonbournetrust.org/user/74/159860.png">
            <a:extLst>
              <a:ext uri="{FF2B5EF4-FFF2-40B4-BE49-F238E27FC236}">
                <a16:creationId xmlns:a16="http://schemas.microsoft.com/office/drawing/2014/main" id="{E24135B5-C8BF-442C-9A11-4E0F523C749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04468" y="5898312"/>
            <a:ext cx="546604" cy="546604"/>
          </a:xfrm>
          <a:prstGeom prst="rect">
            <a:avLst/>
          </a:prstGeom>
          <a:noFill/>
          <a:extLst>
            <a:ext uri="{909E8E84-426E-40DD-AFC4-6F175D3DCCD1}">
              <a14:hiddenFill xmlns:a14="http://schemas.microsoft.com/office/drawing/2010/main">
                <a:solidFill>
                  <a:srgbClr val="FFFFFF"/>
                </a:solidFill>
              </a14:hiddenFill>
            </a:ext>
          </a:extLst>
        </p:spPr>
      </p:pic>
      <p:sp>
        <p:nvSpPr>
          <p:cNvPr id="48" name="Rounded Rectangle 58">
            <a:extLst>
              <a:ext uri="{FF2B5EF4-FFF2-40B4-BE49-F238E27FC236}">
                <a16:creationId xmlns:a16="http://schemas.microsoft.com/office/drawing/2014/main" id="{0A69E82C-BEAD-4C3C-A4D2-A3039FA439D7}"/>
              </a:ext>
            </a:extLst>
          </p:cNvPr>
          <p:cNvSpPr/>
          <p:nvPr/>
        </p:nvSpPr>
        <p:spPr>
          <a:xfrm>
            <a:off x="5187523" y="3751395"/>
            <a:ext cx="1257440" cy="575643"/>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Online</a:t>
            </a:r>
            <a:endParaRPr lang="de-CH" dirty="0"/>
          </a:p>
        </p:txBody>
      </p:sp>
      <p:pic>
        <p:nvPicPr>
          <p:cNvPr id="49" name="Picture 2" descr="http://www.avonbournetrust.org/user/74/159860.png">
            <a:extLst>
              <a:ext uri="{FF2B5EF4-FFF2-40B4-BE49-F238E27FC236}">
                <a16:creationId xmlns:a16="http://schemas.microsoft.com/office/drawing/2014/main" id="{1C820861-F765-4C45-919F-4ADD827AF75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53914" y="3497297"/>
            <a:ext cx="546604" cy="546604"/>
          </a:xfrm>
          <a:prstGeom prst="rect">
            <a:avLst/>
          </a:prstGeom>
          <a:noFill/>
          <a:extLst>
            <a:ext uri="{909E8E84-426E-40DD-AFC4-6F175D3DCCD1}">
              <a14:hiddenFill xmlns:a14="http://schemas.microsoft.com/office/drawing/2010/main">
                <a:solidFill>
                  <a:srgbClr val="FFFFFF"/>
                </a:solidFill>
              </a14:hiddenFill>
            </a:ext>
          </a:extLst>
        </p:spPr>
      </p:pic>
      <p:sp>
        <p:nvSpPr>
          <p:cNvPr id="50" name="Rounded Rectangle 58">
            <a:extLst>
              <a:ext uri="{FF2B5EF4-FFF2-40B4-BE49-F238E27FC236}">
                <a16:creationId xmlns:a16="http://schemas.microsoft.com/office/drawing/2014/main" id="{0A69E82C-BEAD-4C3C-A4D2-A3039FA439D7}"/>
              </a:ext>
            </a:extLst>
          </p:cNvPr>
          <p:cNvSpPr/>
          <p:nvPr/>
        </p:nvSpPr>
        <p:spPr>
          <a:xfrm>
            <a:off x="2444142" y="801295"/>
            <a:ext cx="1666776" cy="546604"/>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MapReduce</a:t>
            </a:r>
            <a:endParaRPr lang="de-CH" dirty="0"/>
          </a:p>
        </p:txBody>
      </p:sp>
      <p:pic>
        <p:nvPicPr>
          <p:cNvPr id="51" name="Picture 2" descr="http://www.avonbournetrust.org/user/74/159860.png">
            <a:extLst>
              <a:ext uri="{FF2B5EF4-FFF2-40B4-BE49-F238E27FC236}">
                <a16:creationId xmlns:a16="http://schemas.microsoft.com/office/drawing/2014/main" id="{1C820861-F765-4C45-919F-4ADD827AF75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10533" y="547196"/>
            <a:ext cx="546604" cy="546604"/>
          </a:xfrm>
          <a:prstGeom prst="rect">
            <a:avLst/>
          </a:prstGeom>
          <a:noFill/>
          <a:extLst>
            <a:ext uri="{909E8E84-426E-40DD-AFC4-6F175D3DCCD1}">
              <a14:hiddenFill xmlns:a14="http://schemas.microsoft.com/office/drawing/2010/main">
                <a:solidFill>
                  <a:srgbClr val="FFFFFF"/>
                </a:solidFill>
              </a14:hiddenFill>
            </a:ext>
          </a:extLst>
        </p:spPr>
      </p:pic>
      <p:sp>
        <p:nvSpPr>
          <p:cNvPr id="52" name="Rounded Rectangle 58">
            <a:extLst>
              <a:ext uri="{FF2B5EF4-FFF2-40B4-BE49-F238E27FC236}">
                <a16:creationId xmlns:a16="http://schemas.microsoft.com/office/drawing/2014/main" id="{0A69E82C-BEAD-4C3C-A4D2-A3039FA439D7}"/>
              </a:ext>
            </a:extLst>
          </p:cNvPr>
          <p:cNvSpPr/>
          <p:nvPr/>
        </p:nvSpPr>
        <p:spPr>
          <a:xfrm>
            <a:off x="5748535" y="1983334"/>
            <a:ext cx="1202452" cy="738929"/>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Graph Sketching</a:t>
            </a:r>
            <a:endParaRPr lang="de-CH" dirty="0"/>
          </a:p>
        </p:txBody>
      </p:sp>
      <p:pic>
        <p:nvPicPr>
          <p:cNvPr id="53" name="Picture 2" descr="http://www.avonbournetrust.org/user/74/159860.png">
            <a:extLst>
              <a:ext uri="{FF2B5EF4-FFF2-40B4-BE49-F238E27FC236}">
                <a16:creationId xmlns:a16="http://schemas.microsoft.com/office/drawing/2014/main" id="{1C820861-F765-4C45-919F-4ADD827AF75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14926" y="1729236"/>
            <a:ext cx="546604" cy="546604"/>
          </a:xfrm>
          <a:prstGeom prst="rect">
            <a:avLst/>
          </a:prstGeom>
          <a:noFill/>
          <a:extLst>
            <a:ext uri="{909E8E84-426E-40DD-AFC4-6F175D3DCCD1}">
              <a14:hiddenFill xmlns:a14="http://schemas.microsoft.com/office/drawing/2010/main">
                <a:solidFill>
                  <a:srgbClr val="FFFFFF"/>
                </a:solidFill>
              </a14:hiddenFill>
            </a:ext>
          </a:extLst>
        </p:spPr>
      </p:pic>
      <p:sp>
        <p:nvSpPr>
          <p:cNvPr id="54" name="Rounded Rectangle 58">
            <a:extLst>
              <a:ext uri="{FF2B5EF4-FFF2-40B4-BE49-F238E27FC236}">
                <a16:creationId xmlns:a16="http://schemas.microsoft.com/office/drawing/2014/main" id="{0A69E82C-BEAD-4C3C-A4D2-A3039FA439D7}"/>
              </a:ext>
            </a:extLst>
          </p:cNvPr>
          <p:cNvSpPr/>
          <p:nvPr/>
        </p:nvSpPr>
        <p:spPr>
          <a:xfrm>
            <a:off x="648649" y="874604"/>
            <a:ext cx="1111367" cy="546604"/>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MUD</a:t>
            </a:r>
            <a:endParaRPr lang="de-CH" dirty="0"/>
          </a:p>
        </p:txBody>
      </p:sp>
      <p:pic>
        <p:nvPicPr>
          <p:cNvPr id="55" name="Picture 2" descr="http://www.avonbournetrust.org/user/74/159860.png">
            <a:extLst>
              <a:ext uri="{FF2B5EF4-FFF2-40B4-BE49-F238E27FC236}">
                <a16:creationId xmlns:a16="http://schemas.microsoft.com/office/drawing/2014/main" id="{1C820861-F765-4C45-919F-4ADD827AF75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2341" y="714794"/>
            <a:ext cx="546604" cy="546604"/>
          </a:xfrm>
          <a:prstGeom prst="rect">
            <a:avLst/>
          </a:prstGeom>
          <a:noFill/>
          <a:extLst>
            <a:ext uri="{909E8E84-426E-40DD-AFC4-6F175D3DCCD1}">
              <a14:hiddenFill xmlns:a14="http://schemas.microsoft.com/office/drawing/2010/main">
                <a:solidFill>
                  <a:srgbClr val="FFFFFF"/>
                </a:solidFill>
              </a14:hiddenFill>
            </a:ext>
          </a:extLst>
        </p:spPr>
      </p:pic>
      <p:sp>
        <p:nvSpPr>
          <p:cNvPr id="56" name="Rounded Rectangle 58">
            <a:extLst>
              <a:ext uri="{FF2B5EF4-FFF2-40B4-BE49-F238E27FC236}">
                <a16:creationId xmlns:a16="http://schemas.microsoft.com/office/drawing/2014/main" id="{F533C29D-DB31-4CEC-8F72-4F58076869E5}"/>
              </a:ext>
            </a:extLst>
          </p:cNvPr>
          <p:cNvSpPr/>
          <p:nvPr/>
        </p:nvSpPr>
        <p:spPr>
          <a:xfrm>
            <a:off x="8256240" y="3152155"/>
            <a:ext cx="3729981" cy="885503"/>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dirty="0" smtClean="0"/>
              <a:t>~15 models for streaming graph processing</a:t>
            </a:r>
            <a:endParaRPr lang="de-CH" sz="2600" dirty="0"/>
          </a:p>
        </p:txBody>
      </p:sp>
      <p:sp>
        <p:nvSpPr>
          <p:cNvPr id="57" name="Rounded Rectangular Callout 56"/>
          <p:cNvSpPr/>
          <p:nvPr/>
        </p:nvSpPr>
        <p:spPr>
          <a:xfrm>
            <a:off x="7466739" y="2262437"/>
            <a:ext cx="3060340" cy="528830"/>
          </a:xfrm>
          <a:prstGeom prst="wedgeRoundRectCallout">
            <a:avLst>
              <a:gd name="adj1" fmla="val 41798"/>
              <a:gd name="adj2" fmla="val 102763"/>
              <a:gd name="adj3" fmla="val 16667"/>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smtClean="0"/>
              <a:t>Which one to select?</a:t>
            </a:r>
            <a:endParaRPr lang="en-US" sz="2200" dirty="0"/>
          </a:p>
        </p:txBody>
      </p:sp>
      <p:pic>
        <p:nvPicPr>
          <p:cNvPr id="58" name="Picture 2" descr="http://www.avonbournetrust.org/user/74/159860.png">
            <a:extLst>
              <a:ext uri="{FF2B5EF4-FFF2-40B4-BE49-F238E27FC236}">
                <a16:creationId xmlns:a16="http://schemas.microsoft.com/office/drawing/2014/main" id="{E24135B5-C8BF-442C-9A11-4E0F523C749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34687" y="2551581"/>
            <a:ext cx="550288" cy="55028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a:stretch>
            <a:fillRect/>
          </a:stretch>
        </p:blipFill>
        <p:spPr>
          <a:xfrm>
            <a:off x="111312" y="861760"/>
            <a:ext cx="5157889" cy="5222430"/>
          </a:xfrm>
          <a:prstGeom prst="rect">
            <a:avLst/>
          </a:prstGeom>
          <a:ln>
            <a:solidFill>
              <a:schemeClr val="tx1"/>
            </a:solidFill>
          </a:ln>
          <a:effectLst>
            <a:outerShdw blurRad="50800" dist="38100" dir="2700000" algn="tl" rotWithShape="0">
              <a:prstClr val="black">
                <a:alpha val="40000"/>
              </a:prstClr>
            </a:outerShdw>
          </a:effectLst>
        </p:spPr>
      </p:pic>
      <p:sp>
        <p:nvSpPr>
          <p:cNvPr id="59" name="Rounded Rectangle 58">
            <a:extLst>
              <a:ext uri="{FF2B5EF4-FFF2-40B4-BE49-F238E27FC236}">
                <a16:creationId xmlns:a16="http://schemas.microsoft.com/office/drawing/2014/main" id="{21E4795F-3153-477F-AD5B-D671DC6CFAAD}"/>
              </a:ext>
            </a:extLst>
          </p:cNvPr>
          <p:cNvSpPr/>
          <p:nvPr/>
        </p:nvSpPr>
        <p:spPr>
          <a:xfrm rot="21059553">
            <a:off x="227137" y="1473338"/>
            <a:ext cx="4848476" cy="3624667"/>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dirty="0" smtClean="0"/>
              <a:t>To understand the models (and related caveats) well, </a:t>
            </a:r>
            <a:r>
              <a:rPr lang="en-US" sz="2600" b="1" u="sng" dirty="0" smtClean="0"/>
              <a:t>we developed a formal taxonomy</a:t>
            </a:r>
            <a:r>
              <a:rPr lang="en-US" sz="2600" dirty="0" smtClean="0"/>
              <a:t> of the analyzed models with the aim of </a:t>
            </a:r>
            <a:r>
              <a:rPr lang="en-US" sz="2600" b="1" u="sng" dirty="0" smtClean="0"/>
              <a:t>guiding future graph streaming designs</a:t>
            </a:r>
            <a:r>
              <a:rPr lang="pl-PL" sz="2600" dirty="0" smtClean="0"/>
              <a:t> (check the report for details </a:t>
            </a:r>
            <a:r>
              <a:rPr lang="pl-PL" sz="2600" dirty="0" smtClean="0">
                <a:sym typeface="Wingdings" panose="05000000000000000000" pitchFamily="2" charset="2"/>
              </a:rPr>
              <a:t> )</a:t>
            </a:r>
            <a:endParaRPr lang="de-CH" sz="2600" dirty="0"/>
          </a:p>
        </p:txBody>
      </p:sp>
    </p:spTree>
    <p:extLst>
      <p:ext uri="{BB962C8B-B14F-4D97-AF65-F5344CB8AC3E}">
        <p14:creationId xmlns:p14="http://schemas.microsoft.com/office/powerpoint/2010/main" val="17208186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
                                        <p:tgtEl>
                                          <p:spTgt spid="3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100"/>
                                        <p:tgtEl>
                                          <p:spTgt spid="30"/>
                                        </p:tgtEl>
                                      </p:cBhvr>
                                    </p:animEffect>
                                  </p:childTnLst>
                                </p:cTn>
                              </p:par>
                            </p:childTnLst>
                          </p:cTn>
                        </p:par>
                        <p:par>
                          <p:cTn id="11" fill="hold">
                            <p:stCondLst>
                              <p:cond delay="100"/>
                            </p:stCondLst>
                            <p:childTnLst>
                              <p:par>
                                <p:cTn id="12" presetID="10" presetClass="entr" presetSubtype="0" fill="hold" nodeType="afterEffect">
                                  <p:stCondLst>
                                    <p:cond delay="0"/>
                                  </p:stCondLst>
                                  <p:childTnLst>
                                    <p:set>
                                      <p:cBhvr>
                                        <p:cTn id="13" dur="1" fill="hold">
                                          <p:stCondLst>
                                            <p:cond delay="0"/>
                                          </p:stCondLst>
                                        </p:cTn>
                                        <p:tgtEl>
                                          <p:spTgt spid="41"/>
                                        </p:tgtEl>
                                        <p:attrNameLst>
                                          <p:attrName>style.visibility</p:attrName>
                                        </p:attrNameLst>
                                      </p:cBhvr>
                                      <p:to>
                                        <p:strVal val="visible"/>
                                      </p:to>
                                    </p:set>
                                    <p:animEffect transition="in" filter="fade">
                                      <p:cBhvr>
                                        <p:cTn id="14" dur="100"/>
                                        <p:tgtEl>
                                          <p:spTgt spid="41"/>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fade">
                                      <p:cBhvr>
                                        <p:cTn id="17" dur="100"/>
                                        <p:tgtEl>
                                          <p:spTgt spid="40"/>
                                        </p:tgtEl>
                                      </p:cBhvr>
                                    </p:animEffect>
                                  </p:childTnLst>
                                </p:cTn>
                              </p:par>
                            </p:childTnLst>
                          </p:cTn>
                        </p:par>
                        <p:par>
                          <p:cTn id="18" fill="hold">
                            <p:stCondLst>
                              <p:cond delay="200"/>
                            </p:stCondLst>
                            <p:childTnLst>
                              <p:par>
                                <p:cTn id="19" presetID="10" presetClass="entr" presetSubtype="0" fill="hold" grpId="0" nodeType="after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fade">
                                      <p:cBhvr>
                                        <p:cTn id="21" dur="100"/>
                                        <p:tgtEl>
                                          <p:spTgt spid="36"/>
                                        </p:tgtEl>
                                      </p:cBhvr>
                                    </p:animEffect>
                                  </p:childTnLst>
                                </p:cTn>
                              </p:par>
                              <p:par>
                                <p:cTn id="22" presetID="10" presetClass="entr" presetSubtype="0" fill="hold" nodeType="withEffect">
                                  <p:stCondLst>
                                    <p:cond delay="0"/>
                                  </p:stCondLst>
                                  <p:childTnLst>
                                    <p:set>
                                      <p:cBhvr>
                                        <p:cTn id="23" dur="1" fill="hold">
                                          <p:stCondLst>
                                            <p:cond delay="0"/>
                                          </p:stCondLst>
                                        </p:cTn>
                                        <p:tgtEl>
                                          <p:spTgt spid="39"/>
                                        </p:tgtEl>
                                        <p:attrNameLst>
                                          <p:attrName>style.visibility</p:attrName>
                                        </p:attrNameLst>
                                      </p:cBhvr>
                                      <p:to>
                                        <p:strVal val="visible"/>
                                      </p:to>
                                    </p:set>
                                    <p:animEffect transition="in" filter="fade">
                                      <p:cBhvr>
                                        <p:cTn id="24" dur="100"/>
                                        <p:tgtEl>
                                          <p:spTgt spid="39"/>
                                        </p:tgtEl>
                                      </p:cBhvr>
                                    </p:animEffect>
                                  </p:childTnLst>
                                </p:cTn>
                              </p:par>
                            </p:childTnLst>
                          </p:cTn>
                        </p:par>
                        <p:par>
                          <p:cTn id="25" fill="hold">
                            <p:stCondLst>
                              <p:cond delay="300"/>
                            </p:stCondLst>
                            <p:childTnLst>
                              <p:par>
                                <p:cTn id="26" presetID="10" presetClass="entr" presetSubtype="0" fill="hold" grpId="0" nodeType="after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100"/>
                                        <p:tgtEl>
                                          <p:spTgt spid="17"/>
                                        </p:tgtEl>
                                      </p:cBhvr>
                                    </p:animEffect>
                                  </p:childTnLst>
                                </p:cTn>
                              </p:par>
                              <p:par>
                                <p:cTn id="29" presetID="10" presetClass="entr" presetSubtype="0"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100"/>
                                        <p:tgtEl>
                                          <p:spTgt spid="18"/>
                                        </p:tgtEl>
                                      </p:cBhvr>
                                    </p:animEffect>
                                  </p:childTnLst>
                                </p:cTn>
                              </p:par>
                            </p:childTnLst>
                          </p:cTn>
                        </p:par>
                        <p:par>
                          <p:cTn id="32" fill="hold">
                            <p:stCondLst>
                              <p:cond delay="400"/>
                            </p:stCondLst>
                            <p:childTnLst>
                              <p:par>
                                <p:cTn id="33" presetID="10" presetClass="entr" presetSubtype="0" fill="hold" grpId="0" nodeType="afterEffect">
                                  <p:stCondLst>
                                    <p:cond delay="0"/>
                                  </p:stCondLst>
                                  <p:childTnLst>
                                    <p:set>
                                      <p:cBhvr>
                                        <p:cTn id="34" dur="1" fill="hold">
                                          <p:stCondLst>
                                            <p:cond delay="0"/>
                                          </p:stCondLst>
                                        </p:cTn>
                                        <p:tgtEl>
                                          <p:spTgt spid="44"/>
                                        </p:tgtEl>
                                        <p:attrNameLst>
                                          <p:attrName>style.visibility</p:attrName>
                                        </p:attrNameLst>
                                      </p:cBhvr>
                                      <p:to>
                                        <p:strVal val="visible"/>
                                      </p:to>
                                    </p:set>
                                    <p:animEffect transition="in" filter="fade">
                                      <p:cBhvr>
                                        <p:cTn id="35" dur="100"/>
                                        <p:tgtEl>
                                          <p:spTgt spid="44"/>
                                        </p:tgtEl>
                                      </p:cBhvr>
                                    </p:animEffect>
                                  </p:childTnLst>
                                </p:cTn>
                              </p:par>
                              <p:par>
                                <p:cTn id="36" presetID="10" presetClass="entr" presetSubtype="0" fill="hold" nodeType="withEffect">
                                  <p:stCondLst>
                                    <p:cond delay="0"/>
                                  </p:stCondLst>
                                  <p:childTnLst>
                                    <p:set>
                                      <p:cBhvr>
                                        <p:cTn id="37" dur="1" fill="hold">
                                          <p:stCondLst>
                                            <p:cond delay="0"/>
                                          </p:stCondLst>
                                        </p:cTn>
                                        <p:tgtEl>
                                          <p:spTgt spid="45"/>
                                        </p:tgtEl>
                                        <p:attrNameLst>
                                          <p:attrName>style.visibility</p:attrName>
                                        </p:attrNameLst>
                                      </p:cBhvr>
                                      <p:to>
                                        <p:strVal val="visible"/>
                                      </p:to>
                                    </p:set>
                                    <p:animEffect transition="in" filter="fade">
                                      <p:cBhvr>
                                        <p:cTn id="38" dur="100"/>
                                        <p:tgtEl>
                                          <p:spTgt spid="45"/>
                                        </p:tgtEl>
                                      </p:cBhvr>
                                    </p:animEffect>
                                  </p:childTnLst>
                                </p:cTn>
                              </p:par>
                            </p:childTnLst>
                          </p:cTn>
                        </p:par>
                        <p:par>
                          <p:cTn id="39" fill="hold">
                            <p:stCondLst>
                              <p:cond delay="500"/>
                            </p:stCondLst>
                            <p:childTnLst>
                              <p:par>
                                <p:cTn id="40" presetID="10" presetClass="entr" presetSubtype="0" fill="hold" grpId="0" nodeType="afterEffect">
                                  <p:stCondLst>
                                    <p:cond delay="0"/>
                                  </p:stCondLst>
                                  <p:childTnLst>
                                    <p:set>
                                      <p:cBhvr>
                                        <p:cTn id="41" dur="1" fill="hold">
                                          <p:stCondLst>
                                            <p:cond delay="0"/>
                                          </p:stCondLst>
                                        </p:cTn>
                                        <p:tgtEl>
                                          <p:spTgt spid="46"/>
                                        </p:tgtEl>
                                        <p:attrNameLst>
                                          <p:attrName>style.visibility</p:attrName>
                                        </p:attrNameLst>
                                      </p:cBhvr>
                                      <p:to>
                                        <p:strVal val="visible"/>
                                      </p:to>
                                    </p:set>
                                    <p:animEffect transition="in" filter="fade">
                                      <p:cBhvr>
                                        <p:cTn id="42" dur="100"/>
                                        <p:tgtEl>
                                          <p:spTgt spid="46"/>
                                        </p:tgtEl>
                                      </p:cBhvr>
                                    </p:animEffect>
                                  </p:childTnLst>
                                </p:cTn>
                              </p:par>
                              <p:par>
                                <p:cTn id="43" presetID="10" presetClass="entr" presetSubtype="0" fill="hold" nodeType="withEffect">
                                  <p:stCondLst>
                                    <p:cond delay="0"/>
                                  </p:stCondLst>
                                  <p:childTnLst>
                                    <p:set>
                                      <p:cBhvr>
                                        <p:cTn id="44" dur="1" fill="hold">
                                          <p:stCondLst>
                                            <p:cond delay="0"/>
                                          </p:stCondLst>
                                        </p:cTn>
                                        <p:tgtEl>
                                          <p:spTgt spid="47"/>
                                        </p:tgtEl>
                                        <p:attrNameLst>
                                          <p:attrName>style.visibility</p:attrName>
                                        </p:attrNameLst>
                                      </p:cBhvr>
                                      <p:to>
                                        <p:strVal val="visible"/>
                                      </p:to>
                                    </p:set>
                                    <p:animEffect transition="in" filter="fade">
                                      <p:cBhvr>
                                        <p:cTn id="45" dur="100"/>
                                        <p:tgtEl>
                                          <p:spTgt spid="47"/>
                                        </p:tgtEl>
                                      </p:cBhvr>
                                    </p:animEffect>
                                  </p:childTnLst>
                                </p:cTn>
                              </p:par>
                            </p:childTnLst>
                          </p:cTn>
                        </p:par>
                        <p:par>
                          <p:cTn id="46" fill="hold">
                            <p:stCondLst>
                              <p:cond delay="600"/>
                            </p:stCondLst>
                            <p:childTnLst>
                              <p:par>
                                <p:cTn id="47" presetID="10" presetClass="entr" presetSubtype="0" fill="hold" grpId="0" nodeType="after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fade">
                                      <p:cBhvr>
                                        <p:cTn id="49" dur="100"/>
                                        <p:tgtEl>
                                          <p:spTgt spid="24"/>
                                        </p:tgtEl>
                                      </p:cBhvr>
                                    </p:animEffect>
                                  </p:childTnLst>
                                </p:cTn>
                              </p:par>
                              <p:par>
                                <p:cTn id="50" presetID="10" presetClass="entr" presetSubtype="0" fill="hold" nodeType="with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fade">
                                      <p:cBhvr>
                                        <p:cTn id="52" dur="100"/>
                                        <p:tgtEl>
                                          <p:spTgt spid="25"/>
                                        </p:tgtEl>
                                      </p:cBhvr>
                                    </p:animEffect>
                                  </p:childTnLst>
                                </p:cTn>
                              </p:par>
                            </p:childTnLst>
                          </p:cTn>
                        </p:par>
                        <p:par>
                          <p:cTn id="53" fill="hold">
                            <p:stCondLst>
                              <p:cond delay="700"/>
                            </p:stCondLst>
                            <p:childTnLst>
                              <p:par>
                                <p:cTn id="54" presetID="10" presetClass="entr" presetSubtype="0" fill="hold" grpId="0" nodeType="afterEffect">
                                  <p:stCondLst>
                                    <p:cond delay="0"/>
                                  </p:stCondLst>
                                  <p:childTnLst>
                                    <p:set>
                                      <p:cBhvr>
                                        <p:cTn id="55" dur="1" fill="hold">
                                          <p:stCondLst>
                                            <p:cond delay="0"/>
                                          </p:stCondLst>
                                        </p:cTn>
                                        <p:tgtEl>
                                          <p:spTgt spid="27"/>
                                        </p:tgtEl>
                                        <p:attrNameLst>
                                          <p:attrName>style.visibility</p:attrName>
                                        </p:attrNameLst>
                                      </p:cBhvr>
                                      <p:to>
                                        <p:strVal val="visible"/>
                                      </p:to>
                                    </p:set>
                                    <p:animEffect transition="in" filter="fade">
                                      <p:cBhvr>
                                        <p:cTn id="56" dur="100"/>
                                        <p:tgtEl>
                                          <p:spTgt spid="27"/>
                                        </p:tgtEl>
                                      </p:cBhvr>
                                    </p:animEffect>
                                  </p:childTnLst>
                                </p:cTn>
                              </p:par>
                              <p:par>
                                <p:cTn id="57" presetID="10" presetClass="entr" presetSubtype="0" fill="hold" nodeType="withEffect">
                                  <p:stCondLst>
                                    <p:cond delay="0"/>
                                  </p:stCondLst>
                                  <p:childTnLst>
                                    <p:set>
                                      <p:cBhvr>
                                        <p:cTn id="58" dur="1" fill="hold">
                                          <p:stCondLst>
                                            <p:cond delay="0"/>
                                          </p:stCondLst>
                                        </p:cTn>
                                        <p:tgtEl>
                                          <p:spTgt spid="29"/>
                                        </p:tgtEl>
                                        <p:attrNameLst>
                                          <p:attrName>style.visibility</p:attrName>
                                        </p:attrNameLst>
                                      </p:cBhvr>
                                      <p:to>
                                        <p:strVal val="visible"/>
                                      </p:to>
                                    </p:set>
                                    <p:animEffect transition="in" filter="fade">
                                      <p:cBhvr>
                                        <p:cTn id="59" dur="100"/>
                                        <p:tgtEl>
                                          <p:spTgt spid="29"/>
                                        </p:tgtEl>
                                      </p:cBhvr>
                                    </p:animEffect>
                                  </p:childTnLst>
                                </p:cTn>
                              </p:par>
                            </p:childTnLst>
                          </p:cTn>
                        </p:par>
                        <p:par>
                          <p:cTn id="60" fill="hold">
                            <p:stCondLst>
                              <p:cond delay="800"/>
                            </p:stCondLst>
                            <p:childTnLst>
                              <p:par>
                                <p:cTn id="61" presetID="10" presetClass="entr" presetSubtype="0" fill="hold" nodeType="afterEffect">
                                  <p:stCondLst>
                                    <p:cond delay="0"/>
                                  </p:stCondLst>
                                  <p:childTnLst>
                                    <p:set>
                                      <p:cBhvr>
                                        <p:cTn id="62" dur="1" fill="hold">
                                          <p:stCondLst>
                                            <p:cond delay="0"/>
                                          </p:stCondLst>
                                        </p:cTn>
                                        <p:tgtEl>
                                          <p:spTgt spid="15"/>
                                        </p:tgtEl>
                                        <p:attrNameLst>
                                          <p:attrName>style.visibility</p:attrName>
                                        </p:attrNameLst>
                                      </p:cBhvr>
                                      <p:to>
                                        <p:strVal val="visible"/>
                                      </p:to>
                                    </p:set>
                                    <p:animEffect transition="in" filter="fade">
                                      <p:cBhvr>
                                        <p:cTn id="63" dur="100"/>
                                        <p:tgtEl>
                                          <p:spTgt spid="15"/>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14"/>
                                        </p:tgtEl>
                                        <p:attrNameLst>
                                          <p:attrName>style.visibility</p:attrName>
                                        </p:attrNameLst>
                                      </p:cBhvr>
                                      <p:to>
                                        <p:strVal val="visible"/>
                                      </p:to>
                                    </p:set>
                                    <p:animEffect transition="in" filter="fade">
                                      <p:cBhvr>
                                        <p:cTn id="66" dur="100"/>
                                        <p:tgtEl>
                                          <p:spTgt spid="14"/>
                                        </p:tgtEl>
                                      </p:cBhvr>
                                    </p:animEffect>
                                  </p:childTnLst>
                                </p:cTn>
                              </p:par>
                            </p:childTnLst>
                          </p:cTn>
                        </p:par>
                        <p:par>
                          <p:cTn id="67" fill="hold">
                            <p:stCondLst>
                              <p:cond delay="900"/>
                            </p:stCondLst>
                            <p:childTnLst>
                              <p:par>
                                <p:cTn id="68" presetID="10" presetClass="entr" presetSubtype="0" fill="hold" nodeType="afterEffect">
                                  <p:stCondLst>
                                    <p:cond delay="0"/>
                                  </p:stCondLst>
                                  <p:childTnLst>
                                    <p:set>
                                      <p:cBhvr>
                                        <p:cTn id="69" dur="1" fill="hold">
                                          <p:stCondLst>
                                            <p:cond delay="0"/>
                                          </p:stCondLst>
                                        </p:cTn>
                                        <p:tgtEl>
                                          <p:spTgt spid="20"/>
                                        </p:tgtEl>
                                        <p:attrNameLst>
                                          <p:attrName>style.visibility</p:attrName>
                                        </p:attrNameLst>
                                      </p:cBhvr>
                                      <p:to>
                                        <p:strVal val="visible"/>
                                      </p:to>
                                    </p:set>
                                    <p:animEffect transition="in" filter="fade">
                                      <p:cBhvr>
                                        <p:cTn id="70" dur="100"/>
                                        <p:tgtEl>
                                          <p:spTgt spid="20"/>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19"/>
                                        </p:tgtEl>
                                        <p:attrNameLst>
                                          <p:attrName>style.visibility</p:attrName>
                                        </p:attrNameLst>
                                      </p:cBhvr>
                                      <p:to>
                                        <p:strVal val="visible"/>
                                      </p:to>
                                    </p:set>
                                    <p:animEffect transition="in" filter="fade">
                                      <p:cBhvr>
                                        <p:cTn id="73" dur="100"/>
                                        <p:tgtEl>
                                          <p:spTgt spid="19"/>
                                        </p:tgtEl>
                                      </p:cBhvr>
                                    </p:animEffect>
                                  </p:childTnLst>
                                </p:cTn>
                              </p:par>
                            </p:childTnLst>
                          </p:cTn>
                        </p:par>
                        <p:par>
                          <p:cTn id="74" fill="hold">
                            <p:stCondLst>
                              <p:cond delay="1000"/>
                            </p:stCondLst>
                            <p:childTnLst>
                              <p:par>
                                <p:cTn id="75" presetID="10" presetClass="entr" presetSubtype="0" fill="hold" grpId="0" nodeType="afterEffect">
                                  <p:stCondLst>
                                    <p:cond delay="0"/>
                                  </p:stCondLst>
                                  <p:childTnLst>
                                    <p:set>
                                      <p:cBhvr>
                                        <p:cTn id="76" dur="1" fill="hold">
                                          <p:stCondLst>
                                            <p:cond delay="0"/>
                                          </p:stCondLst>
                                        </p:cTn>
                                        <p:tgtEl>
                                          <p:spTgt spid="21"/>
                                        </p:tgtEl>
                                        <p:attrNameLst>
                                          <p:attrName>style.visibility</p:attrName>
                                        </p:attrNameLst>
                                      </p:cBhvr>
                                      <p:to>
                                        <p:strVal val="visible"/>
                                      </p:to>
                                    </p:set>
                                    <p:animEffect transition="in" filter="fade">
                                      <p:cBhvr>
                                        <p:cTn id="77" dur="100"/>
                                        <p:tgtEl>
                                          <p:spTgt spid="21"/>
                                        </p:tgtEl>
                                      </p:cBhvr>
                                    </p:animEffect>
                                  </p:childTnLst>
                                </p:cTn>
                              </p:par>
                              <p:par>
                                <p:cTn id="78" presetID="10" presetClass="entr" presetSubtype="0" fill="hold" nodeType="withEffect">
                                  <p:stCondLst>
                                    <p:cond delay="0"/>
                                  </p:stCondLst>
                                  <p:childTnLst>
                                    <p:set>
                                      <p:cBhvr>
                                        <p:cTn id="79" dur="1" fill="hold">
                                          <p:stCondLst>
                                            <p:cond delay="0"/>
                                          </p:stCondLst>
                                        </p:cTn>
                                        <p:tgtEl>
                                          <p:spTgt spid="22"/>
                                        </p:tgtEl>
                                        <p:attrNameLst>
                                          <p:attrName>style.visibility</p:attrName>
                                        </p:attrNameLst>
                                      </p:cBhvr>
                                      <p:to>
                                        <p:strVal val="visible"/>
                                      </p:to>
                                    </p:set>
                                    <p:animEffect transition="in" filter="fade">
                                      <p:cBhvr>
                                        <p:cTn id="80" dur="100"/>
                                        <p:tgtEl>
                                          <p:spTgt spid="22"/>
                                        </p:tgtEl>
                                      </p:cBhvr>
                                    </p:animEffect>
                                  </p:childTnLst>
                                </p:cTn>
                              </p:par>
                            </p:childTnLst>
                          </p:cTn>
                        </p:par>
                        <p:par>
                          <p:cTn id="81" fill="hold">
                            <p:stCondLst>
                              <p:cond delay="1100"/>
                            </p:stCondLst>
                            <p:childTnLst>
                              <p:par>
                                <p:cTn id="82" presetID="10" presetClass="entr" presetSubtype="0" fill="hold" nodeType="afterEffect">
                                  <p:stCondLst>
                                    <p:cond delay="0"/>
                                  </p:stCondLst>
                                  <p:childTnLst>
                                    <p:set>
                                      <p:cBhvr>
                                        <p:cTn id="83" dur="1" fill="hold">
                                          <p:stCondLst>
                                            <p:cond delay="0"/>
                                          </p:stCondLst>
                                        </p:cTn>
                                        <p:tgtEl>
                                          <p:spTgt spid="43"/>
                                        </p:tgtEl>
                                        <p:attrNameLst>
                                          <p:attrName>style.visibility</p:attrName>
                                        </p:attrNameLst>
                                      </p:cBhvr>
                                      <p:to>
                                        <p:strVal val="visible"/>
                                      </p:to>
                                    </p:set>
                                    <p:animEffect transition="in" filter="fade">
                                      <p:cBhvr>
                                        <p:cTn id="84" dur="100"/>
                                        <p:tgtEl>
                                          <p:spTgt spid="43"/>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42"/>
                                        </p:tgtEl>
                                        <p:attrNameLst>
                                          <p:attrName>style.visibility</p:attrName>
                                        </p:attrNameLst>
                                      </p:cBhvr>
                                      <p:to>
                                        <p:strVal val="visible"/>
                                      </p:to>
                                    </p:set>
                                    <p:animEffect transition="in" filter="fade">
                                      <p:cBhvr>
                                        <p:cTn id="87" dur="100"/>
                                        <p:tgtEl>
                                          <p:spTgt spid="42"/>
                                        </p:tgtEl>
                                      </p:cBhvr>
                                    </p:animEffect>
                                  </p:childTnLst>
                                </p:cTn>
                              </p:par>
                            </p:childTnLst>
                          </p:cTn>
                        </p:par>
                        <p:par>
                          <p:cTn id="88" fill="hold">
                            <p:stCondLst>
                              <p:cond delay="1200"/>
                            </p:stCondLst>
                            <p:childTnLst>
                              <p:par>
                                <p:cTn id="89" presetID="10" presetClass="entr" presetSubtype="0" fill="hold" nodeType="afterEffect">
                                  <p:stCondLst>
                                    <p:cond delay="0"/>
                                  </p:stCondLst>
                                  <p:childTnLst>
                                    <p:set>
                                      <p:cBhvr>
                                        <p:cTn id="90" dur="1" fill="hold">
                                          <p:stCondLst>
                                            <p:cond delay="0"/>
                                          </p:stCondLst>
                                        </p:cTn>
                                        <p:tgtEl>
                                          <p:spTgt spid="49"/>
                                        </p:tgtEl>
                                        <p:attrNameLst>
                                          <p:attrName>style.visibility</p:attrName>
                                        </p:attrNameLst>
                                      </p:cBhvr>
                                      <p:to>
                                        <p:strVal val="visible"/>
                                      </p:to>
                                    </p:set>
                                    <p:animEffect transition="in" filter="fade">
                                      <p:cBhvr>
                                        <p:cTn id="91" dur="100"/>
                                        <p:tgtEl>
                                          <p:spTgt spid="49"/>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48"/>
                                        </p:tgtEl>
                                        <p:attrNameLst>
                                          <p:attrName>style.visibility</p:attrName>
                                        </p:attrNameLst>
                                      </p:cBhvr>
                                      <p:to>
                                        <p:strVal val="visible"/>
                                      </p:to>
                                    </p:set>
                                    <p:animEffect transition="in" filter="fade">
                                      <p:cBhvr>
                                        <p:cTn id="94" dur="100"/>
                                        <p:tgtEl>
                                          <p:spTgt spid="48"/>
                                        </p:tgtEl>
                                      </p:cBhvr>
                                    </p:animEffect>
                                  </p:childTnLst>
                                </p:cTn>
                              </p:par>
                            </p:childTnLst>
                          </p:cTn>
                        </p:par>
                        <p:par>
                          <p:cTn id="95" fill="hold">
                            <p:stCondLst>
                              <p:cond delay="1300"/>
                            </p:stCondLst>
                            <p:childTnLst>
                              <p:par>
                                <p:cTn id="96" presetID="10" presetClass="entr" presetSubtype="0" fill="hold" nodeType="afterEffect">
                                  <p:stCondLst>
                                    <p:cond delay="0"/>
                                  </p:stCondLst>
                                  <p:childTnLst>
                                    <p:set>
                                      <p:cBhvr>
                                        <p:cTn id="97" dur="1" fill="hold">
                                          <p:stCondLst>
                                            <p:cond delay="0"/>
                                          </p:stCondLst>
                                        </p:cTn>
                                        <p:tgtEl>
                                          <p:spTgt spid="51"/>
                                        </p:tgtEl>
                                        <p:attrNameLst>
                                          <p:attrName>style.visibility</p:attrName>
                                        </p:attrNameLst>
                                      </p:cBhvr>
                                      <p:to>
                                        <p:strVal val="visible"/>
                                      </p:to>
                                    </p:set>
                                    <p:animEffect transition="in" filter="fade">
                                      <p:cBhvr>
                                        <p:cTn id="98" dur="100"/>
                                        <p:tgtEl>
                                          <p:spTgt spid="51"/>
                                        </p:tgtEl>
                                      </p:cBhvr>
                                    </p:animEffect>
                                  </p:childTnLst>
                                </p:cTn>
                              </p:par>
                              <p:par>
                                <p:cTn id="99" presetID="10" presetClass="entr" presetSubtype="0" fill="hold" grpId="0" nodeType="withEffect">
                                  <p:stCondLst>
                                    <p:cond delay="0"/>
                                  </p:stCondLst>
                                  <p:childTnLst>
                                    <p:set>
                                      <p:cBhvr>
                                        <p:cTn id="100" dur="1" fill="hold">
                                          <p:stCondLst>
                                            <p:cond delay="0"/>
                                          </p:stCondLst>
                                        </p:cTn>
                                        <p:tgtEl>
                                          <p:spTgt spid="50"/>
                                        </p:tgtEl>
                                        <p:attrNameLst>
                                          <p:attrName>style.visibility</p:attrName>
                                        </p:attrNameLst>
                                      </p:cBhvr>
                                      <p:to>
                                        <p:strVal val="visible"/>
                                      </p:to>
                                    </p:set>
                                    <p:animEffect transition="in" filter="fade">
                                      <p:cBhvr>
                                        <p:cTn id="101" dur="100"/>
                                        <p:tgtEl>
                                          <p:spTgt spid="50"/>
                                        </p:tgtEl>
                                      </p:cBhvr>
                                    </p:animEffect>
                                  </p:childTnLst>
                                </p:cTn>
                              </p:par>
                            </p:childTnLst>
                          </p:cTn>
                        </p:par>
                        <p:par>
                          <p:cTn id="102" fill="hold">
                            <p:stCondLst>
                              <p:cond delay="1400"/>
                            </p:stCondLst>
                            <p:childTnLst>
                              <p:par>
                                <p:cTn id="103" presetID="10" presetClass="entr" presetSubtype="0" fill="hold" nodeType="afterEffect">
                                  <p:stCondLst>
                                    <p:cond delay="0"/>
                                  </p:stCondLst>
                                  <p:childTnLst>
                                    <p:set>
                                      <p:cBhvr>
                                        <p:cTn id="104" dur="1" fill="hold">
                                          <p:stCondLst>
                                            <p:cond delay="0"/>
                                          </p:stCondLst>
                                        </p:cTn>
                                        <p:tgtEl>
                                          <p:spTgt spid="53"/>
                                        </p:tgtEl>
                                        <p:attrNameLst>
                                          <p:attrName>style.visibility</p:attrName>
                                        </p:attrNameLst>
                                      </p:cBhvr>
                                      <p:to>
                                        <p:strVal val="visible"/>
                                      </p:to>
                                    </p:set>
                                    <p:animEffect transition="in" filter="fade">
                                      <p:cBhvr>
                                        <p:cTn id="105" dur="100"/>
                                        <p:tgtEl>
                                          <p:spTgt spid="53"/>
                                        </p:tgtEl>
                                      </p:cBhvr>
                                    </p:animEffect>
                                  </p:childTnLst>
                                </p:cTn>
                              </p:par>
                              <p:par>
                                <p:cTn id="106" presetID="10" presetClass="entr" presetSubtype="0" fill="hold" grpId="0" nodeType="withEffect">
                                  <p:stCondLst>
                                    <p:cond delay="0"/>
                                  </p:stCondLst>
                                  <p:childTnLst>
                                    <p:set>
                                      <p:cBhvr>
                                        <p:cTn id="107" dur="1" fill="hold">
                                          <p:stCondLst>
                                            <p:cond delay="0"/>
                                          </p:stCondLst>
                                        </p:cTn>
                                        <p:tgtEl>
                                          <p:spTgt spid="52"/>
                                        </p:tgtEl>
                                        <p:attrNameLst>
                                          <p:attrName>style.visibility</p:attrName>
                                        </p:attrNameLst>
                                      </p:cBhvr>
                                      <p:to>
                                        <p:strVal val="visible"/>
                                      </p:to>
                                    </p:set>
                                    <p:animEffect transition="in" filter="fade">
                                      <p:cBhvr>
                                        <p:cTn id="108" dur="100"/>
                                        <p:tgtEl>
                                          <p:spTgt spid="52"/>
                                        </p:tgtEl>
                                      </p:cBhvr>
                                    </p:animEffect>
                                  </p:childTnLst>
                                </p:cTn>
                              </p:par>
                            </p:childTnLst>
                          </p:cTn>
                        </p:par>
                        <p:par>
                          <p:cTn id="109" fill="hold">
                            <p:stCondLst>
                              <p:cond delay="1500"/>
                            </p:stCondLst>
                            <p:childTnLst>
                              <p:par>
                                <p:cTn id="110" presetID="10" presetClass="entr" presetSubtype="0" fill="hold" nodeType="afterEffect">
                                  <p:stCondLst>
                                    <p:cond delay="0"/>
                                  </p:stCondLst>
                                  <p:childTnLst>
                                    <p:set>
                                      <p:cBhvr>
                                        <p:cTn id="111" dur="1" fill="hold">
                                          <p:stCondLst>
                                            <p:cond delay="0"/>
                                          </p:stCondLst>
                                        </p:cTn>
                                        <p:tgtEl>
                                          <p:spTgt spid="55"/>
                                        </p:tgtEl>
                                        <p:attrNameLst>
                                          <p:attrName>style.visibility</p:attrName>
                                        </p:attrNameLst>
                                      </p:cBhvr>
                                      <p:to>
                                        <p:strVal val="visible"/>
                                      </p:to>
                                    </p:set>
                                    <p:animEffect transition="in" filter="fade">
                                      <p:cBhvr>
                                        <p:cTn id="112" dur="100"/>
                                        <p:tgtEl>
                                          <p:spTgt spid="55"/>
                                        </p:tgtEl>
                                      </p:cBhvr>
                                    </p:animEffect>
                                  </p:childTnLst>
                                </p:cTn>
                              </p:par>
                              <p:par>
                                <p:cTn id="113" presetID="10" presetClass="entr" presetSubtype="0" fill="hold" grpId="0" nodeType="withEffect">
                                  <p:stCondLst>
                                    <p:cond delay="0"/>
                                  </p:stCondLst>
                                  <p:childTnLst>
                                    <p:set>
                                      <p:cBhvr>
                                        <p:cTn id="114" dur="1" fill="hold">
                                          <p:stCondLst>
                                            <p:cond delay="0"/>
                                          </p:stCondLst>
                                        </p:cTn>
                                        <p:tgtEl>
                                          <p:spTgt spid="54"/>
                                        </p:tgtEl>
                                        <p:attrNameLst>
                                          <p:attrName>style.visibility</p:attrName>
                                        </p:attrNameLst>
                                      </p:cBhvr>
                                      <p:to>
                                        <p:strVal val="visible"/>
                                      </p:to>
                                    </p:set>
                                    <p:animEffect transition="in" filter="fade">
                                      <p:cBhvr>
                                        <p:cTn id="115" dur="100"/>
                                        <p:tgtEl>
                                          <p:spTgt spid="54"/>
                                        </p:tgtEl>
                                      </p:cBhvr>
                                    </p:animEffect>
                                  </p:childTnLst>
                                </p:cTn>
                              </p:par>
                            </p:childTnLst>
                          </p:cTn>
                        </p:par>
                      </p:childTnLst>
                    </p:cTn>
                  </p:par>
                  <p:par>
                    <p:cTn id="116" fill="hold">
                      <p:stCondLst>
                        <p:cond delay="indefinite"/>
                      </p:stCondLst>
                      <p:childTnLst>
                        <p:par>
                          <p:cTn id="117" fill="hold">
                            <p:stCondLst>
                              <p:cond delay="0"/>
                            </p:stCondLst>
                            <p:childTnLst>
                              <p:par>
                                <p:cTn id="118" presetID="10" presetClass="entr" presetSubtype="0" fill="hold" nodeType="clickEffect">
                                  <p:stCondLst>
                                    <p:cond delay="0"/>
                                  </p:stCondLst>
                                  <p:childTnLst>
                                    <p:set>
                                      <p:cBhvr>
                                        <p:cTn id="119" dur="1" fill="hold">
                                          <p:stCondLst>
                                            <p:cond delay="0"/>
                                          </p:stCondLst>
                                        </p:cTn>
                                        <p:tgtEl>
                                          <p:spTgt spid="2"/>
                                        </p:tgtEl>
                                        <p:attrNameLst>
                                          <p:attrName>style.visibility</p:attrName>
                                        </p:attrNameLst>
                                      </p:cBhvr>
                                      <p:to>
                                        <p:strVal val="visible"/>
                                      </p:to>
                                    </p:set>
                                    <p:animEffect transition="in" filter="fade">
                                      <p:cBhvr>
                                        <p:cTn id="120" dur="500"/>
                                        <p:tgtEl>
                                          <p:spTgt spid="2"/>
                                        </p:tgtEl>
                                      </p:cBhvr>
                                    </p:animEffect>
                                  </p:childTnLst>
                                </p:cTn>
                              </p:par>
                            </p:childTnLst>
                          </p:cTn>
                        </p:par>
                      </p:childTnLst>
                    </p:cTn>
                  </p:par>
                  <p:par>
                    <p:cTn id="121" fill="hold">
                      <p:stCondLst>
                        <p:cond delay="indefinite"/>
                      </p:stCondLst>
                      <p:childTnLst>
                        <p:par>
                          <p:cTn id="122" fill="hold">
                            <p:stCondLst>
                              <p:cond delay="0"/>
                            </p:stCondLst>
                            <p:childTnLst>
                              <p:par>
                                <p:cTn id="123" presetID="10" presetClass="entr" presetSubtype="0" fill="hold" grpId="0" nodeType="clickEffect">
                                  <p:stCondLst>
                                    <p:cond delay="0"/>
                                  </p:stCondLst>
                                  <p:childTnLst>
                                    <p:set>
                                      <p:cBhvr>
                                        <p:cTn id="124" dur="1" fill="hold">
                                          <p:stCondLst>
                                            <p:cond delay="0"/>
                                          </p:stCondLst>
                                        </p:cTn>
                                        <p:tgtEl>
                                          <p:spTgt spid="59"/>
                                        </p:tgtEl>
                                        <p:attrNameLst>
                                          <p:attrName>style.visibility</p:attrName>
                                        </p:attrNameLst>
                                      </p:cBhvr>
                                      <p:to>
                                        <p:strVal val="visible"/>
                                      </p:to>
                                    </p:set>
                                    <p:animEffect transition="in" filter="fade">
                                      <p:cBhvr>
                                        <p:cTn id="125"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P spid="19" grpId="0" animBg="1"/>
      <p:bldP spid="21" grpId="0" animBg="1"/>
      <p:bldP spid="24" grpId="0" animBg="1"/>
      <p:bldP spid="27" grpId="0" animBg="1"/>
      <p:bldP spid="30" grpId="0" animBg="1"/>
      <p:bldP spid="36" grpId="0" animBg="1"/>
      <p:bldP spid="40" grpId="0" animBg="1"/>
      <p:bldP spid="42" grpId="0" animBg="1"/>
      <p:bldP spid="44" grpId="0" animBg="1"/>
      <p:bldP spid="46" grpId="0" animBg="1"/>
      <p:bldP spid="48" grpId="0" animBg="1"/>
      <p:bldP spid="50" grpId="0" animBg="1"/>
      <p:bldP spid="52" grpId="0" animBg="1"/>
      <p:bldP spid="54" grpId="0" animBg="1"/>
      <p:bldP spid="59"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 descr="Image result for graph processing"/>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9601025">
            <a:off x="1893685" y="115538"/>
            <a:ext cx="7851540" cy="785154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0" y="460619"/>
            <a:ext cx="12192000" cy="6397381"/>
          </a:xfrm>
          <a:prstGeom prst="rect">
            <a:avLst/>
          </a:pr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sp>
        <p:nvSpPr>
          <p:cNvPr id="24" name="Rounded Rectangle 58">
            <a:extLst>
              <a:ext uri="{FF2B5EF4-FFF2-40B4-BE49-F238E27FC236}">
                <a16:creationId xmlns:a16="http://schemas.microsoft.com/office/drawing/2014/main" id="{21E4795F-3153-477F-AD5B-D671DC6CFAAD}"/>
              </a:ext>
            </a:extLst>
          </p:cNvPr>
          <p:cNvSpPr/>
          <p:nvPr/>
        </p:nvSpPr>
        <p:spPr>
          <a:xfrm>
            <a:off x="4918128" y="978088"/>
            <a:ext cx="2221988" cy="461204"/>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Semi-streaming</a:t>
            </a:r>
            <a:r>
              <a:rPr lang="pl-PL" dirty="0" smtClean="0"/>
              <a:t> [1]</a:t>
            </a:r>
          </a:p>
        </p:txBody>
      </p:sp>
      <p:pic>
        <p:nvPicPr>
          <p:cNvPr id="25" name="Picture 2" descr="http://www.avonbournetrust.org/user/74/159860.png">
            <a:extLst>
              <a:ext uri="{FF2B5EF4-FFF2-40B4-BE49-F238E27FC236}">
                <a16:creationId xmlns:a16="http://schemas.microsoft.com/office/drawing/2014/main" id="{926AFE8C-4E96-455B-BDC3-610B53BC4AA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1064" y="768245"/>
            <a:ext cx="546604" cy="54660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a:stretch>
            <a:fillRect/>
          </a:stretch>
        </p:blipFill>
        <p:spPr>
          <a:xfrm>
            <a:off x="3743373" y="2014662"/>
            <a:ext cx="8257763" cy="4644993"/>
          </a:xfrm>
          <a:prstGeom prst="rect">
            <a:avLst/>
          </a:prstGeom>
          <a:ln>
            <a:solidFill>
              <a:schemeClr val="tx1"/>
            </a:solidFill>
          </a:ln>
          <a:effectLst>
            <a:outerShdw blurRad="50800" dist="38100" dir="2700000" algn="tl" rotWithShape="0">
              <a:prstClr val="black">
                <a:alpha val="40000"/>
              </a:prstClr>
            </a:outerShdw>
          </a:effectLst>
        </p:spPr>
      </p:pic>
      <p:sp>
        <p:nvSpPr>
          <p:cNvPr id="13" name="Rounded Rectangle 58">
            <a:extLst>
              <a:ext uri="{FF2B5EF4-FFF2-40B4-BE49-F238E27FC236}">
                <a16:creationId xmlns:a16="http://schemas.microsoft.com/office/drawing/2014/main" id="{F533C29D-DB31-4CEC-8F72-4F58076869E5}"/>
              </a:ext>
            </a:extLst>
          </p:cNvPr>
          <p:cNvSpPr/>
          <p:nvPr/>
        </p:nvSpPr>
        <p:spPr>
          <a:xfrm>
            <a:off x="8586530" y="605593"/>
            <a:ext cx="3414606" cy="1210724"/>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smtClean="0"/>
              <a:t>Covers a general streaming setting (= works for </a:t>
            </a:r>
            <a:r>
              <a:rPr lang="en-US" sz="2200" dirty="0" err="1" smtClean="0"/>
              <a:t>substream</a:t>
            </a:r>
            <a:r>
              <a:rPr lang="en-US" sz="2200" dirty="0" smtClean="0"/>
              <a:t>-centric)</a:t>
            </a:r>
            <a:endParaRPr lang="de-CH" sz="2200" dirty="0"/>
          </a:p>
        </p:txBody>
      </p:sp>
      <p:pic>
        <p:nvPicPr>
          <p:cNvPr id="14" name="Picture 14" descr=" 4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08748" y="1397681"/>
            <a:ext cx="490542" cy="490542"/>
          </a:xfrm>
          <a:prstGeom prst="rect">
            <a:avLst/>
          </a:prstGeom>
          <a:noFill/>
          <a:extLst>
            <a:ext uri="{909E8E84-426E-40DD-AFC4-6F175D3DCCD1}">
              <a14:hiddenFill xmlns:a14="http://schemas.microsoft.com/office/drawing/2010/main">
                <a:solidFill>
                  <a:srgbClr val="FFFFFF"/>
                </a:solidFill>
              </a14:hiddenFill>
            </a:ext>
          </a:extLst>
        </p:spPr>
      </p:pic>
      <p:sp>
        <p:nvSpPr>
          <p:cNvPr id="19" name="Rounded Rectangle 58">
            <a:extLst>
              <a:ext uri="{FF2B5EF4-FFF2-40B4-BE49-F238E27FC236}">
                <a16:creationId xmlns:a16="http://schemas.microsoft.com/office/drawing/2014/main" id="{F533C29D-DB31-4CEC-8F72-4F58076869E5}"/>
              </a:ext>
            </a:extLst>
          </p:cNvPr>
          <p:cNvSpPr/>
          <p:nvPr/>
        </p:nvSpPr>
        <p:spPr>
          <a:xfrm>
            <a:off x="382611" y="5150987"/>
            <a:ext cx="3129695" cy="1184067"/>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smtClean="0"/>
              <a:t>Offers (potentially powerful) MWM algorithms</a:t>
            </a:r>
            <a:endParaRPr lang="de-CH" sz="2200" dirty="0"/>
          </a:p>
        </p:txBody>
      </p:sp>
      <p:pic>
        <p:nvPicPr>
          <p:cNvPr id="20" name="Picture 14" descr=" 4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4829" y="5916419"/>
            <a:ext cx="490542" cy="490542"/>
          </a:xfrm>
          <a:prstGeom prst="rect">
            <a:avLst/>
          </a:prstGeom>
          <a:noFill/>
          <a:extLst>
            <a:ext uri="{909E8E84-426E-40DD-AFC4-6F175D3DCCD1}">
              <a14:hiddenFill xmlns:a14="http://schemas.microsoft.com/office/drawing/2010/main">
                <a:solidFill>
                  <a:srgbClr val="FFFFFF"/>
                </a:solidFill>
              </a14:hiddenFill>
            </a:ext>
          </a:extLst>
        </p:spPr>
      </p:pic>
      <p:sp>
        <p:nvSpPr>
          <p:cNvPr id="21" name="Rounded Rectangle 58">
            <a:extLst>
              <a:ext uri="{FF2B5EF4-FFF2-40B4-BE49-F238E27FC236}">
                <a16:creationId xmlns:a16="http://schemas.microsoft.com/office/drawing/2014/main" id="{F533C29D-DB31-4CEC-8F72-4F58076869E5}"/>
              </a:ext>
            </a:extLst>
          </p:cNvPr>
          <p:cNvSpPr/>
          <p:nvPr/>
        </p:nvSpPr>
        <p:spPr>
          <a:xfrm>
            <a:off x="954499" y="2598227"/>
            <a:ext cx="4644996" cy="1396079"/>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smtClean="0"/>
              <a:t>Assumes </a:t>
            </a:r>
            <a:r>
              <a:rPr lang="en-US" sz="2200" i="1" dirty="0" smtClean="0"/>
              <a:t>O(n log</a:t>
            </a:r>
            <a:r>
              <a:rPr lang="en-US" sz="2800" i="1" baseline="30000" dirty="0" smtClean="0"/>
              <a:t>c</a:t>
            </a:r>
            <a:r>
              <a:rPr lang="en-US" sz="2200" i="1" dirty="0" smtClean="0"/>
              <a:t> n)</a:t>
            </a:r>
            <a:r>
              <a:rPr lang="en-US" sz="2200" dirty="0" smtClean="0"/>
              <a:t> local space that can be used for processing an edge </a:t>
            </a:r>
            <a:r>
              <a:rPr lang="en-US" sz="2200" dirty="0" smtClean="0">
                <a:sym typeface="Wingdings" panose="05000000000000000000" pitchFamily="2" charset="2"/>
              </a:rPr>
              <a:t> fits well FPGA BRAM constraints!</a:t>
            </a:r>
            <a:endParaRPr lang="de-CH" sz="2200" dirty="0"/>
          </a:p>
        </p:txBody>
      </p:sp>
      <p:pic>
        <p:nvPicPr>
          <p:cNvPr id="22" name="Picture 14" descr=" 4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7726" y="2501133"/>
            <a:ext cx="490542" cy="490542"/>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Arrow Connector 3"/>
          <p:cNvCxnSpPr/>
          <p:nvPr/>
        </p:nvCxnSpPr>
        <p:spPr>
          <a:xfrm>
            <a:off x="5232721" y="3817618"/>
            <a:ext cx="1907395" cy="1519594"/>
          </a:xfrm>
          <a:prstGeom prst="straightConnector1">
            <a:avLst/>
          </a:prstGeom>
          <a:ln w="76200">
            <a:solidFill>
              <a:schemeClr val="accent1">
                <a:lumMod val="75000"/>
              </a:schemeClr>
            </a:solidFill>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27" name="Rounded Rectangle 58">
            <a:extLst>
              <a:ext uri="{FF2B5EF4-FFF2-40B4-BE49-F238E27FC236}">
                <a16:creationId xmlns:a16="http://schemas.microsoft.com/office/drawing/2014/main" id="{21E4795F-3153-477F-AD5B-D671DC6CFAAD}"/>
              </a:ext>
            </a:extLst>
          </p:cNvPr>
          <p:cNvSpPr/>
          <p:nvPr/>
        </p:nvSpPr>
        <p:spPr>
          <a:xfrm>
            <a:off x="1570907" y="1120006"/>
            <a:ext cx="2700120" cy="639752"/>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dirty="0" smtClean="0"/>
              <a:t>Why semi-streaming, and what does it mean?</a:t>
            </a:r>
          </a:p>
        </p:txBody>
      </p:sp>
      <p:pic>
        <p:nvPicPr>
          <p:cNvPr id="29" name="Picture 2" descr="http://www.avonbournetrust.org/user/74/159860.png">
            <a:extLst>
              <a:ext uri="{FF2B5EF4-FFF2-40B4-BE49-F238E27FC236}">
                <a16:creationId xmlns:a16="http://schemas.microsoft.com/office/drawing/2014/main" id="{926AFE8C-4E96-455B-BDC3-610B53BC4AA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04193" y="1432920"/>
            <a:ext cx="546604" cy="54660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5205" y="454943"/>
            <a:ext cx="8737725" cy="369332"/>
          </a:xfrm>
          <a:prstGeom prst="rect">
            <a:avLst/>
          </a:prstGeom>
        </p:spPr>
        <p:txBody>
          <a:bodyPr wrap="square">
            <a:spAutoFit/>
          </a:bodyPr>
          <a:lstStyle/>
          <a:p>
            <a:r>
              <a:rPr lang="pl-PL" dirty="0" smtClean="0"/>
              <a:t>[1] </a:t>
            </a:r>
            <a:r>
              <a:rPr lang="en-US" dirty="0" smtClean="0"/>
              <a:t>J</a:t>
            </a:r>
            <a:r>
              <a:rPr lang="en-US" dirty="0"/>
              <a:t>. </a:t>
            </a:r>
            <a:r>
              <a:rPr lang="en-US" dirty="0" err="1"/>
              <a:t>Feigenbaum</a:t>
            </a:r>
            <a:r>
              <a:rPr lang="en-US" dirty="0"/>
              <a:t> et al. On graph problems in a </a:t>
            </a:r>
            <a:r>
              <a:rPr lang="en-US" dirty="0" smtClean="0"/>
              <a:t>semi-streaming</a:t>
            </a:r>
            <a:r>
              <a:rPr lang="pl-PL" dirty="0" smtClean="0"/>
              <a:t> </a:t>
            </a:r>
            <a:r>
              <a:rPr lang="en-US" dirty="0" smtClean="0"/>
              <a:t>model.</a:t>
            </a:r>
            <a:r>
              <a:rPr lang="pl-PL" dirty="0" smtClean="0"/>
              <a:t> </a:t>
            </a:r>
            <a:r>
              <a:rPr lang="en-US" dirty="0" smtClean="0"/>
              <a:t>Theoretical </a:t>
            </a:r>
            <a:r>
              <a:rPr lang="en-US" dirty="0"/>
              <a:t>CS, 2005</a:t>
            </a:r>
          </a:p>
        </p:txBody>
      </p:sp>
    </p:spTree>
    <p:extLst>
      <p:ext uri="{BB962C8B-B14F-4D97-AF65-F5344CB8AC3E}">
        <p14:creationId xmlns:p14="http://schemas.microsoft.com/office/powerpoint/2010/main" val="1747081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500"/>
                                        <p:tgtEl>
                                          <p:spTgt spid="2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10" presetClass="entr" presetSubtype="0"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500"/>
                                        <p:tgtEl>
                                          <p:spTgt spid="4"/>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500"/>
                                        <p:tgtEl>
                                          <p:spTgt spid="21"/>
                                        </p:tgtEl>
                                      </p:cBhvr>
                                    </p:animEffect>
                                  </p:childTnLst>
                                </p:cTn>
                              </p:par>
                              <p:par>
                                <p:cTn id="32" presetID="10" presetClass="entr" presetSubtype="0" fill="hold" nodeType="with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fade">
                                      <p:cBhvr>
                                        <p:cTn id="34" dur="500"/>
                                        <p:tgtEl>
                                          <p:spTgt spid="22"/>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500"/>
                                        <p:tgtEl>
                                          <p:spTgt spid="20"/>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9" grpId="0" animBg="1"/>
      <p:bldP spid="21" grpId="0" animBg="1"/>
      <p:bldP spid="2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24"/>
          <p:cNvSpPr>
            <a:spLocks noGrp="1"/>
          </p:cNvSpPr>
          <p:nvPr>
            <p:ph type="title"/>
          </p:nvPr>
        </p:nvSpPr>
        <p:spPr>
          <a:noFill/>
        </p:spPr>
        <p:txBody>
          <a:bodyPr/>
          <a:lstStyle/>
          <a:p>
            <a:r>
              <a:rPr lang="en-US" dirty="0" smtClean="0"/>
              <a:t>Research Questions</a:t>
            </a:r>
            <a:endParaRPr lang="de-CH" dirty="0"/>
          </a:p>
        </p:txBody>
      </p:sp>
      <p:sp>
        <p:nvSpPr>
          <p:cNvPr id="26" name="Rounded Rectangle 25"/>
          <p:cNvSpPr/>
          <p:nvPr/>
        </p:nvSpPr>
        <p:spPr>
          <a:xfrm>
            <a:off x="5519936" y="1077268"/>
            <a:ext cx="2916324" cy="1247225"/>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Which programming paradigm to use for (approximate) MWM?</a:t>
            </a:r>
            <a:endParaRPr lang="pl-PL" sz="2000" dirty="0"/>
          </a:p>
        </p:txBody>
      </p:sp>
      <p:pic>
        <p:nvPicPr>
          <p:cNvPr id="27" name="Picture 2" descr="http://www.avonbournetrust.org/user/74/159860.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49454" y="797454"/>
            <a:ext cx="740964" cy="740964"/>
          </a:xfrm>
          <a:prstGeom prst="rect">
            <a:avLst/>
          </a:prstGeom>
          <a:noFill/>
          <a:extLst>
            <a:ext uri="{909E8E84-426E-40DD-AFC4-6F175D3DCCD1}">
              <a14:hiddenFill xmlns:a14="http://schemas.microsoft.com/office/drawing/2010/main">
                <a:solidFill>
                  <a:srgbClr val="FFFFFF"/>
                </a:solidFill>
              </a14:hiddenFill>
            </a:ext>
          </a:extLst>
        </p:spPr>
      </p:pic>
      <p:sp>
        <p:nvSpPr>
          <p:cNvPr id="29" name="Rounded Rectangle 28"/>
          <p:cNvSpPr/>
          <p:nvPr/>
        </p:nvSpPr>
        <p:spPr>
          <a:xfrm>
            <a:off x="1517723" y="1991377"/>
            <a:ext cx="2850086" cy="1725656"/>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How to design a high-performance MWM algorithm (as dictated by the used paradigm)?</a:t>
            </a:r>
            <a:endParaRPr lang="pl-PL" sz="2000" dirty="0"/>
          </a:p>
        </p:txBody>
      </p:sp>
      <p:pic>
        <p:nvPicPr>
          <p:cNvPr id="30" name="Picture 2" descr="http://www.avonbournetrust.org/user/74/159860.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47241" y="1700881"/>
            <a:ext cx="740964" cy="740964"/>
          </a:xfrm>
          <a:prstGeom prst="rect">
            <a:avLst/>
          </a:prstGeom>
          <a:noFill/>
          <a:extLst>
            <a:ext uri="{909E8E84-426E-40DD-AFC4-6F175D3DCCD1}">
              <a14:hiddenFill xmlns:a14="http://schemas.microsoft.com/office/drawing/2010/main">
                <a:solidFill>
                  <a:srgbClr val="FFFFFF"/>
                </a:solidFill>
              </a14:hiddenFill>
            </a:ext>
          </a:extLst>
        </p:spPr>
      </p:pic>
      <p:sp>
        <p:nvSpPr>
          <p:cNvPr id="31" name="Rounded Rectangle 30"/>
          <p:cNvSpPr/>
          <p:nvPr/>
        </p:nvSpPr>
        <p:spPr>
          <a:xfrm>
            <a:off x="7644172" y="3105790"/>
            <a:ext cx="2736304" cy="1610248"/>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What is the HW FPGA design that ensures high performance?</a:t>
            </a:r>
            <a:endParaRPr lang="pl-PL" sz="2000" dirty="0"/>
          </a:p>
        </p:txBody>
      </p:sp>
      <p:pic>
        <p:nvPicPr>
          <p:cNvPr id="32" name="Picture 2" descr="http://www.avonbournetrust.org/user/74/159860.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98328" y="2868881"/>
            <a:ext cx="740964" cy="740964"/>
          </a:xfrm>
          <a:prstGeom prst="rect">
            <a:avLst/>
          </a:prstGeom>
          <a:noFill/>
          <a:extLst>
            <a:ext uri="{909E8E84-426E-40DD-AFC4-6F175D3DCCD1}">
              <a14:hiddenFill xmlns:a14="http://schemas.microsoft.com/office/drawing/2010/main">
                <a:solidFill>
                  <a:srgbClr val="FFFFFF"/>
                </a:solidFill>
              </a14:hiddenFill>
            </a:ext>
          </a:extLst>
        </p:spPr>
      </p:pic>
      <p:sp>
        <p:nvSpPr>
          <p:cNvPr id="35" name="Rounded Rectangle 34"/>
          <p:cNvSpPr/>
          <p:nvPr/>
        </p:nvSpPr>
        <p:spPr>
          <a:xfrm>
            <a:off x="3459018" y="5013176"/>
            <a:ext cx="3204356" cy="1484513"/>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What is the ultimate performance, power consumption, and the related tradeoffs?</a:t>
            </a:r>
            <a:endParaRPr lang="pl-PL" sz="2000" dirty="0"/>
          </a:p>
        </p:txBody>
      </p:sp>
      <p:pic>
        <p:nvPicPr>
          <p:cNvPr id="36" name="Picture 2" descr="http://www.avonbournetrust.org/user/74/159860.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20373" y="4840031"/>
            <a:ext cx="740964" cy="740964"/>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622549" y="1569013"/>
            <a:ext cx="4413796" cy="2341901"/>
          </a:xfrm>
          <a:prstGeom prst="rect">
            <a:avLst/>
          </a:pr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39" name="Rectangle 38"/>
          <p:cNvSpPr/>
          <p:nvPr/>
        </p:nvSpPr>
        <p:spPr>
          <a:xfrm>
            <a:off x="7176120" y="2736186"/>
            <a:ext cx="4413796" cy="2385001"/>
          </a:xfrm>
          <a:prstGeom prst="rect">
            <a:avLst/>
          </a:pr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40" name="Rectangle 39"/>
          <p:cNvSpPr/>
          <p:nvPr/>
        </p:nvSpPr>
        <p:spPr>
          <a:xfrm>
            <a:off x="2576248" y="4201410"/>
            <a:ext cx="4413796" cy="2520280"/>
          </a:xfrm>
          <a:prstGeom prst="rect">
            <a:avLst/>
          </a:pr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4" name="Rounded Rectangle 13"/>
          <p:cNvSpPr/>
          <p:nvPr/>
        </p:nvSpPr>
        <p:spPr>
          <a:xfrm rot="20601088">
            <a:off x="4813156" y="553949"/>
            <a:ext cx="2916324" cy="1247225"/>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U</a:t>
            </a:r>
            <a:r>
              <a:rPr lang="en-US" sz="2000" dirty="0" smtClean="0"/>
              <a:t>se </a:t>
            </a:r>
            <a:r>
              <a:rPr lang="en-US" sz="2000" b="1" u="sng" dirty="0" err="1" smtClean="0"/>
              <a:t>substream</a:t>
            </a:r>
            <a:r>
              <a:rPr lang="en-US" sz="2000" b="1" u="sng" dirty="0" smtClean="0"/>
              <a:t>-centric processing </a:t>
            </a:r>
            <a:r>
              <a:rPr lang="en-US" sz="2000" dirty="0" smtClean="0"/>
              <a:t>(exposes parallelism)</a:t>
            </a:r>
          </a:p>
        </p:txBody>
      </p:sp>
      <p:sp>
        <p:nvSpPr>
          <p:cNvPr id="15" name="Rounded Rectangle 14"/>
          <p:cNvSpPr/>
          <p:nvPr/>
        </p:nvSpPr>
        <p:spPr>
          <a:xfrm rot="20601088">
            <a:off x="5712696" y="1536522"/>
            <a:ext cx="3686998" cy="1523231"/>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For enabling theoretical analysis and rigor </a:t>
            </a:r>
            <a:r>
              <a:rPr lang="en-US" sz="2000" b="1" u="sng" dirty="0" smtClean="0"/>
              <a:t>in the context of FPGAs</a:t>
            </a:r>
            <a:r>
              <a:rPr lang="en-US" sz="2000" dirty="0" smtClean="0"/>
              <a:t> (small local space), use </a:t>
            </a:r>
            <a:r>
              <a:rPr lang="pl-PL" sz="2000" dirty="0" smtClean="0"/>
              <a:t>the </a:t>
            </a:r>
            <a:r>
              <a:rPr lang="en-US" sz="2000" b="1" u="sng" dirty="0" smtClean="0"/>
              <a:t>semi-streaming model</a:t>
            </a:r>
          </a:p>
        </p:txBody>
      </p:sp>
    </p:spTree>
    <p:extLst>
      <p:ext uri="{BB962C8B-B14F-4D97-AF65-F5344CB8AC3E}">
        <p14:creationId xmlns:p14="http://schemas.microsoft.com/office/powerpoint/2010/main" val="16767774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38"/>
                                        </p:tgtEl>
                                      </p:cBhvr>
                                    </p:animEffect>
                                    <p:set>
                                      <p:cBhvr>
                                        <p:cTn id="17" dur="1" fill="hold">
                                          <p:stCondLst>
                                            <p:cond delay="499"/>
                                          </p:stCondLst>
                                        </p:cTn>
                                        <p:tgtEl>
                                          <p:spTgt spid="3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14" grpId="0" animBg="1"/>
      <p:bldP spid="15"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 descr="Image result for graph processing"/>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9601025">
            <a:off x="1893685" y="115538"/>
            <a:ext cx="7851540" cy="785154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0" y="460619"/>
            <a:ext cx="12192000" cy="6397381"/>
          </a:xfrm>
          <a:prstGeom prst="rect">
            <a:avLst/>
          </a:pr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8" name="Rounded Rectangle 58">
            <a:extLst>
              <a:ext uri="{FF2B5EF4-FFF2-40B4-BE49-F238E27FC236}">
                <a16:creationId xmlns:a16="http://schemas.microsoft.com/office/drawing/2014/main" id="{F533C29D-DB31-4CEC-8F72-4F58076869E5}"/>
              </a:ext>
            </a:extLst>
          </p:cNvPr>
          <p:cNvSpPr/>
          <p:nvPr/>
        </p:nvSpPr>
        <p:spPr>
          <a:xfrm>
            <a:off x="8436260" y="532003"/>
            <a:ext cx="3696978" cy="1752459"/>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u="sng" dirty="0" smtClean="0"/>
              <a:t>Part </a:t>
            </a:r>
            <a:r>
              <a:rPr lang="pl-PL" sz="2600" b="1" u="sng" dirty="0" smtClean="0"/>
              <a:t>3 continued </a:t>
            </a:r>
            <a:r>
              <a:rPr lang="en-US" sz="2600" dirty="0" smtClean="0"/>
              <a:t>: </a:t>
            </a:r>
            <a:r>
              <a:rPr lang="pl-PL" sz="2600" dirty="0" smtClean="0"/>
              <a:t>Analysis of models and </a:t>
            </a:r>
            <a:r>
              <a:rPr lang="pl-PL" sz="2600" b="1" u="sng" dirty="0" smtClean="0"/>
              <a:t>algorithms</a:t>
            </a:r>
            <a:r>
              <a:rPr lang="pl-PL" sz="2600" dirty="0" smtClean="0"/>
              <a:t> for streaming graph processing</a:t>
            </a:r>
            <a:endParaRPr lang="de-CH" sz="2600" b="1" dirty="0"/>
          </a:p>
        </p:txBody>
      </p:sp>
      <p:pic>
        <p:nvPicPr>
          <p:cNvPr id="4" name="Picture 3"/>
          <p:cNvPicPr>
            <a:picLocks noChangeAspect="1"/>
          </p:cNvPicPr>
          <p:nvPr/>
        </p:nvPicPr>
        <p:blipFill>
          <a:blip r:embed="rId3"/>
          <a:stretch>
            <a:fillRect/>
          </a:stretch>
        </p:blipFill>
        <p:spPr>
          <a:xfrm>
            <a:off x="111953" y="555034"/>
            <a:ext cx="6050640" cy="6222338"/>
          </a:xfrm>
          <a:prstGeom prst="rect">
            <a:avLst/>
          </a:prstGeom>
          <a:ln>
            <a:solidFill>
              <a:schemeClr val="tx1"/>
            </a:solidFill>
          </a:ln>
          <a:effectLst>
            <a:outerShdw blurRad="50800" dist="38100" dir="2700000" algn="tl" rotWithShape="0">
              <a:prstClr val="black">
                <a:alpha val="40000"/>
              </a:prstClr>
            </a:outerShdw>
          </a:effectLst>
        </p:spPr>
      </p:pic>
      <p:sp>
        <p:nvSpPr>
          <p:cNvPr id="23" name="Rounded Rectangle 58">
            <a:extLst>
              <a:ext uri="{FF2B5EF4-FFF2-40B4-BE49-F238E27FC236}">
                <a16:creationId xmlns:a16="http://schemas.microsoft.com/office/drawing/2014/main" id="{F533C29D-DB31-4CEC-8F72-4F58076869E5}"/>
              </a:ext>
            </a:extLst>
          </p:cNvPr>
          <p:cNvSpPr/>
          <p:nvPr/>
        </p:nvSpPr>
        <p:spPr>
          <a:xfrm>
            <a:off x="7536160" y="2600908"/>
            <a:ext cx="4293056" cy="1405301"/>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dirty="0" smtClean="0"/>
              <a:t>~30 algorithms for streaming (approximate) MWM</a:t>
            </a:r>
            <a:r>
              <a:rPr lang="pl-PL" sz="2600" dirty="0" smtClean="0"/>
              <a:t> (in the semi-streaming model)</a:t>
            </a:r>
            <a:endParaRPr lang="de-CH" sz="2600" dirty="0"/>
          </a:p>
        </p:txBody>
      </p:sp>
      <p:sp>
        <p:nvSpPr>
          <p:cNvPr id="37" name="Rounded Rectangular Callout 36"/>
          <p:cNvSpPr/>
          <p:nvPr/>
        </p:nvSpPr>
        <p:spPr>
          <a:xfrm>
            <a:off x="7536160" y="4406604"/>
            <a:ext cx="3853935" cy="1072290"/>
          </a:xfrm>
          <a:prstGeom prst="wedgeRoundRectCallout">
            <a:avLst>
              <a:gd name="adj1" fmla="val 43953"/>
              <a:gd name="adj2" fmla="val -83251"/>
              <a:gd name="adj3" fmla="val 16667"/>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smtClean="0"/>
              <a:t>Any interesting idea to use</a:t>
            </a:r>
          </a:p>
          <a:p>
            <a:pPr algn="ctr"/>
            <a:r>
              <a:rPr lang="en-US" sz="2200" dirty="0" smtClean="0"/>
              <a:t>in the context of FPGAs and </a:t>
            </a:r>
            <a:r>
              <a:rPr lang="en-US" sz="2200" dirty="0" err="1" smtClean="0"/>
              <a:t>substream</a:t>
            </a:r>
            <a:r>
              <a:rPr lang="en-US" sz="2200" dirty="0" smtClean="0"/>
              <a:t>-centric processing?</a:t>
            </a:r>
            <a:endParaRPr lang="en-US" sz="2200" dirty="0"/>
          </a:p>
        </p:txBody>
      </p:sp>
      <p:pic>
        <p:nvPicPr>
          <p:cNvPr id="38" name="Picture 2" descr="http://www.avonbournetrust.org/user/74/159860.png">
            <a:extLst>
              <a:ext uri="{FF2B5EF4-FFF2-40B4-BE49-F238E27FC236}">
                <a16:creationId xmlns:a16="http://schemas.microsoft.com/office/drawing/2014/main" id="{E24135B5-C8BF-442C-9A11-4E0F523C749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012967" y="4295600"/>
            <a:ext cx="550288" cy="550286"/>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89985" y="908720"/>
            <a:ext cx="6140214" cy="5544616"/>
          </a:xfrm>
          <a:prstGeom prst="rect">
            <a:avLst/>
          </a:pr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4" name="Rounded Rectangular Callout 13"/>
          <p:cNvSpPr/>
          <p:nvPr/>
        </p:nvSpPr>
        <p:spPr>
          <a:xfrm>
            <a:off x="281240" y="1931041"/>
            <a:ext cx="1678339" cy="706842"/>
          </a:xfrm>
          <a:prstGeom prst="wedgeRoundRectCallout">
            <a:avLst>
              <a:gd name="adj1" fmla="val 13175"/>
              <a:gd name="adj2" fmla="val -198979"/>
              <a:gd name="adj3" fmla="val 1666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Maximize accuracy</a:t>
            </a:r>
            <a:endParaRPr lang="en-US" dirty="0"/>
          </a:p>
        </p:txBody>
      </p:sp>
      <p:sp>
        <p:nvSpPr>
          <p:cNvPr id="15" name="Rounded Rectangle 58">
            <a:extLst>
              <a:ext uri="{FF2B5EF4-FFF2-40B4-BE49-F238E27FC236}">
                <a16:creationId xmlns:a16="http://schemas.microsoft.com/office/drawing/2014/main" id="{F533C29D-DB31-4CEC-8F72-4F58076869E5}"/>
              </a:ext>
            </a:extLst>
          </p:cNvPr>
          <p:cNvSpPr/>
          <p:nvPr/>
        </p:nvSpPr>
        <p:spPr>
          <a:xfrm>
            <a:off x="128213" y="1025416"/>
            <a:ext cx="963231" cy="738780"/>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2200" dirty="0" smtClean="0"/>
              <a:t>Our</a:t>
            </a:r>
          </a:p>
          <a:p>
            <a:pPr algn="ctr"/>
            <a:r>
              <a:rPr lang="pl-PL" sz="2200" dirty="0" smtClean="0"/>
              <a:t>goals:</a:t>
            </a:r>
            <a:endParaRPr lang="de-CH" sz="2200" dirty="0"/>
          </a:p>
        </p:txBody>
      </p:sp>
      <p:sp>
        <p:nvSpPr>
          <p:cNvPr id="16" name="Rounded Rectangular Callout 15"/>
          <p:cNvSpPr/>
          <p:nvPr/>
        </p:nvSpPr>
        <p:spPr>
          <a:xfrm>
            <a:off x="1225643" y="2804728"/>
            <a:ext cx="1332148" cy="650576"/>
          </a:xfrm>
          <a:prstGeom prst="wedgeRoundRectCallout">
            <a:avLst>
              <a:gd name="adj1" fmla="val 43811"/>
              <a:gd name="adj2" fmla="val -342438"/>
              <a:gd name="adj3" fmla="val 1666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dirty="0" smtClean="0"/>
              <a:t>Minimize local space</a:t>
            </a:r>
            <a:endParaRPr lang="en-US" dirty="0"/>
          </a:p>
        </p:txBody>
      </p:sp>
      <p:sp>
        <p:nvSpPr>
          <p:cNvPr id="19" name="Rounded Rectangular Callout 18"/>
          <p:cNvSpPr/>
          <p:nvPr/>
        </p:nvSpPr>
        <p:spPr>
          <a:xfrm>
            <a:off x="2680049" y="1025416"/>
            <a:ext cx="1147699" cy="650576"/>
          </a:xfrm>
          <a:prstGeom prst="wedgeRoundRectCallout">
            <a:avLst>
              <a:gd name="adj1" fmla="val 37771"/>
              <a:gd name="adj2" fmla="val -78902"/>
              <a:gd name="adj3" fmla="val 1666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dirty="0" smtClean="0"/>
              <a:t>Minimize #passes</a:t>
            </a:r>
            <a:endParaRPr lang="en-US" dirty="0"/>
          </a:p>
        </p:txBody>
      </p:sp>
      <p:sp>
        <p:nvSpPr>
          <p:cNvPr id="21" name="Rounded Rectangular Callout 20"/>
          <p:cNvSpPr/>
          <p:nvPr/>
        </p:nvSpPr>
        <p:spPr>
          <a:xfrm>
            <a:off x="2877051" y="1878692"/>
            <a:ext cx="1264569" cy="913040"/>
          </a:xfrm>
          <a:prstGeom prst="wedgeRoundRectCallout">
            <a:avLst>
              <a:gd name="adj1" fmla="val 120345"/>
              <a:gd name="adj2" fmla="val -163242"/>
              <a:gd name="adj3" fmla="val 1666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dirty="0" smtClean="0"/>
              <a:t>Accept weighted graphs</a:t>
            </a:r>
            <a:endParaRPr lang="en-US" dirty="0"/>
          </a:p>
        </p:txBody>
      </p:sp>
      <p:sp>
        <p:nvSpPr>
          <p:cNvPr id="22" name="Rounded Rectangular Callout 21"/>
          <p:cNvSpPr/>
          <p:nvPr/>
        </p:nvSpPr>
        <p:spPr>
          <a:xfrm>
            <a:off x="6708338" y="632598"/>
            <a:ext cx="1436704" cy="1417043"/>
          </a:xfrm>
          <a:prstGeom prst="wedgeRoundRectCallout">
            <a:avLst>
              <a:gd name="adj1" fmla="val -94601"/>
              <a:gd name="adj2" fmla="val -39233"/>
              <a:gd name="adj3" fmla="val 1666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dirty="0" smtClean="0"/>
              <a:t>Expose parallelism (match substream-centric)</a:t>
            </a:r>
            <a:endParaRPr lang="en-US" dirty="0"/>
          </a:p>
        </p:txBody>
      </p:sp>
      <p:sp>
        <p:nvSpPr>
          <p:cNvPr id="24" name="Rounded Rectangular Callout 23"/>
          <p:cNvSpPr/>
          <p:nvPr/>
        </p:nvSpPr>
        <p:spPr>
          <a:xfrm>
            <a:off x="4454019" y="1489026"/>
            <a:ext cx="1623664" cy="1148857"/>
          </a:xfrm>
          <a:prstGeom prst="wedgeRoundRectCallout">
            <a:avLst>
              <a:gd name="adj1" fmla="val 11062"/>
              <a:gd name="adj2" fmla="val -103388"/>
              <a:gd name="adj3" fmla="val 1666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dirty="0" smtClean="0"/>
              <a:t>Accept general (not just bipartite) graphs</a:t>
            </a:r>
            <a:endParaRPr lang="en-US" dirty="0"/>
          </a:p>
        </p:txBody>
      </p:sp>
      <p:sp>
        <p:nvSpPr>
          <p:cNvPr id="17" name="Rounded Rectangle 58">
            <a:extLst>
              <a:ext uri="{FF2B5EF4-FFF2-40B4-BE49-F238E27FC236}">
                <a16:creationId xmlns:a16="http://schemas.microsoft.com/office/drawing/2014/main" id="{F533C29D-DB31-4CEC-8F72-4F58076869E5}"/>
              </a:ext>
            </a:extLst>
          </p:cNvPr>
          <p:cNvSpPr/>
          <p:nvPr/>
        </p:nvSpPr>
        <p:spPr>
          <a:xfrm>
            <a:off x="1082940" y="2545537"/>
            <a:ext cx="10159305" cy="2432334"/>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300" b="1" u="sng" dirty="0" smtClean="0"/>
              <a:t>Part </a:t>
            </a:r>
            <a:r>
              <a:rPr lang="pl-PL" sz="4300" b="1" u="sng" dirty="0" smtClean="0"/>
              <a:t>3 continued</a:t>
            </a:r>
            <a:r>
              <a:rPr lang="en-US" sz="4300" dirty="0" smtClean="0"/>
              <a:t>: </a:t>
            </a:r>
            <a:r>
              <a:rPr lang="pl-PL" sz="4300" dirty="0" smtClean="0"/>
              <a:t>Analysis of models and </a:t>
            </a:r>
            <a:r>
              <a:rPr lang="pl-PL" sz="4300" b="1" u="sng" dirty="0" smtClean="0"/>
              <a:t>algorithms</a:t>
            </a:r>
            <a:r>
              <a:rPr lang="pl-PL" sz="4300" dirty="0" smtClean="0"/>
              <a:t> for streaming graph processing</a:t>
            </a:r>
            <a:endParaRPr lang="de-CH" sz="4300" b="1" dirty="0"/>
          </a:p>
        </p:txBody>
      </p:sp>
      <p:sp>
        <p:nvSpPr>
          <p:cNvPr id="25" name="Rounded Rectangular Callout 24"/>
          <p:cNvSpPr/>
          <p:nvPr/>
        </p:nvSpPr>
        <p:spPr>
          <a:xfrm>
            <a:off x="8953804" y="5697252"/>
            <a:ext cx="2875412" cy="659689"/>
          </a:xfrm>
          <a:prstGeom prst="wedgeRoundRectCallout">
            <a:avLst>
              <a:gd name="adj1" fmla="val 20721"/>
              <a:gd name="adj2" fmla="val 9131"/>
              <a:gd name="adj3" fmla="val 16667"/>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2200" dirty="0" smtClean="0"/>
              <a:t>More specifically...</a:t>
            </a:r>
            <a:endParaRPr lang="en-US" sz="2200" dirty="0"/>
          </a:p>
        </p:txBody>
      </p:sp>
      <p:sp>
        <p:nvSpPr>
          <p:cNvPr id="27" name="Rectangle 26"/>
          <p:cNvSpPr/>
          <p:nvPr/>
        </p:nvSpPr>
        <p:spPr>
          <a:xfrm>
            <a:off x="89985" y="6356941"/>
            <a:ext cx="6140214" cy="448056"/>
          </a:xfrm>
          <a:prstGeom prst="rect">
            <a:avLst/>
          </a:pr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9" name="Rounded Rectangle 58">
            <a:extLst>
              <a:ext uri="{FF2B5EF4-FFF2-40B4-BE49-F238E27FC236}">
                <a16:creationId xmlns:a16="http://schemas.microsoft.com/office/drawing/2014/main" id="{F533C29D-DB31-4CEC-8F72-4F58076869E5}"/>
              </a:ext>
            </a:extLst>
          </p:cNvPr>
          <p:cNvSpPr/>
          <p:nvPr/>
        </p:nvSpPr>
        <p:spPr>
          <a:xfrm>
            <a:off x="1068886" y="2535195"/>
            <a:ext cx="10159305" cy="2432334"/>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300" b="1" u="sng" dirty="0" smtClean="0"/>
              <a:t>Part </a:t>
            </a:r>
            <a:r>
              <a:rPr lang="pl-PL" sz="4300" b="1" u="sng" dirty="0" smtClean="0"/>
              <a:t>3 continued</a:t>
            </a:r>
            <a:r>
              <a:rPr lang="en-US" sz="4300" dirty="0" smtClean="0"/>
              <a:t>: </a:t>
            </a:r>
            <a:r>
              <a:rPr lang="pl-PL" sz="4300" dirty="0" smtClean="0"/>
              <a:t>Analysis of </a:t>
            </a:r>
            <a:r>
              <a:rPr lang="pl-PL" sz="4300" b="1" u="sng" dirty="0" smtClean="0"/>
              <a:t>models</a:t>
            </a:r>
            <a:r>
              <a:rPr lang="pl-PL" sz="4300" dirty="0" smtClean="0"/>
              <a:t> and algorithms for streaming graph processing</a:t>
            </a:r>
            <a:endParaRPr lang="de-CH" sz="4300" b="1" dirty="0"/>
          </a:p>
        </p:txBody>
      </p:sp>
    </p:spTree>
    <p:extLst>
      <p:ext uri="{BB962C8B-B14F-4D97-AF65-F5344CB8AC3E}">
        <p14:creationId xmlns:p14="http://schemas.microsoft.com/office/powerpoint/2010/main" val="28587217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xit" presetSubtype="0" fill="hold" grpId="1" nodeType="withEffect">
                                  <p:stCondLst>
                                    <p:cond delay="0"/>
                                  </p:stCondLst>
                                  <p:childTnLst>
                                    <p:animEffect transition="out" filter="fade">
                                      <p:cBhvr>
                                        <p:cTn id="9" dur="500"/>
                                        <p:tgtEl>
                                          <p:spTgt spid="29"/>
                                        </p:tgtEl>
                                      </p:cBhvr>
                                    </p:animEffect>
                                    <p:set>
                                      <p:cBhvr>
                                        <p:cTn id="10" dur="1" fill="hold">
                                          <p:stCondLst>
                                            <p:cond delay="499"/>
                                          </p:stCondLst>
                                        </p:cTn>
                                        <p:tgtEl>
                                          <p:spTgt spid="2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1" nodeType="clickEffect">
                                  <p:stCondLst>
                                    <p:cond delay="0"/>
                                  </p:stCondLst>
                                  <p:childTnLst>
                                    <p:animEffect transition="out" filter="fade">
                                      <p:cBhvr>
                                        <p:cTn id="14" dur="500"/>
                                        <p:tgtEl>
                                          <p:spTgt spid="17"/>
                                        </p:tgtEl>
                                      </p:cBhvr>
                                    </p:animEffect>
                                    <p:set>
                                      <p:cBhvr>
                                        <p:cTn id="15" dur="1" fill="hold">
                                          <p:stCondLst>
                                            <p:cond delay="499"/>
                                          </p:stCondLst>
                                        </p:cTn>
                                        <p:tgtEl>
                                          <p:spTgt spid="17"/>
                                        </p:tgtEl>
                                        <p:attrNameLst>
                                          <p:attrName>style.visibility</p:attrName>
                                        </p:attrNameLst>
                                      </p:cBhvr>
                                      <p:to>
                                        <p:strVal val="hidden"/>
                                      </p:to>
                                    </p:set>
                                  </p:childTnLst>
                                </p:cTn>
                              </p:par>
                              <p:par>
                                <p:cTn id="16" presetID="10" presetClass="entr" presetSubtype="0"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500"/>
                                        <p:tgtEl>
                                          <p:spTgt spid="2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fade">
                                      <p:cBhvr>
                                        <p:cTn id="28" dur="500"/>
                                        <p:tgtEl>
                                          <p:spTgt spid="3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7"/>
                                        </p:tgtEl>
                                        <p:attrNameLst>
                                          <p:attrName>style.visibility</p:attrName>
                                        </p:attrNameLst>
                                      </p:cBhvr>
                                      <p:to>
                                        <p:strVal val="visible"/>
                                      </p:to>
                                    </p:set>
                                    <p:animEffect transition="in" filter="fade">
                                      <p:cBhvr>
                                        <p:cTn id="31" dur="500"/>
                                        <p:tgtEl>
                                          <p:spTgt spid="37"/>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500"/>
                                        <p:tgtEl>
                                          <p:spTgt spid="25"/>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fade">
                                      <p:cBhvr>
                                        <p:cTn id="41" dur="500"/>
                                        <p:tgtEl>
                                          <p:spTgt spid="4"/>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fade">
                                      <p:cBhvr>
                                        <p:cTn id="46" dur="500"/>
                                        <p:tgtEl>
                                          <p:spTgt spid="13"/>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fade">
                                      <p:cBhvr>
                                        <p:cTn id="49" dur="500"/>
                                        <p:tgtEl>
                                          <p:spTgt spid="27"/>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fade">
                                      <p:cBhvr>
                                        <p:cTn id="54" dur="500"/>
                                        <p:tgtEl>
                                          <p:spTgt spid="15"/>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14"/>
                                        </p:tgtEl>
                                        <p:attrNameLst>
                                          <p:attrName>style.visibility</p:attrName>
                                        </p:attrNameLst>
                                      </p:cBhvr>
                                      <p:to>
                                        <p:strVal val="visible"/>
                                      </p:to>
                                    </p:set>
                                    <p:animEffect transition="in" filter="fade">
                                      <p:cBhvr>
                                        <p:cTn id="59" dur="500"/>
                                        <p:tgtEl>
                                          <p:spTgt spid="14"/>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16"/>
                                        </p:tgtEl>
                                        <p:attrNameLst>
                                          <p:attrName>style.visibility</p:attrName>
                                        </p:attrNameLst>
                                      </p:cBhvr>
                                      <p:to>
                                        <p:strVal val="visible"/>
                                      </p:to>
                                    </p:set>
                                    <p:animEffect transition="in" filter="fade">
                                      <p:cBhvr>
                                        <p:cTn id="64" dur="500"/>
                                        <p:tgtEl>
                                          <p:spTgt spid="16"/>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19"/>
                                        </p:tgtEl>
                                        <p:attrNameLst>
                                          <p:attrName>style.visibility</p:attrName>
                                        </p:attrNameLst>
                                      </p:cBhvr>
                                      <p:to>
                                        <p:strVal val="visible"/>
                                      </p:to>
                                    </p:set>
                                    <p:animEffect transition="in" filter="fade">
                                      <p:cBhvr>
                                        <p:cTn id="69" dur="500"/>
                                        <p:tgtEl>
                                          <p:spTgt spid="19"/>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21"/>
                                        </p:tgtEl>
                                        <p:attrNameLst>
                                          <p:attrName>style.visibility</p:attrName>
                                        </p:attrNameLst>
                                      </p:cBhvr>
                                      <p:to>
                                        <p:strVal val="visible"/>
                                      </p:to>
                                    </p:set>
                                    <p:animEffect transition="in" filter="fade">
                                      <p:cBhvr>
                                        <p:cTn id="74" dur="500"/>
                                        <p:tgtEl>
                                          <p:spTgt spid="21"/>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24"/>
                                        </p:tgtEl>
                                        <p:attrNameLst>
                                          <p:attrName>style.visibility</p:attrName>
                                        </p:attrNameLst>
                                      </p:cBhvr>
                                      <p:to>
                                        <p:strVal val="visible"/>
                                      </p:to>
                                    </p:set>
                                    <p:animEffect transition="in" filter="fade">
                                      <p:cBhvr>
                                        <p:cTn id="79" dur="500"/>
                                        <p:tgtEl>
                                          <p:spTgt spid="24"/>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22"/>
                                        </p:tgtEl>
                                        <p:attrNameLst>
                                          <p:attrName>style.visibility</p:attrName>
                                        </p:attrNameLst>
                                      </p:cBhvr>
                                      <p:to>
                                        <p:strVal val="visible"/>
                                      </p:to>
                                    </p:set>
                                    <p:animEffect transition="in" filter="fade">
                                      <p:cBhvr>
                                        <p:cTn id="84" dur="500"/>
                                        <p:tgtEl>
                                          <p:spTgt spid="22"/>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xit" presetSubtype="0" fill="hold" grpId="1" nodeType="clickEffect">
                                  <p:stCondLst>
                                    <p:cond delay="0"/>
                                  </p:stCondLst>
                                  <p:childTnLst>
                                    <p:animEffect transition="out" filter="fade">
                                      <p:cBhvr>
                                        <p:cTn id="88" dur="500"/>
                                        <p:tgtEl>
                                          <p:spTgt spid="27"/>
                                        </p:tgtEl>
                                      </p:cBhvr>
                                    </p:animEffect>
                                    <p:set>
                                      <p:cBhvr>
                                        <p:cTn id="89" dur="1" fill="hold">
                                          <p:stCondLst>
                                            <p:cond delay="499"/>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3" grpId="0" animBg="1"/>
      <p:bldP spid="37" grpId="0" animBg="1"/>
      <p:bldP spid="13" grpId="0" animBg="1"/>
      <p:bldP spid="14" grpId="0" animBg="1"/>
      <p:bldP spid="15" grpId="0" animBg="1"/>
      <p:bldP spid="16" grpId="0" animBg="1"/>
      <p:bldP spid="19" grpId="0" animBg="1"/>
      <p:bldP spid="21" grpId="0" animBg="1"/>
      <p:bldP spid="22" grpId="0" animBg="1"/>
      <p:bldP spid="24" grpId="0" animBg="1"/>
      <p:bldP spid="17" grpId="0" animBg="1"/>
      <p:bldP spid="17" grpId="1" animBg="1"/>
      <p:bldP spid="25" grpId="0" animBg="1"/>
      <p:bldP spid="27" grpId="0" animBg="1"/>
      <p:bldP spid="27" grpId="1" animBg="1"/>
      <p:bldP spid="29" grpId="1"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ounded Rectangle 18"/>
          <p:cNvSpPr/>
          <p:nvPr/>
        </p:nvSpPr>
        <p:spPr>
          <a:xfrm>
            <a:off x="5458637" y="1077268"/>
            <a:ext cx="3600400" cy="1253769"/>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Which programming paradigm to use for (approximate) MWM</a:t>
            </a:r>
          </a:p>
          <a:p>
            <a:pPr algn="ctr"/>
            <a:r>
              <a:rPr lang="en-US" sz="2000" dirty="0" smtClean="0"/>
              <a:t>(and many other problems)?</a:t>
            </a:r>
            <a:endParaRPr lang="pl-PL" sz="2000" dirty="0"/>
          </a:p>
        </p:txBody>
      </p:sp>
      <p:sp>
        <p:nvSpPr>
          <p:cNvPr id="25" name="Title 24"/>
          <p:cNvSpPr>
            <a:spLocks noGrp="1"/>
          </p:cNvSpPr>
          <p:nvPr>
            <p:ph type="title"/>
          </p:nvPr>
        </p:nvSpPr>
        <p:spPr>
          <a:noFill/>
        </p:spPr>
        <p:txBody>
          <a:bodyPr/>
          <a:lstStyle/>
          <a:p>
            <a:r>
              <a:rPr lang="en-US" dirty="0" smtClean="0"/>
              <a:t>Research Questions</a:t>
            </a:r>
            <a:endParaRPr lang="de-CH" dirty="0"/>
          </a:p>
        </p:txBody>
      </p:sp>
      <p:pic>
        <p:nvPicPr>
          <p:cNvPr id="27" name="Picture 2" descr="http://www.avonbournetrust.org/user/74/159860.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49454" y="797454"/>
            <a:ext cx="740964" cy="740964"/>
          </a:xfrm>
          <a:prstGeom prst="rect">
            <a:avLst/>
          </a:prstGeom>
          <a:noFill/>
          <a:extLst>
            <a:ext uri="{909E8E84-426E-40DD-AFC4-6F175D3DCCD1}">
              <a14:hiddenFill xmlns:a14="http://schemas.microsoft.com/office/drawing/2010/main">
                <a:solidFill>
                  <a:srgbClr val="FFFFFF"/>
                </a:solidFill>
              </a14:hiddenFill>
            </a:ext>
          </a:extLst>
        </p:spPr>
      </p:pic>
      <p:sp>
        <p:nvSpPr>
          <p:cNvPr id="29" name="Rounded Rectangle 28"/>
          <p:cNvSpPr/>
          <p:nvPr/>
        </p:nvSpPr>
        <p:spPr>
          <a:xfrm>
            <a:off x="1517723" y="1991377"/>
            <a:ext cx="2850086" cy="1725656"/>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How to design a high-performance MWM algorithm (as dictated by the used paradigm)?</a:t>
            </a:r>
            <a:endParaRPr lang="pl-PL" sz="2000" dirty="0"/>
          </a:p>
        </p:txBody>
      </p:sp>
      <p:pic>
        <p:nvPicPr>
          <p:cNvPr id="30" name="Picture 2" descr="http://www.avonbournetrust.org/user/74/159860.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47241" y="1700881"/>
            <a:ext cx="740964" cy="740964"/>
          </a:xfrm>
          <a:prstGeom prst="rect">
            <a:avLst/>
          </a:prstGeom>
          <a:noFill/>
          <a:extLst>
            <a:ext uri="{909E8E84-426E-40DD-AFC4-6F175D3DCCD1}">
              <a14:hiddenFill xmlns:a14="http://schemas.microsoft.com/office/drawing/2010/main">
                <a:solidFill>
                  <a:srgbClr val="FFFFFF"/>
                </a:solidFill>
              </a14:hiddenFill>
            </a:ext>
          </a:extLst>
        </p:spPr>
      </p:pic>
      <p:sp>
        <p:nvSpPr>
          <p:cNvPr id="31" name="Rounded Rectangle 30"/>
          <p:cNvSpPr/>
          <p:nvPr/>
        </p:nvSpPr>
        <p:spPr>
          <a:xfrm>
            <a:off x="7644172" y="3105790"/>
            <a:ext cx="2736304" cy="1610248"/>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What is the HW FPGA design that ensures high performance?</a:t>
            </a:r>
            <a:endParaRPr lang="pl-PL" sz="2000" dirty="0"/>
          </a:p>
        </p:txBody>
      </p:sp>
      <p:pic>
        <p:nvPicPr>
          <p:cNvPr id="32" name="Picture 2" descr="http://www.avonbournetrust.org/user/74/159860.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98328" y="2868881"/>
            <a:ext cx="740964" cy="740964"/>
          </a:xfrm>
          <a:prstGeom prst="rect">
            <a:avLst/>
          </a:prstGeom>
          <a:noFill/>
          <a:extLst>
            <a:ext uri="{909E8E84-426E-40DD-AFC4-6F175D3DCCD1}">
              <a14:hiddenFill xmlns:a14="http://schemas.microsoft.com/office/drawing/2010/main">
                <a:solidFill>
                  <a:srgbClr val="FFFFFF"/>
                </a:solidFill>
              </a14:hiddenFill>
            </a:ext>
          </a:extLst>
        </p:spPr>
      </p:pic>
      <p:sp>
        <p:nvSpPr>
          <p:cNvPr id="35" name="Rounded Rectangle 34"/>
          <p:cNvSpPr/>
          <p:nvPr/>
        </p:nvSpPr>
        <p:spPr>
          <a:xfrm>
            <a:off x="3459018" y="5013176"/>
            <a:ext cx="3204356" cy="1484513"/>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What is the ultimate performance, power consumption, and the related tradeoffs?</a:t>
            </a:r>
            <a:endParaRPr lang="pl-PL" sz="2000" dirty="0"/>
          </a:p>
        </p:txBody>
      </p:sp>
      <p:pic>
        <p:nvPicPr>
          <p:cNvPr id="36" name="Picture 2" descr="http://www.avonbournetrust.org/user/74/159860.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20373" y="4840031"/>
            <a:ext cx="740964" cy="740964"/>
          </a:xfrm>
          <a:prstGeom prst="rect">
            <a:avLst/>
          </a:prstGeom>
          <a:noFill/>
          <a:extLst>
            <a:ext uri="{909E8E84-426E-40DD-AFC4-6F175D3DCCD1}">
              <a14:hiddenFill xmlns:a14="http://schemas.microsoft.com/office/drawing/2010/main">
                <a:solidFill>
                  <a:srgbClr val="FFFFFF"/>
                </a:solidFill>
              </a14:hiddenFill>
            </a:ext>
          </a:extLst>
        </p:spPr>
      </p:pic>
      <p:sp>
        <p:nvSpPr>
          <p:cNvPr id="39" name="Rectangle 38"/>
          <p:cNvSpPr/>
          <p:nvPr/>
        </p:nvSpPr>
        <p:spPr>
          <a:xfrm>
            <a:off x="7176120" y="2736186"/>
            <a:ext cx="4413796" cy="2385001"/>
          </a:xfrm>
          <a:prstGeom prst="rect">
            <a:avLst/>
          </a:pr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40" name="Rectangle 39"/>
          <p:cNvSpPr/>
          <p:nvPr/>
        </p:nvSpPr>
        <p:spPr>
          <a:xfrm>
            <a:off x="2576248" y="4201410"/>
            <a:ext cx="4413796" cy="2520280"/>
          </a:xfrm>
          <a:prstGeom prst="rect">
            <a:avLst/>
          </a:pr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4" name="Rounded Rectangle 13"/>
          <p:cNvSpPr/>
          <p:nvPr/>
        </p:nvSpPr>
        <p:spPr>
          <a:xfrm rot="20601088">
            <a:off x="4813156" y="553949"/>
            <a:ext cx="2916324" cy="1247225"/>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Use </a:t>
            </a:r>
            <a:r>
              <a:rPr lang="en-US" sz="2000" b="1" u="sng" dirty="0" err="1" smtClean="0"/>
              <a:t>substream</a:t>
            </a:r>
            <a:r>
              <a:rPr lang="en-US" sz="2000" b="1" u="sng" dirty="0" smtClean="0"/>
              <a:t>-centric processing </a:t>
            </a:r>
            <a:r>
              <a:rPr lang="en-US" sz="2000" dirty="0" smtClean="0"/>
              <a:t>(exposes parallelism)</a:t>
            </a:r>
          </a:p>
        </p:txBody>
      </p:sp>
      <p:sp>
        <p:nvSpPr>
          <p:cNvPr id="16" name="Rounded Rectangle 15"/>
          <p:cNvSpPr/>
          <p:nvPr/>
        </p:nvSpPr>
        <p:spPr>
          <a:xfrm rot="20601088">
            <a:off x="983135" y="2184911"/>
            <a:ext cx="3728357" cy="1341502"/>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Use the MWM algorithm by Crouch and Stubbs in the </a:t>
            </a:r>
            <a:r>
              <a:rPr lang="en-US" sz="2000" dirty="0" err="1" smtClean="0"/>
              <a:t>substream</a:t>
            </a:r>
            <a:r>
              <a:rPr lang="en-US" sz="2000" dirty="0" smtClean="0"/>
              <a:t>-centric paradigm </a:t>
            </a:r>
            <a:r>
              <a:rPr lang="en-US" sz="2000" b="1" u="sng" dirty="0" smtClean="0"/>
              <a:t>in a hybrid CPU-FPGA setting</a:t>
            </a:r>
          </a:p>
        </p:txBody>
      </p:sp>
      <p:sp>
        <p:nvSpPr>
          <p:cNvPr id="18" name="Rounded Rectangle 17"/>
          <p:cNvSpPr/>
          <p:nvPr/>
        </p:nvSpPr>
        <p:spPr>
          <a:xfrm rot="20601088">
            <a:off x="5712696" y="1536522"/>
            <a:ext cx="3686998" cy="1523231"/>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For enabling theoretical analysis and rigor </a:t>
            </a:r>
            <a:r>
              <a:rPr lang="en-US" sz="2000" b="1" u="sng" dirty="0" smtClean="0"/>
              <a:t>in the context of FPGAs</a:t>
            </a:r>
            <a:r>
              <a:rPr lang="en-US" sz="2000" dirty="0" smtClean="0"/>
              <a:t> (small local space), use the </a:t>
            </a:r>
            <a:r>
              <a:rPr lang="en-US" sz="2000" b="1" u="sng" dirty="0" smtClean="0"/>
              <a:t>semi-streaming model</a:t>
            </a:r>
          </a:p>
        </p:txBody>
      </p:sp>
    </p:spTree>
    <p:extLst>
      <p:ext uri="{BB962C8B-B14F-4D97-AF65-F5344CB8AC3E}">
        <p14:creationId xmlns:p14="http://schemas.microsoft.com/office/powerpoint/2010/main" val="23972442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39"/>
                                        </p:tgtEl>
                                      </p:cBhvr>
                                    </p:animEffect>
                                    <p:set>
                                      <p:cBhvr>
                                        <p:cTn id="12" dur="1" fill="hold">
                                          <p:stCondLst>
                                            <p:cond delay="499"/>
                                          </p:stCondLst>
                                        </p:cTn>
                                        <p:tgtEl>
                                          <p:spTgt spid="3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16"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0430" y="2168860"/>
            <a:ext cx="11884222" cy="3079900"/>
          </a:xfrm>
          <a:prstGeom prst="rect">
            <a:avLst/>
          </a:prstGeom>
        </p:spPr>
      </p:pic>
      <p:sp>
        <p:nvSpPr>
          <p:cNvPr id="86" name="Rectangle 85"/>
          <p:cNvSpPr/>
          <p:nvPr/>
        </p:nvSpPr>
        <p:spPr>
          <a:xfrm>
            <a:off x="0" y="460619"/>
            <a:ext cx="12192000" cy="6397381"/>
          </a:xfrm>
          <a:prstGeom prst="rect">
            <a:avLst/>
          </a:pr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90" name="Rounded Rectangle 89"/>
          <p:cNvSpPr/>
          <p:nvPr/>
        </p:nvSpPr>
        <p:spPr>
          <a:xfrm rot="20906180">
            <a:off x="3394235" y="2652788"/>
            <a:ext cx="5256612" cy="1940304"/>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No, we will not analyze this now </a:t>
            </a:r>
            <a:r>
              <a:rPr lang="en-US" sz="2800" dirty="0" smtClean="0">
                <a:sym typeface="Wingdings" panose="05000000000000000000" pitchFamily="2" charset="2"/>
              </a:rPr>
              <a:t> All the details are in the paper. </a:t>
            </a:r>
            <a:r>
              <a:rPr lang="en-US" sz="2800" b="1" dirty="0" smtClean="0">
                <a:sym typeface="Wingdings" panose="05000000000000000000" pitchFamily="2" charset="2"/>
              </a:rPr>
              <a:t>Let’s focus on the </a:t>
            </a:r>
            <a:r>
              <a:rPr lang="en-US" sz="2800" b="1" u="sng" dirty="0" smtClean="0">
                <a:sym typeface="Wingdings" panose="05000000000000000000" pitchFamily="2" charset="2"/>
              </a:rPr>
              <a:t>key</a:t>
            </a:r>
            <a:r>
              <a:rPr lang="en-US" sz="2800" b="1" dirty="0" smtClean="0">
                <a:sym typeface="Wingdings" panose="05000000000000000000" pitchFamily="2" charset="2"/>
              </a:rPr>
              <a:t> FPGA design ideas and optimizations</a:t>
            </a:r>
            <a:endParaRPr lang="pl-PL" sz="2800" b="1" dirty="0"/>
          </a:p>
        </p:txBody>
      </p:sp>
      <p:sp>
        <p:nvSpPr>
          <p:cNvPr id="92" name="Rounded Rectangle 91"/>
          <p:cNvSpPr/>
          <p:nvPr/>
        </p:nvSpPr>
        <p:spPr>
          <a:xfrm>
            <a:off x="1163452" y="1744867"/>
            <a:ext cx="2922094" cy="941992"/>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Vectorization</a:t>
            </a:r>
            <a:endParaRPr lang="pl-PL" sz="3200" dirty="0"/>
          </a:p>
        </p:txBody>
      </p:sp>
      <p:sp>
        <p:nvSpPr>
          <p:cNvPr id="93" name="Rounded Rectangle 92"/>
          <p:cNvSpPr/>
          <p:nvPr/>
        </p:nvSpPr>
        <p:spPr>
          <a:xfrm>
            <a:off x="8400256" y="1014872"/>
            <a:ext cx="3246130" cy="941992"/>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Blocking / Tiling</a:t>
            </a:r>
            <a:endParaRPr lang="pl-PL" sz="3200" dirty="0"/>
          </a:p>
        </p:txBody>
      </p:sp>
      <p:sp>
        <p:nvSpPr>
          <p:cNvPr id="94" name="Rounded Rectangle 93"/>
          <p:cNvSpPr/>
          <p:nvPr/>
        </p:nvSpPr>
        <p:spPr>
          <a:xfrm>
            <a:off x="8848564" y="5368166"/>
            <a:ext cx="2922094" cy="941992"/>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Pipelining</a:t>
            </a:r>
            <a:endParaRPr lang="pl-PL" sz="3200" dirty="0"/>
          </a:p>
        </p:txBody>
      </p:sp>
      <p:sp>
        <p:nvSpPr>
          <p:cNvPr id="95" name="Rounded Rectangle 94"/>
          <p:cNvSpPr/>
          <p:nvPr/>
        </p:nvSpPr>
        <p:spPr>
          <a:xfrm>
            <a:off x="983432" y="5603020"/>
            <a:ext cx="2922094" cy="941992"/>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Prefetching</a:t>
            </a:r>
            <a:endParaRPr lang="pl-PL" sz="3200" dirty="0"/>
          </a:p>
        </p:txBody>
      </p:sp>
      <p:sp>
        <p:nvSpPr>
          <p:cNvPr id="96" name="Rectangle 95"/>
          <p:cNvSpPr/>
          <p:nvPr/>
        </p:nvSpPr>
        <p:spPr>
          <a:xfrm>
            <a:off x="515380" y="5460756"/>
            <a:ext cx="3744416" cy="1363974"/>
          </a:xfrm>
          <a:prstGeom prst="rect">
            <a:avLst/>
          </a:pr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02" name="Rectangle 101"/>
          <p:cNvSpPr/>
          <p:nvPr/>
        </p:nvSpPr>
        <p:spPr>
          <a:xfrm>
            <a:off x="8404089" y="5152408"/>
            <a:ext cx="3744416" cy="1363974"/>
          </a:xfrm>
          <a:prstGeom prst="rect">
            <a:avLst/>
          </a:pr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3" name="Isosceles Triangle 2"/>
          <p:cNvSpPr/>
          <p:nvPr/>
        </p:nvSpPr>
        <p:spPr>
          <a:xfrm rot="15350913">
            <a:off x="4205514" y="5670363"/>
            <a:ext cx="383401" cy="926294"/>
          </a:xfrm>
          <a:prstGeom prst="triangle">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ounded Rectangular Callout 108"/>
          <p:cNvSpPr/>
          <p:nvPr/>
        </p:nvSpPr>
        <p:spPr>
          <a:xfrm>
            <a:off x="4440709" y="5302923"/>
            <a:ext cx="3814978" cy="1333406"/>
          </a:xfrm>
          <a:prstGeom prst="wedgeRoundRectCallout">
            <a:avLst>
              <a:gd name="adj1" fmla="val 63619"/>
              <a:gd name="adj2" fmla="val -13187"/>
              <a:gd name="adj3" fmla="val 16667"/>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smtClean="0"/>
              <a:t>They are often used in graph processing schemes on FPGAs; we apply them as well.</a:t>
            </a:r>
            <a:endParaRPr lang="en-US" sz="2200" dirty="0"/>
          </a:p>
        </p:txBody>
      </p:sp>
      <p:sp>
        <p:nvSpPr>
          <p:cNvPr id="15" name="Title 24"/>
          <p:cNvSpPr>
            <a:spLocks noGrp="1"/>
          </p:cNvSpPr>
          <p:nvPr>
            <p:ph type="title"/>
          </p:nvPr>
        </p:nvSpPr>
        <p:spPr>
          <a:xfrm>
            <a:off x="191344" y="533400"/>
            <a:ext cx="11773308" cy="533400"/>
          </a:xfrm>
          <a:noFill/>
        </p:spPr>
        <p:txBody>
          <a:bodyPr/>
          <a:lstStyle/>
          <a:p>
            <a:r>
              <a:rPr lang="en-US" dirty="0" err="1" smtClean="0"/>
              <a:t>Substream</a:t>
            </a:r>
            <a:r>
              <a:rPr lang="en-US" dirty="0" smtClean="0"/>
              <a:t>-Centric MWM: FPGA </a:t>
            </a:r>
            <a:r>
              <a:rPr lang="pl-PL" dirty="0" smtClean="0"/>
              <a:t>optimizations</a:t>
            </a:r>
            <a:endParaRPr lang="de-CH" dirty="0"/>
          </a:p>
        </p:txBody>
      </p:sp>
    </p:spTree>
    <p:extLst>
      <p:ext uri="{BB962C8B-B14F-4D97-AF65-F5344CB8AC3E}">
        <p14:creationId xmlns:p14="http://schemas.microsoft.com/office/powerpoint/2010/main" val="2260950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6"/>
                                        </p:tgtEl>
                                        <p:attrNameLst>
                                          <p:attrName>style.visibility</p:attrName>
                                        </p:attrNameLst>
                                      </p:cBhvr>
                                      <p:to>
                                        <p:strVal val="visible"/>
                                      </p:to>
                                    </p:set>
                                    <p:animEffect transition="in" filter="fade">
                                      <p:cBhvr>
                                        <p:cTn id="7" dur="500"/>
                                        <p:tgtEl>
                                          <p:spTgt spid="8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0"/>
                                        </p:tgtEl>
                                        <p:attrNameLst>
                                          <p:attrName>style.visibility</p:attrName>
                                        </p:attrNameLst>
                                      </p:cBhvr>
                                      <p:to>
                                        <p:strVal val="visible"/>
                                      </p:to>
                                    </p:set>
                                    <p:animEffect transition="in" filter="fade">
                                      <p:cBhvr>
                                        <p:cTn id="12" dur="500"/>
                                        <p:tgtEl>
                                          <p:spTgt spid="9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2"/>
                                        </p:tgtEl>
                                        <p:attrNameLst>
                                          <p:attrName>style.visibility</p:attrName>
                                        </p:attrNameLst>
                                      </p:cBhvr>
                                      <p:to>
                                        <p:strVal val="visible"/>
                                      </p:to>
                                    </p:set>
                                    <p:animEffect transition="in" filter="fade">
                                      <p:cBhvr>
                                        <p:cTn id="17" dur="500"/>
                                        <p:tgtEl>
                                          <p:spTgt spid="92"/>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93"/>
                                        </p:tgtEl>
                                        <p:attrNameLst>
                                          <p:attrName>style.visibility</p:attrName>
                                        </p:attrNameLst>
                                      </p:cBhvr>
                                      <p:to>
                                        <p:strVal val="visible"/>
                                      </p:to>
                                    </p:set>
                                    <p:animEffect transition="in" filter="fade">
                                      <p:cBhvr>
                                        <p:cTn id="20" dur="500"/>
                                        <p:tgtEl>
                                          <p:spTgt spid="93"/>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95"/>
                                        </p:tgtEl>
                                        <p:attrNameLst>
                                          <p:attrName>style.visibility</p:attrName>
                                        </p:attrNameLst>
                                      </p:cBhvr>
                                      <p:to>
                                        <p:strVal val="visible"/>
                                      </p:to>
                                    </p:set>
                                    <p:animEffect transition="in" filter="fade">
                                      <p:cBhvr>
                                        <p:cTn id="23" dur="500"/>
                                        <p:tgtEl>
                                          <p:spTgt spid="95"/>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94"/>
                                        </p:tgtEl>
                                        <p:attrNameLst>
                                          <p:attrName>style.visibility</p:attrName>
                                        </p:attrNameLst>
                                      </p:cBhvr>
                                      <p:to>
                                        <p:strVal val="visible"/>
                                      </p:to>
                                    </p:set>
                                    <p:animEffect transition="in" filter="fade">
                                      <p:cBhvr>
                                        <p:cTn id="26" dur="500"/>
                                        <p:tgtEl>
                                          <p:spTgt spid="9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09"/>
                                        </p:tgtEl>
                                        <p:attrNameLst>
                                          <p:attrName>style.visibility</p:attrName>
                                        </p:attrNameLst>
                                      </p:cBhvr>
                                      <p:to>
                                        <p:strVal val="visible"/>
                                      </p:to>
                                    </p:set>
                                    <p:animEffect transition="in" filter="fade">
                                      <p:cBhvr>
                                        <p:cTn id="31" dur="500"/>
                                        <p:tgtEl>
                                          <p:spTgt spid="109"/>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fade">
                                      <p:cBhvr>
                                        <p:cTn id="34" dur="500"/>
                                        <p:tgtEl>
                                          <p:spTgt spid="3"/>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96"/>
                                        </p:tgtEl>
                                        <p:attrNameLst>
                                          <p:attrName>style.visibility</p:attrName>
                                        </p:attrNameLst>
                                      </p:cBhvr>
                                      <p:to>
                                        <p:strVal val="visible"/>
                                      </p:to>
                                    </p:set>
                                    <p:animEffect transition="in" filter="fade">
                                      <p:cBhvr>
                                        <p:cTn id="39" dur="500"/>
                                        <p:tgtEl>
                                          <p:spTgt spid="96"/>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02"/>
                                        </p:tgtEl>
                                        <p:attrNameLst>
                                          <p:attrName>style.visibility</p:attrName>
                                        </p:attrNameLst>
                                      </p:cBhvr>
                                      <p:to>
                                        <p:strVal val="visible"/>
                                      </p:to>
                                    </p:set>
                                    <p:animEffect transition="in" filter="fade">
                                      <p:cBhvr>
                                        <p:cTn id="42" dur="500"/>
                                        <p:tgtEl>
                                          <p:spTgt spid="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 grpId="0" animBg="1"/>
      <p:bldP spid="90" grpId="0" animBg="1"/>
      <p:bldP spid="92" grpId="0" animBg="1"/>
      <p:bldP spid="93" grpId="0" animBg="1"/>
      <p:bldP spid="94" grpId="0" animBg="1"/>
      <p:bldP spid="95" grpId="0" animBg="1"/>
      <p:bldP spid="96" grpId="0" animBg="1"/>
      <p:bldP spid="102" grpId="0" animBg="1"/>
      <p:bldP spid="3" grpId="0" animBg="1"/>
      <p:bldP spid="109"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Titel 3" descr=" 98"/>
          <p:cNvSpPr txBox="1">
            <a:spLocks/>
          </p:cNvSpPr>
          <p:nvPr/>
        </p:nvSpPr>
        <p:spPr>
          <a:xfrm>
            <a:off x="43864" y="533400"/>
            <a:ext cx="8496300" cy="819154"/>
          </a:xfrm>
          <a:prstGeom prst="rect">
            <a:avLst/>
          </a:prstGeom>
          <a:noFill/>
        </p:spPr>
        <p:txBody>
          <a:bodyPr vert="horz" lIns="140400" tIns="0" rIns="144000" bIns="0" rtlCol="0" anchor="b" anchorCtr="0">
            <a:noAutofit/>
          </a:bodyPr>
          <a:lstStyle>
            <a:lvl1pPr algn="l" defTabSz="914400" rtl="0" eaLnBrk="1" latinLnBrk="0" hangingPunct="1">
              <a:lnSpc>
                <a:spcPct val="100000"/>
              </a:lnSpc>
              <a:spcBef>
                <a:spcPct val="0"/>
              </a:spcBef>
              <a:buNone/>
              <a:defRPr sz="2800" b="1" kern="1200">
                <a:solidFill>
                  <a:schemeClr val="tx1"/>
                </a:solidFill>
                <a:latin typeface="+mj-lt"/>
                <a:ea typeface="+mj-ea"/>
                <a:cs typeface="+mj-cs"/>
              </a:defRPr>
            </a:lvl1pPr>
          </a:lstStyle>
          <a:p>
            <a:r>
              <a:rPr lang="pl-PL" sz="2600" cap="small" dirty="0"/>
              <a:t>The Space of </a:t>
            </a:r>
            <a:r>
              <a:rPr lang="en-US" sz="2600" cap="small" dirty="0" err="1" smtClean="0"/>
              <a:t>Substream</a:t>
            </a:r>
            <a:r>
              <a:rPr lang="en-US" sz="2600" cap="small" dirty="0" smtClean="0"/>
              <a:t>-Centric</a:t>
            </a:r>
            <a:endParaRPr lang="pl-PL" sz="2600" cap="small" dirty="0"/>
          </a:p>
          <a:p>
            <a:endParaRPr lang="de-DE" sz="2200" dirty="0"/>
          </a:p>
        </p:txBody>
      </p:sp>
      <p:cxnSp>
        <p:nvCxnSpPr>
          <p:cNvPr id="3" name="Straight Arrow Connector 2" descr=" 6"/>
          <p:cNvCxnSpPr/>
          <p:nvPr/>
        </p:nvCxnSpPr>
        <p:spPr>
          <a:xfrm flipV="1">
            <a:off x="5791933" y="1066801"/>
            <a:ext cx="0" cy="3278344"/>
          </a:xfrm>
          <a:prstGeom prst="straightConnector1">
            <a:avLst/>
          </a:prstGeom>
          <a:ln w="762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4" name="Straight Arrow Connector 3" descr=" 50"/>
          <p:cNvCxnSpPr/>
          <p:nvPr/>
        </p:nvCxnSpPr>
        <p:spPr>
          <a:xfrm>
            <a:off x="5791934" y="4345145"/>
            <a:ext cx="3985113" cy="0"/>
          </a:xfrm>
          <a:prstGeom prst="straightConnector1">
            <a:avLst/>
          </a:prstGeom>
          <a:ln w="762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descr=" 54"/>
          <p:cNvCxnSpPr/>
          <p:nvPr/>
        </p:nvCxnSpPr>
        <p:spPr>
          <a:xfrm flipH="1">
            <a:off x="2888826" y="4351008"/>
            <a:ext cx="2925797" cy="2131038"/>
          </a:xfrm>
          <a:prstGeom prst="straightConnector1">
            <a:avLst/>
          </a:prstGeom>
          <a:ln w="762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9" name="Rectangle 8" descr=" 14"/>
          <p:cNvSpPr/>
          <p:nvPr/>
        </p:nvSpPr>
        <p:spPr>
          <a:xfrm rot="19441655">
            <a:off x="3330543" y="5231861"/>
            <a:ext cx="2702471" cy="369332"/>
          </a:xfrm>
          <a:prstGeom prst="rect">
            <a:avLst/>
          </a:prstGeom>
        </p:spPr>
        <p:txBody>
          <a:bodyPr wrap="none">
            <a:spAutoFit/>
          </a:bodyPr>
          <a:lstStyle/>
          <a:p>
            <a:r>
              <a:rPr lang="en-US" dirty="0" smtClean="0"/>
              <a:t>Amount of FPGA resources</a:t>
            </a:r>
            <a:endParaRPr lang="de-CH" b="1" dirty="0"/>
          </a:p>
        </p:txBody>
      </p:sp>
      <mc:AlternateContent xmlns:mc="http://schemas.openxmlformats.org/markup-compatibility/2006" xmlns:a14="http://schemas.microsoft.com/office/drawing/2010/main">
        <mc:Choice Requires="a14">
          <p:sp>
            <p:nvSpPr>
              <p:cNvPr id="8" name="TextBox 7" descr=" 60"/>
              <p:cNvSpPr txBox="1"/>
              <p:nvPr/>
            </p:nvSpPr>
            <p:spPr>
              <a:xfrm>
                <a:off x="2618148" y="5757542"/>
                <a:ext cx="602665" cy="40011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pl-PL" sz="2600" i="1">
                              <a:latin typeface="Cambria Math" panose="02040503050406030204" pitchFamily="18" charset="0"/>
                            </a:rPr>
                          </m:ctrlPr>
                        </m:sSubPr>
                        <m:e>
                          <m:r>
                            <a:rPr lang="pl-PL" sz="2600" i="1">
                              <a:latin typeface="Cambria Math" panose="02040503050406030204" pitchFamily="18" charset="0"/>
                            </a:rPr>
                            <m:t>𝑇</m:t>
                          </m:r>
                        </m:e>
                        <m:sub>
                          <m:r>
                            <a:rPr lang="pl-PL" sz="2600" i="1">
                              <a:latin typeface="Cambria Math" panose="02040503050406030204" pitchFamily="18" charset="0"/>
                            </a:rPr>
                            <m:t>𝐷𝐶</m:t>
                          </m:r>
                        </m:sub>
                      </m:sSub>
                    </m:oMath>
                  </m:oMathPara>
                </a14:m>
                <a:endParaRPr lang="de-CH" sz="2600" dirty="0"/>
              </a:p>
            </p:txBody>
          </p:sp>
        </mc:Choice>
        <mc:Fallback xmlns="">
          <p:sp>
            <p:nvSpPr>
              <p:cNvPr id="8" name="TextBox 7" descr=" 60"/>
              <p:cNvSpPr txBox="1">
                <a:spLocks noRot="1" noChangeAspect="1" noMove="1" noResize="1" noEditPoints="1" noAdjustHandles="1" noChangeArrowheads="1" noChangeShapeType="1" noTextEdit="1"/>
              </p:cNvSpPr>
              <p:nvPr/>
            </p:nvSpPr>
            <p:spPr>
              <a:xfrm>
                <a:off x="2618148" y="5757542"/>
                <a:ext cx="602665" cy="400110"/>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descr=" 69"/>
              <p:cNvSpPr txBox="1"/>
              <p:nvPr/>
            </p:nvSpPr>
            <p:spPr>
              <a:xfrm>
                <a:off x="9791567" y="4364628"/>
                <a:ext cx="419794" cy="40011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pl-PL" sz="2600" i="1">
                              <a:latin typeface="Cambria Math" panose="02040503050406030204" pitchFamily="18" charset="0"/>
                            </a:rPr>
                          </m:ctrlPr>
                        </m:sSubPr>
                        <m:e>
                          <m:r>
                            <a:rPr lang="pl-PL" sz="2600" i="1">
                              <a:latin typeface="Cambria Math" panose="02040503050406030204" pitchFamily="18" charset="0"/>
                            </a:rPr>
                            <m:t>𝑇</m:t>
                          </m:r>
                        </m:e>
                        <m:sub>
                          <m:r>
                            <a:rPr lang="pl-PL" sz="2600" i="1">
                              <a:latin typeface="Cambria Math" panose="02040503050406030204" pitchFamily="18" charset="0"/>
                            </a:rPr>
                            <m:t>𝑅</m:t>
                          </m:r>
                        </m:sub>
                      </m:sSub>
                    </m:oMath>
                  </m:oMathPara>
                </a14:m>
                <a:endParaRPr lang="de-CH" sz="2600" dirty="0"/>
              </a:p>
            </p:txBody>
          </p:sp>
        </mc:Choice>
        <mc:Fallback xmlns="">
          <p:sp>
            <p:nvSpPr>
              <p:cNvPr id="6" name="TextBox 5" descr=" 69"/>
              <p:cNvSpPr txBox="1">
                <a:spLocks noRot="1" noChangeAspect="1" noMove="1" noResize="1" noEditPoints="1" noAdjustHandles="1" noChangeArrowheads="1" noChangeShapeType="1" noTextEdit="1"/>
              </p:cNvSpPr>
              <p:nvPr/>
            </p:nvSpPr>
            <p:spPr>
              <a:xfrm>
                <a:off x="9791567" y="4364628"/>
                <a:ext cx="419794" cy="400110"/>
              </a:xfrm>
              <a:prstGeom prst="rect">
                <a:avLst/>
              </a:prstGeom>
              <a:blipFill>
                <a:blip r:embed="rId4"/>
                <a:stretch>
                  <a:fillRect/>
                </a:stretch>
              </a:blipFill>
            </p:spPr>
            <p:txBody>
              <a:bodyPr/>
              <a:lstStyle/>
              <a:p>
                <a:r>
                  <a:rPr lang="en-US">
                    <a:noFill/>
                  </a:rPr>
                  <a:t> </a:t>
                </a:r>
              </a:p>
            </p:txBody>
          </p:sp>
        </mc:Fallback>
      </mc:AlternateContent>
      <p:sp>
        <p:nvSpPr>
          <p:cNvPr id="7" name="Rectangle 6" descr=" 70"/>
          <p:cNvSpPr/>
          <p:nvPr/>
        </p:nvSpPr>
        <p:spPr>
          <a:xfrm>
            <a:off x="8062350" y="3911452"/>
            <a:ext cx="1023101" cy="369332"/>
          </a:xfrm>
          <a:prstGeom prst="rect">
            <a:avLst/>
          </a:prstGeom>
        </p:spPr>
        <p:txBody>
          <a:bodyPr wrap="none">
            <a:spAutoFit/>
          </a:bodyPr>
          <a:lstStyle/>
          <a:p>
            <a:r>
              <a:rPr lang="en-US" dirty="0" smtClean="0"/>
              <a:t>Accuracy</a:t>
            </a:r>
            <a:endParaRPr lang="de-CH" b="1" dirty="0"/>
          </a:p>
        </p:txBody>
      </p:sp>
      <mc:AlternateContent xmlns:mc="http://schemas.openxmlformats.org/markup-compatibility/2006" xmlns:a14="http://schemas.microsoft.com/office/drawing/2010/main">
        <mc:Choice Requires="a14">
          <p:sp>
            <p:nvSpPr>
              <p:cNvPr id="10" name="TextBox 9" descr=" 90"/>
              <p:cNvSpPr txBox="1"/>
              <p:nvPr/>
            </p:nvSpPr>
            <p:spPr>
              <a:xfrm>
                <a:off x="5917308" y="768521"/>
                <a:ext cx="552331" cy="41767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pl-PL" sz="2600" i="1">
                              <a:latin typeface="Cambria Math" panose="02040503050406030204" pitchFamily="18" charset="0"/>
                            </a:rPr>
                          </m:ctrlPr>
                        </m:sSubPr>
                        <m:e>
                          <m:r>
                            <a:rPr lang="pl-PL" sz="2600" i="1">
                              <a:latin typeface="Cambria Math" panose="02040503050406030204" pitchFamily="18" charset="0"/>
                            </a:rPr>
                            <m:t>𝑇</m:t>
                          </m:r>
                        </m:e>
                        <m:sub>
                          <m:r>
                            <a:rPr lang="pl-PL" sz="2600" i="1">
                              <a:latin typeface="Cambria Math" panose="02040503050406030204" pitchFamily="18" charset="0"/>
                            </a:rPr>
                            <m:t>𝐿</m:t>
                          </m:r>
                          <m:r>
                            <a:rPr lang="pl-PL" sz="2600" i="1">
                              <a:latin typeface="Cambria Math" panose="02040503050406030204" pitchFamily="18" charset="0"/>
                            </a:rPr>
                            <m:t>,</m:t>
                          </m:r>
                          <m:r>
                            <a:rPr lang="pl-PL" sz="2600" i="1">
                              <a:latin typeface="Cambria Math" panose="02040503050406030204" pitchFamily="18" charset="0"/>
                            </a:rPr>
                            <m:t>𝑖</m:t>
                          </m:r>
                        </m:sub>
                      </m:sSub>
                    </m:oMath>
                  </m:oMathPara>
                </a14:m>
                <a:endParaRPr lang="de-CH" sz="2600" dirty="0"/>
              </a:p>
            </p:txBody>
          </p:sp>
        </mc:Choice>
        <mc:Fallback xmlns="">
          <p:sp>
            <p:nvSpPr>
              <p:cNvPr id="10" name="TextBox 9" descr=" 90"/>
              <p:cNvSpPr txBox="1">
                <a:spLocks noRot="1" noChangeAspect="1" noMove="1" noResize="1" noEditPoints="1" noAdjustHandles="1" noChangeArrowheads="1" noChangeShapeType="1" noTextEdit="1"/>
              </p:cNvSpPr>
              <p:nvPr/>
            </p:nvSpPr>
            <p:spPr>
              <a:xfrm>
                <a:off x="5917308" y="768521"/>
                <a:ext cx="552331" cy="417678"/>
              </a:xfrm>
              <a:prstGeom prst="rect">
                <a:avLst/>
              </a:prstGeom>
              <a:blipFill>
                <a:blip r:embed="rId5"/>
                <a:stretch>
                  <a:fillRect/>
                </a:stretch>
              </a:blipFill>
            </p:spPr>
            <p:txBody>
              <a:bodyPr/>
              <a:lstStyle/>
              <a:p>
                <a:r>
                  <a:rPr lang="en-US">
                    <a:noFill/>
                  </a:rPr>
                  <a:t> </a:t>
                </a:r>
              </a:p>
            </p:txBody>
          </p:sp>
        </mc:Fallback>
      </mc:AlternateContent>
      <p:sp>
        <p:nvSpPr>
          <p:cNvPr id="11" name="Rectangle 10" descr=" 92"/>
          <p:cNvSpPr/>
          <p:nvPr/>
        </p:nvSpPr>
        <p:spPr>
          <a:xfrm rot="16200000">
            <a:off x="3908199" y="2532280"/>
            <a:ext cx="3126369" cy="369332"/>
          </a:xfrm>
          <a:prstGeom prst="rect">
            <a:avLst/>
          </a:prstGeom>
        </p:spPr>
        <p:txBody>
          <a:bodyPr wrap="none">
            <a:spAutoFit/>
          </a:bodyPr>
          <a:lstStyle/>
          <a:p>
            <a:r>
              <a:rPr lang="pl-PL" b="1" dirty="0"/>
              <a:t>Locality</a:t>
            </a:r>
            <a:r>
              <a:rPr lang="pl-PL" dirty="0"/>
              <a:t> vs </a:t>
            </a:r>
            <a:r>
              <a:rPr lang="pl-PL" b="1" dirty="0"/>
              <a:t>fairness</a:t>
            </a:r>
            <a:r>
              <a:rPr lang="pl-PL" dirty="0"/>
              <a:t> (for writers)</a:t>
            </a:r>
            <a:endParaRPr lang="de-CH" b="1" dirty="0"/>
          </a:p>
        </p:txBody>
      </p:sp>
      <p:cxnSp>
        <p:nvCxnSpPr>
          <p:cNvPr id="14" name="Straight Connector 13" descr=" 44"/>
          <p:cNvCxnSpPr/>
          <p:nvPr/>
        </p:nvCxnSpPr>
        <p:spPr>
          <a:xfrm>
            <a:off x="5814623" y="2306636"/>
            <a:ext cx="1969867" cy="0"/>
          </a:xfrm>
          <a:prstGeom prst="line">
            <a:avLst/>
          </a:prstGeom>
          <a:ln w="19050">
            <a:solidFill>
              <a:schemeClr val="tx1"/>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 name="Straight Connector 15" descr=" 97"/>
          <p:cNvCxnSpPr/>
          <p:nvPr/>
        </p:nvCxnSpPr>
        <p:spPr>
          <a:xfrm flipH="1">
            <a:off x="7784489" y="2306637"/>
            <a:ext cx="22690" cy="2028959"/>
          </a:xfrm>
          <a:prstGeom prst="line">
            <a:avLst/>
          </a:prstGeom>
          <a:ln w="19050">
            <a:solidFill>
              <a:schemeClr val="tx1"/>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2" name="Oval 11" descr=" 46"/>
          <p:cNvSpPr/>
          <p:nvPr/>
        </p:nvSpPr>
        <p:spPr>
          <a:xfrm>
            <a:off x="7706618" y="2223246"/>
            <a:ext cx="178432" cy="17843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cxnSp>
        <p:nvCxnSpPr>
          <p:cNvPr id="15" name="Straight Connector 14" descr=" 100"/>
          <p:cNvCxnSpPr/>
          <p:nvPr/>
        </p:nvCxnSpPr>
        <p:spPr>
          <a:xfrm>
            <a:off x="5791934" y="2306636"/>
            <a:ext cx="1225833" cy="568156"/>
          </a:xfrm>
          <a:prstGeom prst="line">
            <a:avLst/>
          </a:prstGeom>
          <a:ln w="19050">
            <a:solidFill>
              <a:schemeClr val="tx1"/>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9" name="Straight Connector 18" descr=" 116"/>
          <p:cNvCxnSpPr/>
          <p:nvPr/>
        </p:nvCxnSpPr>
        <p:spPr>
          <a:xfrm flipH="1">
            <a:off x="7084292" y="2866817"/>
            <a:ext cx="22690" cy="2028959"/>
          </a:xfrm>
          <a:prstGeom prst="line">
            <a:avLst/>
          </a:prstGeom>
          <a:ln w="19050">
            <a:solidFill>
              <a:schemeClr val="tx1"/>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3" name="Oval 12" descr=" 117"/>
          <p:cNvSpPr/>
          <p:nvPr/>
        </p:nvSpPr>
        <p:spPr>
          <a:xfrm>
            <a:off x="7017766" y="2785576"/>
            <a:ext cx="178432" cy="17843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cxnSp>
        <p:nvCxnSpPr>
          <p:cNvPr id="17" name="Straight Connector 16" descr=" 119"/>
          <p:cNvCxnSpPr/>
          <p:nvPr/>
        </p:nvCxnSpPr>
        <p:spPr>
          <a:xfrm flipH="1">
            <a:off x="7077692" y="4447641"/>
            <a:ext cx="628926" cy="457685"/>
          </a:xfrm>
          <a:prstGeom prst="line">
            <a:avLst/>
          </a:prstGeom>
          <a:ln w="19050">
            <a:solidFill>
              <a:schemeClr val="tx1"/>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8" name="Straight Connector 17" descr=" 122"/>
          <p:cNvCxnSpPr/>
          <p:nvPr/>
        </p:nvCxnSpPr>
        <p:spPr>
          <a:xfrm>
            <a:off x="5114426" y="4879746"/>
            <a:ext cx="1969867" cy="0"/>
          </a:xfrm>
          <a:prstGeom prst="line">
            <a:avLst/>
          </a:prstGeom>
          <a:ln w="19050">
            <a:solidFill>
              <a:schemeClr val="tx1"/>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2" name="Rectangle 21" descr=" 55"/>
          <p:cNvSpPr/>
          <p:nvPr/>
        </p:nvSpPr>
        <p:spPr>
          <a:xfrm>
            <a:off x="8540888" y="1483103"/>
            <a:ext cx="1002197" cy="369332"/>
          </a:xfrm>
          <a:prstGeom prst="rect">
            <a:avLst/>
          </a:prstGeom>
        </p:spPr>
        <p:txBody>
          <a:bodyPr wrap="none">
            <a:spAutoFit/>
          </a:bodyPr>
          <a:lstStyle/>
          <a:p>
            <a:r>
              <a:rPr lang="pl-PL" dirty="0"/>
              <a:t>Design A</a:t>
            </a:r>
            <a:endParaRPr lang="de-CH" dirty="0"/>
          </a:p>
        </p:txBody>
      </p:sp>
      <p:sp>
        <p:nvSpPr>
          <p:cNvPr id="20" name="Rectangle 19" descr=" 123"/>
          <p:cNvSpPr/>
          <p:nvPr/>
        </p:nvSpPr>
        <p:spPr>
          <a:xfrm>
            <a:off x="6612381" y="1536585"/>
            <a:ext cx="994183" cy="369332"/>
          </a:xfrm>
          <a:prstGeom prst="rect">
            <a:avLst/>
          </a:prstGeom>
        </p:spPr>
        <p:txBody>
          <a:bodyPr wrap="none">
            <a:spAutoFit/>
          </a:bodyPr>
          <a:lstStyle/>
          <a:p>
            <a:r>
              <a:rPr lang="pl-PL" dirty="0"/>
              <a:t>Design B</a:t>
            </a:r>
            <a:endParaRPr lang="de-CH" dirty="0"/>
          </a:p>
        </p:txBody>
      </p:sp>
      <p:cxnSp>
        <p:nvCxnSpPr>
          <p:cNvPr id="23" name="Straight Connector 22" descr=" 61"/>
          <p:cNvCxnSpPr/>
          <p:nvPr/>
        </p:nvCxnSpPr>
        <p:spPr>
          <a:xfrm flipV="1">
            <a:off x="7885051" y="1667770"/>
            <a:ext cx="655837" cy="484881"/>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 name="Straight Connector 20" descr=" 124"/>
          <p:cNvCxnSpPr/>
          <p:nvPr/>
        </p:nvCxnSpPr>
        <p:spPr>
          <a:xfrm flipV="1">
            <a:off x="7123984" y="1905918"/>
            <a:ext cx="48807" cy="818583"/>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01103447"/>
      </p:ext>
    </p:extLst>
  </p:cSld>
  <p:clrMapOvr>
    <a:masterClrMapping/>
  </p:clrMapOvr>
  <p:transition>
    <p:cut/>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24"/>
          <p:cNvSpPr>
            <a:spLocks noGrp="1"/>
          </p:cNvSpPr>
          <p:nvPr>
            <p:ph type="title"/>
          </p:nvPr>
        </p:nvSpPr>
        <p:spPr>
          <a:noFill/>
        </p:spPr>
        <p:txBody>
          <a:bodyPr/>
          <a:lstStyle/>
          <a:p>
            <a:r>
              <a:rPr lang="en-US" dirty="0" smtClean="0"/>
              <a:t>Research Questions</a:t>
            </a:r>
            <a:endParaRPr lang="de-CH" dirty="0"/>
          </a:p>
        </p:txBody>
      </p:sp>
      <p:sp>
        <p:nvSpPr>
          <p:cNvPr id="26" name="Rounded Rectangle 25"/>
          <p:cNvSpPr/>
          <p:nvPr/>
        </p:nvSpPr>
        <p:spPr>
          <a:xfrm>
            <a:off x="5519936" y="1077268"/>
            <a:ext cx="2916324" cy="1247225"/>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Which programming paradigm to use for (approximate) MWM?</a:t>
            </a:r>
            <a:endParaRPr lang="pl-PL" sz="2000" dirty="0"/>
          </a:p>
        </p:txBody>
      </p:sp>
      <p:pic>
        <p:nvPicPr>
          <p:cNvPr id="27" name="Picture 2" descr="http://www.avonbournetrust.org/user/74/159860.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49454" y="797454"/>
            <a:ext cx="740964" cy="740964"/>
          </a:xfrm>
          <a:prstGeom prst="rect">
            <a:avLst/>
          </a:prstGeom>
          <a:noFill/>
          <a:extLst>
            <a:ext uri="{909E8E84-426E-40DD-AFC4-6F175D3DCCD1}">
              <a14:hiddenFill xmlns:a14="http://schemas.microsoft.com/office/drawing/2010/main">
                <a:solidFill>
                  <a:srgbClr val="FFFFFF"/>
                </a:solidFill>
              </a14:hiddenFill>
            </a:ext>
          </a:extLst>
        </p:spPr>
      </p:pic>
      <p:sp>
        <p:nvSpPr>
          <p:cNvPr id="29" name="Rounded Rectangle 28"/>
          <p:cNvSpPr/>
          <p:nvPr/>
        </p:nvSpPr>
        <p:spPr>
          <a:xfrm>
            <a:off x="1517723" y="1991377"/>
            <a:ext cx="2850086" cy="1725656"/>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How to design a high-performance MWM algorithm (as dictated by the used paradigm)?</a:t>
            </a:r>
            <a:endParaRPr lang="pl-PL" sz="2000" dirty="0"/>
          </a:p>
        </p:txBody>
      </p:sp>
      <p:pic>
        <p:nvPicPr>
          <p:cNvPr id="30" name="Picture 2" descr="http://www.avonbournetrust.org/user/74/159860.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47241" y="1700881"/>
            <a:ext cx="740964" cy="740964"/>
          </a:xfrm>
          <a:prstGeom prst="rect">
            <a:avLst/>
          </a:prstGeom>
          <a:noFill/>
          <a:extLst>
            <a:ext uri="{909E8E84-426E-40DD-AFC4-6F175D3DCCD1}">
              <a14:hiddenFill xmlns:a14="http://schemas.microsoft.com/office/drawing/2010/main">
                <a:solidFill>
                  <a:srgbClr val="FFFFFF"/>
                </a:solidFill>
              </a14:hiddenFill>
            </a:ext>
          </a:extLst>
        </p:spPr>
      </p:pic>
      <p:sp>
        <p:nvSpPr>
          <p:cNvPr id="31" name="Rounded Rectangle 30"/>
          <p:cNvSpPr/>
          <p:nvPr/>
        </p:nvSpPr>
        <p:spPr>
          <a:xfrm>
            <a:off x="7644172" y="3105790"/>
            <a:ext cx="2736304" cy="1610248"/>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What is the HW FPGA design that ensures high performance?</a:t>
            </a:r>
            <a:endParaRPr lang="pl-PL" sz="2000" dirty="0"/>
          </a:p>
        </p:txBody>
      </p:sp>
      <p:pic>
        <p:nvPicPr>
          <p:cNvPr id="32" name="Picture 2" descr="http://www.avonbournetrust.org/user/74/159860.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98328" y="2868881"/>
            <a:ext cx="740964" cy="740964"/>
          </a:xfrm>
          <a:prstGeom prst="rect">
            <a:avLst/>
          </a:prstGeom>
          <a:noFill/>
          <a:extLst>
            <a:ext uri="{909E8E84-426E-40DD-AFC4-6F175D3DCCD1}">
              <a14:hiddenFill xmlns:a14="http://schemas.microsoft.com/office/drawing/2010/main">
                <a:solidFill>
                  <a:srgbClr val="FFFFFF"/>
                </a:solidFill>
              </a14:hiddenFill>
            </a:ext>
          </a:extLst>
        </p:spPr>
      </p:pic>
      <p:sp>
        <p:nvSpPr>
          <p:cNvPr id="35" name="Rounded Rectangle 34"/>
          <p:cNvSpPr/>
          <p:nvPr/>
        </p:nvSpPr>
        <p:spPr>
          <a:xfrm>
            <a:off x="3459018" y="5013176"/>
            <a:ext cx="3204356" cy="1484513"/>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What is the ultimate performance, power consumption, and the related tradeoffs?</a:t>
            </a:r>
            <a:endParaRPr lang="pl-PL" sz="2000" dirty="0"/>
          </a:p>
        </p:txBody>
      </p:sp>
      <p:pic>
        <p:nvPicPr>
          <p:cNvPr id="36" name="Picture 2" descr="http://www.avonbournetrust.org/user/74/159860.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20373" y="4840031"/>
            <a:ext cx="740964" cy="740964"/>
          </a:xfrm>
          <a:prstGeom prst="rect">
            <a:avLst/>
          </a:prstGeom>
          <a:noFill/>
          <a:extLst>
            <a:ext uri="{909E8E84-426E-40DD-AFC4-6F175D3DCCD1}">
              <a14:hiddenFill xmlns:a14="http://schemas.microsoft.com/office/drawing/2010/main">
                <a:solidFill>
                  <a:srgbClr val="FFFFFF"/>
                </a:solidFill>
              </a14:hiddenFill>
            </a:ext>
          </a:extLst>
        </p:spPr>
      </p:pic>
      <p:sp>
        <p:nvSpPr>
          <p:cNvPr id="40" name="Rectangle 39"/>
          <p:cNvSpPr/>
          <p:nvPr/>
        </p:nvSpPr>
        <p:spPr>
          <a:xfrm>
            <a:off x="2576248" y="4201410"/>
            <a:ext cx="4413796" cy="2520280"/>
          </a:xfrm>
          <a:prstGeom prst="rect">
            <a:avLst/>
          </a:pr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4" name="Rounded Rectangle 13"/>
          <p:cNvSpPr/>
          <p:nvPr/>
        </p:nvSpPr>
        <p:spPr>
          <a:xfrm rot="20601088">
            <a:off x="4813156" y="553949"/>
            <a:ext cx="2916324" cy="1247225"/>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Use </a:t>
            </a:r>
            <a:r>
              <a:rPr lang="en-US" sz="2000" b="1" u="sng" dirty="0" err="1" smtClean="0"/>
              <a:t>substream</a:t>
            </a:r>
            <a:r>
              <a:rPr lang="en-US" sz="2000" b="1" u="sng" dirty="0" smtClean="0"/>
              <a:t>-centric processing </a:t>
            </a:r>
            <a:r>
              <a:rPr lang="en-US" sz="2000" dirty="0" smtClean="0"/>
              <a:t>(exposes parallelism)</a:t>
            </a:r>
          </a:p>
        </p:txBody>
      </p:sp>
      <p:sp>
        <p:nvSpPr>
          <p:cNvPr id="17" name="Rounded Rectangle 16"/>
          <p:cNvSpPr/>
          <p:nvPr/>
        </p:nvSpPr>
        <p:spPr>
          <a:xfrm rot="20601088">
            <a:off x="7761710" y="3058716"/>
            <a:ext cx="2916324" cy="1247225"/>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The proper use of </a:t>
            </a:r>
            <a:r>
              <a:rPr lang="en-US" sz="2000" b="1" u="sng" dirty="0" smtClean="0"/>
              <a:t>blocking</a:t>
            </a:r>
            <a:r>
              <a:rPr lang="en-US" sz="2000" dirty="0" smtClean="0"/>
              <a:t>, </a:t>
            </a:r>
            <a:r>
              <a:rPr lang="en-US" sz="2000" b="1" u="sng" dirty="0" smtClean="0"/>
              <a:t>vectorization</a:t>
            </a:r>
            <a:r>
              <a:rPr lang="en-US" sz="2000" dirty="0" smtClean="0"/>
              <a:t>, and others (pipelining, prefetching)</a:t>
            </a:r>
          </a:p>
        </p:txBody>
      </p:sp>
      <p:sp>
        <p:nvSpPr>
          <p:cNvPr id="19" name="Rounded Rectangle 18"/>
          <p:cNvSpPr/>
          <p:nvPr/>
        </p:nvSpPr>
        <p:spPr>
          <a:xfrm rot="20601088">
            <a:off x="5712696" y="1536522"/>
            <a:ext cx="3686998" cy="1523231"/>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For enabling theoretical analysis and rigor </a:t>
            </a:r>
            <a:r>
              <a:rPr lang="en-US" sz="2000" b="1" u="sng" dirty="0" smtClean="0"/>
              <a:t>in the context of FPGAs</a:t>
            </a:r>
            <a:r>
              <a:rPr lang="en-US" sz="2000" dirty="0" smtClean="0"/>
              <a:t> (small local space), use the </a:t>
            </a:r>
            <a:r>
              <a:rPr lang="en-US" sz="2000" b="1" u="sng" dirty="0" smtClean="0"/>
              <a:t>semi-streaming model</a:t>
            </a:r>
          </a:p>
        </p:txBody>
      </p:sp>
      <p:sp>
        <p:nvSpPr>
          <p:cNvPr id="20" name="Rounded Rectangle 19"/>
          <p:cNvSpPr/>
          <p:nvPr/>
        </p:nvSpPr>
        <p:spPr>
          <a:xfrm rot="20601088">
            <a:off x="983135" y="2184911"/>
            <a:ext cx="3728357" cy="1341502"/>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Use the MWM algorithm by Crouch and Stubbs in the </a:t>
            </a:r>
            <a:r>
              <a:rPr lang="en-US" sz="2000" dirty="0" err="1" smtClean="0"/>
              <a:t>substream</a:t>
            </a:r>
            <a:r>
              <a:rPr lang="en-US" sz="2000" dirty="0" smtClean="0"/>
              <a:t>-centric paradigm </a:t>
            </a:r>
            <a:r>
              <a:rPr lang="en-US" sz="2000" b="1" u="sng" dirty="0" smtClean="0"/>
              <a:t>in a hybrid CPU-FPGA setting</a:t>
            </a:r>
          </a:p>
        </p:txBody>
      </p:sp>
    </p:spTree>
    <p:extLst>
      <p:ext uri="{BB962C8B-B14F-4D97-AF65-F5344CB8AC3E}">
        <p14:creationId xmlns:p14="http://schemas.microsoft.com/office/powerpoint/2010/main" val="8498642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40"/>
                                        </p:tgtEl>
                                      </p:cBhvr>
                                    </p:animEffect>
                                    <p:set>
                                      <p:cBhvr>
                                        <p:cTn id="12" dur="1" fill="hold">
                                          <p:stCondLst>
                                            <p:cond delay="499"/>
                                          </p:stCondLst>
                                        </p:cTn>
                                        <p:tgtEl>
                                          <p:spTgt spid="4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17"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Rounded Rectangle 75"/>
          <p:cNvSpPr/>
          <p:nvPr/>
        </p:nvSpPr>
        <p:spPr>
          <a:xfrm>
            <a:off x="4200843" y="1603522"/>
            <a:ext cx="3060340" cy="825287"/>
          </a:xfrm>
          <a:prstGeom prst="roundRect">
            <a:avLst/>
          </a:prstGeom>
          <a:solidFill>
            <a:schemeClr val="bg2">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rPr>
              <a:t>SC-OPT secures highest performance</a:t>
            </a:r>
            <a:endParaRPr lang="pl-PL" sz="2400" dirty="0">
              <a:solidFill>
                <a:schemeClr val="tx1"/>
              </a:solidFill>
            </a:endParaRPr>
          </a:p>
        </p:txBody>
      </p:sp>
      <p:sp>
        <p:nvSpPr>
          <p:cNvPr id="25" name="Titel 3"/>
          <p:cNvSpPr txBox="1">
            <a:spLocks/>
          </p:cNvSpPr>
          <p:nvPr/>
        </p:nvSpPr>
        <p:spPr>
          <a:xfrm>
            <a:off x="10380" y="461134"/>
            <a:ext cx="8496300" cy="819154"/>
          </a:xfrm>
          <a:prstGeom prst="rect">
            <a:avLst/>
          </a:prstGeom>
          <a:noFill/>
        </p:spPr>
        <p:txBody>
          <a:bodyPr vert="horz" lIns="140400" tIns="0" rIns="144000" bIns="0" rtlCol="0" anchor="b" anchorCtr="0">
            <a:noAutofit/>
          </a:bodyPr>
          <a:lstStyle>
            <a:lvl1pPr algn="l" defTabSz="914400" rtl="0" eaLnBrk="1" latinLnBrk="0" hangingPunct="1">
              <a:lnSpc>
                <a:spcPct val="100000"/>
              </a:lnSpc>
              <a:spcBef>
                <a:spcPct val="0"/>
              </a:spcBef>
              <a:buNone/>
              <a:defRPr sz="2800" b="1" kern="1200">
                <a:solidFill>
                  <a:schemeClr val="tx1"/>
                </a:solidFill>
                <a:latin typeface="+mj-lt"/>
                <a:ea typeface="+mj-ea"/>
                <a:cs typeface="+mj-cs"/>
              </a:defRPr>
            </a:lvl1pPr>
          </a:lstStyle>
          <a:p>
            <a:r>
              <a:rPr lang="pl-PL" sz="2600" cap="small" dirty="0"/>
              <a:t>Performance Analysis</a:t>
            </a:r>
          </a:p>
          <a:p>
            <a:r>
              <a:rPr lang="en-US" sz="2200" cap="small" dirty="0" smtClean="0"/>
              <a:t>Various Graphs</a:t>
            </a:r>
            <a:endParaRPr lang="de-DE" sz="2200" dirty="0"/>
          </a:p>
        </p:txBody>
      </p:sp>
      <p:pic>
        <p:nvPicPr>
          <p:cNvPr id="2" name="Picture 1"/>
          <p:cNvPicPr>
            <a:picLocks noChangeAspect="1"/>
          </p:cNvPicPr>
          <p:nvPr/>
        </p:nvPicPr>
        <p:blipFill>
          <a:blip r:embed="rId2"/>
          <a:stretch>
            <a:fillRect/>
          </a:stretch>
        </p:blipFill>
        <p:spPr>
          <a:xfrm>
            <a:off x="616014" y="2557013"/>
            <a:ext cx="10757641" cy="4243634"/>
          </a:xfrm>
          <a:prstGeom prst="rect">
            <a:avLst/>
          </a:prstGeom>
        </p:spPr>
      </p:pic>
      <p:pic>
        <p:nvPicPr>
          <p:cNvPr id="5" name="Picture 4"/>
          <p:cNvPicPr>
            <a:picLocks noChangeAspect="1"/>
          </p:cNvPicPr>
          <p:nvPr/>
        </p:nvPicPr>
        <p:blipFill>
          <a:blip r:embed="rId3"/>
          <a:stretch>
            <a:fillRect/>
          </a:stretch>
        </p:blipFill>
        <p:spPr>
          <a:xfrm>
            <a:off x="7716180" y="546003"/>
            <a:ext cx="4386639" cy="1716757"/>
          </a:xfrm>
          <a:prstGeom prst="rect">
            <a:avLst/>
          </a:prstGeom>
        </p:spPr>
      </p:pic>
      <p:sp>
        <p:nvSpPr>
          <p:cNvPr id="67" name="Oval 66"/>
          <p:cNvSpPr/>
          <p:nvPr/>
        </p:nvSpPr>
        <p:spPr>
          <a:xfrm rot="16200000">
            <a:off x="4260738" y="2815990"/>
            <a:ext cx="422922" cy="1000869"/>
          </a:xfrm>
          <a:prstGeom prst="ellipse">
            <a:avLst/>
          </a:prstGeom>
          <a:solidFill>
            <a:srgbClr val="C00000">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30" name="Oval 29"/>
          <p:cNvSpPr/>
          <p:nvPr/>
        </p:nvSpPr>
        <p:spPr>
          <a:xfrm rot="16200000">
            <a:off x="10412859" y="3076590"/>
            <a:ext cx="360039" cy="1000869"/>
          </a:xfrm>
          <a:prstGeom prst="ellipse">
            <a:avLst/>
          </a:prstGeom>
          <a:solidFill>
            <a:srgbClr val="C00000">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0" name="Rounded Rectangle 9"/>
          <p:cNvSpPr/>
          <p:nvPr/>
        </p:nvSpPr>
        <p:spPr>
          <a:xfrm>
            <a:off x="3853546" y="563052"/>
            <a:ext cx="3767110" cy="893343"/>
          </a:xfrm>
          <a:prstGeom prst="roundRect">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smtClean="0">
                <a:solidFill>
                  <a:schemeClr val="tx1"/>
                </a:solidFill>
              </a:rPr>
              <a:t>Parameters</a:t>
            </a:r>
            <a:r>
              <a:rPr lang="en-US" dirty="0" smtClean="0">
                <a:solidFill>
                  <a:schemeClr val="tx1"/>
                </a:solidFill>
              </a:rPr>
              <a:t>:</a:t>
            </a:r>
          </a:p>
          <a:p>
            <a:r>
              <a:rPr lang="en-US" dirty="0" smtClean="0">
                <a:solidFill>
                  <a:schemeClr val="tx1"/>
                </a:solidFill>
              </a:rPr>
              <a:t>Blocking </a:t>
            </a:r>
            <a:r>
              <a:rPr lang="en-US" dirty="0">
                <a:solidFill>
                  <a:schemeClr val="tx1"/>
                </a:solidFill>
              </a:rPr>
              <a:t>size = 32, #</a:t>
            </a:r>
            <a:r>
              <a:rPr lang="en-US" dirty="0" err="1">
                <a:solidFill>
                  <a:schemeClr val="tx1"/>
                </a:solidFill>
              </a:rPr>
              <a:t>Substreams</a:t>
            </a:r>
            <a:r>
              <a:rPr lang="en-US" dirty="0">
                <a:solidFill>
                  <a:schemeClr val="tx1"/>
                </a:solidFill>
              </a:rPr>
              <a:t> = 64</a:t>
            </a:r>
          </a:p>
          <a:p>
            <a:r>
              <a:rPr lang="en-US" dirty="0">
                <a:solidFill>
                  <a:schemeClr val="tx1"/>
                </a:solidFill>
              </a:rPr>
              <a:t>#Threads = 4, ε = 0.1</a:t>
            </a:r>
          </a:p>
        </p:txBody>
      </p:sp>
      <p:pic>
        <p:nvPicPr>
          <p:cNvPr id="12" name="Picture 11"/>
          <p:cNvPicPr>
            <a:picLocks noChangeAspect="1"/>
          </p:cNvPicPr>
          <p:nvPr/>
        </p:nvPicPr>
        <p:blipFill>
          <a:blip r:embed="rId4"/>
          <a:stretch>
            <a:fillRect/>
          </a:stretch>
        </p:blipFill>
        <p:spPr>
          <a:xfrm>
            <a:off x="119336" y="1322365"/>
            <a:ext cx="3619269" cy="1087521"/>
          </a:xfrm>
          <a:prstGeom prst="rect">
            <a:avLst/>
          </a:prstGeom>
        </p:spPr>
      </p:pic>
      <p:sp>
        <p:nvSpPr>
          <p:cNvPr id="7" name="Rectangle 6"/>
          <p:cNvSpPr/>
          <p:nvPr/>
        </p:nvSpPr>
        <p:spPr>
          <a:xfrm>
            <a:off x="4060066" y="2773171"/>
            <a:ext cx="824265" cy="369332"/>
          </a:xfrm>
          <a:prstGeom prst="rect">
            <a:avLst/>
          </a:prstGeom>
        </p:spPr>
        <p:txBody>
          <a:bodyPr wrap="none">
            <a:spAutoFit/>
          </a:bodyPr>
          <a:lstStyle/>
          <a:p>
            <a:r>
              <a:rPr lang="en-US" b="1" dirty="0" smtClean="0"/>
              <a:t>Hybrid</a:t>
            </a:r>
            <a:endParaRPr lang="en-US" b="1" dirty="0"/>
          </a:p>
        </p:txBody>
      </p:sp>
      <p:sp>
        <p:nvSpPr>
          <p:cNvPr id="15" name="Rectangle 14"/>
          <p:cNvSpPr/>
          <p:nvPr/>
        </p:nvSpPr>
        <p:spPr>
          <a:xfrm>
            <a:off x="10488488" y="2745717"/>
            <a:ext cx="824265" cy="369332"/>
          </a:xfrm>
          <a:prstGeom prst="rect">
            <a:avLst/>
          </a:prstGeom>
        </p:spPr>
        <p:txBody>
          <a:bodyPr wrap="none">
            <a:spAutoFit/>
          </a:bodyPr>
          <a:lstStyle/>
          <a:p>
            <a:r>
              <a:rPr lang="en-US" b="1" dirty="0" smtClean="0"/>
              <a:t>Hybrid</a:t>
            </a:r>
            <a:endParaRPr lang="en-US" b="1" dirty="0"/>
          </a:p>
        </p:txBody>
      </p:sp>
      <p:sp>
        <p:nvSpPr>
          <p:cNvPr id="16" name="Rectangle 15"/>
          <p:cNvSpPr/>
          <p:nvPr/>
        </p:nvSpPr>
        <p:spPr>
          <a:xfrm>
            <a:off x="1887983" y="3252090"/>
            <a:ext cx="580608" cy="369332"/>
          </a:xfrm>
          <a:prstGeom prst="rect">
            <a:avLst/>
          </a:prstGeom>
        </p:spPr>
        <p:txBody>
          <a:bodyPr wrap="none">
            <a:spAutoFit/>
          </a:bodyPr>
          <a:lstStyle/>
          <a:p>
            <a:r>
              <a:rPr lang="en-US" b="1" dirty="0" smtClean="0"/>
              <a:t>CPU</a:t>
            </a:r>
            <a:endParaRPr lang="en-US" b="1" dirty="0"/>
          </a:p>
        </p:txBody>
      </p:sp>
      <p:cxnSp>
        <p:nvCxnSpPr>
          <p:cNvPr id="21" name="Straight Connector 20"/>
          <p:cNvCxnSpPr/>
          <p:nvPr/>
        </p:nvCxnSpPr>
        <p:spPr>
          <a:xfrm>
            <a:off x="2319360" y="3577972"/>
            <a:ext cx="431377" cy="423583"/>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a:off x="10782406" y="3102752"/>
            <a:ext cx="66122" cy="252781"/>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2" name="Rectangle 31"/>
          <p:cNvSpPr/>
          <p:nvPr/>
        </p:nvSpPr>
        <p:spPr>
          <a:xfrm>
            <a:off x="7298171" y="3699093"/>
            <a:ext cx="580608" cy="369332"/>
          </a:xfrm>
          <a:prstGeom prst="rect">
            <a:avLst/>
          </a:prstGeom>
        </p:spPr>
        <p:txBody>
          <a:bodyPr wrap="none">
            <a:spAutoFit/>
          </a:bodyPr>
          <a:lstStyle/>
          <a:p>
            <a:r>
              <a:rPr lang="en-US" b="1" dirty="0" smtClean="0"/>
              <a:t>CPU</a:t>
            </a:r>
            <a:endParaRPr lang="en-US" b="1" dirty="0"/>
          </a:p>
        </p:txBody>
      </p:sp>
      <p:sp>
        <p:nvSpPr>
          <p:cNvPr id="28" name="Freeform 27"/>
          <p:cNvSpPr/>
          <p:nvPr/>
        </p:nvSpPr>
        <p:spPr>
          <a:xfrm>
            <a:off x="2308566" y="3436756"/>
            <a:ext cx="1811543" cy="1532864"/>
          </a:xfrm>
          <a:custGeom>
            <a:avLst/>
            <a:gdLst>
              <a:gd name="connsiteX0" fmla="*/ 1444812 w 1811543"/>
              <a:gd name="connsiteY0" fmla="*/ 14570 h 1532864"/>
              <a:gd name="connsiteX1" fmla="*/ 930462 w 1811543"/>
              <a:gd name="connsiteY1" fmla="*/ 90770 h 1532864"/>
              <a:gd name="connsiteX2" fmla="*/ 406587 w 1811543"/>
              <a:gd name="connsiteY2" fmla="*/ 719420 h 1532864"/>
              <a:gd name="connsiteX3" fmla="*/ 35112 w 1811543"/>
              <a:gd name="connsiteY3" fmla="*/ 1100420 h 1532864"/>
              <a:gd name="connsiteX4" fmla="*/ 101787 w 1811543"/>
              <a:gd name="connsiteY4" fmla="*/ 1452845 h 1532864"/>
              <a:gd name="connsiteX5" fmla="*/ 797112 w 1811543"/>
              <a:gd name="connsiteY5" fmla="*/ 1452845 h 1532864"/>
              <a:gd name="connsiteX6" fmla="*/ 1587687 w 1811543"/>
              <a:gd name="connsiteY6" fmla="*/ 576545 h 1532864"/>
              <a:gd name="connsiteX7" fmla="*/ 1806762 w 1811543"/>
              <a:gd name="connsiteY7" fmla="*/ 195545 h 1532864"/>
              <a:gd name="connsiteX8" fmla="*/ 1444812 w 1811543"/>
              <a:gd name="connsiteY8" fmla="*/ 14570 h 1532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1543" h="1532864">
                <a:moveTo>
                  <a:pt x="1444812" y="14570"/>
                </a:moveTo>
                <a:cubicBezTo>
                  <a:pt x="1298762" y="-2892"/>
                  <a:pt x="1103499" y="-26705"/>
                  <a:pt x="930462" y="90770"/>
                </a:cubicBezTo>
                <a:cubicBezTo>
                  <a:pt x="757424" y="208245"/>
                  <a:pt x="555812" y="551145"/>
                  <a:pt x="406587" y="719420"/>
                </a:cubicBezTo>
                <a:cubicBezTo>
                  <a:pt x="257362" y="887695"/>
                  <a:pt x="85912" y="978183"/>
                  <a:pt x="35112" y="1100420"/>
                </a:cubicBezTo>
                <a:cubicBezTo>
                  <a:pt x="-15688" y="1222657"/>
                  <a:pt x="-25213" y="1394108"/>
                  <a:pt x="101787" y="1452845"/>
                </a:cubicBezTo>
                <a:cubicBezTo>
                  <a:pt x="228787" y="1511583"/>
                  <a:pt x="549462" y="1598895"/>
                  <a:pt x="797112" y="1452845"/>
                </a:cubicBezTo>
                <a:cubicBezTo>
                  <a:pt x="1044762" y="1306795"/>
                  <a:pt x="1419412" y="786095"/>
                  <a:pt x="1587687" y="576545"/>
                </a:cubicBezTo>
                <a:cubicBezTo>
                  <a:pt x="1755962" y="366995"/>
                  <a:pt x="1832162" y="292383"/>
                  <a:pt x="1806762" y="195545"/>
                </a:cubicBezTo>
                <a:cubicBezTo>
                  <a:pt x="1781362" y="98708"/>
                  <a:pt x="1590862" y="32032"/>
                  <a:pt x="1444812" y="14570"/>
                </a:cubicBezTo>
                <a:close/>
              </a:path>
            </a:pathLst>
          </a:custGeom>
          <a:solidFill>
            <a:schemeClr val="tx1">
              <a:alpha val="1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34"/>
          <p:cNvSpPr/>
          <p:nvPr/>
        </p:nvSpPr>
        <p:spPr>
          <a:xfrm>
            <a:off x="8278363" y="2642651"/>
            <a:ext cx="2248025" cy="861747"/>
          </a:xfrm>
          <a:custGeom>
            <a:avLst/>
            <a:gdLst>
              <a:gd name="connsiteX0" fmla="*/ 1208620 w 2248025"/>
              <a:gd name="connsiteY0" fmla="*/ 114104 h 861747"/>
              <a:gd name="connsiteX1" fmla="*/ 713320 w 2248025"/>
              <a:gd name="connsiteY1" fmla="*/ 295079 h 861747"/>
              <a:gd name="connsiteX2" fmla="*/ 179920 w 2248025"/>
              <a:gd name="connsiteY2" fmla="*/ 399854 h 861747"/>
              <a:gd name="connsiteX3" fmla="*/ 8470 w 2248025"/>
              <a:gd name="connsiteY3" fmla="*/ 552254 h 861747"/>
              <a:gd name="connsiteX4" fmla="*/ 132295 w 2248025"/>
              <a:gd name="connsiteY4" fmla="*/ 790379 h 861747"/>
              <a:gd name="connsiteX5" fmla="*/ 1008595 w 2248025"/>
              <a:gd name="connsiteY5" fmla="*/ 733229 h 861747"/>
              <a:gd name="connsiteX6" fmla="*/ 1437220 w 2248025"/>
              <a:gd name="connsiteY6" fmla="*/ 838004 h 861747"/>
              <a:gd name="connsiteX7" fmla="*/ 1913470 w 2248025"/>
              <a:gd name="connsiteY7" fmla="*/ 857054 h 861747"/>
              <a:gd name="connsiteX8" fmla="*/ 2246845 w 2248025"/>
              <a:gd name="connsiteY8" fmla="*/ 771329 h 861747"/>
              <a:gd name="connsiteX9" fmla="*/ 2018245 w 2248025"/>
              <a:gd name="connsiteY9" fmla="*/ 333179 h 861747"/>
              <a:gd name="connsiteX10" fmla="*/ 1856320 w 2248025"/>
              <a:gd name="connsiteY10" fmla="*/ 9329 h 861747"/>
              <a:gd name="connsiteX11" fmla="*/ 1208620 w 2248025"/>
              <a:gd name="connsiteY11" fmla="*/ 114104 h 861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48025" h="861747">
                <a:moveTo>
                  <a:pt x="1208620" y="114104"/>
                </a:moveTo>
                <a:cubicBezTo>
                  <a:pt x="1018120" y="161729"/>
                  <a:pt x="884770" y="247454"/>
                  <a:pt x="713320" y="295079"/>
                </a:cubicBezTo>
                <a:cubicBezTo>
                  <a:pt x="541870" y="342704"/>
                  <a:pt x="297395" y="356992"/>
                  <a:pt x="179920" y="399854"/>
                </a:cubicBezTo>
                <a:cubicBezTo>
                  <a:pt x="62445" y="442716"/>
                  <a:pt x="16407" y="487167"/>
                  <a:pt x="8470" y="552254"/>
                </a:cubicBezTo>
                <a:cubicBezTo>
                  <a:pt x="533" y="617341"/>
                  <a:pt x="-34393" y="760217"/>
                  <a:pt x="132295" y="790379"/>
                </a:cubicBezTo>
                <a:cubicBezTo>
                  <a:pt x="298982" y="820542"/>
                  <a:pt x="791108" y="725292"/>
                  <a:pt x="1008595" y="733229"/>
                </a:cubicBezTo>
                <a:cubicBezTo>
                  <a:pt x="1226082" y="741166"/>
                  <a:pt x="1286408" y="817367"/>
                  <a:pt x="1437220" y="838004"/>
                </a:cubicBezTo>
                <a:cubicBezTo>
                  <a:pt x="1588032" y="858641"/>
                  <a:pt x="1778533" y="868166"/>
                  <a:pt x="1913470" y="857054"/>
                </a:cubicBezTo>
                <a:cubicBezTo>
                  <a:pt x="2048407" y="845942"/>
                  <a:pt x="2229383" y="858641"/>
                  <a:pt x="2246845" y="771329"/>
                </a:cubicBezTo>
                <a:cubicBezTo>
                  <a:pt x="2264307" y="684017"/>
                  <a:pt x="2083333" y="460179"/>
                  <a:pt x="2018245" y="333179"/>
                </a:cubicBezTo>
                <a:cubicBezTo>
                  <a:pt x="1953158" y="206179"/>
                  <a:pt x="1988083" y="49016"/>
                  <a:pt x="1856320" y="9329"/>
                </a:cubicBezTo>
                <a:cubicBezTo>
                  <a:pt x="1724558" y="-30359"/>
                  <a:pt x="1399120" y="66479"/>
                  <a:pt x="1208620" y="114104"/>
                </a:cubicBezTo>
                <a:close/>
              </a:path>
            </a:pathLst>
          </a:custGeom>
          <a:solidFill>
            <a:schemeClr val="tx1">
              <a:alpha val="1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 name="Straight Connector 38"/>
          <p:cNvCxnSpPr/>
          <p:nvPr/>
        </p:nvCxnSpPr>
        <p:spPr>
          <a:xfrm flipH="1">
            <a:off x="7711438" y="3384933"/>
            <a:ext cx="505258" cy="31416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1" name="Rounded Rectangle 40"/>
          <p:cNvSpPr/>
          <p:nvPr/>
        </p:nvSpPr>
        <p:spPr>
          <a:xfrm>
            <a:off x="5207395" y="2773171"/>
            <a:ext cx="566926" cy="3536149"/>
          </a:xfrm>
          <a:prstGeom prst="roundRect">
            <a:avLst/>
          </a:prstGeom>
          <a:solidFill>
            <a:schemeClr val="tx1">
              <a:alpha val="27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tx1"/>
              </a:solidFill>
            </a:endParaRPr>
          </a:p>
        </p:txBody>
      </p:sp>
      <p:sp>
        <p:nvSpPr>
          <p:cNvPr id="42" name="Rounded Rectangle 41"/>
          <p:cNvSpPr/>
          <p:nvPr/>
        </p:nvSpPr>
        <p:spPr>
          <a:xfrm>
            <a:off x="4427124" y="4075836"/>
            <a:ext cx="566926" cy="2220531"/>
          </a:xfrm>
          <a:prstGeom prst="roundRect">
            <a:avLst/>
          </a:prstGeom>
          <a:solidFill>
            <a:schemeClr val="tx1">
              <a:alpha val="27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tx1"/>
              </a:solidFill>
            </a:endParaRPr>
          </a:p>
        </p:txBody>
      </p:sp>
      <p:sp>
        <p:nvSpPr>
          <p:cNvPr id="43" name="Rounded Rectangle 42"/>
          <p:cNvSpPr/>
          <p:nvPr/>
        </p:nvSpPr>
        <p:spPr>
          <a:xfrm>
            <a:off x="3659856" y="5154286"/>
            <a:ext cx="566926" cy="1134005"/>
          </a:xfrm>
          <a:prstGeom prst="roundRect">
            <a:avLst/>
          </a:prstGeom>
          <a:solidFill>
            <a:schemeClr val="tx1">
              <a:alpha val="27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tx1"/>
              </a:solidFill>
            </a:endParaRPr>
          </a:p>
        </p:txBody>
      </p:sp>
      <p:sp>
        <p:nvSpPr>
          <p:cNvPr id="44" name="Rounded Rectangle 43"/>
          <p:cNvSpPr/>
          <p:nvPr/>
        </p:nvSpPr>
        <p:spPr>
          <a:xfrm>
            <a:off x="2903274" y="5849363"/>
            <a:ext cx="566926" cy="447004"/>
          </a:xfrm>
          <a:prstGeom prst="roundRect">
            <a:avLst/>
          </a:prstGeom>
          <a:solidFill>
            <a:schemeClr val="tx1">
              <a:alpha val="27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tx1"/>
              </a:solidFill>
            </a:endParaRPr>
          </a:p>
        </p:txBody>
      </p:sp>
      <p:sp>
        <p:nvSpPr>
          <p:cNvPr id="45" name="Rounded Rectangle 44"/>
          <p:cNvSpPr/>
          <p:nvPr/>
        </p:nvSpPr>
        <p:spPr>
          <a:xfrm>
            <a:off x="2123003" y="6070237"/>
            <a:ext cx="566926" cy="200553"/>
          </a:xfrm>
          <a:prstGeom prst="roundRect">
            <a:avLst/>
          </a:prstGeom>
          <a:solidFill>
            <a:schemeClr val="tx1">
              <a:alpha val="27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tx1"/>
              </a:solidFill>
            </a:endParaRPr>
          </a:p>
        </p:txBody>
      </p:sp>
      <p:sp>
        <p:nvSpPr>
          <p:cNvPr id="46" name="Rounded Rectangle 45"/>
          <p:cNvSpPr/>
          <p:nvPr/>
        </p:nvSpPr>
        <p:spPr>
          <a:xfrm>
            <a:off x="1451483" y="6087739"/>
            <a:ext cx="344435" cy="183052"/>
          </a:xfrm>
          <a:prstGeom prst="roundRect">
            <a:avLst/>
          </a:prstGeom>
          <a:solidFill>
            <a:schemeClr val="tx1">
              <a:alpha val="27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tx1"/>
              </a:solidFill>
            </a:endParaRPr>
          </a:p>
        </p:txBody>
      </p:sp>
      <p:sp>
        <p:nvSpPr>
          <p:cNvPr id="47" name="Rounded Rectangle 46"/>
          <p:cNvSpPr/>
          <p:nvPr/>
        </p:nvSpPr>
        <p:spPr>
          <a:xfrm>
            <a:off x="10526388" y="5337212"/>
            <a:ext cx="557804" cy="982894"/>
          </a:xfrm>
          <a:prstGeom prst="roundRect">
            <a:avLst/>
          </a:prstGeom>
          <a:solidFill>
            <a:schemeClr val="tx1">
              <a:alpha val="27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tx1"/>
              </a:solidFill>
            </a:endParaRPr>
          </a:p>
        </p:txBody>
      </p:sp>
      <p:sp>
        <p:nvSpPr>
          <p:cNvPr id="48" name="Rounded Rectangle 47"/>
          <p:cNvSpPr/>
          <p:nvPr/>
        </p:nvSpPr>
        <p:spPr>
          <a:xfrm>
            <a:off x="9746117" y="5517232"/>
            <a:ext cx="557804" cy="802874"/>
          </a:xfrm>
          <a:prstGeom prst="roundRect">
            <a:avLst/>
          </a:prstGeom>
          <a:solidFill>
            <a:schemeClr val="tx1">
              <a:alpha val="27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tx1"/>
              </a:solidFill>
            </a:endParaRPr>
          </a:p>
        </p:txBody>
      </p:sp>
      <p:sp>
        <p:nvSpPr>
          <p:cNvPr id="49" name="Rounded Rectangle 48"/>
          <p:cNvSpPr/>
          <p:nvPr/>
        </p:nvSpPr>
        <p:spPr>
          <a:xfrm>
            <a:off x="7406263" y="5409220"/>
            <a:ext cx="557804" cy="910886"/>
          </a:xfrm>
          <a:prstGeom prst="roundRect">
            <a:avLst/>
          </a:prstGeom>
          <a:solidFill>
            <a:schemeClr val="tx1">
              <a:alpha val="27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tx1"/>
              </a:solidFill>
            </a:endParaRPr>
          </a:p>
        </p:txBody>
      </p:sp>
      <p:sp>
        <p:nvSpPr>
          <p:cNvPr id="50" name="Rounded Rectangle 49"/>
          <p:cNvSpPr/>
          <p:nvPr/>
        </p:nvSpPr>
        <p:spPr>
          <a:xfrm>
            <a:off x="6625992" y="5661248"/>
            <a:ext cx="557804" cy="658858"/>
          </a:xfrm>
          <a:prstGeom prst="roundRect">
            <a:avLst/>
          </a:prstGeom>
          <a:solidFill>
            <a:schemeClr val="tx1">
              <a:alpha val="27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tx1"/>
              </a:solidFill>
            </a:endParaRPr>
          </a:p>
        </p:txBody>
      </p:sp>
      <p:sp>
        <p:nvSpPr>
          <p:cNvPr id="51" name="Rounded Rectangle 50"/>
          <p:cNvSpPr/>
          <p:nvPr/>
        </p:nvSpPr>
        <p:spPr>
          <a:xfrm>
            <a:off x="8965846" y="5337212"/>
            <a:ext cx="557804" cy="982894"/>
          </a:xfrm>
          <a:prstGeom prst="roundRect">
            <a:avLst/>
          </a:prstGeom>
          <a:solidFill>
            <a:schemeClr val="tx1">
              <a:alpha val="27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tx1"/>
              </a:solidFill>
            </a:endParaRPr>
          </a:p>
        </p:txBody>
      </p:sp>
      <p:sp>
        <p:nvSpPr>
          <p:cNvPr id="52" name="Rounded Rectangle 51"/>
          <p:cNvSpPr/>
          <p:nvPr/>
        </p:nvSpPr>
        <p:spPr>
          <a:xfrm>
            <a:off x="8185575" y="5229200"/>
            <a:ext cx="557804" cy="1100909"/>
          </a:xfrm>
          <a:prstGeom prst="roundRect">
            <a:avLst/>
          </a:prstGeom>
          <a:solidFill>
            <a:schemeClr val="tx1">
              <a:alpha val="27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tx1"/>
              </a:solidFill>
            </a:endParaRPr>
          </a:p>
        </p:txBody>
      </p:sp>
    </p:spTree>
    <p:extLst>
      <p:ext uri="{BB962C8B-B14F-4D97-AF65-F5344CB8AC3E}">
        <p14:creationId xmlns:p14="http://schemas.microsoft.com/office/powerpoint/2010/main" val="19116448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7"/>
                                        </p:tgtEl>
                                        <p:attrNameLst>
                                          <p:attrName>style.visibility</p:attrName>
                                        </p:attrNameLst>
                                      </p:cBhvr>
                                      <p:to>
                                        <p:strVal val="visible"/>
                                      </p:to>
                                    </p:set>
                                    <p:animEffect transition="in" filter="fade">
                                      <p:cBhvr>
                                        <p:cTn id="15" dur="500"/>
                                        <p:tgtEl>
                                          <p:spTgt spid="6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fade">
                                      <p:cBhvr>
                                        <p:cTn id="18" dur="500"/>
                                        <p:tgtEl>
                                          <p:spTgt spid="3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76"/>
                                        </p:tgtEl>
                                        <p:attrNameLst>
                                          <p:attrName>style.visibility</p:attrName>
                                        </p:attrNameLst>
                                      </p:cBhvr>
                                      <p:to>
                                        <p:strVal val="visible"/>
                                      </p:to>
                                    </p:set>
                                    <p:animEffect transition="in" filter="fade">
                                      <p:cBhvr>
                                        <p:cTn id="21"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animBg="1"/>
      <p:bldP spid="67" grpId="0" animBg="1"/>
      <p:bldP spid="3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 descr="Image result for graph processing"/>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9601025">
            <a:off x="1893685" y="115538"/>
            <a:ext cx="7851540" cy="785154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0" y="460619"/>
            <a:ext cx="12192000" cy="6397381"/>
          </a:xfrm>
          <a:prstGeom prst="rect">
            <a:avLst/>
          </a:pr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8" name="Rounded Rectangle 58">
            <a:extLst>
              <a:ext uri="{FF2B5EF4-FFF2-40B4-BE49-F238E27FC236}">
                <a16:creationId xmlns:a16="http://schemas.microsoft.com/office/drawing/2014/main" id="{F533C29D-DB31-4CEC-8F72-4F58076869E5}"/>
              </a:ext>
            </a:extLst>
          </p:cNvPr>
          <p:cNvSpPr/>
          <p:nvPr/>
        </p:nvSpPr>
        <p:spPr>
          <a:xfrm>
            <a:off x="8944525" y="691714"/>
            <a:ext cx="3138125" cy="1009126"/>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dirty="0" smtClean="0"/>
              <a:t>What programming paradigm and why?</a:t>
            </a:r>
            <a:endParaRPr lang="de-CH" sz="2600" dirty="0"/>
          </a:p>
        </p:txBody>
      </p:sp>
      <p:pic>
        <p:nvPicPr>
          <p:cNvPr id="20" name="Picture 2" descr="http://www.avonbournetrust.org/user/74/159860.png">
            <a:extLst>
              <a:ext uri="{FF2B5EF4-FFF2-40B4-BE49-F238E27FC236}">
                <a16:creationId xmlns:a16="http://schemas.microsoft.com/office/drawing/2014/main" id="{E24135B5-C8BF-442C-9A11-4E0F523C749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22762" y="556135"/>
            <a:ext cx="595004" cy="59500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4"/>
          <a:stretch>
            <a:fillRect/>
          </a:stretch>
        </p:blipFill>
        <p:spPr>
          <a:xfrm>
            <a:off x="118376" y="570193"/>
            <a:ext cx="7603939" cy="4486908"/>
          </a:xfrm>
          <a:prstGeom prst="rect">
            <a:avLst/>
          </a:prstGeom>
          <a:ln>
            <a:solidFill>
              <a:schemeClr val="tx1"/>
            </a:solidFill>
          </a:ln>
          <a:effectLst>
            <a:outerShdw blurRad="50800" dist="38100" dir="2700000" algn="tl" rotWithShape="0">
              <a:prstClr val="black">
                <a:alpha val="70000"/>
              </a:prstClr>
            </a:outerShdw>
          </a:effectLst>
        </p:spPr>
      </p:pic>
      <p:pic>
        <p:nvPicPr>
          <p:cNvPr id="7" name="Picture 6"/>
          <p:cNvPicPr>
            <a:picLocks noChangeAspect="1"/>
          </p:cNvPicPr>
          <p:nvPr/>
        </p:nvPicPr>
        <p:blipFill>
          <a:blip r:embed="rId5"/>
          <a:stretch>
            <a:fillRect/>
          </a:stretch>
        </p:blipFill>
        <p:spPr>
          <a:xfrm>
            <a:off x="1607790" y="1867800"/>
            <a:ext cx="6882378" cy="3792829"/>
          </a:xfrm>
          <a:prstGeom prst="rect">
            <a:avLst/>
          </a:prstGeom>
          <a:ln>
            <a:solidFill>
              <a:schemeClr val="tx1"/>
            </a:solidFill>
          </a:ln>
          <a:effectLst>
            <a:outerShdw blurRad="50800" dist="38100" dir="2700000" algn="tl" rotWithShape="0">
              <a:prstClr val="black">
                <a:alpha val="70000"/>
              </a:prstClr>
            </a:outerShdw>
          </a:effectLst>
        </p:spPr>
      </p:pic>
      <p:sp>
        <p:nvSpPr>
          <p:cNvPr id="32" name="Rounded Rectangle 58">
            <a:extLst>
              <a:ext uri="{FF2B5EF4-FFF2-40B4-BE49-F238E27FC236}">
                <a16:creationId xmlns:a16="http://schemas.microsoft.com/office/drawing/2014/main" id="{F533C29D-DB31-4CEC-8F72-4F58076869E5}"/>
              </a:ext>
            </a:extLst>
          </p:cNvPr>
          <p:cNvSpPr/>
          <p:nvPr/>
        </p:nvSpPr>
        <p:spPr>
          <a:xfrm>
            <a:off x="8760296" y="3854299"/>
            <a:ext cx="3250091" cy="867021"/>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Key techniques, paradigms, challenges, features, …</a:t>
            </a:r>
            <a:endParaRPr lang="de-CH" sz="2000" dirty="0"/>
          </a:p>
        </p:txBody>
      </p:sp>
      <p:sp>
        <p:nvSpPr>
          <p:cNvPr id="29" name="Rounded Rectangle 58">
            <a:extLst>
              <a:ext uri="{FF2B5EF4-FFF2-40B4-BE49-F238E27FC236}">
                <a16:creationId xmlns:a16="http://schemas.microsoft.com/office/drawing/2014/main" id="{F533C29D-DB31-4CEC-8F72-4F58076869E5}"/>
              </a:ext>
            </a:extLst>
          </p:cNvPr>
          <p:cNvSpPr/>
          <p:nvPr/>
        </p:nvSpPr>
        <p:spPr>
          <a:xfrm>
            <a:off x="1827998" y="1672226"/>
            <a:ext cx="4932863" cy="1117037"/>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dirty="0" smtClean="0"/>
              <a:t>Selected parts are in the FPGA paper, the rest is in…</a:t>
            </a:r>
            <a:endParaRPr lang="de-CH" sz="2600" dirty="0"/>
          </a:p>
        </p:txBody>
      </p:sp>
      <p:sp>
        <p:nvSpPr>
          <p:cNvPr id="25" name="Rounded Rectangle 58">
            <a:extLst>
              <a:ext uri="{FF2B5EF4-FFF2-40B4-BE49-F238E27FC236}">
                <a16:creationId xmlns:a16="http://schemas.microsoft.com/office/drawing/2014/main" id="{F533C29D-DB31-4CEC-8F72-4F58076869E5}"/>
              </a:ext>
            </a:extLst>
          </p:cNvPr>
          <p:cNvSpPr/>
          <p:nvPr/>
        </p:nvSpPr>
        <p:spPr>
          <a:xfrm>
            <a:off x="9314343" y="5785387"/>
            <a:ext cx="2736304" cy="873867"/>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~25 FPGA accelerators for specific algorithms</a:t>
            </a:r>
            <a:endParaRPr lang="de-CH" sz="2000" dirty="0"/>
          </a:p>
        </p:txBody>
      </p:sp>
      <p:sp>
        <p:nvSpPr>
          <p:cNvPr id="26" name="Rounded Rectangle 58">
            <a:extLst>
              <a:ext uri="{FF2B5EF4-FFF2-40B4-BE49-F238E27FC236}">
                <a16:creationId xmlns:a16="http://schemas.microsoft.com/office/drawing/2014/main" id="{F533C29D-DB31-4CEC-8F72-4F58076869E5}"/>
              </a:ext>
            </a:extLst>
          </p:cNvPr>
          <p:cNvSpPr/>
          <p:nvPr/>
        </p:nvSpPr>
        <p:spPr>
          <a:xfrm>
            <a:off x="9212607" y="4884709"/>
            <a:ext cx="2797780" cy="773817"/>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~15 FPGA graph processing frameworks</a:t>
            </a:r>
            <a:endParaRPr lang="de-CH" sz="2000" dirty="0"/>
          </a:p>
        </p:txBody>
      </p:sp>
      <p:pic>
        <p:nvPicPr>
          <p:cNvPr id="3" name="Picture 2"/>
          <p:cNvPicPr>
            <a:picLocks noChangeAspect="1"/>
          </p:cNvPicPr>
          <p:nvPr/>
        </p:nvPicPr>
        <p:blipFill>
          <a:blip r:embed="rId6"/>
          <a:stretch>
            <a:fillRect/>
          </a:stretch>
        </p:blipFill>
        <p:spPr>
          <a:xfrm>
            <a:off x="922867" y="3303828"/>
            <a:ext cx="6743126" cy="4328859"/>
          </a:xfrm>
          <a:prstGeom prst="rect">
            <a:avLst/>
          </a:prstGeom>
          <a:effectLst/>
        </p:spPr>
      </p:pic>
      <p:sp>
        <p:nvSpPr>
          <p:cNvPr id="30" name="Rounded Rectangle 58">
            <a:extLst>
              <a:ext uri="{FF2B5EF4-FFF2-40B4-BE49-F238E27FC236}">
                <a16:creationId xmlns:a16="http://schemas.microsoft.com/office/drawing/2014/main" id="{F533C29D-DB31-4CEC-8F72-4F58076869E5}"/>
              </a:ext>
            </a:extLst>
          </p:cNvPr>
          <p:cNvSpPr/>
          <p:nvPr/>
        </p:nvSpPr>
        <p:spPr>
          <a:xfrm>
            <a:off x="1570894" y="2830415"/>
            <a:ext cx="8497122" cy="2174657"/>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300" b="1" u="sng" dirty="0" smtClean="0"/>
              <a:t>Part 1</a:t>
            </a:r>
            <a:r>
              <a:rPr lang="en-US" sz="4300" dirty="0" smtClean="0"/>
              <a:t>: Seeking “the best paradigm”, we conducted a detailed analysis of graph processing on FPGAs</a:t>
            </a:r>
            <a:endParaRPr lang="de-CH" sz="4300" b="1" dirty="0"/>
          </a:p>
        </p:txBody>
      </p:sp>
      <p:sp>
        <p:nvSpPr>
          <p:cNvPr id="33" name="Rounded Rectangle 58">
            <a:extLst>
              <a:ext uri="{FF2B5EF4-FFF2-40B4-BE49-F238E27FC236}">
                <a16:creationId xmlns:a16="http://schemas.microsoft.com/office/drawing/2014/main" id="{F533C29D-DB31-4CEC-8F72-4F58076869E5}"/>
              </a:ext>
            </a:extLst>
          </p:cNvPr>
          <p:cNvSpPr/>
          <p:nvPr/>
        </p:nvSpPr>
        <p:spPr>
          <a:xfrm rot="21327721">
            <a:off x="1240708" y="2907366"/>
            <a:ext cx="5859581" cy="1274938"/>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dirty="0">
                <a:solidFill>
                  <a:schemeClr val="tx1"/>
                </a:solidFill>
              </a:rPr>
              <a:t>http://spcl.inf.ethz.ch/Publications/.</a:t>
            </a:r>
            <a:r>
              <a:rPr lang="en-US" sz="2600" dirty="0" smtClean="0">
                <a:solidFill>
                  <a:schemeClr val="tx1"/>
                </a:solidFill>
              </a:rPr>
              <a:t>pdf/graphs-fpgas-survey.pdf</a:t>
            </a:r>
          </a:p>
          <a:p>
            <a:pPr algn="ctr"/>
            <a:r>
              <a:rPr lang="en-US" sz="2600" b="1" dirty="0" smtClean="0"/>
              <a:t>(submitted to </a:t>
            </a:r>
            <a:r>
              <a:rPr lang="en-US" sz="2600" b="1" dirty="0" err="1" smtClean="0"/>
              <a:t>arXiv</a:t>
            </a:r>
            <a:r>
              <a:rPr lang="en-US" sz="2600" b="1" dirty="0" smtClean="0"/>
              <a:t>, will appear tonight)</a:t>
            </a:r>
            <a:endParaRPr lang="de-CH" sz="2600" b="1" dirty="0"/>
          </a:p>
        </p:txBody>
      </p:sp>
    </p:spTree>
    <p:extLst>
      <p:ext uri="{BB962C8B-B14F-4D97-AF65-F5344CB8AC3E}">
        <p14:creationId xmlns:p14="http://schemas.microsoft.com/office/powerpoint/2010/main" val="37642474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500"/>
                                        <p:tgtEl>
                                          <p:spTgt spid="3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500"/>
                                        <p:tgtEl>
                                          <p:spTgt spid="30"/>
                                        </p:tgtEl>
                                      </p:cBhvr>
                                    </p:animEffect>
                                    <p:set>
                                      <p:cBhvr>
                                        <p:cTn id="20" dur="1" fill="hold">
                                          <p:stCondLst>
                                            <p:cond delay="499"/>
                                          </p:stCondLst>
                                        </p:cTn>
                                        <p:tgtEl>
                                          <p:spTgt spid="30"/>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500"/>
                                        <p:tgtEl>
                                          <p:spTgt spid="26"/>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500"/>
                                        <p:tgtEl>
                                          <p:spTgt spid="7"/>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500"/>
                                        <p:tgtEl>
                                          <p:spTgt spid="25"/>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32"/>
                                        </p:tgtEl>
                                        <p:attrNameLst>
                                          <p:attrName>style.visibility</p:attrName>
                                        </p:attrNameLst>
                                      </p:cBhvr>
                                      <p:to>
                                        <p:strVal val="visible"/>
                                      </p:to>
                                    </p:set>
                                    <p:animEffect transition="in" filter="fade">
                                      <p:cBhvr>
                                        <p:cTn id="41" dur="500"/>
                                        <p:tgtEl>
                                          <p:spTgt spid="32"/>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29"/>
                                        </p:tgtEl>
                                        <p:attrNameLst>
                                          <p:attrName>style.visibility</p:attrName>
                                        </p:attrNameLst>
                                      </p:cBhvr>
                                      <p:to>
                                        <p:strVal val="visible"/>
                                      </p:to>
                                    </p:set>
                                    <p:animEffect transition="in" filter="fade">
                                      <p:cBhvr>
                                        <p:cTn id="46" dur="500"/>
                                        <p:tgtEl>
                                          <p:spTgt spid="29"/>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3"/>
                                        </p:tgtEl>
                                        <p:attrNameLst>
                                          <p:attrName>style.visibility</p:attrName>
                                        </p:attrNameLst>
                                      </p:cBhvr>
                                      <p:to>
                                        <p:strVal val="visible"/>
                                      </p:to>
                                    </p:set>
                                    <p:animEffect transition="in" filter="fade">
                                      <p:cBhvr>
                                        <p:cTn id="51" dur="500"/>
                                        <p:tgtEl>
                                          <p:spTgt spid="3"/>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33"/>
                                        </p:tgtEl>
                                        <p:attrNameLst>
                                          <p:attrName>style.visibility</p:attrName>
                                        </p:attrNameLst>
                                      </p:cBhvr>
                                      <p:to>
                                        <p:strVal val="visible"/>
                                      </p:to>
                                    </p:set>
                                    <p:animEffect transition="in" filter="fade">
                                      <p:cBhvr>
                                        <p:cTn id="56"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32" grpId="0" animBg="1"/>
      <p:bldP spid="29" grpId="0" animBg="1"/>
      <p:bldP spid="25" grpId="0" animBg="1"/>
      <p:bldP spid="26" grpId="0" animBg="1"/>
      <p:bldP spid="30" grpId="0" animBg="1"/>
      <p:bldP spid="30" grpId="1" animBg="1"/>
      <p:bldP spid="33"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15380" y="2556993"/>
            <a:ext cx="10890081" cy="4294520"/>
          </a:xfrm>
          <a:prstGeom prst="rect">
            <a:avLst/>
          </a:prstGeom>
        </p:spPr>
      </p:pic>
      <p:sp>
        <p:nvSpPr>
          <p:cNvPr id="76" name="Rounded Rectangle 75"/>
          <p:cNvSpPr/>
          <p:nvPr/>
        </p:nvSpPr>
        <p:spPr>
          <a:xfrm>
            <a:off x="7024853" y="1438361"/>
            <a:ext cx="4986554" cy="942275"/>
          </a:xfrm>
          <a:prstGeom prst="roundRect">
            <a:avLst/>
          </a:prstGeom>
          <a:solidFill>
            <a:schemeClr val="bg2">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rPr>
              <a:t>SC-OPT secures highest performance for all considered numbers of threads</a:t>
            </a:r>
            <a:endParaRPr lang="pl-PL" sz="2400" dirty="0">
              <a:solidFill>
                <a:schemeClr val="tx1"/>
              </a:solidFill>
            </a:endParaRPr>
          </a:p>
        </p:txBody>
      </p:sp>
      <p:sp>
        <p:nvSpPr>
          <p:cNvPr id="25" name="Titel 3"/>
          <p:cNvSpPr txBox="1">
            <a:spLocks/>
          </p:cNvSpPr>
          <p:nvPr/>
        </p:nvSpPr>
        <p:spPr>
          <a:xfrm>
            <a:off x="10380" y="461134"/>
            <a:ext cx="8496300" cy="819154"/>
          </a:xfrm>
          <a:prstGeom prst="rect">
            <a:avLst/>
          </a:prstGeom>
          <a:noFill/>
        </p:spPr>
        <p:txBody>
          <a:bodyPr vert="horz" lIns="140400" tIns="0" rIns="144000" bIns="0" rtlCol="0" anchor="b" anchorCtr="0">
            <a:noAutofit/>
          </a:bodyPr>
          <a:lstStyle>
            <a:lvl1pPr algn="l" defTabSz="914400" rtl="0" eaLnBrk="1" latinLnBrk="0" hangingPunct="1">
              <a:lnSpc>
                <a:spcPct val="100000"/>
              </a:lnSpc>
              <a:spcBef>
                <a:spcPct val="0"/>
              </a:spcBef>
              <a:buNone/>
              <a:defRPr sz="2800" b="1" kern="1200">
                <a:solidFill>
                  <a:schemeClr val="tx1"/>
                </a:solidFill>
                <a:latin typeface="+mj-lt"/>
                <a:ea typeface="+mj-ea"/>
                <a:cs typeface="+mj-cs"/>
              </a:defRPr>
            </a:lvl1pPr>
          </a:lstStyle>
          <a:p>
            <a:r>
              <a:rPr lang="pl-PL" sz="2600" cap="small" dirty="0"/>
              <a:t>Performance Analysis</a:t>
            </a:r>
          </a:p>
          <a:p>
            <a:r>
              <a:rPr lang="en-US" sz="2200" cap="small" dirty="0" smtClean="0"/>
              <a:t>Various Thread (CPU) Counts</a:t>
            </a:r>
            <a:endParaRPr lang="de-DE" sz="2200" dirty="0"/>
          </a:p>
        </p:txBody>
      </p:sp>
      <p:sp>
        <p:nvSpPr>
          <p:cNvPr id="67" name="Oval 66"/>
          <p:cNvSpPr/>
          <p:nvPr/>
        </p:nvSpPr>
        <p:spPr>
          <a:xfrm rot="16200000">
            <a:off x="1560437" y="5408278"/>
            <a:ext cx="422922" cy="1000869"/>
          </a:xfrm>
          <a:prstGeom prst="ellipse">
            <a:avLst/>
          </a:prstGeom>
          <a:solidFill>
            <a:schemeClr val="tx1">
              <a:lumMod val="65000"/>
              <a:lumOff val="35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30" name="Oval 29"/>
          <p:cNvSpPr/>
          <p:nvPr/>
        </p:nvSpPr>
        <p:spPr>
          <a:xfrm rot="16200000">
            <a:off x="10124827" y="2815989"/>
            <a:ext cx="360039" cy="1000869"/>
          </a:xfrm>
          <a:prstGeom prst="ellipse">
            <a:avLst/>
          </a:prstGeom>
          <a:solidFill>
            <a:schemeClr val="tx1">
              <a:lumMod val="65000"/>
              <a:lumOff val="35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0" name="Rounded Rectangle 9"/>
          <p:cNvSpPr/>
          <p:nvPr/>
        </p:nvSpPr>
        <p:spPr>
          <a:xfrm>
            <a:off x="8251548" y="577927"/>
            <a:ext cx="3767110" cy="684076"/>
          </a:xfrm>
          <a:prstGeom prst="roundRect">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Blocking size = 32, #</a:t>
            </a:r>
            <a:r>
              <a:rPr lang="en-US" dirty="0" err="1">
                <a:solidFill>
                  <a:schemeClr val="tx1"/>
                </a:solidFill>
              </a:rPr>
              <a:t>Substreams</a:t>
            </a:r>
            <a:r>
              <a:rPr lang="en-US" dirty="0">
                <a:solidFill>
                  <a:schemeClr val="tx1"/>
                </a:solidFill>
              </a:rPr>
              <a:t> = 64</a:t>
            </a:r>
          </a:p>
          <a:p>
            <a:r>
              <a:rPr lang="en-US" dirty="0" smtClean="0">
                <a:solidFill>
                  <a:schemeClr val="tx1"/>
                </a:solidFill>
              </a:rPr>
              <a:t>#edges = 16M (</a:t>
            </a:r>
            <a:r>
              <a:rPr lang="en-US" dirty="0" err="1" smtClean="0">
                <a:solidFill>
                  <a:schemeClr val="tx1"/>
                </a:solidFill>
              </a:rPr>
              <a:t>Kronecker</a:t>
            </a:r>
            <a:r>
              <a:rPr lang="en-US" dirty="0" smtClean="0">
                <a:solidFill>
                  <a:schemeClr val="tx1"/>
                </a:solidFill>
              </a:rPr>
              <a:t>), </a:t>
            </a:r>
            <a:r>
              <a:rPr lang="en-US" dirty="0">
                <a:solidFill>
                  <a:schemeClr val="tx1"/>
                </a:solidFill>
              </a:rPr>
              <a:t>ε = 0.1</a:t>
            </a:r>
          </a:p>
        </p:txBody>
      </p:sp>
      <p:pic>
        <p:nvPicPr>
          <p:cNvPr id="11" name="Picture 10"/>
          <p:cNvPicPr>
            <a:picLocks noChangeAspect="1"/>
          </p:cNvPicPr>
          <p:nvPr/>
        </p:nvPicPr>
        <p:blipFill>
          <a:blip r:embed="rId3"/>
          <a:stretch>
            <a:fillRect/>
          </a:stretch>
        </p:blipFill>
        <p:spPr>
          <a:xfrm>
            <a:off x="119336" y="1316595"/>
            <a:ext cx="2376264" cy="1004940"/>
          </a:xfrm>
          <a:prstGeom prst="rect">
            <a:avLst/>
          </a:prstGeom>
        </p:spPr>
      </p:pic>
    </p:spTree>
    <p:extLst>
      <p:ext uri="{BB962C8B-B14F-4D97-AF65-F5344CB8AC3E}">
        <p14:creationId xmlns:p14="http://schemas.microsoft.com/office/powerpoint/2010/main" val="30748828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7"/>
                                        </p:tgtEl>
                                        <p:attrNameLst>
                                          <p:attrName>style.visibility</p:attrName>
                                        </p:attrNameLst>
                                      </p:cBhvr>
                                      <p:to>
                                        <p:strVal val="visible"/>
                                      </p:to>
                                    </p:set>
                                    <p:animEffect transition="in" filter="fade">
                                      <p:cBhvr>
                                        <p:cTn id="15" dur="500"/>
                                        <p:tgtEl>
                                          <p:spTgt spid="6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fade">
                                      <p:cBhvr>
                                        <p:cTn id="18" dur="500"/>
                                        <p:tgtEl>
                                          <p:spTgt spid="3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76"/>
                                        </p:tgtEl>
                                        <p:attrNameLst>
                                          <p:attrName>style.visibility</p:attrName>
                                        </p:attrNameLst>
                                      </p:cBhvr>
                                      <p:to>
                                        <p:strVal val="visible"/>
                                      </p:to>
                                    </p:set>
                                    <p:animEffect transition="in" filter="fade">
                                      <p:cBhvr>
                                        <p:cTn id="21"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animBg="1"/>
      <p:bldP spid="67" grpId="0" animBg="1"/>
      <p:bldP spid="30" grpId="0" animBg="1"/>
      <p:bldP spid="10"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212124" y="2868467"/>
            <a:ext cx="4819259" cy="3896961"/>
          </a:xfrm>
          <a:prstGeom prst="rect">
            <a:avLst/>
          </a:prstGeom>
        </p:spPr>
      </p:pic>
      <p:pic>
        <p:nvPicPr>
          <p:cNvPr id="3" name="Picture 2"/>
          <p:cNvPicPr>
            <a:picLocks noChangeAspect="1"/>
          </p:cNvPicPr>
          <p:nvPr/>
        </p:nvPicPr>
        <p:blipFill>
          <a:blip r:embed="rId3"/>
          <a:stretch>
            <a:fillRect/>
          </a:stretch>
        </p:blipFill>
        <p:spPr>
          <a:xfrm>
            <a:off x="1993635" y="2880196"/>
            <a:ext cx="4900339" cy="3927366"/>
          </a:xfrm>
          <a:prstGeom prst="rect">
            <a:avLst/>
          </a:prstGeom>
        </p:spPr>
      </p:pic>
      <p:sp>
        <p:nvSpPr>
          <p:cNvPr id="76" name="Rounded Rectangle 75"/>
          <p:cNvSpPr/>
          <p:nvPr/>
        </p:nvSpPr>
        <p:spPr>
          <a:xfrm>
            <a:off x="6708068" y="654642"/>
            <a:ext cx="5238582" cy="942275"/>
          </a:xfrm>
          <a:prstGeom prst="roundRect">
            <a:avLst/>
          </a:prstGeom>
          <a:solidFill>
            <a:schemeClr val="bg2">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rPr>
              <a:t>SC-OPT secures highest performance for all considered values of parameters</a:t>
            </a:r>
            <a:endParaRPr lang="pl-PL" sz="2400" dirty="0">
              <a:solidFill>
                <a:schemeClr val="tx1"/>
              </a:solidFill>
            </a:endParaRPr>
          </a:p>
        </p:txBody>
      </p:sp>
      <p:sp>
        <p:nvSpPr>
          <p:cNvPr id="25" name="Titel 3"/>
          <p:cNvSpPr txBox="1">
            <a:spLocks/>
          </p:cNvSpPr>
          <p:nvPr/>
        </p:nvSpPr>
        <p:spPr>
          <a:xfrm>
            <a:off x="10380" y="461134"/>
            <a:ext cx="8496300" cy="819154"/>
          </a:xfrm>
          <a:prstGeom prst="rect">
            <a:avLst/>
          </a:prstGeom>
          <a:noFill/>
        </p:spPr>
        <p:txBody>
          <a:bodyPr vert="horz" lIns="140400" tIns="0" rIns="144000" bIns="0" rtlCol="0" anchor="b" anchorCtr="0">
            <a:noAutofit/>
          </a:bodyPr>
          <a:lstStyle>
            <a:lvl1pPr algn="l" defTabSz="914400" rtl="0" eaLnBrk="1" latinLnBrk="0" hangingPunct="1">
              <a:lnSpc>
                <a:spcPct val="100000"/>
              </a:lnSpc>
              <a:spcBef>
                <a:spcPct val="0"/>
              </a:spcBef>
              <a:buNone/>
              <a:defRPr sz="2800" b="1" kern="1200">
                <a:solidFill>
                  <a:schemeClr val="tx1"/>
                </a:solidFill>
                <a:latin typeface="+mj-lt"/>
                <a:ea typeface="+mj-ea"/>
                <a:cs typeface="+mj-cs"/>
              </a:defRPr>
            </a:lvl1pPr>
          </a:lstStyle>
          <a:p>
            <a:r>
              <a:rPr lang="pl-PL" sz="2600" cap="small" dirty="0"/>
              <a:t>Performance Analysis</a:t>
            </a:r>
          </a:p>
          <a:p>
            <a:r>
              <a:rPr lang="en-US" sz="2200" cap="small" dirty="0" smtClean="0"/>
              <a:t>Various blocking size (K) and #</a:t>
            </a:r>
            <a:r>
              <a:rPr lang="en-US" sz="2200" cap="small" dirty="0" err="1" smtClean="0"/>
              <a:t>substreams</a:t>
            </a:r>
            <a:r>
              <a:rPr lang="en-US" sz="2200" cap="small" dirty="0"/>
              <a:t> </a:t>
            </a:r>
            <a:r>
              <a:rPr lang="en-US" sz="2200" cap="small" dirty="0" smtClean="0"/>
              <a:t>(L)</a:t>
            </a:r>
            <a:endParaRPr lang="de-DE" sz="2200" dirty="0"/>
          </a:p>
        </p:txBody>
      </p:sp>
      <p:sp>
        <p:nvSpPr>
          <p:cNvPr id="67" name="Oval 66"/>
          <p:cNvSpPr/>
          <p:nvPr/>
        </p:nvSpPr>
        <p:spPr>
          <a:xfrm rot="16200000">
            <a:off x="5783070" y="3239624"/>
            <a:ext cx="422922" cy="1000869"/>
          </a:xfrm>
          <a:prstGeom prst="ellipse">
            <a:avLst/>
          </a:prstGeom>
          <a:solidFill>
            <a:schemeClr val="tx1">
              <a:lumMod val="65000"/>
              <a:lumOff val="35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30" name="Oval 29"/>
          <p:cNvSpPr/>
          <p:nvPr/>
        </p:nvSpPr>
        <p:spPr>
          <a:xfrm rot="16200000">
            <a:off x="10315842" y="2909836"/>
            <a:ext cx="360039" cy="1000869"/>
          </a:xfrm>
          <a:prstGeom prst="ellipse">
            <a:avLst/>
          </a:prstGeom>
          <a:solidFill>
            <a:schemeClr val="tx1">
              <a:lumMod val="65000"/>
              <a:lumOff val="35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0" name="Rounded Rectangle 9"/>
          <p:cNvSpPr/>
          <p:nvPr/>
        </p:nvSpPr>
        <p:spPr>
          <a:xfrm>
            <a:off x="2727856" y="2024233"/>
            <a:ext cx="3767110" cy="684076"/>
          </a:xfrm>
          <a:prstGeom prst="roundRect">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Blocking </a:t>
            </a:r>
            <a:r>
              <a:rPr lang="en-US" dirty="0" smtClean="0">
                <a:solidFill>
                  <a:schemeClr val="tx1"/>
                </a:solidFill>
              </a:rPr>
              <a:t>size (K) </a:t>
            </a:r>
            <a:r>
              <a:rPr lang="en-US" dirty="0">
                <a:solidFill>
                  <a:schemeClr val="tx1"/>
                </a:solidFill>
              </a:rPr>
              <a:t>= 32, </a:t>
            </a:r>
            <a:r>
              <a:rPr lang="en-US" dirty="0" smtClean="0">
                <a:solidFill>
                  <a:schemeClr val="tx1"/>
                </a:solidFill>
              </a:rPr>
              <a:t>#threads = 4,</a:t>
            </a:r>
          </a:p>
          <a:p>
            <a:r>
              <a:rPr lang="en-US" dirty="0" smtClean="0">
                <a:solidFill>
                  <a:schemeClr val="tx1"/>
                </a:solidFill>
              </a:rPr>
              <a:t>#edges = 16M (</a:t>
            </a:r>
            <a:r>
              <a:rPr lang="en-US" dirty="0" err="1" smtClean="0">
                <a:solidFill>
                  <a:schemeClr val="tx1"/>
                </a:solidFill>
              </a:rPr>
              <a:t>Kronecker</a:t>
            </a:r>
            <a:r>
              <a:rPr lang="en-US" dirty="0" smtClean="0">
                <a:solidFill>
                  <a:schemeClr val="tx1"/>
                </a:solidFill>
              </a:rPr>
              <a:t>), </a:t>
            </a:r>
            <a:r>
              <a:rPr lang="en-US" dirty="0">
                <a:solidFill>
                  <a:schemeClr val="tx1"/>
                </a:solidFill>
              </a:rPr>
              <a:t>ε = 0.1</a:t>
            </a:r>
          </a:p>
        </p:txBody>
      </p:sp>
      <p:sp>
        <p:nvSpPr>
          <p:cNvPr id="11" name="Rounded Rectangle 10"/>
          <p:cNvSpPr/>
          <p:nvPr/>
        </p:nvSpPr>
        <p:spPr>
          <a:xfrm>
            <a:off x="7895150" y="2031597"/>
            <a:ext cx="3767110" cy="684076"/>
          </a:xfrm>
          <a:prstGeom prst="roundRect">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solidFill>
                  <a:schemeClr val="tx1"/>
                </a:solidFill>
              </a:rPr>
              <a:t>#</a:t>
            </a:r>
            <a:r>
              <a:rPr lang="en-US" dirty="0" err="1" smtClean="0">
                <a:solidFill>
                  <a:schemeClr val="tx1"/>
                </a:solidFill>
              </a:rPr>
              <a:t>Substreams</a:t>
            </a:r>
            <a:r>
              <a:rPr lang="en-US" dirty="0" smtClean="0">
                <a:solidFill>
                  <a:schemeClr val="tx1"/>
                </a:solidFill>
              </a:rPr>
              <a:t> (L) = 128, #threads = 4,</a:t>
            </a:r>
          </a:p>
          <a:p>
            <a:r>
              <a:rPr lang="en-US" dirty="0" smtClean="0">
                <a:solidFill>
                  <a:schemeClr val="tx1"/>
                </a:solidFill>
              </a:rPr>
              <a:t>#edges = 16M (</a:t>
            </a:r>
            <a:r>
              <a:rPr lang="en-US" dirty="0" err="1" smtClean="0">
                <a:solidFill>
                  <a:schemeClr val="tx1"/>
                </a:solidFill>
              </a:rPr>
              <a:t>Kronecker</a:t>
            </a:r>
            <a:r>
              <a:rPr lang="en-US" dirty="0" smtClean="0">
                <a:solidFill>
                  <a:schemeClr val="tx1"/>
                </a:solidFill>
              </a:rPr>
              <a:t>), </a:t>
            </a:r>
            <a:r>
              <a:rPr lang="en-US" dirty="0">
                <a:solidFill>
                  <a:schemeClr val="tx1"/>
                </a:solidFill>
              </a:rPr>
              <a:t>ε = 0.1</a:t>
            </a:r>
          </a:p>
        </p:txBody>
      </p:sp>
      <p:pic>
        <p:nvPicPr>
          <p:cNvPr id="12" name="Picture 11"/>
          <p:cNvPicPr>
            <a:picLocks noChangeAspect="1"/>
          </p:cNvPicPr>
          <p:nvPr/>
        </p:nvPicPr>
        <p:blipFill>
          <a:blip r:embed="rId4"/>
          <a:stretch>
            <a:fillRect/>
          </a:stretch>
        </p:blipFill>
        <p:spPr>
          <a:xfrm>
            <a:off x="119336" y="1316595"/>
            <a:ext cx="2376264" cy="1004940"/>
          </a:xfrm>
          <a:prstGeom prst="rect">
            <a:avLst/>
          </a:prstGeom>
        </p:spPr>
      </p:pic>
    </p:spTree>
    <p:extLst>
      <p:ext uri="{BB962C8B-B14F-4D97-AF65-F5344CB8AC3E}">
        <p14:creationId xmlns:p14="http://schemas.microsoft.com/office/powerpoint/2010/main" val="23632606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76"/>
                                        </p:tgtEl>
                                        <p:attrNameLst>
                                          <p:attrName>style.visibility</p:attrName>
                                        </p:attrNameLst>
                                      </p:cBhvr>
                                      <p:to>
                                        <p:strVal val="visible"/>
                                      </p:to>
                                    </p:set>
                                    <p:animEffect transition="in" filter="fade">
                                      <p:cBhvr>
                                        <p:cTn id="21" dur="500"/>
                                        <p:tgtEl>
                                          <p:spTgt spid="7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fade">
                                      <p:cBhvr>
                                        <p:cTn id="24" dur="500"/>
                                        <p:tgtEl>
                                          <p:spTgt spid="30"/>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67"/>
                                        </p:tgtEl>
                                        <p:attrNameLst>
                                          <p:attrName>style.visibility</p:attrName>
                                        </p:attrNameLst>
                                      </p:cBhvr>
                                      <p:to>
                                        <p:strVal val="visible"/>
                                      </p:to>
                                    </p:set>
                                    <p:animEffect transition="in" filter="fade">
                                      <p:cBhvr>
                                        <p:cTn id="27"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animBg="1"/>
      <p:bldP spid="67" grpId="0" animBg="1"/>
      <p:bldP spid="30" grpId="0" animBg="1"/>
      <p:bldP spid="10" grpId="0" animBg="1"/>
      <p:bldP spid="11"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49405" y="2590326"/>
            <a:ext cx="10477165" cy="4267674"/>
          </a:xfrm>
          <a:prstGeom prst="rect">
            <a:avLst/>
          </a:prstGeom>
        </p:spPr>
      </p:pic>
      <p:sp>
        <p:nvSpPr>
          <p:cNvPr id="76" name="Rounded Rectangle 75"/>
          <p:cNvSpPr/>
          <p:nvPr/>
        </p:nvSpPr>
        <p:spPr>
          <a:xfrm>
            <a:off x="6708068" y="654642"/>
            <a:ext cx="5238582" cy="942275"/>
          </a:xfrm>
          <a:prstGeom prst="roundRect">
            <a:avLst/>
          </a:prstGeom>
          <a:solidFill>
            <a:schemeClr val="bg2">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rPr>
              <a:t>SC-OPT is comparable to the (2+ε)-approximation by </a:t>
            </a:r>
            <a:r>
              <a:rPr lang="en-US" sz="2400" dirty="0" err="1" smtClean="0">
                <a:solidFill>
                  <a:schemeClr val="tx1"/>
                </a:solidFill>
              </a:rPr>
              <a:t>Ghaffari</a:t>
            </a:r>
            <a:r>
              <a:rPr lang="en-US" sz="2400" dirty="0" smtClean="0">
                <a:solidFill>
                  <a:schemeClr val="tx1"/>
                </a:solidFill>
              </a:rPr>
              <a:t> et al.</a:t>
            </a:r>
            <a:endParaRPr lang="pl-PL" sz="2400" dirty="0">
              <a:solidFill>
                <a:schemeClr val="tx1"/>
              </a:solidFill>
            </a:endParaRPr>
          </a:p>
        </p:txBody>
      </p:sp>
      <p:sp>
        <p:nvSpPr>
          <p:cNvPr id="25" name="Titel 3"/>
          <p:cNvSpPr txBox="1">
            <a:spLocks/>
          </p:cNvSpPr>
          <p:nvPr/>
        </p:nvSpPr>
        <p:spPr>
          <a:xfrm>
            <a:off x="10380" y="461134"/>
            <a:ext cx="8496300" cy="819154"/>
          </a:xfrm>
          <a:prstGeom prst="rect">
            <a:avLst/>
          </a:prstGeom>
          <a:noFill/>
        </p:spPr>
        <p:txBody>
          <a:bodyPr vert="horz" lIns="140400" tIns="0" rIns="144000" bIns="0" rtlCol="0" anchor="b" anchorCtr="0">
            <a:noAutofit/>
          </a:bodyPr>
          <a:lstStyle>
            <a:lvl1pPr algn="l" defTabSz="914400" rtl="0" eaLnBrk="1" latinLnBrk="0" hangingPunct="1">
              <a:lnSpc>
                <a:spcPct val="100000"/>
              </a:lnSpc>
              <a:spcBef>
                <a:spcPct val="0"/>
              </a:spcBef>
              <a:buNone/>
              <a:defRPr sz="2800" b="1" kern="1200">
                <a:solidFill>
                  <a:schemeClr val="tx1"/>
                </a:solidFill>
                <a:latin typeface="+mj-lt"/>
                <a:ea typeface="+mj-ea"/>
                <a:cs typeface="+mj-cs"/>
              </a:defRPr>
            </a:lvl1pPr>
          </a:lstStyle>
          <a:p>
            <a:r>
              <a:rPr lang="pl-PL" sz="2600" cap="small" dirty="0"/>
              <a:t>Performance Analysis</a:t>
            </a:r>
          </a:p>
          <a:p>
            <a:r>
              <a:rPr lang="en-US" sz="2200" cap="small" dirty="0" smtClean="0"/>
              <a:t>Approximation</a:t>
            </a:r>
            <a:endParaRPr lang="de-DE" sz="2200" dirty="0"/>
          </a:p>
        </p:txBody>
      </p:sp>
      <p:sp>
        <p:nvSpPr>
          <p:cNvPr id="67" name="Oval 66"/>
          <p:cNvSpPr/>
          <p:nvPr/>
        </p:nvSpPr>
        <p:spPr>
          <a:xfrm rot="16200000">
            <a:off x="1476667" y="3781861"/>
            <a:ext cx="1133809" cy="1292184"/>
          </a:xfrm>
          <a:prstGeom prst="ellipse">
            <a:avLst/>
          </a:prstGeom>
          <a:solidFill>
            <a:schemeClr val="tx1">
              <a:lumMod val="65000"/>
              <a:lumOff val="35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30" name="Oval 29"/>
          <p:cNvSpPr/>
          <p:nvPr/>
        </p:nvSpPr>
        <p:spPr>
          <a:xfrm rot="16200000">
            <a:off x="7816677" y="3687588"/>
            <a:ext cx="839946" cy="970843"/>
          </a:xfrm>
          <a:prstGeom prst="ellipse">
            <a:avLst/>
          </a:prstGeom>
          <a:solidFill>
            <a:schemeClr val="tx1">
              <a:lumMod val="65000"/>
              <a:lumOff val="35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0" name="Rounded Rectangle 9"/>
          <p:cNvSpPr/>
          <p:nvPr/>
        </p:nvSpPr>
        <p:spPr>
          <a:xfrm>
            <a:off x="6960096" y="1869821"/>
            <a:ext cx="3767110" cy="684076"/>
          </a:xfrm>
          <a:prstGeom prst="roundRect">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Blocking </a:t>
            </a:r>
            <a:r>
              <a:rPr lang="en-US" dirty="0" smtClean="0">
                <a:solidFill>
                  <a:schemeClr val="tx1"/>
                </a:solidFill>
              </a:rPr>
              <a:t>size (K) </a:t>
            </a:r>
            <a:r>
              <a:rPr lang="en-US" dirty="0">
                <a:solidFill>
                  <a:schemeClr val="tx1"/>
                </a:solidFill>
              </a:rPr>
              <a:t>= 32, </a:t>
            </a:r>
            <a:r>
              <a:rPr lang="en-US" dirty="0" smtClean="0">
                <a:solidFill>
                  <a:schemeClr val="tx1"/>
                </a:solidFill>
              </a:rPr>
              <a:t>#threads = 4,</a:t>
            </a:r>
          </a:p>
          <a:p>
            <a:r>
              <a:rPr lang="en-US" dirty="0">
                <a:solidFill>
                  <a:schemeClr val="tx1"/>
                </a:solidFill>
              </a:rPr>
              <a:t>#</a:t>
            </a:r>
            <a:r>
              <a:rPr lang="en-US" dirty="0" err="1">
                <a:solidFill>
                  <a:schemeClr val="tx1"/>
                </a:solidFill>
              </a:rPr>
              <a:t>Substreams</a:t>
            </a:r>
            <a:r>
              <a:rPr lang="en-US" dirty="0">
                <a:solidFill>
                  <a:schemeClr val="tx1"/>
                </a:solidFill>
              </a:rPr>
              <a:t> (L) = 128 </a:t>
            </a:r>
            <a:r>
              <a:rPr lang="en-US" dirty="0" smtClean="0">
                <a:solidFill>
                  <a:schemeClr val="tx1"/>
                </a:solidFill>
              </a:rPr>
              <a:t>, ε </a:t>
            </a:r>
            <a:r>
              <a:rPr lang="en-US" dirty="0">
                <a:solidFill>
                  <a:schemeClr val="tx1"/>
                </a:solidFill>
              </a:rPr>
              <a:t>= 0.1</a:t>
            </a:r>
          </a:p>
        </p:txBody>
      </p:sp>
      <p:sp>
        <p:nvSpPr>
          <p:cNvPr id="11" name="Rounded Rectangle 10"/>
          <p:cNvSpPr/>
          <p:nvPr/>
        </p:nvSpPr>
        <p:spPr>
          <a:xfrm>
            <a:off x="1397479" y="1869821"/>
            <a:ext cx="4500500" cy="684076"/>
          </a:xfrm>
          <a:prstGeom prst="roundRect">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solidFill>
                  <a:schemeClr val="tx1"/>
                </a:solidFill>
              </a:rPr>
              <a:t>#</a:t>
            </a:r>
            <a:r>
              <a:rPr lang="en-US" dirty="0" err="1" smtClean="0">
                <a:solidFill>
                  <a:schemeClr val="tx1"/>
                </a:solidFill>
              </a:rPr>
              <a:t>Substreams</a:t>
            </a:r>
            <a:r>
              <a:rPr lang="en-US" dirty="0" smtClean="0">
                <a:solidFill>
                  <a:schemeClr val="tx1"/>
                </a:solidFill>
              </a:rPr>
              <a:t> (L) = 128, </a:t>
            </a:r>
            <a:r>
              <a:rPr lang="en-US" dirty="0">
                <a:solidFill>
                  <a:schemeClr val="tx1"/>
                </a:solidFill>
              </a:rPr>
              <a:t>Blocking size (K) = </a:t>
            </a:r>
            <a:r>
              <a:rPr lang="en-US" dirty="0" smtClean="0">
                <a:solidFill>
                  <a:schemeClr val="tx1"/>
                </a:solidFill>
              </a:rPr>
              <a:t>32, #threads = 4, #edges = 8M (</a:t>
            </a:r>
            <a:r>
              <a:rPr lang="en-US" dirty="0" err="1" smtClean="0">
                <a:solidFill>
                  <a:schemeClr val="tx1"/>
                </a:solidFill>
              </a:rPr>
              <a:t>Kronecker</a:t>
            </a:r>
            <a:r>
              <a:rPr lang="en-US" dirty="0" smtClean="0">
                <a:solidFill>
                  <a:schemeClr val="tx1"/>
                </a:solidFill>
              </a:rPr>
              <a:t>)</a:t>
            </a:r>
            <a:endParaRPr lang="en-US" dirty="0">
              <a:solidFill>
                <a:schemeClr val="tx1"/>
              </a:solidFill>
            </a:endParaRPr>
          </a:p>
        </p:txBody>
      </p:sp>
      <p:pic>
        <p:nvPicPr>
          <p:cNvPr id="12" name="Picture 11"/>
          <p:cNvPicPr>
            <a:picLocks noChangeAspect="1"/>
          </p:cNvPicPr>
          <p:nvPr/>
        </p:nvPicPr>
        <p:blipFill>
          <a:blip r:embed="rId3"/>
          <a:stretch>
            <a:fillRect/>
          </a:stretch>
        </p:blipFill>
        <p:spPr>
          <a:xfrm>
            <a:off x="3143672" y="570115"/>
            <a:ext cx="2376264" cy="1004940"/>
          </a:xfrm>
          <a:prstGeom prst="rect">
            <a:avLst/>
          </a:prstGeom>
        </p:spPr>
      </p:pic>
    </p:spTree>
    <p:extLst>
      <p:ext uri="{BB962C8B-B14F-4D97-AF65-F5344CB8AC3E}">
        <p14:creationId xmlns:p14="http://schemas.microsoft.com/office/powerpoint/2010/main" val="24670722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67"/>
                                        </p:tgtEl>
                                        <p:attrNameLst>
                                          <p:attrName>style.visibility</p:attrName>
                                        </p:attrNameLst>
                                      </p:cBhvr>
                                      <p:to>
                                        <p:strVal val="visible"/>
                                      </p:to>
                                    </p:set>
                                    <p:animEffect transition="in" filter="fade">
                                      <p:cBhvr>
                                        <p:cTn id="18" dur="500"/>
                                        <p:tgtEl>
                                          <p:spTgt spid="6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fade">
                                      <p:cBhvr>
                                        <p:cTn id="21" dur="500"/>
                                        <p:tgtEl>
                                          <p:spTgt spid="30"/>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76"/>
                                        </p:tgtEl>
                                        <p:attrNameLst>
                                          <p:attrName>style.visibility</p:attrName>
                                        </p:attrNameLst>
                                      </p:cBhvr>
                                      <p:to>
                                        <p:strVal val="visible"/>
                                      </p:to>
                                    </p:set>
                                    <p:animEffect transition="in" filter="fade">
                                      <p:cBhvr>
                                        <p:cTn id="24"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animBg="1"/>
      <p:bldP spid="67" grpId="0" animBg="1"/>
      <p:bldP spid="30" grpId="0" animBg="1"/>
      <p:bldP spid="10" grpId="0" animBg="1"/>
      <p:bldP spid="11"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2" descr="Image result for graph processin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9601025">
            <a:off x="1097640" y="402139"/>
            <a:ext cx="7302154" cy="7302154"/>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2" descr="Image result for graph processin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9601025">
            <a:off x="-387303" y="1684065"/>
            <a:ext cx="5600297" cy="5600297"/>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2" descr="Image result for graph processin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9601025">
            <a:off x="6628950" y="1726561"/>
            <a:ext cx="5600297" cy="5600297"/>
          </a:xfrm>
          <a:prstGeom prst="rect">
            <a:avLst/>
          </a:prstGeom>
          <a:noFill/>
          <a:extLst>
            <a:ext uri="{909E8E84-426E-40DD-AFC4-6F175D3DCCD1}">
              <a14:hiddenFill xmlns:a14="http://schemas.microsoft.com/office/drawing/2010/main">
                <a:solidFill>
                  <a:srgbClr val="FFFFFF"/>
                </a:solidFill>
              </a14:hiddenFill>
            </a:ext>
          </a:extLst>
        </p:spPr>
      </p:pic>
      <p:sp>
        <p:nvSpPr>
          <p:cNvPr id="47" name="Rectangle 46"/>
          <p:cNvSpPr/>
          <p:nvPr/>
        </p:nvSpPr>
        <p:spPr>
          <a:xfrm>
            <a:off x="0" y="460619"/>
            <a:ext cx="12192000" cy="6397381"/>
          </a:xfrm>
          <a:prstGeom prst="rect">
            <a:avLst/>
          </a:pr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48" name="Rounded Rectangle 58">
            <a:extLst>
              <a:ext uri="{FF2B5EF4-FFF2-40B4-BE49-F238E27FC236}">
                <a16:creationId xmlns:a16="http://schemas.microsoft.com/office/drawing/2014/main" id="{F533C29D-DB31-4CEC-8F72-4F58076869E5}"/>
              </a:ext>
            </a:extLst>
          </p:cNvPr>
          <p:cNvSpPr/>
          <p:nvPr/>
        </p:nvSpPr>
        <p:spPr>
          <a:xfrm rot="20569162">
            <a:off x="235194" y="1585177"/>
            <a:ext cx="2931306" cy="960193"/>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dirty="0" smtClean="0"/>
              <a:t>Well, not enough time to present </a:t>
            </a:r>
            <a:r>
              <a:rPr lang="en-US" sz="2600" dirty="0" smtClean="0">
                <a:sym typeface="Wingdings" panose="05000000000000000000" pitchFamily="2" charset="2"/>
              </a:rPr>
              <a:t> </a:t>
            </a:r>
            <a:endParaRPr lang="de-CH" sz="2600" dirty="0"/>
          </a:p>
        </p:txBody>
      </p:sp>
      <p:sp>
        <p:nvSpPr>
          <p:cNvPr id="46" name="Title 3"/>
          <p:cNvSpPr>
            <a:spLocks noGrp="1"/>
          </p:cNvSpPr>
          <p:nvPr>
            <p:ph type="title"/>
          </p:nvPr>
        </p:nvSpPr>
        <p:spPr>
          <a:xfrm>
            <a:off x="126072" y="553061"/>
            <a:ext cx="8496300" cy="533400"/>
          </a:xfrm>
          <a:ln>
            <a:noFill/>
          </a:ln>
          <a:effectLst/>
        </p:spPr>
        <p:txBody>
          <a:bodyPr/>
          <a:lstStyle/>
          <a:p>
            <a:r>
              <a:rPr lang="en-US" sz="3000" cap="small" dirty="0"/>
              <a:t>Other </a:t>
            </a:r>
            <a:r>
              <a:rPr lang="en-US" sz="3000" cap="small" dirty="0" smtClean="0"/>
              <a:t>Algorithms, Problems, </a:t>
            </a:r>
            <a:r>
              <a:rPr lang="pl-PL" sz="3000" cap="small" dirty="0" smtClean="0"/>
              <a:t>Analyses</a:t>
            </a:r>
            <a:endParaRPr lang="en-US" sz="3000" dirty="0"/>
          </a:p>
        </p:txBody>
      </p:sp>
      <p:sp>
        <p:nvSpPr>
          <p:cNvPr id="62" name="Rounded Rectangle 58">
            <a:extLst>
              <a:ext uri="{FF2B5EF4-FFF2-40B4-BE49-F238E27FC236}">
                <a16:creationId xmlns:a16="http://schemas.microsoft.com/office/drawing/2014/main" id="{F533C29D-DB31-4CEC-8F72-4F58076869E5}"/>
              </a:ext>
            </a:extLst>
          </p:cNvPr>
          <p:cNvSpPr/>
          <p:nvPr/>
        </p:nvSpPr>
        <p:spPr>
          <a:xfrm rot="20569162">
            <a:off x="170574" y="2596348"/>
            <a:ext cx="4145482" cy="1432888"/>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2600" dirty="0" smtClean="0"/>
              <a:t>In addition to MWM, we also analyzed many more graph problems</a:t>
            </a:r>
            <a:endParaRPr lang="de-CH" sz="2600" dirty="0"/>
          </a:p>
        </p:txBody>
      </p:sp>
      <p:pic>
        <p:nvPicPr>
          <p:cNvPr id="64" name="Grafik 2">
            <a:extLst>
              <a:ext uri="{FF2B5EF4-FFF2-40B4-BE49-F238E27FC236}">
                <a16:creationId xmlns:a16="http://schemas.microsoft.com/office/drawing/2014/main" id="{E741C0C2-6446-4EF1-94D0-1B041C6B2E5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11160" y="2597704"/>
            <a:ext cx="4046883" cy="693306"/>
          </a:xfrm>
          <a:prstGeom prst="rect">
            <a:avLst/>
          </a:prstGeom>
          <a:ln>
            <a:solidFill>
              <a:schemeClr val="tx1"/>
            </a:solidFill>
          </a:ln>
          <a:effectLst>
            <a:outerShdw blurRad="50800" dist="38100" dir="2700000" algn="tl" rotWithShape="0">
              <a:prstClr val="black">
                <a:alpha val="40000"/>
              </a:prstClr>
            </a:outerShdw>
          </a:effectLst>
        </p:spPr>
      </p:pic>
      <p:pic>
        <p:nvPicPr>
          <p:cNvPr id="65" name="Grafik 7">
            <a:extLst>
              <a:ext uri="{FF2B5EF4-FFF2-40B4-BE49-F238E27FC236}">
                <a16:creationId xmlns:a16="http://schemas.microsoft.com/office/drawing/2014/main" id="{EA7A65A0-1242-4E17-A063-A49BF1CD0B9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08119" y="1915827"/>
            <a:ext cx="4046883" cy="594117"/>
          </a:xfrm>
          <a:prstGeom prst="rect">
            <a:avLst/>
          </a:prstGeom>
          <a:ln>
            <a:solidFill>
              <a:schemeClr val="tx1"/>
            </a:solidFill>
          </a:ln>
          <a:effectLst>
            <a:outerShdw blurRad="50800" dist="38100" dir="2700000" algn="tl" rotWithShape="0">
              <a:prstClr val="black">
                <a:alpha val="40000"/>
              </a:prstClr>
            </a:outerShdw>
          </a:effectLst>
        </p:spPr>
      </p:pic>
      <p:pic>
        <p:nvPicPr>
          <p:cNvPr id="69" name="Grafik 10">
            <a:extLst>
              <a:ext uri="{FF2B5EF4-FFF2-40B4-BE49-F238E27FC236}">
                <a16:creationId xmlns:a16="http://schemas.microsoft.com/office/drawing/2014/main" id="{E10AC2ED-97E6-4945-BD93-28B862C903E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43901" y="5280723"/>
            <a:ext cx="4387525" cy="991412"/>
          </a:xfrm>
          <a:prstGeom prst="rect">
            <a:avLst/>
          </a:prstGeom>
          <a:ln>
            <a:solidFill>
              <a:schemeClr val="tx1"/>
            </a:solidFill>
          </a:ln>
          <a:effectLst>
            <a:outerShdw blurRad="50800" dist="38100" dir="2700000" algn="tl" rotWithShape="0">
              <a:prstClr val="black">
                <a:alpha val="40000"/>
              </a:prstClr>
            </a:outerShdw>
          </a:effectLst>
        </p:spPr>
      </p:pic>
      <p:pic>
        <p:nvPicPr>
          <p:cNvPr id="70" name="Grafik 12">
            <a:extLst>
              <a:ext uri="{FF2B5EF4-FFF2-40B4-BE49-F238E27FC236}">
                <a16:creationId xmlns:a16="http://schemas.microsoft.com/office/drawing/2014/main" id="{690766E1-F2A3-4808-9304-ABE72A9EE07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84543" y="3139772"/>
            <a:ext cx="4046883" cy="871260"/>
          </a:xfrm>
          <a:prstGeom prst="rect">
            <a:avLst/>
          </a:prstGeom>
          <a:ln>
            <a:solidFill>
              <a:schemeClr val="tx1"/>
            </a:solidFill>
          </a:ln>
          <a:effectLst>
            <a:outerShdw blurRad="50800" dist="38100" dir="2700000" algn="tl" rotWithShape="0">
              <a:prstClr val="black">
                <a:alpha val="40000"/>
              </a:prstClr>
            </a:outerShdw>
          </a:effectLst>
        </p:spPr>
      </p:pic>
      <p:pic>
        <p:nvPicPr>
          <p:cNvPr id="71" name="Grafik 14">
            <a:extLst>
              <a:ext uri="{FF2B5EF4-FFF2-40B4-BE49-F238E27FC236}">
                <a16:creationId xmlns:a16="http://schemas.microsoft.com/office/drawing/2014/main" id="{54EE63AC-CCB5-45A2-A6C1-ADBE062AED0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09208" y="4172879"/>
            <a:ext cx="5473051" cy="1691747"/>
          </a:xfrm>
          <a:prstGeom prst="rect">
            <a:avLst/>
          </a:prstGeom>
          <a:ln>
            <a:solidFill>
              <a:schemeClr val="tx1"/>
            </a:solidFill>
          </a:ln>
          <a:effectLst>
            <a:outerShdw blurRad="50800" dist="38100" dir="2700000" algn="tl" rotWithShape="0">
              <a:prstClr val="black">
                <a:alpha val="40000"/>
              </a:prstClr>
            </a:outerShdw>
          </a:effectLst>
        </p:spPr>
      </p:pic>
      <p:pic>
        <p:nvPicPr>
          <p:cNvPr id="72" name="Grafik 16">
            <a:extLst>
              <a:ext uri="{FF2B5EF4-FFF2-40B4-BE49-F238E27FC236}">
                <a16:creationId xmlns:a16="http://schemas.microsoft.com/office/drawing/2014/main" id="{5B52379B-8325-42DD-9DC3-6BDAA85028C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073476" y="2016691"/>
            <a:ext cx="3826624" cy="726318"/>
          </a:xfrm>
          <a:prstGeom prst="rect">
            <a:avLst/>
          </a:prstGeom>
          <a:ln>
            <a:solidFill>
              <a:schemeClr val="tx1"/>
            </a:solidFill>
          </a:ln>
          <a:effectLst>
            <a:outerShdw blurRad="50800" dist="38100" dir="2700000" algn="tl" rotWithShape="0">
              <a:prstClr val="black">
                <a:alpha val="40000"/>
              </a:prstClr>
            </a:outerShdw>
          </a:effectLst>
        </p:spPr>
      </p:pic>
      <p:pic>
        <p:nvPicPr>
          <p:cNvPr id="73" name="Grafik 18">
            <a:extLst>
              <a:ext uri="{FF2B5EF4-FFF2-40B4-BE49-F238E27FC236}">
                <a16:creationId xmlns:a16="http://schemas.microsoft.com/office/drawing/2014/main" id="{2F0F3103-CB8C-442F-AD49-80FF501B9C4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432205" y="2987615"/>
            <a:ext cx="4598712" cy="2357589"/>
          </a:xfrm>
          <a:prstGeom prst="rect">
            <a:avLst/>
          </a:prstGeom>
          <a:ln>
            <a:solidFill>
              <a:schemeClr val="tx1"/>
            </a:solidFill>
          </a:ln>
          <a:effectLst>
            <a:outerShdw blurRad="50800" dist="38100" dir="2700000" algn="tl" rotWithShape="0">
              <a:prstClr val="black">
                <a:alpha val="40000"/>
              </a:prstClr>
            </a:outerShdw>
          </a:effectLst>
        </p:spPr>
      </p:pic>
      <p:pic>
        <p:nvPicPr>
          <p:cNvPr id="74" name="Grafik 20">
            <a:extLst>
              <a:ext uri="{FF2B5EF4-FFF2-40B4-BE49-F238E27FC236}">
                <a16:creationId xmlns:a16="http://schemas.microsoft.com/office/drawing/2014/main" id="{0169CFE4-3F5A-47AB-ADBF-2AE1EDEC254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436728" y="1409206"/>
            <a:ext cx="4029603" cy="818331"/>
          </a:xfrm>
          <a:prstGeom prst="rect">
            <a:avLst/>
          </a:prstGeom>
          <a:ln>
            <a:solidFill>
              <a:schemeClr val="tx1"/>
            </a:solidFill>
          </a:ln>
          <a:effectLst>
            <a:outerShdw blurRad="50800" dist="38100" dir="2700000" algn="tl" rotWithShape="0">
              <a:prstClr val="black">
                <a:alpha val="40000"/>
              </a:prstClr>
            </a:outerShdw>
          </a:effectLst>
        </p:spPr>
      </p:pic>
      <p:pic>
        <p:nvPicPr>
          <p:cNvPr id="75" name="Grafik 22">
            <a:extLst>
              <a:ext uri="{FF2B5EF4-FFF2-40B4-BE49-F238E27FC236}">
                <a16:creationId xmlns:a16="http://schemas.microsoft.com/office/drawing/2014/main" id="{82B4903C-F94C-4BA9-928E-111048030E7C}"/>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230739" y="3386700"/>
            <a:ext cx="4235592" cy="1653687"/>
          </a:xfrm>
          <a:prstGeom prst="rect">
            <a:avLst/>
          </a:prstGeom>
          <a:ln>
            <a:solidFill>
              <a:schemeClr val="tx1"/>
            </a:solidFill>
          </a:ln>
          <a:effectLst>
            <a:outerShdw blurRad="50800" dist="38100" dir="2700000" algn="tl" rotWithShape="0">
              <a:prstClr val="black">
                <a:alpha val="40000"/>
              </a:prstClr>
            </a:outerShdw>
          </a:effectLst>
        </p:spPr>
      </p:pic>
      <p:pic>
        <p:nvPicPr>
          <p:cNvPr id="76" name="Grafik 24">
            <a:extLst>
              <a:ext uri="{FF2B5EF4-FFF2-40B4-BE49-F238E27FC236}">
                <a16:creationId xmlns:a16="http://schemas.microsoft.com/office/drawing/2014/main" id="{74442AA1-E272-4194-A494-9532DE20659C}"/>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852145" y="6072038"/>
            <a:ext cx="3703951" cy="647364"/>
          </a:xfrm>
          <a:prstGeom prst="rect">
            <a:avLst/>
          </a:prstGeom>
          <a:ln>
            <a:solidFill>
              <a:schemeClr val="tx1"/>
            </a:solidFill>
          </a:ln>
          <a:effectLst>
            <a:outerShdw blurRad="50800" dist="38100" dir="2700000" algn="tl" rotWithShape="0">
              <a:prstClr val="black">
                <a:alpha val="40000"/>
              </a:prstClr>
            </a:outerShdw>
          </a:effectLst>
        </p:spPr>
      </p:pic>
      <p:pic>
        <p:nvPicPr>
          <p:cNvPr id="78" name="Grafik 26">
            <a:extLst>
              <a:ext uri="{FF2B5EF4-FFF2-40B4-BE49-F238E27FC236}">
                <a16:creationId xmlns:a16="http://schemas.microsoft.com/office/drawing/2014/main" id="{AEB6E980-883F-4BA1-8057-FD38B82FEF97}"/>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525463" y="1158983"/>
            <a:ext cx="4559346" cy="700811"/>
          </a:xfrm>
          <a:prstGeom prst="rect">
            <a:avLst/>
          </a:prstGeom>
          <a:ln>
            <a:solidFill>
              <a:schemeClr val="tx1"/>
            </a:solidFill>
          </a:ln>
          <a:effectLst>
            <a:outerShdw blurRad="50800" dist="38100" dir="2700000" algn="tl" rotWithShape="0">
              <a:prstClr val="black">
                <a:alpha val="40000"/>
              </a:prstClr>
            </a:outerShdw>
          </a:effectLst>
        </p:spPr>
      </p:pic>
      <p:pic>
        <p:nvPicPr>
          <p:cNvPr id="79" name="Grafik 30">
            <a:extLst>
              <a:ext uri="{FF2B5EF4-FFF2-40B4-BE49-F238E27FC236}">
                <a16:creationId xmlns:a16="http://schemas.microsoft.com/office/drawing/2014/main" id="{A7F2B9DD-ED88-413C-B604-F35F77EAEB24}"/>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190827" y="799114"/>
            <a:ext cx="4525045" cy="757783"/>
          </a:xfrm>
          <a:prstGeom prst="rect">
            <a:avLst/>
          </a:prstGeom>
          <a:ln>
            <a:solidFill>
              <a:schemeClr val="tx1"/>
            </a:solidFill>
          </a:ln>
          <a:effectLst>
            <a:outerShdw blurRad="50800" dist="38100" dir="2700000" algn="tl" rotWithShape="0">
              <a:prstClr val="black">
                <a:alpha val="40000"/>
              </a:prstClr>
            </a:outerShdw>
          </a:effectLst>
        </p:spPr>
      </p:pic>
      <p:pic>
        <p:nvPicPr>
          <p:cNvPr id="80" name="Grafik 32">
            <a:extLst>
              <a:ext uri="{FF2B5EF4-FFF2-40B4-BE49-F238E27FC236}">
                <a16:creationId xmlns:a16="http://schemas.microsoft.com/office/drawing/2014/main" id="{55488815-AC12-470F-90D6-B15D06274A50}"/>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253974" y="4163189"/>
            <a:ext cx="5461138" cy="2360322"/>
          </a:xfrm>
          <a:prstGeom prst="rect">
            <a:avLst/>
          </a:prstGeom>
          <a:ln>
            <a:solidFill>
              <a:schemeClr val="tx1"/>
            </a:solidFill>
          </a:ln>
          <a:effectLst>
            <a:outerShdw blurRad="50800" dist="38100" dir="2700000" algn="tl" rotWithShape="0">
              <a:prstClr val="black">
                <a:alpha val="40000"/>
              </a:prstClr>
            </a:outerShdw>
          </a:effectLst>
        </p:spPr>
      </p:pic>
      <p:sp>
        <p:nvSpPr>
          <p:cNvPr id="82" name="Rounded Rectangle 58">
            <a:extLst>
              <a:ext uri="{FF2B5EF4-FFF2-40B4-BE49-F238E27FC236}">
                <a16:creationId xmlns:a16="http://schemas.microsoft.com/office/drawing/2014/main" id="{F533C29D-DB31-4CEC-8F72-4F58076869E5}"/>
              </a:ext>
            </a:extLst>
          </p:cNvPr>
          <p:cNvSpPr/>
          <p:nvPr/>
        </p:nvSpPr>
        <p:spPr>
          <a:xfrm rot="21149142">
            <a:off x="8791378" y="905412"/>
            <a:ext cx="1170591" cy="735399"/>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Triangle counting</a:t>
            </a:r>
            <a:endParaRPr lang="de-CH" dirty="0"/>
          </a:p>
        </p:txBody>
      </p:sp>
      <p:sp>
        <p:nvSpPr>
          <p:cNvPr id="83" name="Rounded Rectangle 58">
            <a:extLst>
              <a:ext uri="{FF2B5EF4-FFF2-40B4-BE49-F238E27FC236}">
                <a16:creationId xmlns:a16="http://schemas.microsoft.com/office/drawing/2014/main" id="{F533C29D-DB31-4CEC-8F72-4F58076869E5}"/>
              </a:ext>
            </a:extLst>
          </p:cNvPr>
          <p:cNvSpPr/>
          <p:nvPr/>
        </p:nvSpPr>
        <p:spPr>
          <a:xfrm rot="21149142">
            <a:off x="10248584" y="816449"/>
            <a:ext cx="1485986" cy="754077"/>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Connected components</a:t>
            </a:r>
            <a:endParaRPr lang="de-CH" dirty="0"/>
          </a:p>
        </p:txBody>
      </p:sp>
      <p:sp>
        <p:nvSpPr>
          <p:cNvPr id="84" name="Rounded Rectangle 58">
            <a:extLst>
              <a:ext uri="{FF2B5EF4-FFF2-40B4-BE49-F238E27FC236}">
                <a16:creationId xmlns:a16="http://schemas.microsoft.com/office/drawing/2014/main" id="{F533C29D-DB31-4CEC-8F72-4F58076869E5}"/>
              </a:ext>
            </a:extLst>
          </p:cNvPr>
          <p:cNvSpPr/>
          <p:nvPr/>
        </p:nvSpPr>
        <p:spPr>
          <a:xfrm rot="21149142">
            <a:off x="8545699" y="1845116"/>
            <a:ext cx="1648349" cy="721827"/>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Minimum spanning trees</a:t>
            </a:r>
            <a:endParaRPr lang="de-CH" dirty="0"/>
          </a:p>
        </p:txBody>
      </p:sp>
      <p:sp>
        <p:nvSpPr>
          <p:cNvPr id="85" name="Rounded Rectangle 58">
            <a:extLst>
              <a:ext uri="{FF2B5EF4-FFF2-40B4-BE49-F238E27FC236}">
                <a16:creationId xmlns:a16="http://schemas.microsoft.com/office/drawing/2014/main" id="{F533C29D-DB31-4CEC-8F72-4F58076869E5}"/>
              </a:ext>
            </a:extLst>
          </p:cNvPr>
          <p:cNvSpPr/>
          <p:nvPr/>
        </p:nvSpPr>
        <p:spPr>
          <a:xfrm rot="21149142">
            <a:off x="8427387" y="2771460"/>
            <a:ext cx="1170591" cy="735399"/>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Triangle counting</a:t>
            </a:r>
            <a:endParaRPr lang="de-CH" dirty="0"/>
          </a:p>
        </p:txBody>
      </p:sp>
      <p:sp>
        <p:nvSpPr>
          <p:cNvPr id="86" name="Rounded Rectangle 58">
            <a:extLst>
              <a:ext uri="{FF2B5EF4-FFF2-40B4-BE49-F238E27FC236}">
                <a16:creationId xmlns:a16="http://schemas.microsoft.com/office/drawing/2014/main" id="{F533C29D-DB31-4CEC-8F72-4F58076869E5}"/>
              </a:ext>
            </a:extLst>
          </p:cNvPr>
          <p:cNvSpPr/>
          <p:nvPr/>
        </p:nvSpPr>
        <p:spPr>
          <a:xfrm rot="21149142">
            <a:off x="9498761" y="3518969"/>
            <a:ext cx="1227342" cy="493359"/>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Colorings</a:t>
            </a:r>
            <a:endParaRPr lang="de-CH" dirty="0"/>
          </a:p>
        </p:txBody>
      </p:sp>
      <p:sp>
        <p:nvSpPr>
          <p:cNvPr id="87" name="Rounded Rectangle 58">
            <a:extLst>
              <a:ext uri="{FF2B5EF4-FFF2-40B4-BE49-F238E27FC236}">
                <a16:creationId xmlns:a16="http://schemas.microsoft.com/office/drawing/2014/main" id="{F533C29D-DB31-4CEC-8F72-4F58076869E5}"/>
              </a:ext>
            </a:extLst>
          </p:cNvPr>
          <p:cNvSpPr/>
          <p:nvPr/>
        </p:nvSpPr>
        <p:spPr>
          <a:xfrm rot="21149142">
            <a:off x="9805559" y="2653341"/>
            <a:ext cx="1460397" cy="526487"/>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Connectivity</a:t>
            </a:r>
            <a:endParaRPr lang="de-CH" dirty="0"/>
          </a:p>
        </p:txBody>
      </p:sp>
      <p:sp>
        <p:nvSpPr>
          <p:cNvPr id="88" name="Rounded Rectangle 58">
            <a:extLst>
              <a:ext uri="{FF2B5EF4-FFF2-40B4-BE49-F238E27FC236}">
                <a16:creationId xmlns:a16="http://schemas.microsoft.com/office/drawing/2014/main" id="{F533C29D-DB31-4CEC-8F72-4F58076869E5}"/>
              </a:ext>
            </a:extLst>
          </p:cNvPr>
          <p:cNvSpPr/>
          <p:nvPr/>
        </p:nvSpPr>
        <p:spPr>
          <a:xfrm rot="21149142">
            <a:off x="7908607" y="3805884"/>
            <a:ext cx="1427584" cy="646971"/>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K-edge connectivity</a:t>
            </a:r>
            <a:endParaRPr lang="de-CH" dirty="0"/>
          </a:p>
        </p:txBody>
      </p:sp>
      <p:sp>
        <p:nvSpPr>
          <p:cNvPr id="89" name="Rounded Rectangle 58">
            <a:extLst>
              <a:ext uri="{FF2B5EF4-FFF2-40B4-BE49-F238E27FC236}">
                <a16:creationId xmlns:a16="http://schemas.microsoft.com/office/drawing/2014/main" id="{F533C29D-DB31-4CEC-8F72-4F58076869E5}"/>
              </a:ext>
            </a:extLst>
          </p:cNvPr>
          <p:cNvSpPr/>
          <p:nvPr/>
        </p:nvSpPr>
        <p:spPr>
          <a:xfrm rot="21149142">
            <a:off x="9619788" y="4165217"/>
            <a:ext cx="1427584" cy="646971"/>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K-vertex connectivity</a:t>
            </a:r>
            <a:endParaRPr lang="de-CH" dirty="0"/>
          </a:p>
        </p:txBody>
      </p:sp>
      <p:sp>
        <p:nvSpPr>
          <p:cNvPr id="90" name="Rounded Rectangle 58">
            <a:extLst>
              <a:ext uri="{FF2B5EF4-FFF2-40B4-BE49-F238E27FC236}">
                <a16:creationId xmlns:a16="http://schemas.microsoft.com/office/drawing/2014/main" id="{F533C29D-DB31-4CEC-8F72-4F58076869E5}"/>
              </a:ext>
            </a:extLst>
          </p:cNvPr>
          <p:cNvSpPr/>
          <p:nvPr/>
        </p:nvSpPr>
        <p:spPr>
          <a:xfrm rot="21149142">
            <a:off x="7909796" y="4622919"/>
            <a:ext cx="1583733" cy="541199"/>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Bipartiteness</a:t>
            </a:r>
            <a:endParaRPr lang="de-CH" dirty="0"/>
          </a:p>
        </p:txBody>
      </p:sp>
      <p:sp>
        <p:nvSpPr>
          <p:cNvPr id="91" name="Rounded Rectangle 58">
            <a:extLst>
              <a:ext uri="{FF2B5EF4-FFF2-40B4-BE49-F238E27FC236}">
                <a16:creationId xmlns:a16="http://schemas.microsoft.com/office/drawing/2014/main" id="{F533C29D-DB31-4CEC-8F72-4F58076869E5}"/>
              </a:ext>
            </a:extLst>
          </p:cNvPr>
          <p:cNvSpPr/>
          <p:nvPr/>
        </p:nvSpPr>
        <p:spPr>
          <a:xfrm rot="21149142">
            <a:off x="9038043" y="5210499"/>
            <a:ext cx="1556977" cy="697937"/>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Cut </a:t>
            </a:r>
            <a:r>
              <a:rPr lang="en-US" dirty="0" err="1" smtClean="0"/>
              <a:t>sparsification</a:t>
            </a:r>
            <a:endParaRPr lang="de-CH" dirty="0"/>
          </a:p>
        </p:txBody>
      </p:sp>
      <p:sp>
        <p:nvSpPr>
          <p:cNvPr id="92" name="Rounded Rectangle 58">
            <a:extLst>
              <a:ext uri="{FF2B5EF4-FFF2-40B4-BE49-F238E27FC236}">
                <a16:creationId xmlns:a16="http://schemas.microsoft.com/office/drawing/2014/main" id="{F533C29D-DB31-4CEC-8F72-4F58076869E5}"/>
              </a:ext>
            </a:extLst>
          </p:cNvPr>
          <p:cNvSpPr/>
          <p:nvPr/>
        </p:nvSpPr>
        <p:spPr>
          <a:xfrm rot="21149142">
            <a:off x="7322023" y="5453703"/>
            <a:ext cx="1556977" cy="697937"/>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Spectral </a:t>
            </a:r>
            <a:r>
              <a:rPr lang="en-US" dirty="0" err="1" smtClean="0"/>
              <a:t>sparsification</a:t>
            </a:r>
            <a:endParaRPr lang="de-CH" dirty="0"/>
          </a:p>
        </p:txBody>
      </p:sp>
      <p:sp>
        <p:nvSpPr>
          <p:cNvPr id="93" name="Rounded Rectangle 58">
            <a:extLst>
              <a:ext uri="{FF2B5EF4-FFF2-40B4-BE49-F238E27FC236}">
                <a16:creationId xmlns:a16="http://schemas.microsoft.com/office/drawing/2014/main" id="{F533C29D-DB31-4CEC-8F72-4F58076869E5}"/>
              </a:ext>
            </a:extLst>
          </p:cNvPr>
          <p:cNvSpPr/>
          <p:nvPr/>
        </p:nvSpPr>
        <p:spPr>
          <a:xfrm rot="21149142">
            <a:off x="7123001" y="3281343"/>
            <a:ext cx="1106095" cy="497323"/>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Spanners</a:t>
            </a:r>
            <a:endParaRPr lang="de-CH" dirty="0"/>
          </a:p>
        </p:txBody>
      </p:sp>
      <p:sp>
        <p:nvSpPr>
          <p:cNvPr id="94" name="Rounded Rectangle 58">
            <a:extLst>
              <a:ext uri="{FF2B5EF4-FFF2-40B4-BE49-F238E27FC236}">
                <a16:creationId xmlns:a16="http://schemas.microsoft.com/office/drawing/2014/main" id="{F533C29D-DB31-4CEC-8F72-4F58076869E5}"/>
              </a:ext>
            </a:extLst>
          </p:cNvPr>
          <p:cNvSpPr/>
          <p:nvPr/>
        </p:nvSpPr>
        <p:spPr>
          <a:xfrm rot="21149142">
            <a:off x="10356888" y="1808393"/>
            <a:ext cx="1081480" cy="641923"/>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Random walks</a:t>
            </a:r>
            <a:endParaRPr lang="de-CH" dirty="0"/>
          </a:p>
        </p:txBody>
      </p:sp>
      <p:sp>
        <p:nvSpPr>
          <p:cNvPr id="95" name="Rounded Rectangle 58">
            <a:extLst>
              <a:ext uri="{FF2B5EF4-FFF2-40B4-BE49-F238E27FC236}">
                <a16:creationId xmlns:a16="http://schemas.microsoft.com/office/drawing/2014/main" id="{F533C29D-DB31-4CEC-8F72-4F58076869E5}"/>
              </a:ext>
            </a:extLst>
          </p:cNvPr>
          <p:cNvSpPr/>
          <p:nvPr/>
        </p:nvSpPr>
        <p:spPr>
          <a:xfrm rot="21149142">
            <a:off x="7197896" y="2018619"/>
            <a:ext cx="1226098" cy="605162"/>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Motif counting</a:t>
            </a:r>
            <a:endParaRPr lang="de-CH" dirty="0"/>
          </a:p>
        </p:txBody>
      </p:sp>
      <p:sp>
        <p:nvSpPr>
          <p:cNvPr id="96" name="Rounded Rectangle 58">
            <a:extLst>
              <a:ext uri="{FF2B5EF4-FFF2-40B4-BE49-F238E27FC236}">
                <a16:creationId xmlns:a16="http://schemas.microsoft.com/office/drawing/2014/main" id="{F533C29D-DB31-4CEC-8F72-4F58076869E5}"/>
              </a:ext>
            </a:extLst>
          </p:cNvPr>
          <p:cNvSpPr/>
          <p:nvPr/>
        </p:nvSpPr>
        <p:spPr>
          <a:xfrm rot="21149142">
            <a:off x="6491643" y="4012124"/>
            <a:ext cx="1226098" cy="605162"/>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Densest subgraphs</a:t>
            </a:r>
            <a:endParaRPr lang="de-CH" dirty="0"/>
          </a:p>
        </p:txBody>
      </p:sp>
      <p:sp>
        <p:nvSpPr>
          <p:cNvPr id="97" name="Rounded Rectangle 58">
            <a:extLst>
              <a:ext uri="{FF2B5EF4-FFF2-40B4-BE49-F238E27FC236}">
                <a16:creationId xmlns:a16="http://schemas.microsoft.com/office/drawing/2014/main" id="{F533C29D-DB31-4CEC-8F72-4F58076869E5}"/>
              </a:ext>
            </a:extLst>
          </p:cNvPr>
          <p:cNvSpPr/>
          <p:nvPr/>
        </p:nvSpPr>
        <p:spPr>
          <a:xfrm rot="20569162">
            <a:off x="229804" y="4186359"/>
            <a:ext cx="4241196" cy="1045916"/>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dirty="0"/>
              <a:t>P</a:t>
            </a:r>
            <a:r>
              <a:rPr lang="en-US" sz="2600" dirty="0" smtClean="0"/>
              <a:t>reliminary </a:t>
            </a:r>
            <a:r>
              <a:rPr lang="en-US" sz="2600" dirty="0" err="1" smtClean="0"/>
              <a:t>substream</a:t>
            </a:r>
            <a:r>
              <a:rPr lang="en-US" sz="2600" dirty="0" smtClean="0"/>
              <a:t>-centric designs and results</a:t>
            </a:r>
            <a:endParaRPr lang="de-CH" sz="2600" dirty="0"/>
          </a:p>
        </p:txBody>
      </p:sp>
      <p:pic>
        <p:nvPicPr>
          <p:cNvPr id="99" name="Picture 9" descr="http://im.ft-static.com/content/images/cfa3cf14-4429-4039-b780-37440157d25e.img">
            <a:extLst>
              <a:ext uri="{FF2B5EF4-FFF2-40B4-BE49-F238E27FC236}">
                <a16:creationId xmlns:a16="http://schemas.microsoft.com/office/drawing/2014/main" id="{1C0BAC18-1314-4262-95B7-8CE727E3775F}"/>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3741468" y="1229267"/>
            <a:ext cx="3249467" cy="1549422"/>
          </a:xfrm>
          <a:prstGeom prst="rect">
            <a:avLst/>
          </a:prstGeom>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 name="Picture 101"/>
          <p:cNvPicPr>
            <a:picLocks noChangeAspect="1"/>
          </p:cNvPicPr>
          <p:nvPr/>
        </p:nvPicPr>
        <p:blipFill>
          <a:blip r:embed="rId18"/>
          <a:stretch>
            <a:fillRect/>
          </a:stretch>
        </p:blipFill>
        <p:spPr>
          <a:xfrm>
            <a:off x="5038107" y="3372218"/>
            <a:ext cx="6861993" cy="5237731"/>
          </a:xfrm>
          <a:prstGeom prst="rect">
            <a:avLst/>
          </a:prstGeom>
          <a:effectLst/>
        </p:spPr>
      </p:pic>
      <p:sp>
        <p:nvSpPr>
          <p:cNvPr id="98" name="Rounded Rectangle 58">
            <a:extLst>
              <a:ext uri="{FF2B5EF4-FFF2-40B4-BE49-F238E27FC236}">
                <a16:creationId xmlns:a16="http://schemas.microsoft.com/office/drawing/2014/main" id="{F533C29D-DB31-4CEC-8F72-4F58076869E5}"/>
              </a:ext>
            </a:extLst>
          </p:cNvPr>
          <p:cNvSpPr/>
          <p:nvPr/>
        </p:nvSpPr>
        <p:spPr>
          <a:xfrm rot="20569162">
            <a:off x="4803367" y="809270"/>
            <a:ext cx="3495019" cy="968426"/>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2600" dirty="0"/>
              <a:t>W</a:t>
            </a:r>
            <a:r>
              <a:rPr lang="en-US" sz="2600" dirty="0" err="1" smtClean="0"/>
              <a:t>ork</a:t>
            </a:r>
            <a:r>
              <a:rPr lang="en-US" sz="2600" dirty="0" smtClean="0"/>
              <a:t> in progress </a:t>
            </a:r>
            <a:r>
              <a:rPr lang="pl-PL" sz="2600" dirty="0" smtClean="0"/>
              <a:t>o</a:t>
            </a:r>
            <a:r>
              <a:rPr lang="en-US" sz="2600" dirty="0" smtClean="0"/>
              <a:t>n the distributed setting </a:t>
            </a:r>
            <a:r>
              <a:rPr lang="en-US" sz="2600" dirty="0" smtClean="0">
                <a:sym typeface="Wingdings" panose="05000000000000000000" pitchFamily="2" charset="2"/>
              </a:rPr>
              <a:t></a:t>
            </a:r>
            <a:endParaRPr lang="de-CH" sz="2600" dirty="0"/>
          </a:p>
        </p:txBody>
      </p:sp>
      <p:sp>
        <p:nvSpPr>
          <p:cNvPr id="104" name="Rounded Rectangle 58">
            <a:extLst>
              <a:ext uri="{FF2B5EF4-FFF2-40B4-BE49-F238E27FC236}">
                <a16:creationId xmlns:a16="http://schemas.microsoft.com/office/drawing/2014/main" id="{F533C29D-DB31-4CEC-8F72-4F58076869E5}"/>
              </a:ext>
            </a:extLst>
          </p:cNvPr>
          <p:cNvSpPr/>
          <p:nvPr/>
        </p:nvSpPr>
        <p:spPr>
          <a:xfrm rot="20569162">
            <a:off x="8194274" y="5011217"/>
            <a:ext cx="3789912" cy="1467398"/>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2400" dirty="0" smtClean="0"/>
              <a:t>Again, the most relevant parts are in the FPGA paper, the rest in this survey (ready in ~1-2 months)</a:t>
            </a:r>
            <a:endParaRPr lang="de-CH" sz="2400" dirty="0"/>
          </a:p>
        </p:txBody>
      </p:sp>
      <p:pic>
        <p:nvPicPr>
          <p:cNvPr id="101" name="Picture 100"/>
          <p:cNvPicPr>
            <a:picLocks noChangeAspect="1"/>
          </p:cNvPicPr>
          <p:nvPr/>
        </p:nvPicPr>
        <p:blipFill>
          <a:blip r:embed="rId19"/>
          <a:stretch>
            <a:fillRect/>
          </a:stretch>
        </p:blipFill>
        <p:spPr>
          <a:xfrm>
            <a:off x="49249" y="4551882"/>
            <a:ext cx="5567105" cy="3573893"/>
          </a:xfrm>
          <a:prstGeom prst="rect">
            <a:avLst/>
          </a:prstGeom>
          <a:effectLst/>
        </p:spPr>
      </p:pic>
      <p:sp>
        <p:nvSpPr>
          <p:cNvPr id="106" name="Rounded Rectangle 58">
            <a:extLst>
              <a:ext uri="{FF2B5EF4-FFF2-40B4-BE49-F238E27FC236}">
                <a16:creationId xmlns:a16="http://schemas.microsoft.com/office/drawing/2014/main" id="{F533C29D-DB31-4CEC-8F72-4F58076869E5}"/>
              </a:ext>
            </a:extLst>
          </p:cNvPr>
          <p:cNvSpPr/>
          <p:nvPr/>
        </p:nvSpPr>
        <p:spPr>
          <a:xfrm rot="21327721">
            <a:off x="507441" y="4885024"/>
            <a:ext cx="4459488" cy="453479"/>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2600" dirty="0" smtClean="0">
                <a:sym typeface="Wingdings" panose="05000000000000000000" pitchFamily="2" charset="2"/>
              </a:rPr>
              <a:t> </a:t>
            </a:r>
            <a:r>
              <a:rPr lang="en-US" sz="2600" dirty="0" smtClean="0"/>
              <a:t>https://arxiv.org/abs/...</a:t>
            </a:r>
            <a:endParaRPr lang="de-CH" sz="2600" b="1" dirty="0"/>
          </a:p>
        </p:txBody>
      </p:sp>
    </p:spTree>
    <p:extLst>
      <p:ext uri="{BB962C8B-B14F-4D97-AF65-F5344CB8AC3E}">
        <p14:creationId xmlns:p14="http://schemas.microsoft.com/office/powerpoint/2010/main" val="17664919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500"/>
                                        <p:tgtEl>
                                          <p:spTgt spid="4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8"/>
                                        </p:tgtEl>
                                        <p:attrNameLst>
                                          <p:attrName>style.visibility</p:attrName>
                                        </p:attrNameLst>
                                      </p:cBhvr>
                                      <p:to>
                                        <p:strVal val="visible"/>
                                      </p:to>
                                    </p:set>
                                    <p:animEffect transition="in" filter="fade">
                                      <p:cBhvr>
                                        <p:cTn id="12" dur="500"/>
                                        <p:tgtEl>
                                          <p:spTgt spid="4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2"/>
                                        </p:tgtEl>
                                        <p:attrNameLst>
                                          <p:attrName>style.visibility</p:attrName>
                                        </p:attrNameLst>
                                      </p:cBhvr>
                                      <p:to>
                                        <p:strVal val="visible"/>
                                      </p:to>
                                    </p:set>
                                    <p:animEffect transition="in" filter="fade">
                                      <p:cBhvr>
                                        <p:cTn id="17" dur="500"/>
                                        <p:tgtEl>
                                          <p:spTgt spid="6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4"/>
                                        </p:tgtEl>
                                        <p:attrNameLst>
                                          <p:attrName>style.visibility</p:attrName>
                                        </p:attrNameLst>
                                      </p:cBhvr>
                                      <p:to>
                                        <p:strVal val="visible"/>
                                      </p:to>
                                    </p:set>
                                    <p:animEffect transition="in" filter="fade">
                                      <p:cBhvr>
                                        <p:cTn id="22" dur="100"/>
                                        <p:tgtEl>
                                          <p:spTgt spid="64"/>
                                        </p:tgtEl>
                                      </p:cBhvr>
                                    </p:animEffect>
                                  </p:childTnLst>
                                </p:cTn>
                              </p:par>
                            </p:childTnLst>
                          </p:cTn>
                        </p:par>
                        <p:par>
                          <p:cTn id="23" fill="hold">
                            <p:stCondLst>
                              <p:cond delay="100"/>
                            </p:stCondLst>
                            <p:childTnLst>
                              <p:par>
                                <p:cTn id="24" presetID="10" presetClass="entr" presetSubtype="0" fill="hold" nodeType="afterEffect">
                                  <p:stCondLst>
                                    <p:cond delay="0"/>
                                  </p:stCondLst>
                                  <p:childTnLst>
                                    <p:set>
                                      <p:cBhvr>
                                        <p:cTn id="25" dur="1" fill="hold">
                                          <p:stCondLst>
                                            <p:cond delay="0"/>
                                          </p:stCondLst>
                                        </p:cTn>
                                        <p:tgtEl>
                                          <p:spTgt spid="65"/>
                                        </p:tgtEl>
                                        <p:attrNameLst>
                                          <p:attrName>style.visibility</p:attrName>
                                        </p:attrNameLst>
                                      </p:cBhvr>
                                      <p:to>
                                        <p:strVal val="visible"/>
                                      </p:to>
                                    </p:set>
                                    <p:animEffect transition="in" filter="fade">
                                      <p:cBhvr>
                                        <p:cTn id="26" dur="100"/>
                                        <p:tgtEl>
                                          <p:spTgt spid="65"/>
                                        </p:tgtEl>
                                      </p:cBhvr>
                                    </p:animEffect>
                                  </p:childTnLst>
                                </p:cTn>
                              </p:par>
                            </p:childTnLst>
                          </p:cTn>
                        </p:par>
                        <p:par>
                          <p:cTn id="27" fill="hold">
                            <p:stCondLst>
                              <p:cond delay="200"/>
                            </p:stCondLst>
                            <p:childTnLst>
                              <p:par>
                                <p:cTn id="28" presetID="10" presetClass="entr" presetSubtype="0" fill="hold" nodeType="afterEffect">
                                  <p:stCondLst>
                                    <p:cond delay="0"/>
                                  </p:stCondLst>
                                  <p:childTnLst>
                                    <p:set>
                                      <p:cBhvr>
                                        <p:cTn id="29" dur="1" fill="hold">
                                          <p:stCondLst>
                                            <p:cond delay="0"/>
                                          </p:stCondLst>
                                        </p:cTn>
                                        <p:tgtEl>
                                          <p:spTgt spid="69"/>
                                        </p:tgtEl>
                                        <p:attrNameLst>
                                          <p:attrName>style.visibility</p:attrName>
                                        </p:attrNameLst>
                                      </p:cBhvr>
                                      <p:to>
                                        <p:strVal val="visible"/>
                                      </p:to>
                                    </p:set>
                                    <p:animEffect transition="in" filter="fade">
                                      <p:cBhvr>
                                        <p:cTn id="30" dur="100"/>
                                        <p:tgtEl>
                                          <p:spTgt spid="69"/>
                                        </p:tgtEl>
                                      </p:cBhvr>
                                    </p:animEffect>
                                  </p:childTnLst>
                                </p:cTn>
                              </p:par>
                            </p:childTnLst>
                          </p:cTn>
                        </p:par>
                        <p:par>
                          <p:cTn id="31" fill="hold">
                            <p:stCondLst>
                              <p:cond delay="300"/>
                            </p:stCondLst>
                            <p:childTnLst>
                              <p:par>
                                <p:cTn id="32" presetID="10" presetClass="entr" presetSubtype="0" fill="hold" nodeType="afterEffect">
                                  <p:stCondLst>
                                    <p:cond delay="0"/>
                                  </p:stCondLst>
                                  <p:childTnLst>
                                    <p:set>
                                      <p:cBhvr>
                                        <p:cTn id="33" dur="1" fill="hold">
                                          <p:stCondLst>
                                            <p:cond delay="0"/>
                                          </p:stCondLst>
                                        </p:cTn>
                                        <p:tgtEl>
                                          <p:spTgt spid="70"/>
                                        </p:tgtEl>
                                        <p:attrNameLst>
                                          <p:attrName>style.visibility</p:attrName>
                                        </p:attrNameLst>
                                      </p:cBhvr>
                                      <p:to>
                                        <p:strVal val="visible"/>
                                      </p:to>
                                    </p:set>
                                    <p:animEffect transition="in" filter="fade">
                                      <p:cBhvr>
                                        <p:cTn id="34" dur="100"/>
                                        <p:tgtEl>
                                          <p:spTgt spid="70"/>
                                        </p:tgtEl>
                                      </p:cBhvr>
                                    </p:animEffect>
                                  </p:childTnLst>
                                </p:cTn>
                              </p:par>
                            </p:childTnLst>
                          </p:cTn>
                        </p:par>
                        <p:par>
                          <p:cTn id="35" fill="hold">
                            <p:stCondLst>
                              <p:cond delay="400"/>
                            </p:stCondLst>
                            <p:childTnLst>
                              <p:par>
                                <p:cTn id="36" presetID="10" presetClass="entr" presetSubtype="0" fill="hold" nodeType="afterEffect">
                                  <p:stCondLst>
                                    <p:cond delay="0"/>
                                  </p:stCondLst>
                                  <p:childTnLst>
                                    <p:set>
                                      <p:cBhvr>
                                        <p:cTn id="37" dur="1" fill="hold">
                                          <p:stCondLst>
                                            <p:cond delay="0"/>
                                          </p:stCondLst>
                                        </p:cTn>
                                        <p:tgtEl>
                                          <p:spTgt spid="71"/>
                                        </p:tgtEl>
                                        <p:attrNameLst>
                                          <p:attrName>style.visibility</p:attrName>
                                        </p:attrNameLst>
                                      </p:cBhvr>
                                      <p:to>
                                        <p:strVal val="visible"/>
                                      </p:to>
                                    </p:set>
                                    <p:animEffect transition="in" filter="fade">
                                      <p:cBhvr>
                                        <p:cTn id="38" dur="100"/>
                                        <p:tgtEl>
                                          <p:spTgt spid="71"/>
                                        </p:tgtEl>
                                      </p:cBhvr>
                                    </p:animEffect>
                                  </p:childTnLst>
                                </p:cTn>
                              </p:par>
                            </p:childTnLst>
                          </p:cTn>
                        </p:par>
                        <p:par>
                          <p:cTn id="39" fill="hold">
                            <p:stCondLst>
                              <p:cond delay="500"/>
                            </p:stCondLst>
                            <p:childTnLst>
                              <p:par>
                                <p:cTn id="40" presetID="10" presetClass="entr" presetSubtype="0" fill="hold" nodeType="afterEffect">
                                  <p:stCondLst>
                                    <p:cond delay="0"/>
                                  </p:stCondLst>
                                  <p:childTnLst>
                                    <p:set>
                                      <p:cBhvr>
                                        <p:cTn id="41" dur="1" fill="hold">
                                          <p:stCondLst>
                                            <p:cond delay="0"/>
                                          </p:stCondLst>
                                        </p:cTn>
                                        <p:tgtEl>
                                          <p:spTgt spid="72"/>
                                        </p:tgtEl>
                                        <p:attrNameLst>
                                          <p:attrName>style.visibility</p:attrName>
                                        </p:attrNameLst>
                                      </p:cBhvr>
                                      <p:to>
                                        <p:strVal val="visible"/>
                                      </p:to>
                                    </p:set>
                                    <p:animEffect transition="in" filter="fade">
                                      <p:cBhvr>
                                        <p:cTn id="42" dur="100"/>
                                        <p:tgtEl>
                                          <p:spTgt spid="72"/>
                                        </p:tgtEl>
                                      </p:cBhvr>
                                    </p:animEffect>
                                  </p:childTnLst>
                                </p:cTn>
                              </p:par>
                            </p:childTnLst>
                          </p:cTn>
                        </p:par>
                        <p:par>
                          <p:cTn id="43" fill="hold">
                            <p:stCondLst>
                              <p:cond delay="600"/>
                            </p:stCondLst>
                            <p:childTnLst>
                              <p:par>
                                <p:cTn id="44" presetID="10" presetClass="entr" presetSubtype="0" fill="hold" nodeType="afterEffect">
                                  <p:stCondLst>
                                    <p:cond delay="0"/>
                                  </p:stCondLst>
                                  <p:childTnLst>
                                    <p:set>
                                      <p:cBhvr>
                                        <p:cTn id="45" dur="1" fill="hold">
                                          <p:stCondLst>
                                            <p:cond delay="0"/>
                                          </p:stCondLst>
                                        </p:cTn>
                                        <p:tgtEl>
                                          <p:spTgt spid="73"/>
                                        </p:tgtEl>
                                        <p:attrNameLst>
                                          <p:attrName>style.visibility</p:attrName>
                                        </p:attrNameLst>
                                      </p:cBhvr>
                                      <p:to>
                                        <p:strVal val="visible"/>
                                      </p:to>
                                    </p:set>
                                    <p:animEffect transition="in" filter="fade">
                                      <p:cBhvr>
                                        <p:cTn id="46" dur="100"/>
                                        <p:tgtEl>
                                          <p:spTgt spid="73"/>
                                        </p:tgtEl>
                                      </p:cBhvr>
                                    </p:animEffect>
                                  </p:childTnLst>
                                </p:cTn>
                              </p:par>
                            </p:childTnLst>
                          </p:cTn>
                        </p:par>
                        <p:par>
                          <p:cTn id="47" fill="hold">
                            <p:stCondLst>
                              <p:cond delay="700"/>
                            </p:stCondLst>
                            <p:childTnLst>
                              <p:par>
                                <p:cTn id="48" presetID="10" presetClass="entr" presetSubtype="0" fill="hold" nodeType="afterEffect">
                                  <p:stCondLst>
                                    <p:cond delay="0"/>
                                  </p:stCondLst>
                                  <p:childTnLst>
                                    <p:set>
                                      <p:cBhvr>
                                        <p:cTn id="49" dur="1" fill="hold">
                                          <p:stCondLst>
                                            <p:cond delay="0"/>
                                          </p:stCondLst>
                                        </p:cTn>
                                        <p:tgtEl>
                                          <p:spTgt spid="74"/>
                                        </p:tgtEl>
                                        <p:attrNameLst>
                                          <p:attrName>style.visibility</p:attrName>
                                        </p:attrNameLst>
                                      </p:cBhvr>
                                      <p:to>
                                        <p:strVal val="visible"/>
                                      </p:to>
                                    </p:set>
                                    <p:animEffect transition="in" filter="fade">
                                      <p:cBhvr>
                                        <p:cTn id="50" dur="100"/>
                                        <p:tgtEl>
                                          <p:spTgt spid="74"/>
                                        </p:tgtEl>
                                      </p:cBhvr>
                                    </p:animEffect>
                                  </p:childTnLst>
                                </p:cTn>
                              </p:par>
                            </p:childTnLst>
                          </p:cTn>
                        </p:par>
                        <p:par>
                          <p:cTn id="51" fill="hold">
                            <p:stCondLst>
                              <p:cond delay="800"/>
                            </p:stCondLst>
                            <p:childTnLst>
                              <p:par>
                                <p:cTn id="52" presetID="10" presetClass="entr" presetSubtype="0" fill="hold" nodeType="afterEffect">
                                  <p:stCondLst>
                                    <p:cond delay="0"/>
                                  </p:stCondLst>
                                  <p:childTnLst>
                                    <p:set>
                                      <p:cBhvr>
                                        <p:cTn id="53" dur="1" fill="hold">
                                          <p:stCondLst>
                                            <p:cond delay="0"/>
                                          </p:stCondLst>
                                        </p:cTn>
                                        <p:tgtEl>
                                          <p:spTgt spid="75"/>
                                        </p:tgtEl>
                                        <p:attrNameLst>
                                          <p:attrName>style.visibility</p:attrName>
                                        </p:attrNameLst>
                                      </p:cBhvr>
                                      <p:to>
                                        <p:strVal val="visible"/>
                                      </p:to>
                                    </p:set>
                                    <p:animEffect transition="in" filter="fade">
                                      <p:cBhvr>
                                        <p:cTn id="54" dur="100"/>
                                        <p:tgtEl>
                                          <p:spTgt spid="75"/>
                                        </p:tgtEl>
                                      </p:cBhvr>
                                    </p:animEffect>
                                  </p:childTnLst>
                                </p:cTn>
                              </p:par>
                            </p:childTnLst>
                          </p:cTn>
                        </p:par>
                        <p:par>
                          <p:cTn id="55" fill="hold">
                            <p:stCondLst>
                              <p:cond delay="900"/>
                            </p:stCondLst>
                            <p:childTnLst>
                              <p:par>
                                <p:cTn id="56" presetID="10" presetClass="entr" presetSubtype="0" fill="hold" nodeType="afterEffect">
                                  <p:stCondLst>
                                    <p:cond delay="0"/>
                                  </p:stCondLst>
                                  <p:childTnLst>
                                    <p:set>
                                      <p:cBhvr>
                                        <p:cTn id="57" dur="1" fill="hold">
                                          <p:stCondLst>
                                            <p:cond delay="0"/>
                                          </p:stCondLst>
                                        </p:cTn>
                                        <p:tgtEl>
                                          <p:spTgt spid="76"/>
                                        </p:tgtEl>
                                        <p:attrNameLst>
                                          <p:attrName>style.visibility</p:attrName>
                                        </p:attrNameLst>
                                      </p:cBhvr>
                                      <p:to>
                                        <p:strVal val="visible"/>
                                      </p:to>
                                    </p:set>
                                    <p:animEffect transition="in" filter="fade">
                                      <p:cBhvr>
                                        <p:cTn id="58" dur="100"/>
                                        <p:tgtEl>
                                          <p:spTgt spid="76"/>
                                        </p:tgtEl>
                                      </p:cBhvr>
                                    </p:animEffect>
                                  </p:childTnLst>
                                </p:cTn>
                              </p:par>
                            </p:childTnLst>
                          </p:cTn>
                        </p:par>
                        <p:par>
                          <p:cTn id="59" fill="hold">
                            <p:stCondLst>
                              <p:cond delay="1000"/>
                            </p:stCondLst>
                            <p:childTnLst>
                              <p:par>
                                <p:cTn id="60" presetID="10" presetClass="entr" presetSubtype="0" fill="hold" nodeType="afterEffect">
                                  <p:stCondLst>
                                    <p:cond delay="0"/>
                                  </p:stCondLst>
                                  <p:childTnLst>
                                    <p:set>
                                      <p:cBhvr>
                                        <p:cTn id="61" dur="1" fill="hold">
                                          <p:stCondLst>
                                            <p:cond delay="0"/>
                                          </p:stCondLst>
                                        </p:cTn>
                                        <p:tgtEl>
                                          <p:spTgt spid="78"/>
                                        </p:tgtEl>
                                        <p:attrNameLst>
                                          <p:attrName>style.visibility</p:attrName>
                                        </p:attrNameLst>
                                      </p:cBhvr>
                                      <p:to>
                                        <p:strVal val="visible"/>
                                      </p:to>
                                    </p:set>
                                    <p:animEffect transition="in" filter="fade">
                                      <p:cBhvr>
                                        <p:cTn id="62" dur="100"/>
                                        <p:tgtEl>
                                          <p:spTgt spid="78"/>
                                        </p:tgtEl>
                                      </p:cBhvr>
                                    </p:animEffect>
                                  </p:childTnLst>
                                </p:cTn>
                              </p:par>
                            </p:childTnLst>
                          </p:cTn>
                        </p:par>
                        <p:par>
                          <p:cTn id="63" fill="hold">
                            <p:stCondLst>
                              <p:cond delay="1100"/>
                            </p:stCondLst>
                            <p:childTnLst>
                              <p:par>
                                <p:cTn id="64" presetID="10" presetClass="entr" presetSubtype="0" fill="hold" nodeType="afterEffect">
                                  <p:stCondLst>
                                    <p:cond delay="0"/>
                                  </p:stCondLst>
                                  <p:childTnLst>
                                    <p:set>
                                      <p:cBhvr>
                                        <p:cTn id="65" dur="1" fill="hold">
                                          <p:stCondLst>
                                            <p:cond delay="0"/>
                                          </p:stCondLst>
                                        </p:cTn>
                                        <p:tgtEl>
                                          <p:spTgt spid="79"/>
                                        </p:tgtEl>
                                        <p:attrNameLst>
                                          <p:attrName>style.visibility</p:attrName>
                                        </p:attrNameLst>
                                      </p:cBhvr>
                                      <p:to>
                                        <p:strVal val="visible"/>
                                      </p:to>
                                    </p:set>
                                    <p:animEffect transition="in" filter="fade">
                                      <p:cBhvr>
                                        <p:cTn id="66" dur="100"/>
                                        <p:tgtEl>
                                          <p:spTgt spid="79"/>
                                        </p:tgtEl>
                                      </p:cBhvr>
                                    </p:animEffect>
                                  </p:childTnLst>
                                </p:cTn>
                              </p:par>
                            </p:childTnLst>
                          </p:cTn>
                        </p:par>
                        <p:par>
                          <p:cTn id="67" fill="hold">
                            <p:stCondLst>
                              <p:cond delay="1200"/>
                            </p:stCondLst>
                            <p:childTnLst>
                              <p:par>
                                <p:cTn id="68" presetID="10" presetClass="entr" presetSubtype="0" fill="hold" nodeType="afterEffect">
                                  <p:stCondLst>
                                    <p:cond delay="0"/>
                                  </p:stCondLst>
                                  <p:childTnLst>
                                    <p:set>
                                      <p:cBhvr>
                                        <p:cTn id="69" dur="1" fill="hold">
                                          <p:stCondLst>
                                            <p:cond delay="0"/>
                                          </p:stCondLst>
                                        </p:cTn>
                                        <p:tgtEl>
                                          <p:spTgt spid="80"/>
                                        </p:tgtEl>
                                        <p:attrNameLst>
                                          <p:attrName>style.visibility</p:attrName>
                                        </p:attrNameLst>
                                      </p:cBhvr>
                                      <p:to>
                                        <p:strVal val="visible"/>
                                      </p:to>
                                    </p:set>
                                    <p:animEffect transition="in" filter="fade">
                                      <p:cBhvr>
                                        <p:cTn id="70" dur="100"/>
                                        <p:tgtEl>
                                          <p:spTgt spid="80"/>
                                        </p:tgtEl>
                                      </p:cBhvr>
                                    </p:animEffect>
                                  </p:childTnLst>
                                </p:cTn>
                              </p:par>
                            </p:childTnLst>
                          </p:cTn>
                        </p:par>
                        <p:par>
                          <p:cTn id="71" fill="hold">
                            <p:stCondLst>
                              <p:cond delay="1300"/>
                            </p:stCondLst>
                            <p:childTnLst>
                              <p:par>
                                <p:cTn id="72" presetID="10" presetClass="entr" presetSubtype="0" fill="hold" grpId="0" nodeType="afterEffect">
                                  <p:stCondLst>
                                    <p:cond delay="0"/>
                                  </p:stCondLst>
                                  <p:childTnLst>
                                    <p:set>
                                      <p:cBhvr>
                                        <p:cTn id="73" dur="1" fill="hold">
                                          <p:stCondLst>
                                            <p:cond delay="0"/>
                                          </p:stCondLst>
                                        </p:cTn>
                                        <p:tgtEl>
                                          <p:spTgt spid="82"/>
                                        </p:tgtEl>
                                        <p:attrNameLst>
                                          <p:attrName>style.visibility</p:attrName>
                                        </p:attrNameLst>
                                      </p:cBhvr>
                                      <p:to>
                                        <p:strVal val="visible"/>
                                      </p:to>
                                    </p:set>
                                    <p:animEffect transition="in" filter="fade">
                                      <p:cBhvr>
                                        <p:cTn id="74" dur="100"/>
                                        <p:tgtEl>
                                          <p:spTgt spid="82"/>
                                        </p:tgtEl>
                                      </p:cBhvr>
                                    </p:animEffect>
                                  </p:childTnLst>
                                </p:cTn>
                              </p:par>
                            </p:childTnLst>
                          </p:cTn>
                        </p:par>
                        <p:par>
                          <p:cTn id="75" fill="hold">
                            <p:stCondLst>
                              <p:cond delay="1400"/>
                            </p:stCondLst>
                            <p:childTnLst>
                              <p:par>
                                <p:cTn id="76" presetID="10" presetClass="entr" presetSubtype="0" fill="hold" grpId="0" nodeType="afterEffect">
                                  <p:stCondLst>
                                    <p:cond delay="0"/>
                                  </p:stCondLst>
                                  <p:childTnLst>
                                    <p:set>
                                      <p:cBhvr>
                                        <p:cTn id="77" dur="1" fill="hold">
                                          <p:stCondLst>
                                            <p:cond delay="0"/>
                                          </p:stCondLst>
                                        </p:cTn>
                                        <p:tgtEl>
                                          <p:spTgt spid="83"/>
                                        </p:tgtEl>
                                        <p:attrNameLst>
                                          <p:attrName>style.visibility</p:attrName>
                                        </p:attrNameLst>
                                      </p:cBhvr>
                                      <p:to>
                                        <p:strVal val="visible"/>
                                      </p:to>
                                    </p:set>
                                    <p:animEffect transition="in" filter="fade">
                                      <p:cBhvr>
                                        <p:cTn id="78" dur="100"/>
                                        <p:tgtEl>
                                          <p:spTgt spid="83"/>
                                        </p:tgtEl>
                                      </p:cBhvr>
                                    </p:animEffect>
                                  </p:childTnLst>
                                </p:cTn>
                              </p:par>
                            </p:childTnLst>
                          </p:cTn>
                        </p:par>
                        <p:par>
                          <p:cTn id="79" fill="hold">
                            <p:stCondLst>
                              <p:cond delay="1500"/>
                            </p:stCondLst>
                            <p:childTnLst>
                              <p:par>
                                <p:cTn id="80" presetID="10" presetClass="entr" presetSubtype="0" fill="hold" grpId="0" nodeType="afterEffect">
                                  <p:stCondLst>
                                    <p:cond delay="0"/>
                                  </p:stCondLst>
                                  <p:childTnLst>
                                    <p:set>
                                      <p:cBhvr>
                                        <p:cTn id="81" dur="1" fill="hold">
                                          <p:stCondLst>
                                            <p:cond delay="0"/>
                                          </p:stCondLst>
                                        </p:cTn>
                                        <p:tgtEl>
                                          <p:spTgt spid="84"/>
                                        </p:tgtEl>
                                        <p:attrNameLst>
                                          <p:attrName>style.visibility</p:attrName>
                                        </p:attrNameLst>
                                      </p:cBhvr>
                                      <p:to>
                                        <p:strVal val="visible"/>
                                      </p:to>
                                    </p:set>
                                    <p:animEffect transition="in" filter="fade">
                                      <p:cBhvr>
                                        <p:cTn id="82" dur="100"/>
                                        <p:tgtEl>
                                          <p:spTgt spid="84"/>
                                        </p:tgtEl>
                                      </p:cBhvr>
                                    </p:animEffect>
                                  </p:childTnLst>
                                </p:cTn>
                              </p:par>
                            </p:childTnLst>
                          </p:cTn>
                        </p:par>
                        <p:par>
                          <p:cTn id="83" fill="hold">
                            <p:stCondLst>
                              <p:cond delay="1600"/>
                            </p:stCondLst>
                            <p:childTnLst>
                              <p:par>
                                <p:cTn id="84" presetID="10" presetClass="entr" presetSubtype="0" fill="hold" grpId="0" nodeType="afterEffect">
                                  <p:stCondLst>
                                    <p:cond delay="0"/>
                                  </p:stCondLst>
                                  <p:childTnLst>
                                    <p:set>
                                      <p:cBhvr>
                                        <p:cTn id="85" dur="1" fill="hold">
                                          <p:stCondLst>
                                            <p:cond delay="0"/>
                                          </p:stCondLst>
                                        </p:cTn>
                                        <p:tgtEl>
                                          <p:spTgt spid="85"/>
                                        </p:tgtEl>
                                        <p:attrNameLst>
                                          <p:attrName>style.visibility</p:attrName>
                                        </p:attrNameLst>
                                      </p:cBhvr>
                                      <p:to>
                                        <p:strVal val="visible"/>
                                      </p:to>
                                    </p:set>
                                    <p:animEffect transition="in" filter="fade">
                                      <p:cBhvr>
                                        <p:cTn id="86" dur="100"/>
                                        <p:tgtEl>
                                          <p:spTgt spid="85"/>
                                        </p:tgtEl>
                                      </p:cBhvr>
                                    </p:animEffect>
                                  </p:childTnLst>
                                </p:cTn>
                              </p:par>
                            </p:childTnLst>
                          </p:cTn>
                        </p:par>
                        <p:par>
                          <p:cTn id="87" fill="hold">
                            <p:stCondLst>
                              <p:cond delay="1700"/>
                            </p:stCondLst>
                            <p:childTnLst>
                              <p:par>
                                <p:cTn id="88" presetID="10" presetClass="entr" presetSubtype="0" fill="hold" grpId="0" nodeType="afterEffect">
                                  <p:stCondLst>
                                    <p:cond delay="0"/>
                                  </p:stCondLst>
                                  <p:childTnLst>
                                    <p:set>
                                      <p:cBhvr>
                                        <p:cTn id="89" dur="1" fill="hold">
                                          <p:stCondLst>
                                            <p:cond delay="0"/>
                                          </p:stCondLst>
                                        </p:cTn>
                                        <p:tgtEl>
                                          <p:spTgt spid="86"/>
                                        </p:tgtEl>
                                        <p:attrNameLst>
                                          <p:attrName>style.visibility</p:attrName>
                                        </p:attrNameLst>
                                      </p:cBhvr>
                                      <p:to>
                                        <p:strVal val="visible"/>
                                      </p:to>
                                    </p:set>
                                    <p:animEffect transition="in" filter="fade">
                                      <p:cBhvr>
                                        <p:cTn id="90" dur="100"/>
                                        <p:tgtEl>
                                          <p:spTgt spid="86"/>
                                        </p:tgtEl>
                                      </p:cBhvr>
                                    </p:animEffect>
                                  </p:childTnLst>
                                </p:cTn>
                              </p:par>
                            </p:childTnLst>
                          </p:cTn>
                        </p:par>
                        <p:par>
                          <p:cTn id="91" fill="hold">
                            <p:stCondLst>
                              <p:cond delay="1800"/>
                            </p:stCondLst>
                            <p:childTnLst>
                              <p:par>
                                <p:cTn id="92" presetID="10" presetClass="entr" presetSubtype="0" fill="hold" grpId="0" nodeType="afterEffect">
                                  <p:stCondLst>
                                    <p:cond delay="0"/>
                                  </p:stCondLst>
                                  <p:childTnLst>
                                    <p:set>
                                      <p:cBhvr>
                                        <p:cTn id="93" dur="1" fill="hold">
                                          <p:stCondLst>
                                            <p:cond delay="0"/>
                                          </p:stCondLst>
                                        </p:cTn>
                                        <p:tgtEl>
                                          <p:spTgt spid="87"/>
                                        </p:tgtEl>
                                        <p:attrNameLst>
                                          <p:attrName>style.visibility</p:attrName>
                                        </p:attrNameLst>
                                      </p:cBhvr>
                                      <p:to>
                                        <p:strVal val="visible"/>
                                      </p:to>
                                    </p:set>
                                    <p:animEffect transition="in" filter="fade">
                                      <p:cBhvr>
                                        <p:cTn id="94" dur="100"/>
                                        <p:tgtEl>
                                          <p:spTgt spid="87"/>
                                        </p:tgtEl>
                                      </p:cBhvr>
                                    </p:animEffect>
                                  </p:childTnLst>
                                </p:cTn>
                              </p:par>
                            </p:childTnLst>
                          </p:cTn>
                        </p:par>
                        <p:par>
                          <p:cTn id="95" fill="hold">
                            <p:stCondLst>
                              <p:cond delay="1900"/>
                            </p:stCondLst>
                            <p:childTnLst>
                              <p:par>
                                <p:cTn id="96" presetID="10" presetClass="entr" presetSubtype="0" fill="hold" grpId="0" nodeType="afterEffect">
                                  <p:stCondLst>
                                    <p:cond delay="0"/>
                                  </p:stCondLst>
                                  <p:childTnLst>
                                    <p:set>
                                      <p:cBhvr>
                                        <p:cTn id="97" dur="1" fill="hold">
                                          <p:stCondLst>
                                            <p:cond delay="0"/>
                                          </p:stCondLst>
                                        </p:cTn>
                                        <p:tgtEl>
                                          <p:spTgt spid="88"/>
                                        </p:tgtEl>
                                        <p:attrNameLst>
                                          <p:attrName>style.visibility</p:attrName>
                                        </p:attrNameLst>
                                      </p:cBhvr>
                                      <p:to>
                                        <p:strVal val="visible"/>
                                      </p:to>
                                    </p:set>
                                    <p:animEffect transition="in" filter="fade">
                                      <p:cBhvr>
                                        <p:cTn id="98" dur="100"/>
                                        <p:tgtEl>
                                          <p:spTgt spid="88"/>
                                        </p:tgtEl>
                                      </p:cBhvr>
                                    </p:animEffect>
                                  </p:childTnLst>
                                </p:cTn>
                              </p:par>
                            </p:childTnLst>
                          </p:cTn>
                        </p:par>
                        <p:par>
                          <p:cTn id="99" fill="hold">
                            <p:stCondLst>
                              <p:cond delay="2000"/>
                            </p:stCondLst>
                            <p:childTnLst>
                              <p:par>
                                <p:cTn id="100" presetID="10" presetClass="entr" presetSubtype="0" fill="hold" grpId="0" nodeType="afterEffect">
                                  <p:stCondLst>
                                    <p:cond delay="0"/>
                                  </p:stCondLst>
                                  <p:childTnLst>
                                    <p:set>
                                      <p:cBhvr>
                                        <p:cTn id="101" dur="1" fill="hold">
                                          <p:stCondLst>
                                            <p:cond delay="0"/>
                                          </p:stCondLst>
                                        </p:cTn>
                                        <p:tgtEl>
                                          <p:spTgt spid="89"/>
                                        </p:tgtEl>
                                        <p:attrNameLst>
                                          <p:attrName>style.visibility</p:attrName>
                                        </p:attrNameLst>
                                      </p:cBhvr>
                                      <p:to>
                                        <p:strVal val="visible"/>
                                      </p:to>
                                    </p:set>
                                    <p:animEffect transition="in" filter="fade">
                                      <p:cBhvr>
                                        <p:cTn id="102" dur="100"/>
                                        <p:tgtEl>
                                          <p:spTgt spid="89"/>
                                        </p:tgtEl>
                                      </p:cBhvr>
                                    </p:animEffect>
                                  </p:childTnLst>
                                </p:cTn>
                              </p:par>
                            </p:childTnLst>
                          </p:cTn>
                        </p:par>
                        <p:par>
                          <p:cTn id="103" fill="hold">
                            <p:stCondLst>
                              <p:cond delay="2100"/>
                            </p:stCondLst>
                            <p:childTnLst>
                              <p:par>
                                <p:cTn id="104" presetID="10" presetClass="entr" presetSubtype="0" fill="hold" grpId="0" nodeType="afterEffect">
                                  <p:stCondLst>
                                    <p:cond delay="0"/>
                                  </p:stCondLst>
                                  <p:childTnLst>
                                    <p:set>
                                      <p:cBhvr>
                                        <p:cTn id="105" dur="1" fill="hold">
                                          <p:stCondLst>
                                            <p:cond delay="0"/>
                                          </p:stCondLst>
                                        </p:cTn>
                                        <p:tgtEl>
                                          <p:spTgt spid="90"/>
                                        </p:tgtEl>
                                        <p:attrNameLst>
                                          <p:attrName>style.visibility</p:attrName>
                                        </p:attrNameLst>
                                      </p:cBhvr>
                                      <p:to>
                                        <p:strVal val="visible"/>
                                      </p:to>
                                    </p:set>
                                    <p:animEffect transition="in" filter="fade">
                                      <p:cBhvr>
                                        <p:cTn id="106" dur="100"/>
                                        <p:tgtEl>
                                          <p:spTgt spid="90"/>
                                        </p:tgtEl>
                                      </p:cBhvr>
                                    </p:animEffect>
                                  </p:childTnLst>
                                </p:cTn>
                              </p:par>
                            </p:childTnLst>
                          </p:cTn>
                        </p:par>
                        <p:par>
                          <p:cTn id="107" fill="hold">
                            <p:stCondLst>
                              <p:cond delay="2200"/>
                            </p:stCondLst>
                            <p:childTnLst>
                              <p:par>
                                <p:cTn id="108" presetID="10" presetClass="entr" presetSubtype="0" fill="hold" grpId="0" nodeType="afterEffect">
                                  <p:stCondLst>
                                    <p:cond delay="0"/>
                                  </p:stCondLst>
                                  <p:childTnLst>
                                    <p:set>
                                      <p:cBhvr>
                                        <p:cTn id="109" dur="1" fill="hold">
                                          <p:stCondLst>
                                            <p:cond delay="0"/>
                                          </p:stCondLst>
                                        </p:cTn>
                                        <p:tgtEl>
                                          <p:spTgt spid="91"/>
                                        </p:tgtEl>
                                        <p:attrNameLst>
                                          <p:attrName>style.visibility</p:attrName>
                                        </p:attrNameLst>
                                      </p:cBhvr>
                                      <p:to>
                                        <p:strVal val="visible"/>
                                      </p:to>
                                    </p:set>
                                    <p:animEffect transition="in" filter="fade">
                                      <p:cBhvr>
                                        <p:cTn id="110" dur="100"/>
                                        <p:tgtEl>
                                          <p:spTgt spid="91"/>
                                        </p:tgtEl>
                                      </p:cBhvr>
                                    </p:animEffect>
                                  </p:childTnLst>
                                </p:cTn>
                              </p:par>
                            </p:childTnLst>
                          </p:cTn>
                        </p:par>
                        <p:par>
                          <p:cTn id="111" fill="hold">
                            <p:stCondLst>
                              <p:cond delay="2300"/>
                            </p:stCondLst>
                            <p:childTnLst>
                              <p:par>
                                <p:cTn id="112" presetID="10" presetClass="entr" presetSubtype="0" fill="hold" grpId="0" nodeType="afterEffect">
                                  <p:stCondLst>
                                    <p:cond delay="0"/>
                                  </p:stCondLst>
                                  <p:childTnLst>
                                    <p:set>
                                      <p:cBhvr>
                                        <p:cTn id="113" dur="1" fill="hold">
                                          <p:stCondLst>
                                            <p:cond delay="0"/>
                                          </p:stCondLst>
                                        </p:cTn>
                                        <p:tgtEl>
                                          <p:spTgt spid="92"/>
                                        </p:tgtEl>
                                        <p:attrNameLst>
                                          <p:attrName>style.visibility</p:attrName>
                                        </p:attrNameLst>
                                      </p:cBhvr>
                                      <p:to>
                                        <p:strVal val="visible"/>
                                      </p:to>
                                    </p:set>
                                    <p:animEffect transition="in" filter="fade">
                                      <p:cBhvr>
                                        <p:cTn id="114" dur="100"/>
                                        <p:tgtEl>
                                          <p:spTgt spid="92"/>
                                        </p:tgtEl>
                                      </p:cBhvr>
                                    </p:animEffect>
                                  </p:childTnLst>
                                </p:cTn>
                              </p:par>
                            </p:childTnLst>
                          </p:cTn>
                        </p:par>
                        <p:par>
                          <p:cTn id="115" fill="hold">
                            <p:stCondLst>
                              <p:cond delay="2400"/>
                            </p:stCondLst>
                            <p:childTnLst>
                              <p:par>
                                <p:cTn id="116" presetID="10" presetClass="entr" presetSubtype="0" fill="hold" grpId="0" nodeType="afterEffect">
                                  <p:stCondLst>
                                    <p:cond delay="0"/>
                                  </p:stCondLst>
                                  <p:childTnLst>
                                    <p:set>
                                      <p:cBhvr>
                                        <p:cTn id="117" dur="1" fill="hold">
                                          <p:stCondLst>
                                            <p:cond delay="0"/>
                                          </p:stCondLst>
                                        </p:cTn>
                                        <p:tgtEl>
                                          <p:spTgt spid="93"/>
                                        </p:tgtEl>
                                        <p:attrNameLst>
                                          <p:attrName>style.visibility</p:attrName>
                                        </p:attrNameLst>
                                      </p:cBhvr>
                                      <p:to>
                                        <p:strVal val="visible"/>
                                      </p:to>
                                    </p:set>
                                    <p:animEffect transition="in" filter="fade">
                                      <p:cBhvr>
                                        <p:cTn id="118" dur="100"/>
                                        <p:tgtEl>
                                          <p:spTgt spid="93"/>
                                        </p:tgtEl>
                                      </p:cBhvr>
                                    </p:animEffect>
                                  </p:childTnLst>
                                </p:cTn>
                              </p:par>
                            </p:childTnLst>
                          </p:cTn>
                        </p:par>
                        <p:par>
                          <p:cTn id="119" fill="hold">
                            <p:stCondLst>
                              <p:cond delay="2500"/>
                            </p:stCondLst>
                            <p:childTnLst>
                              <p:par>
                                <p:cTn id="120" presetID="10" presetClass="entr" presetSubtype="0" fill="hold" grpId="0" nodeType="afterEffect">
                                  <p:stCondLst>
                                    <p:cond delay="0"/>
                                  </p:stCondLst>
                                  <p:childTnLst>
                                    <p:set>
                                      <p:cBhvr>
                                        <p:cTn id="121" dur="1" fill="hold">
                                          <p:stCondLst>
                                            <p:cond delay="0"/>
                                          </p:stCondLst>
                                        </p:cTn>
                                        <p:tgtEl>
                                          <p:spTgt spid="94"/>
                                        </p:tgtEl>
                                        <p:attrNameLst>
                                          <p:attrName>style.visibility</p:attrName>
                                        </p:attrNameLst>
                                      </p:cBhvr>
                                      <p:to>
                                        <p:strVal val="visible"/>
                                      </p:to>
                                    </p:set>
                                    <p:animEffect transition="in" filter="fade">
                                      <p:cBhvr>
                                        <p:cTn id="122" dur="100"/>
                                        <p:tgtEl>
                                          <p:spTgt spid="94"/>
                                        </p:tgtEl>
                                      </p:cBhvr>
                                    </p:animEffect>
                                  </p:childTnLst>
                                </p:cTn>
                              </p:par>
                            </p:childTnLst>
                          </p:cTn>
                        </p:par>
                        <p:par>
                          <p:cTn id="123" fill="hold">
                            <p:stCondLst>
                              <p:cond delay="2600"/>
                            </p:stCondLst>
                            <p:childTnLst>
                              <p:par>
                                <p:cTn id="124" presetID="10" presetClass="entr" presetSubtype="0" fill="hold" grpId="0" nodeType="afterEffect">
                                  <p:stCondLst>
                                    <p:cond delay="0"/>
                                  </p:stCondLst>
                                  <p:childTnLst>
                                    <p:set>
                                      <p:cBhvr>
                                        <p:cTn id="125" dur="1" fill="hold">
                                          <p:stCondLst>
                                            <p:cond delay="0"/>
                                          </p:stCondLst>
                                        </p:cTn>
                                        <p:tgtEl>
                                          <p:spTgt spid="95"/>
                                        </p:tgtEl>
                                        <p:attrNameLst>
                                          <p:attrName>style.visibility</p:attrName>
                                        </p:attrNameLst>
                                      </p:cBhvr>
                                      <p:to>
                                        <p:strVal val="visible"/>
                                      </p:to>
                                    </p:set>
                                    <p:animEffect transition="in" filter="fade">
                                      <p:cBhvr>
                                        <p:cTn id="126" dur="100"/>
                                        <p:tgtEl>
                                          <p:spTgt spid="95"/>
                                        </p:tgtEl>
                                      </p:cBhvr>
                                    </p:animEffect>
                                  </p:childTnLst>
                                </p:cTn>
                              </p:par>
                            </p:childTnLst>
                          </p:cTn>
                        </p:par>
                        <p:par>
                          <p:cTn id="127" fill="hold">
                            <p:stCondLst>
                              <p:cond delay="2700"/>
                            </p:stCondLst>
                            <p:childTnLst>
                              <p:par>
                                <p:cTn id="128" presetID="10" presetClass="entr" presetSubtype="0" fill="hold" grpId="0" nodeType="afterEffect">
                                  <p:stCondLst>
                                    <p:cond delay="0"/>
                                  </p:stCondLst>
                                  <p:childTnLst>
                                    <p:set>
                                      <p:cBhvr>
                                        <p:cTn id="129" dur="1" fill="hold">
                                          <p:stCondLst>
                                            <p:cond delay="0"/>
                                          </p:stCondLst>
                                        </p:cTn>
                                        <p:tgtEl>
                                          <p:spTgt spid="96"/>
                                        </p:tgtEl>
                                        <p:attrNameLst>
                                          <p:attrName>style.visibility</p:attrName>
                                        </p:attrNameLst>
                                      </p:cBhvr>
                                      <p:to>
                                        <p:strVal val="visible"/>
                                      </p:to>
                                    </p:set>
                                    <p:animEffect transition="in" filter="fade">
                                      <p:cBhvr>
                                        <p:cTn id="130" dur="100"/>
                                        <p:tgtEl>
                                          <p:spTgt spid="96"/>
                                        </p:tgtEl>
                                      </p:cBhvr>
                                    </p:animEffect>
                                  </p:childTnLst>
                                </p:cTn>
                              </p:par>
                            </p:childTnLst>
                          </p:cTn>
                        </p:par>
                      </p:childTnLst>
                    </p:cTn>
                  </p:par>
                  <p:par>
                    <p:cTn id="131" fill="hold">
                      <p:stCondLst>
                        <p:cond delay="indefinite"/>
                      </p:stCondLst>
                      <p:childTnLst>
                        <p:par>
                          <p:cTn id="132" fill="hold">
                            <p:stCondLst>
                              <p:cond delay="0"/>
                            </p:stCondLst>
                            <p:childTnLst>
                              <p:par>
                                <p:cTn id="133" presetID="10" presetClass="entr" presetSubtype="0" fill="hold" nodeType="clickEffect">
                                  <p:stCondLst>
                                    <p:cond delay="0"/>
                                  </p:stCondLst>
                                  <p:childTnLst>
                                    <p:set>
                                      <p:cBhvr>
                                        <p:cTn id="134" dur="1" fill="hold">
                                          <p:stCondLst>
                                            <p:cond delay="0"/>
                                          </p:stCondLst>
                                        </p:cTn>
                                        <p:tgtEl>
                                          <p:spTgt spid="102"/>
                                        </p:tgtEl>
                                        <p:attrNameLst>
                                          <p:attrName>style.visibility</p:attrName>
                                        </p:attrNameLst>
                                      </p:cBhvr>
                                      <p:to>
                                        <p:strVal val="visible"/>
                                      </p:to>
                                    </p:set>
                                    <p:animEffect transition="in" filter="fade">
                                      <p:cBhvr>
                                        <p:cTn id="135" dur="500"/>
                                        <p:tgtEl>
                                          <p:spTgt spid="102"/>
                                        </p:tgtEl>
                                      </p:cBhvr>
                                    </p:animEffect>
                                  </p:childTnLst>
                                </p:cTn>
                              </p:par>
                            </p:childTnLst>
                          </p:cTn>
                        </p:par>
                      </p:childTnLst>
                    </p:cTn>
                  </p:par>
                  <p:par>
                    <p:cTn id="136" fill="hold">
                      <p:stCondLst>
                        <p:cond delay="indefinite"/>
                      </p:stCondLst>
                      <p:childTnLst>
                        <p:par>
                          <p:cTn id="137" fill="hold">
                            <p:stCondLst>
                              <p:cond delay="0"/>
                            </p:stCondLst>
                            <p:childTnLst>
                              <p:par>
                                <p:cTn id="138" presetID="10" presetClass="entr" presetSubtype="0" fill="hold" grpId="0" nodeType="clickEffect">
                                  <p:stCondLst>
                                    <p:cond delay="0"/>
                                  </p:stCondLst>
                                  <p:childTnLst>
                                    <p:set>
                                      <p:cBhvr>
                                        <p:cTn id="139" dur="1" fill="hold">
                                          <p:stCondLst>
                                            <p:cond delay="0"/>
                                          </p:stCondLst>
                                        </p:cTn>
                                        <p:tgtEl>
                                          <p:spTgt spid="104"/>
                                        </p:tgtEl>
                                        <p:attrNameLst>
                                          <p:attrName>style.visibility</p:attrName>
                                        </p:attrNameLst>
                                      </p:cBhvr>
                                      <p:to>
                                        <p:strVal val="visible"/>
                                      </p:to>
                                    </p:set>
                                    <p:animEffect transition="in" filter="fade">
                                      <p:cBhvr>
                                        <p:cTn id="140" dur="500"/>
                                        <p:tgtEl>
                                          <p:spTgt spid="104"/>
                                        </p:tgtEl>
                                      </p:cBhvr>
                                    </p:animEffect>
                                  </p:childTnLst>
                                </p:cTn>
                              </p:par>
                            </p:childTnLst>
                          </p:cTn>
                        </p:par>
                      </p:childTnLst>
                    </p:cTn>
                  </p:par>
                  <p:par>
                    <p:cTn id="141" fill="hold">
                      <p:stCondLst>
                        <p:cond delay="indefinite"/>
                      </p:stCondLst>
                      <p:childTnLst>
                        <p:par>
                          <p:cTn id="142" fill="hold">
                            <p:stCondLst>
                              <p:cond delay="0"/>
                            </p:stCondLst>
                            <p:childTnLst>
                              <p:par>
                                <p:cTn id="143" presetID="10" presetClass="entr" presetSubtype="0" fill="hold" grpId="0" nodeType="clickEffect">
                                  <p:stCondLst>
                                    <p:cond delay="0"/>
                                  </p:stCondLst>
                                  <p:childTnLst>
                                    <p:set>
                                      <p:cBhvr>
                                        <p:cTn id="144" dur="1" fill="hold">
                                          <p:stCondLst>
                                            <p:cond delay="0"/>
                                          </p:stCondLst>
                                        </p:cTn>
                                        <p:tgtEl>
                                          <p:spTgt spid="97"/>
                                        </p:tgtEl>
                                        <p:attrNameLst>
                                          <p:attrName>style.visibility</p:attrName>
                                        </p:attrNameLst>
                                      </p:cBhvr>
                                      <p:to>
                                        <p:strVal val="visible"/>
                                      </p:to>
                                    </p:set>
                                    <p:animEffect transition="in" filter="fade">
                                      <p:cBhvr>
                                        <p:cTn id="145" dur="500"/>
                                        <p:tgtEl>
                                          <p:spTgt spid="97"/>
                                        </p:tgtEl>
                                      </p:cBhvr>
                                    </p:animEffect>
                                  </p:childTnLst>
                                </p:cTn>
                              </p:par>
                            </p:childTnLst>
                          </p:cTn>
                        </p:par>
                      </p:childTnLst>
                    </p:cTn>
                  </p:par>
                  <p:par>
                    <p:cTn id="146" fill="hold">
                      <p:stCondLst>
                        <p:cond delay="indefinite"/>
                      </p:stCondLst>
                      <p:childTnLst>
                        <p:par>
                          <p:cTn id="147" fill="hold">
                            <p:stCondLst>
                              <p:cond delay="0"/>
                            </p:stCondLst>
                            <p:childTnLst>
                              <p:par>
                                <p:cTn id="148" presetID="10" presetClass="entr" presetSubtype="0" fill="hold" grpId="0" nodeType="clickEffect">
                                  <p:stCondLst>
                                    <p:cond delay="0"/>
                                  </p:stCondLst>
                                  <p:childTnLst>
                                    <p:set>
                                      <p:cBhvr>
                                        <p:cTn id="149" dur="1" fill="hold">
                                          <p:stCondLst>
                                            <p:cond delay="0"/>
                                          </p:stCondLst>
                                        </p:cTn>
                                        <p:tgtEl>
                                          <p:spTgt spid="98"/>
                                        </p:tgtEl>
                                        <p:attrNameLst>
                                          <p:attrName>style.visibility</p:attrName>
                                        </p:attrNameLst>
                                      </p:cBhvr>
                                      <p:to>
                                        <p:strVal val="visible"/>
                                      </p:to>
                                    </p:set>
                                    <p:animEffect transition="in" filter="fade">
                                      <p:cBhvr>
                                        <p:cTn id="150" dur="500"/>
                                        <p:tgtEl>
                                          <p:spTgt spid="98"/>
                                        </p:tgtEl>
                                      </p:cBhvr>
                                    </p:animEffect>
                                  </p:childTnLst>
                                </p:cTn>
                              </p:par>
                              <p:par>
                                <p:cTn id="151" presetID="10" presetClass="entr" presetSubtype="0" fill="hold" nodeType="withEffect">
                                  <p:stCondLst>
                                    <p:cond delay="0"/>
                                  </p:stCondLst>
                                  <p:childTnLst>
                                    <p:set>
                                      <p:cBhvr>
                                        <p:cTn id="152" dur="1" fill="hold">
                                          <p:stCondLst>
                                            <p:cond delay="0"/>
                                          </p:stCondLst>
                                        </p:cTn>
                                        <p:tgtEl>
                                          <p:spTgt spid="99"/>
                                        </p:tgtEl>
                                        <p:attrNameLst>
                                          <p:attrName>style.visibility</p:attrName>
                                        </p:attrNameLst>
                                      </p:cBhvr>
                                      <p:to>
                                        <p:strVal val="visible"/>
                                      </p:to>
                                    </p:set>
                                    <p:animEffect transition="in" filter="fade">
                                      <p:cBhvr>
                                        <p:cTn id="153" dur="500"/>
                                        <p:tgtEl>
                                          <p:spTgt spid="99"/>
                                        </p:tgtEl>
                                      </p:cBhvr>
                                    </p:animEffect>
                                  </p:childTnLst>
                                </p:cTn>
                              </p:par>
                            </p:childTnLst>
                          </p:cTn>
                        </p:par>
                      </p:childTnLst>
                    </p:cTn>
                  </p:par>
                  <p:par>
                    <p:cTn id="154" fill="hold">
                      <p:stCondLst>
                        <p:cond delay="indefinite"/>
                      </p:stCondLst>
                      <p:childTnLst>
                        <p:par>
                          <p:cTn id="155" fill="hold">
                            <p:stCondLst>
                              <p:cond delay="0"/>
                            </p:stCondLst>
                            <p:childTnLst>
                              <p:par>
                                <p:cTn id="156" presetID="10" presetClass="entr" presetSubtype="0" fill="hold" nodeType="clickEffect">
                                  <p:stCondLst>
                                    <p:cond delay="0"/>
                                  </p:stCondLst>
                                  <p:childTnLst>
                                    <p:set>
                                      <p:cBhvr>
                                        <p:cTn id="157" dur="1" fill="hold">
                                          <p:stCondLst>
                                            <p:cond delay="0"/>
                                          </p:stCondLst>
                                        </p:cTn>
                                        <p:tgtEl>
                                          <p:spTgt spid="101"/>
                                        </p:tgtEl>
                                        <p:attrNameLst>
                                          <p:attrName>style.visibility</p:attrName>
                                        </p:attrNameLst>
                                      </p:cBhvr>
                                      <p:to>
                                        <p:strVal val="visible"/>
                                      </p:to>
                                    </p:set>
                                    <p:animEffect transition="in" filter="fade">
                                      <p:cBhvr>
                                        <p:cTn id="158" dur="500"/>
                                        <p:tgtEl>
                                          <p:spTgt spid="101"/>
                                        </p:tgtEl>
                                      </p:cBhvr>
                                    </p:animEffect>
                                  </p:childTnLst>
                                </p:cTn>
                              </p:par>
                            </p:childTnLst>
                          </p:cTn>
                        </p:par>
                      </p:childTnLst>
                    </p:cTn>
                  </p:par>
                  <p:par>
                    <p:cTn id="159" fill="hold">
                      <p:stCondLst>
                        <p:cond delay="indefinite"/>
                      </p:stCondLst>
                      <p:childTnLst>
                        <p:par>
                          <p:cTn id="160" fill="hold">
                            <p:stCondLst>
                              <p:cond delay="0"/>
                            </p:stCondLst>
                            <p:childTnLst>
                              <p:par>
                                <p:cTn id="161" presetID="10" presetClass="entr" presetSubtype="0" fill="hold" grpId="0" nodeType="clickEffect">
                                  <p:stCondLst>
                                    <p:cond delay="0"/>
                                  </p:stCondLst>
                                  <p:childTnLst>
                                    <p:set>
                                      <p:cBhvr>
                                        <p:cTn id="162" dur="1" fill="hold">
                                          <p:stCondLst>
                                            <p:cond delay="0"/>
                                          </p:stCondLst>
                                        </p:cTn>
                                        <p:tgtEl>
                                          <p:spTgt spid="106"/>
                                        </p:tgtEl>
                                        <p:attrNameLst>
                                          <p:attrName>style.visibility</p:attrName>
                                        </p:attrNameLst>
                                      </p:cBhvr>
                                      <p:to>
                                        <p:strVal val="visible"/>
                                      </p:to>
                                    </p:set>
                                    <p:animEffect transition="in" filter="fade">
                                      <p:cBhvr>
                                        <p:cTn id="163" dur="500"/>
                                        <p:tgtEl>
                                          <p:spTgt spid="1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P spid="62"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P spid="95" grpId="0" animBg="1"/>
      <p:bldP spid="96" grpId="0" animBg="1"/>
      <p:bldP spid="97" grpId="0" animBg="1"/>
      <p:bldP spid="98" grpId="0" animBg="1"/>
      <p:bldP spid="104" grpId="0" animBg="1"/>
      <p:bldP spid="106"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0430" y="2168860"/>
            <a:ext cx="11884222" cy="3079900"/>
          </a:xfrm>
          <a:prstGeom prst="rect">
            <a:avLst/>
          </a:prstGeom>
        </p:spPr>
      </p:pic>
      <p:sp>
        <p:nvSpPr>
          <p:cNvPr id="14" name="Rectangle 13"/>
          <p:cNvSpPr/>
          <p:nvPr/>
        </p:nvSpPr>
        <p:spPr>
          <a:xfrm>
            <a:off x="0" y="737743"/>
            <a:ext cx="12192000" cy="6397381"/>
          </a:xfrm>
          <a:prstGeom prst="rect">
            <a:avLst/>
          </a:pr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5" name="Title 24"/>
          <p:cNvSpPr>
            <a:spLocks noGrp="1"/>
          </p:cNvSpPr>
          <p:nvPr>
            <p:ph type="title"/>
          </p:nvPr>
        </p:nvSpPr>
        <p:spPr>
          <a:xfrm>
            <a:off x="191344" y="533400"/>
            <a:ext cx="11773308" cy="533400"/>
          </a:xfrm>
          <a:noFill/>
        </p:spPr>
        <p:txBody>
          <a:bodyPr/>
          <a:lstStyle/>
          <a:p>
            <a:r>
              <a:rPr lang="en-US" dirty="0" err="1" smtClean="0"/>
              <a:t>Substream</a:t>
            </a:r>
            <a:r>
              <a:rPr lang="en-US" dirty="0" smtClean="0"/>
              <a:t>-Centric MWM: FPGA design</a:t>
            </a:r>
            <a:endParaRPr lang="de-CH" dirty="0"/>
          </a:p>
        </p:txBody>
      </p:sp>
      <p:pic>
        <p:nvPicPr>
          <p:cNvPr id="4" name="Picture 3"/>
          <p:cNvPicPr>
            <a:picLocks noChangeAspect="1"/>
          </p:cNvPicPr>
          <p:nvPr/>
        </p:nvPicPr>
        <p:blipFill>
          <a:blip r:embed="rId3"/>
          <a:stretch>
            <a:fillRect/>
          </a:stretch>
        </p:blipFill>
        <p:spPr>
          <a:xfrm>
            <a:off x="695400" y="1628800"/>
            <a:ext cx="10220749" cy="4464496"/>
          </a:xfrm>
          <a:prstGeom prst="rect">
            <a:avLst/>
          </a:prstGeom>
        </p:spPr>
      </p:pic>
      <p:sp>
        <p:nvSpPr>
          <p:cNvPr id="5" name="Rounded Rectangle 4"/>
          <p:cNvSpPr/>
          <p:nvPr/>
        </p:nvSpPr>
        <p:spPr>
          <a:xfrm>
            <a:off x="1415480" y="1772816"/>
            <a:ext cx="2088232" cy="972108"/>
          </a:xfrm>
          <a:prstGeom prst="roundRect">
            <a:avLst/>
          </a:prstGeom>
          <a:noFill/>
          <a:ln w="762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1919536" y="2888940"/>
            <a:ext cx="1908212" cy="958044"/>
          </a:xfrm>
          <a:prstGeom prst="roundRect">
            <a:avLst/>
          </a:prstGeom>
          <a:noFill/>
          <a:ln w="762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p:cNvSpPr/>
          <p:nvPr/>
        </p:nvSpPr>
        <p:spPr>
          <a:xfrm>
            <a:off x="4213547" y="2096852"/>
            <a:ext cx="1908212" cy="900100"/>
          </a:xfrm>
          <a:prstGeom prst="roundRect">
            <a:avLst/>
          </a:prstGeom>
          <a:noFill/>
          <a:ln w="762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p:cNvSpPr/>
          <p:nvPr/>
        </p:nvSpPr>
        <p:spPr>
          <a:xfrm>
            <a:off x="6520664" y="1988840"/>
            <a:ext cx="2239632" cy="1080120"/>
          </a:xfrm>
          <a:prstGeom prst="roundRect">
            <a:avLst/>
          </a:prstGeom>
          <a:noFill/>
          <a:ln w="762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766487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Rounded Rectangle 110"/>
          <p:cNvSpPr/>
          <p:nvPr/>
        </p:nvSpPr>
        <p:spPr>
          <a:xfrm>
            <a:off x="666962" y="1786553"/>
            <a:ext cx="5151117" cy="4957951"/>
          </a:xfrm>
          <a:prstGeom prst="roundRect">
            <a:avLst>
              <a:gd name="adj" fmla="val 6792"/>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el 3"/>
          <p:cNvSpPr txBox="1">
            <a:spLocks/>
          </p:cNvSpPr>
          <p:nvPr/>
        </p:nvSpPr>
        <p:spPr>
          <a:xfrm>
            <a:off x="70692" y="533400"/>
            <a:ext cx="11317896" cy="819154"/>
          </a:xfrm>
          <a:prstGeom prst="rect">
            <a:avLst/>
          </a:prstGeom>
          <a:solidFill>
            <a:schemeClr val="bg1"/>
          </a:solidFill>
        </p:spPr>
        <p:txBody>
          <a:bodyPr vert="horz" lIns="140400" tIns="0" rIns="144000" bIns="0" rtlCol="0" anchor="b" anchorCtr="0">
            <a:noAutofit/>
          </a:bodyPr>
          <a:lstStyle>
            <a:lvl1pPr algn="l" defTabSz="914400" rtl="0" eaLnBrk="1" latinLnBrk="0" hangingPunct="1">
              <a:lnSpc>
                <a:spcPct val="100000"/>
              </a:lnSpc>
              <a:spcBef>
                <a:spcPct val="0"/>
              </a:spcBef>
              <a:buNone/>
              <a:defRPr sz="2800" b="1" kern="1200">
                <a:solidFill>
                  <a:schemeClr val="tx1"/>
                </a:solidFill>
                <a:latin typeface="+mj-lt"/>
                <a:ea typeface="+mj-ea"/>
                <a:cs typeface="+mj-cs"/>
              </a:defRPr>
            </a:lvl1pPr>
          </a:lstStyle>
          <a:p>
            <a:r>
              <a:rPr lang="pl-PL" sz="2600" cap="small" dirty="0" smtClean="0"/>
              <a:t>Matching Bits: Key Data Structures for Maintaining Information on Matchin</a:t>
            </a:r>
            <a:r>
              <a:rPr lang="en-US" sz="2600" cap="small" dirty="0" smtClean="0"/>
              <a:t>g</a:t>
            </a:r>
            <a:r>
              <a:rPr lang="pl-PL" sz="2600" cap="small" dirty="0" smtClean="0"/>
              <a:t>s</a:t>
            </a:r>
            <a:endParaRPr lang="pl-PL" sz="2600" cap="small" dirty="0"/>
          </a:p>
          <a:p>
            <a:endParaRPr lang="de-DE" sz="2200" dirty="0"/>
          </a:p>
        </p:txBody>
      </p:sp>
      <p:sp>
        <p:nvSpPr>
          <p:cNvPr id="7" name="Rechteck 6">
            <a:extLst>
              <a:ext uri="{FF2B5EF4-FFF2-40B4-BE49-F238E27FC236}">
                <a16:creationId xmlns:a16="http://schemas.microsoft.com/office/drawing/2014/main" id="{11311322-E7A4-402E-9508-5555EC1E0C3A}"/>
              </a:ext>
            </a:extLst>
          </p:cNvPr>
          <p:cNvSpPr/>
          <p:nvPr/>
        </p:nvSpPr>
        <p:spPr>
          <a:xfrm>
            <a:off x="1935955" y="3359706"/>
            <a:ext cx="504056" cy="2088232"/>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2800" dirty="0">
                <a:solidFill>
                  <a:schemeClr val="tx1"/>
                </a:solidFill>
              </a:rPr>
              <a:t>1</a:t>
            </a:r>
          </a:p>
          <a:p>
            <a:pPr algn="ctr"/>
            <a:r>
              <a:rPr lang="de-CH" sz="2800" dirty="0">
                <a:solidFill>
                  <a:schemeClr val="tx1"/>
                </a:solidFill>
              </a:rPr>
              <a:t>0</a:t>
            </a:r>
          </a:p>
          <a:p>
            <a:pPr algn="ctr"/>
            <a:r>
              <a:rPr lang="de-CH" sz="2800" dirty="0">
                <a:solidFill>
                  <a:schemeClr val="tx1"/>
                </a:solidFill>
              </a:rPr>
              <a:t>1</a:t>
            </a:r>
          </a:p>
          <a:p>
            <a:pPr algn="ctr"/>
            <a:r>
              <a:rPr lang="de-CH" sz="2800" dirty="0">
                <a:solidFill>
                  <a:schemeClr val="tx1"/>
                </a:solidFill>
              </a:rPr>
              <a:t>0</a:t>
            </a:r>
          </a:p>
          <a:p>
            <a:pPr algn="ctr"/>
            <a:r>
              <a:rPr lang="de-CH" sz="2800" dirty="0">
                <a:solidFill>
                  <a:schemeClr val="tx1"/>
                </a:solidFill>
              </a:rPr>
              <a:t>0</a:t>
            </a:r>
          </a:p>
        </p:txBody>
      </p:sp>
      <p:cxnSp>
        <p:nvCxnSpPr>
          <p:cNvPr id="11" name="Gerader Verbinder 10">
            <a:extLst>
              <a:ext uri="{FF2B5EF4-FFF2-40B4-BE49-F238E27FC236}">
                <a16:creationId xmlns:a16="http://schemas.microsoft.com/office/drawing/2014/main" id="{54ED333B-ECB5-4750-B4F0-6D984306CDFD}"/>
              </a:ext>
            </a:extLst>
          </p:cNvPr>
          <p:cNvCxnSpPr/>
          <p:nvPr/>
        </p:nvCxnSpPr>
        <p:spPr>
          <a:xfrm>
            <a:off x="1935955" y="3791754"/>
            <a:ext cx="504056" cy="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 name="Gerader Verbinder 12">
            <a:extLst>
              <a:ext uri="{FF2B5EF4-FFF2-40B4-BE49-F238E27FC236}">
                <a16:creationId xmlns:a16="http://schemas.microsoft.com/office/drawing/2014/main" id="{AA72EA1E-37C7-4802-BAE0-36A58927B22D}"/>
              </a:ext>
            </a:extLst>
          </p:cNvPr>
          <p:cNvCxnSpPr/>
          <p:nvPr/>
        </p:nvCxnSpPr>
        <p:spPr>
          <a:xfrm>
            <a:off x="1935955" y="4187798"/>
            <a:ext cx="504056" cy="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 name="Gerader Verbinder 13">
            <a:extLst>
              <a:ext uri="{FF2B5EF4-FFF2-40B4-BE49-F238E27FC236}">
                <a16:creationId xmlns:a16="http://schemas.microsoft.com/office/drawing/2014/main" id="{2CCC4575-5307-4AF8-8294-279A8D29C491}"/>
              </a:ext>
            </a:extLst>
          </p:cNvPr>
          <p:cNvCxnSpPr/>
          <p:nvPr/>
        </p:nvCxnSpPr>
        <p:spPr>
          <a:xfrm>
            <a:off x="1935955" y="4619846"/>
            <a:ext cx="504056" cy="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 name="Gerader Verbinder 15">
            <a:extLst>
              <a:ext uri="{FF2B5EF4-FFF2-40B4-BE49-F238E27FC236}">
                <a16:creationId xmlns:a16="http://schemas.microsoft.com/office/drawing/2014/main" id="{0D7A202C-B237-4257-8C9E-DDBDBC8BA55C}"/>
              </a:ext>
            </a:extLst>
          </p:cNvPr>
          <p:cNvCxnSpPr/>
          <p:nvPr/>
        </p:nvCxnSpPr>
        <p:spPr>
          <a:xfrm>
            <a:off x="1935955" y="5051894"/>
            <a:ext cx="504056" cy="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7" name="Rechteck 16">
            <a:extLst>
              <a:ext uri="{FF2B5EF4-FFF2-40B4-BE49-F238E27FC236}">
                <a16:creationId xmlns:a16="http://schemas.microsoft.com/office/drawing/2014/main" id="{62F4D9FE-6715-41DA-AA2C-93D27105BE18}"/>
              </a:ext>
            </a:extLst>
          </p:cNvPr>
          <p:cNvSpPr/>
          <p:nvPr/>
        </p:nvSpPr>
        <p:spPr>
          <a:xfrm>
            <a:off x="2764047" y="3359706"/>
            <a:ext cx="504056" cy="2088232"/>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2800" dirty="0">
                <a:solidFill>
                  <a:schemeClr val="tx1"/>
                </a:solidFill>
              </a:rPr>
              <a:t>0</a:t>
            </a:r>
          </a:p>
          <a:p>
            <a:pPr algn="ctr"/>
            <a:r>
              <a:rPr lang="de-CH" sz="2800" dirty="0">
                <a:solidFill>
                  <a:schemeClr val="tx1"/>
                </a:solidFill>
              </a:rPr>
              <a:t>0</a:t>
            </a:r>
          </a:p>
          <a:p>
            <a:pPr algn="ctr"/>
            <a:r>
              <a:rPr lang="de-CH" sz="2800" dirty="0" smtClean="0">
                <a:solidFill>
                  <a:schemeClr val="tx1"/>
                </a:solidFill>
              </a:rPr>
              <a:t>0</a:t>
            </a:r>
          </a:p>
          <a:p>
            <a:pPr algn="ctr"/>
            <a:r>
              <a:rPr lang="de-CH" sz="2800" dirty="0" smtClean="0">
                <a:solidFill>
                  <a:schemeClr val="tx1"/>
                </a:solidFill>
              </a:rPr>
              <a:t>0</a:t>
            </a:r>
          </a:p>
          <a:p>
            <a:pPr algn="ctr"/>
            <a:r>
              <a:rPr lang="de-CH" sz="2800" dirty="0" smtClean="0">
                <a:solidFill>
                  <a:schemeClr val="tx1"/>
                </a:solidFill>
              </a:rPr>
              <a:t>0</a:t>
            </a:r>
            <a:endParaRPr lang="de-CH" sz="2800" dirty="0">
              <a:solidFill>
                <a:schemeClr val="tx1"/>
              </a:solidFill>
            </a:endParaRPr>
          </a:p>
        </p:txBody>
      </p:sp>
      <p:cxnSp>
        <p:nvCxnSpPr>
          <p:cNvPr id="18" name="Gerader Verbinder 17">
            <a:extLst>
              <a:ext uri="{FF2B5EF4-FFF2-40B4-BE49-F238E27FC236}">
                <a16:creationId xmlns:a16="http://schemas.microsoft.com/office/drawing/2014/main" id="{AC713753-197D-49D0-81E2-DC9C07C8A166}"/>
              </a:ext>
            </a:extLst>
          </p:cNvPr>
          <p:cNvCxnSpPr/>
          <p:nvPr/>
        </p:nvCxnSpPr>
        <p:spPr>
          <a:xfrm>
            <a:off x="2764047" y="3791754"/>
            <a:ext cx="504056" cy="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9" name="Gerader Verbinder 18">
            <a:extLst>
              <a:ext uri="{FF2B5EF4-FFF2-40B4-BE49-F238E27FC236}">
                <a16:creationId xmlns:a16="http://schemas.microsoft.com/office/drawing/2014/main" id="{02E28A3A-D916-4A32-8E02-B07E9C4E2C26}"/>
              </a:ext>
            </a:extLst>
          </p:cNvPr>
          <p:cNvCxnSpPr/>
          <p:nvPr/>
        </p:nvCxnSpPr>
        <p:spPr>
          <a:xfrm>
            <a:off x="2764047" y="4187798"/>
            <a:ext cx="504056" cy="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0" name="Gerader Verbinder 19">
            <a:extLst>
              <a:ext uri="{FF2B5EF4-FFF2-40B4-BE49-F238E27FC236}">
                <a16:creationId xmlns:a16="http://schemas.microsoft.com/office/drawing/2014/main" id="{54F03B84-3733-4B9C-8600-9820BDA1973E}"/>
              </a:ext>
            </a:extLst>
          </p:cNvPr>
          <p:cNvCxnSpPr/>
          <p:nvPr/>
        </p:nvCxnSpPr>
        <p:spPr>
          <a:xfrm>
            <a:off x="2764047" y="4619846"/>
            <a:ext cx="504056" cy="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 name="Gerader Verbinder 20">
            <a:extLst>
              <a:ext uri="{FF2B5EF4-FFF2-40B4-BE49-F238E27FC236}">
                <a16:creationId xmlns:a16="http://schemas.microsoft.com/office/drawing/2014/main" id="{B18DC4E6-320C-4FFE-9A05-AA6578AF9E75}"/>
              </a:ext>
            </a:extLst>
          </p:cNvPr>
          <p:cNvCxnSpPr/>
          <p:nvPr/>
        </p:nvCxnSpPr>
        <p:spPr>
          <a:xfrm>
            <a:off x="2764047" y="5051894"/>
            <a:ext cx="504056" cy="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9" name="Rounded Rectangle 10">
            <a:extLst>
              <a:ext uri="{FF2B5EF4-FFF2-40B4-BE49-F238E27FC236}">
                <a16:creationId xmlns:a16="http://schemas.microsoft.com/office/drawing/2014/main" id="{03940B24-2E46-474C-A051-60EBE59B2892}"/>
              </a:ext>
            </a:extLst>
          </p:cNvPr>
          <p:cNvSpPr/>
          <p:nvPr/>
        </p:nvSpPr>
        <p:spPr>
          <a:xfrm>
            <a:off x="3012033" y="1103298"/>
            <a:ext cx="2806046" cy="486180"/>
          </a:xfrm>
          <a:prstGeom prst="round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2800" i="1" dirty="0" smtClean="0"/>
              <a:t>e </a:t>
            </a:r>
            <a:r>
              <a:rPr lang="de-CH" sz="2800" i="1" dirty="0" smtClean="0"/>
              <a:t>=</a:t>
            </a:r>
            <a:r>
              <a:rPr lang="pl-PL" sz="2800" i="1" dirty="0" smtClean="0"/>
              <a:t> </a:t>
            </a:r>
            <a:r>
              <a:rPr lang="de-CH" sz="2800" i="1" dirty="0" smtClean="0"/>
              <a:t>(</a:t>
            </a:r>
            <a:r>
              <a:rPr lang="de-CH" sz="2800" i="1" dirty="0"/>
              <a:t>u, v, </a:t>
            </a:r>
            <a:r>
              <a:rPr lang="de-CH" sz="2800" i="1" dirty="0" smtClean="0"/>
              <a:t>w</a:t>
            </a:r>
            <a:r>
              <a:rPr lang="pl-PL" sz="2800" i="1" dirty="0" smtClean="0"/>
              <a:t>eight</a:t>
            </a:r>
            <a:r>
              <a:rPr lang="de-CH" sz="2800" i="1" dirty="0" smtClean="0"/>
              <a:t>)</a:t>
            </a:r>
            <a:endParaRPr lang="de-CH" sz="2800" i="1" dirty="0"/>
          </a:p>
        </p:txBody>
      </p:sp>
      <p:sp>
        <p:nvSpPr>
          <p:cNvPr id="6" name="Foliennummernplatzhalter 5">
            <a:extLst>
              <a:ext uri="{FF2B5EF4-FFF2-40B4-BE49-F238E27FC236}">
                <a16:creationId xmlns:a16="http://schemas.microsoft.com/office/drawing/2014/main" id="{025B8F25-F8C0-4A02-BF88-709248A0FD67}"/>
              </a:ext>
            </a:extLst>
          </p:cNvPr>
          <p:cNvSpPr>
            <a:spLocks noGrp="1"/>
          </p:cNvSpPr>
          <p:nvPr>
            <p:ph type="sldNum" sz="quarter" idx="12"/>
          </p:nvPr>
        </p:nvSpPr>
        <p:spPr/>
        <p:txBody>
          <a:bodyPr/>
          <a:lstStyle/>
          <a:p>
            <a:fld id="{6C6AE60A-B69C-4790-82F7-3882EDF23186}" type="slidenum">
              <a:rPr lang="de-DE" smtClean="0"/>
              <a:pPr/>
              <a:t>55</a:t>
            </a:fld>
            <a:endParaRPr lang="de-DE" dirty="0"/>
          </a:p>
        </p:txBody>
      </p:sp>
      <p:sp>
        <p:nvSpPr>
          <p:cNvPr id="8" name="Rectangle 7"/>
          <p:cNvSpPr/>
          <p:nvPr/>
        </p:nvSpPr>
        <p:spPr>
          <a:xfrm rot="16200000">
            <a:off x="-143604" y="4112236"/>
            <a:ext cx="2716834" cy="707886"/>
          </a:xfrm>
          <a:prstGeom prst="rect">
            <a:avLst/>
          </a:prstGeom>
        </p:spPr>
        <p:txBody>
          <a:bodyPr wrap="none">
            <a:spAutoFit/>
          </a:bodyPr>
          <a:lstStyle/>
          <a:p>
            <a:r>
              <a:rPr lang="pl-PL" sz="2000" i="1" dirty="0" smtClean="0"/>
              <a:t>L</a:t>
            </a:r>
            <a:r>
              <a:rPr lang="pl-PL" sz="2000" dirty="0" smtClean="0"/>
              <a:t> „row” bit vectors (one </a:t>
            </a:r>
          </a:p>
          <a:p>
            <a:pPr algn="ctr"/>
            <a:r>
              <a:rPr lang="pl-PL" sz="2000" dirty="0" smtClean="0"/>
              <a:t>per substream)</a:t>
            </a:r>
            <a:endParaRPr lang="en-US" sz="2000" dirty="0"/>
          </a:p>
        </p:txBody>
      </p:sp>
      <p:sp>
        <p:nvSpPr>
          <p:cNvPr id="71" name="Geschweifte Klammer rechts 137">
            <a:extLst>
              <a:ext uri="{FF2B5EF4-FFF2-40B4-BE49-F238E27FC236}">
                <a16:creationId xmlns:a16="http://schemas.microsoft.com/office/drawing/2014/main" id="{89239859-F1DD-40CA-B70A-078FAA0216F4}"/>
              </a:ext>
            </a:extLst>
          </p:cNvPr>
          <p:cNvSpPr/>
          <p:nvPr/>
        </p:nvSpPr>
        <p:spPr>
          <a:xfrm rot="5400000">
            <a:off x="2651430" y="4936656"/>
            <a:ext cx="372819" cy="1803773"/>
          </a:xfrm>
          <a:prstGeom prst="rightBrace">
            <a:avLst>
              <a:gd name="adj1" fmla="val 58446"/>
              <a:gd name="adj2" fmla="val 50000"/>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a:p>
        </p:txBody>
      </p:sp>
      <p:sp>
        <p:nvSpPr>
          <p:cNvPr id="72" name="Rectangle 71"/>
          <p:cNvSpPr/>
          <p:nvPr/>
        </p:nvSpPr>
        <p:spPr>
          <a:xfrm>
            <a:off x="3392665" y="4130001"/>
            <a:ext cx="415498" cy="461665"/>
          </a:xfrm>
          <a:prstGeom prst="rect">
            <a:avLst/>
          </a:prstGeom>
        </p:spPr>
        <p:txBody>
          <a:bodyPr wrap="none">
            <a:spAutoFit/>
          </a:bodyPr>
          <a:lstStyle/>
          <a:p>
            <a:r>
              <a:rPr lang="pl-PL" sz="2400" dirty="0" smtClean="0"/>
              <a:t>...</a:t>
            </a:r>
            <a:endParaRPr lang="en-US" sz="2400" dirty="0"/>
          </a:p>
        </p:txBody>
      </p:sp>
      <p:sp>
        <p:nvSpPr>
          <p:cNvPr id="78" name="Rectangle 77"/>
          <p:cNvSpPr/>
          <p:nvPr/>
        </p:nvSpPr>
        <p:spPr>
          <a:xfrm>
            <a:off x="408501" y="1104446"/>
            <a:ext cx="2648161" cy="461665"/>
          </a:xfrm>
          <a:prstGeom prst="rect">
            <a:avLst/>
          </a:prstGeom>
        </p:spPr>
        <p:txBody>
          <a:bodyPr wrap="none">
            <a:spAutoFit/>
          </a:bodyPr>
          <a:lstStyle/>
          <a:p>
            <a:r>
              <a:rPr lang="pl-PL" sz="2400" dirty="0" smtClean="0"/>
              <a:t>An incoming edge...</a:t>
            </a:r>
            <a:endParaRPr lang="en-US" sz="2400" dirty="0"/>
          </a:p>
        </p:txBody>
      </p:sp>
      <p:sp>
        <p:nvSpPr>
          <p:cNvPr id="80" name="Geschweifte Klammer rechts 137">
            <a:extLst>
              <a:ext uri="{FF2B5EF4-FFF2-40B4-BE49-F238E27FC236}">
                <a16:creationId xmlns:a16="http://schemas.microsoft.com/office/drawing/2014/main" id="{89239859-F1DD-40CA-B70A-078FAA0216F4}"/>
              </a:ext>
            </a:extLst>
          </p:cNvPr>
          <p:cNvSpPr/>
          <p:nvPr/>
        </p:nvSpPr>
        <p:spPr>
          <a:xfrm rot="10800000">
            <a:off x="1485614" y="3354267"/>
            <a:ext cx="331771" cy="2088232"/>
          </a:xfrm>
          <a:prstGeom prst="rightBrace">
            <a:avLst>
              <a:gd name="adj1" fmla="val 58446"/>
              <a:gd name="adj2" fmla="val 50000"/>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a:p>
        </p:txBody>
      </p:sp>
      <p:sp>
        <p:nvSpPr>
          <p:cNvPr id="81" name="Rectangle 80"/>
          <p:cNvSpPr/>
          <p:nvPr/>
        </p:nvSpPr>
        <p:spPr>
          <a:xfrm>
            <a:off x="1817385" y="5985589"/>
            <a:ext cx="2574095" cy="707886"/>
          </a:xfrm>
          <a:prstGeom prst="rect">
            <a:avLst/>
          </a:prstGeom>
        </p:spPr>
        <p:txBody>
          <a:bodyPr wrap="square">
            <a:spAutoFit/>
          </a:bodyPr>
          <a:lstStyle/>
          <a:p>
            <a:pPr algn="ctr"/>
            <a:r>
              <a:rPr lang="pl-PL" sz="2000" i="1" dirty="0" smtClean="0"/>
              <a:t>n</a:t>
            </a:r>
            <a:r>
              <a:rPr lang="pl-PL" sz="2000" dirty="0" smtClean="0"/>
              <a:t> „column” bit vectors (one per vertex)</a:t>
            </a:r>
            <a:endParaRPr lang="en-US" sz="2000" dirty="0"/>
          </a:p>
        </p:txBody>
      </p:sp>
      <p:sp>
        <p:nvSpPr>
          <p:cNvPr id="82" name="Rectangle 81"/>
          <p:cNvSpPr/>
          <p:nvPr/>
        </p:nvSpPr>
        <p:spPr>
          <a:xfrm>
            <a:off x="1935953" y="2145610"/>
            <a:ext cx="3139271" cy="707886"/>
          </a:xfrm>
          <a:prstGeom prst="rect">
            <a:avLst/>
          </a:prstGeom>
        </p:spPr>
        <p:txBody>
          <a:bodyPr wrap="square">
            <a:spAutoFit/>
          </a:bodyPr>
          <a:lstStyle/>
          <a:p>
            <a:pPr algn="ctr"/>
            <a:r>
              <a:rPr lang="pl-PL" sz="2000" dirty="0" smtClean="0"/>
              <a:t>Vertex </a:t>
            </a:r>
            <a:r>
              <a:rPr lang="pl-PL" sz="2000" i="1" dirty="0"/>
              <a:t>u</a:t>
            </a:r>
            <a:r>
              <a:rPr lang="de-CH" sz="2000" dirty="0"/>
              <a:t> </a:t>
            </a:r>
            <a:r>
              <a:rPr lang="pl-PL" sz="2000" dirty="0" smtClean="0"/>
              <a:t>is a </a:t>
            </a:r>
            <a:r>
              <a:rPr lang="de-CH" sz="2000" dirty="0"/>
              <a:t>part of a matching in </a:t>
            </a:r>
            <a:r>
              <a:rPr lang="de-CH" sz="2000" dirty="0" smtClean="0"/>
              <a:t>substream</a:t>
            </a:r>
            <a:r>
              <a:rPr lang="pl-PL" sz="2000" dirty="0" smtClean="0"/>
              <a:t>s 0, 2</a:t>
            </a:r>
            <a:endParaRPr lang="de-CH" sz="2000" dirty="0"/>
          </a:p>
        </p:txBody>
      </p:sp>
      <p:cxnSp>
        <p:nvCxnSpPr>
          <p:cNvPr id="87" name="Straight Connector 86"/>
          <p:cNvCxnSpPr/>
          <p:nvPr/>
        </p:nvCxnSpPr>
        <p:spPr>
          <a:xfrm flipH="1">
            <a:off x="2494209" y="2882805"/>
            <a:ext cx="442695" cy="505746"/>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a:off x="2589335" y="3291080"/>
            <a:ext cx="0" cy="1030617"/>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flipV="1">
            <a:off x="2494205" y="4328077"/>
            <a:ext cx="95130" cy="65514"/>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96" name="Rectangle 95"/>
          <p:cNvSpPr/>
          <p:nvPr/>
        </p:nvSpPr>
        <p:spPr>
          <a:xfrm>
            <a:off x="848083" y="5842336"/>
            <a:ext cx="995352" cy="707886"/>
          </a:xfrm>
          <a:prstGeom prst="rect">
            <a:avLst/>
          </a:prstGeom>
        </p:spPr>
        <p:txBody>
          <a:bodyPr wrap="square">
            <a:spAutoFit/>
          </a:bodyPr>
          <a:lstStyle/>
          <a:p>
            <a:pPr algn="ctr"/>
            <a:r>
              <a:rPr lang="pl-PL" sz="2000" i="1" dirty="0" smtClean="0"/>
              <a:t>u</a:t>
            </a:r>
            <a:r>
              <a:rPr lang="pl-PL" sz="2000" dirty="0" smtClean="0"/>
              <a:t>-th vector</a:t>
            </a:r>
            <a:endParaRPr lang="en-US" sz="2000" dirty="0"/>
          </a:p>
        </p:txBody>
      </p:sp>
      <p:sp>
        <p:nvSpPr>
          <p:cNvPr id="97" name="Rectangle 96"/>
          <p:cNvSpPr/>
          <p:nvPr/>
        </p:nvSpPr>
        <p:spPr>
          <a:xfrm>
            <a:off x="3735036" y="5104568"/>
            <a:ext cx="1059284" cy="707886"/>
          </a:xfrm>
          <a:prstGeom prst="rect">
            <a:avLst/>
          </a:prstGeom>
        </p:spPr>
        <p:txBody>
          <a:bodyPr wrap="square">
            <a:spAutoFit/>
          </a:bodyPr>
          <a:lstStyle/>
          <a:p>
            <a:pPr algn="ctr"/>
            <a:r>
              <a:rPr lang="pl-PL" sz="2000" i="1" dirty="0" smtClean="0"/>
              <a:t>v</a:t>
            </a:r>
            <a:r>
              <a:rPr lang="pl-PL" sz="2000" dirty="0" smtClean="0"/>
              <a:t>-th vector</a:t>
            </a:r>
            <a:endParaRPr lang="en-US" sz="2000" dirty="0"/>
          </a:p>
        </p:txBody>
      </p:sp>
      <p:cxnSp>
        <p:nvCxnSpPr>
          <p:cNvPr id="98" name="Straight Connector 97"/>
          <p:cNvCxnSpPr/>
          <p:nvPr/>
        </p:nvCxnSpPr>
        <p:spPr>
          <a:xfrm flipH="1">
            <a:off x="1541890" y="5548839"/>
            <a:ext cx="365312" cy="362312"/>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flipH="1" flipV="1">
            <a:off x="3362748" y="5189961"/>
            <a:ext cx="541998" cy="225249"/>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05" name="Rectangle 104"/>
          <p:cNvSpPr/>
          <p:nvPr/>
        </p:nvSpPr>
        <p:spPr>
          <a:xfrm>
            <a:off x="3973650" y="3466355"/>
            <a:ext cx="1564816" cy="1015663"/>
          </a:xfrm>
          <a:prstGeom prst="rect">
            <a:avLst/>
          </a:prstGeom>
        </p:spPr>
        <p:txBody>
          <a:bodyPr wrap="square">
            <a:spAutoFit/>
          </a:bodyPr>
          <a:lstStyle/>
          <a:p>
            <a:pPr algn="ctr"/>
            <a:r>
              <a:rPr lang="pl-PL" sz="2000" dirty="0" smtClean="0"/>
              <a:t>Vertex </a:t>
            </a:r>
            <a:r>
              <a:rPr lang="pl-PL" sz="2000" i="1" dirty="0" smtClean="0"/>
              <a:t>v</a:t>
            </a:r>
            <a:r>
              <a:rPr lang="de-CH" sz="2000" dirty="0" smtClean="0"/>
              <a:t> </a:t>
            </a:r>
            <a:r>
              <a:rPr lang="pl-PL" sz="2000" dirty="0" smtClean="0"/>
              <a:t>is not a </a:t>
            </a:r>
            <a:r>
              <a:rPr lang="de-CH" sz="2000" dirty="0"/>
              <a:t>part of </a:t>
            </a:r>
            <a:r>
              <a:rPr lang="de-CH" sz="2000" dirty="0" smtClean="0"/>
              <a:t>a</a:t>
            </a:r>
            <a:r>
              <a:rPr lang="pl-PL" sz="2000" dirty="0" smtClean="0"/>
              <a:t>ny</a:t>
            </a:r>
            <a:r>
              <a:rPr lang="de-CH" sz="2000" dirty="0" smtClean="0"/>
              <a:t> matching</a:t>
            </a:r>
            <a:endParaRPr lang="de-CH" sz="2000" dirty="0"/>
          </a:p>
        </p:txBody>
      </p:sp>
      <p:cxnSp>
        <p:nvCxnSpPr>
          <p:cNvPr id="106" name="Straight Connector 105"/>
          <p:cNvCxnSpPr/>
          <p:nvPr/>
        </p:nvCxnSpPr>
        <p:spPr>
          <a:xfrm flipH="1">
            <a:off x="3392665" y="3815861"/>
            <a:ext cx="681513" cy="371937"/>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08" name="Rectangle 107"/>
          <p:cNvSpPr/>
          <p:nvPr/>
        </p:nvSpPr>
        <p:spPr>
          <a:xfrm>
            <a:off x="845253" y="2818424"/>
            <a:ext cx="822661" cy="400110"/>
          </a:xfrm>
          <a:prstGeom prst="rect">
            <a:avLst/>
          </a:prstGeom>
        </p:spPr>
        <p:txBody>
          <a:bodyPr wrap="none">
            <a:spAutoFit/>
          </a:bodyPr>
          <a:lstStyle/>
          <a:p>
            <a:r>
              <a:rPr lang="pl-PL" sz="2000" dirty="0" smtClean="0"/>
              <a:t>(L = 5)</a:t>
            </a:r>
            <a:endParaRPr lang="en-US" sz="2000" dirty="0"/>
          </a:p>
        </p:txBody>
      </p:sp>
      <p:sp>
        <p:nvSpPr>
          <p:cNvPr id="118" name="Rounded Rectangle 117"/>
          <p:cNvSpPr/>
          <p:nvPr/>
        </p:nvSpPr>
        <p:spPr>
          <a:xfrm>
            <a:off x="6460801" y="1786553"/>
            <a:ext cx="5107766" cy="4908210"/>
          </a:xfrm>
          <a:prstGeom prst="roundRect">
            <a:avLst>
              <a:gd name="adj" fmla="val 6792"/>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Rechteck 6">
            <a:extLst>
              <a:ext uri="{FF2B5EF4-FFF2-40B4-BE49-F238E27FC236}">
                <a16:creationId xmlns:a16="http://schemas.microsoft.com/office/drawing/2014/main" id="{11311322-E7A4-402E-9508-5555EC1E0C3A}"/>
              </a:ext>
            </a:extLst>
          </p:cNvPr>
          <p:cNvSpPr/>
          <p:nvPr/>
        </p:nvSpPr>
        <p:spPr>
          <a:xfrm>
            <a:off x="8154342" y="3806817"/>
            <a:ext cx="504056" cy="2088232"/>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2800" dirty="0">
                <a:solidFill>
                  <a:schemeClr val="tx1"/>
                </a:solidFill>
              </a:rPr>
              <a:t>1</a:t>
            </a:r>
          </a:p>
          <a:p>
            <a:pPr algn="ctr"/>
            <a:r>
              <a:rPr lang="de-CH" sz="2800" dirty="0">
                <a:solidFill>
                  <a:schemeClr val="tx1"/>
                </a:solidFill>
              </a:rPr>
              <a:t>0</a:t>
            </a:r>
          </a:p>
          <a:p>
            <a:pPr algn="ctr"/>
            <a:r>
              <a:rPr lang="de-CH" sz="2800" dirty="0">
                <a:solidFill>
                  <a:schemeClr val="tx1"/>
                </a:solidFill>
              </a:rPr>
              <a:t>1</a:t>
            </a:r>
          </a:p>
          <a:p>
            <a:pPr algn="ctr"/>
            <a:r>
              <a:rPr lang="de-CH" sz="2800" dirty="0">
                <a:solidFill>
                  <a:schemeClr val="tx1"/>
                </a:solidFill>
              </a:rPr>
              <a:t>0</a:t>
            </a:r>
          </a:p>
          <a:p>
            <a:pPr algn="ctr"/>
            <a:r>
              <a:rPr lang="de-CH" sz="2800" dirty="0">
                <a:solidFill>
                  <a:schemeClr val="tx1"/>
                </a:solidFill>
              </a:rPr>
              <a:t>0</a:t>
            </a:r>
          </a:p>
        </p:txBody>
      </p:sp>
      <p:cxnSp>
        <p:nvCxnSpPr>
          <p:cNvPr id="120" name="Gerader Verbinder 10">
            <a:extLst>
              <a:ext uri="{FF2B5EF4-FFF2-40B4-BE49-F238E27FC236}">
                <a16:creationId xmlns:a16="http://schemas.microsoft.com/office/drawing/2014/main" id="{54ED333B-ECB5-4750-B4F0-6D984306CDFD}"/>
              </a:ext>
            </a:extLst>
          </p:cNvPr>
          <p:cNvCxnSpPr/>
          <p:nvPr/>
        </p:nvCxnSpPr>
        <p:spPr>
          <a:xfrm>
            <a:off x="8154342" y="4238865"/>
            <a:ext cx="504056" cy="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1" name="Gerader Verbinder 12">
            <a:extLst>
              <a:ext uri="{FF2B5EF4-FFF2-40B4-BE49-F238E27FC236}">
                <a16:creationId xmlns:a16="http://schemas.microsoft.com/office/drawing/2014/main" id="{AA72EA1E-37C7-4802-BAE0-36A58927B22D}"/>
              </a:ext>
            </a:extLst>
          </p:cNvPr>
          <p:cNvCxnSpPr/>
          <p:nvPr/>
        </p:nvCxnSpPr>
        <p:spPr>
          <a:xfrm>
            <a:off x="8154342" y="4634909"/>
            <a:ext cx="504056" cy="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2" name="Gerader Verbinder 13">
            <a:extLst>
              <a:ext uri="{FF2B5EF4-FFF2-40B4-BE49-F238E27FC236}">
                <a16:creationId xmlns:a16="http://schemas.microsoft.com/office/drawing/2014/main" id="{2CCC4575-5307-4AF8-8294-279A8D29C491}"/>
              </a:ext>
            </a:extLst>
          </p:cNvPr>
          <p:cNvCxnSpPr/>
          <p:nvPr/>
        </p:nvCxnSpPr>
        <p:spPr>
          <a:xfrm>
            <a:off x="8154342" y="5066957"/>
            <a:ext cx="504056" cy="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3" name="Gerader Verbinder 15">
            <a:extLst>
              <a:ext uri="{FF2B5EF4-FFF2-40B4-BE49-F238E27FC236}">
                <a16:creationId xmlns:a16="http://schemas.microsoft.com/office/drawing/2014/main" id="{0D7A202C-B237-4257-8C9E-DDBDBC8BA55C}"/>
              </a:ext>
            </a:extLst>
          </p:cNvPr>
          <p:cNvCxnSpPr/>
          <p:nvPr/>
        </p:nvCxnSpPr>
        <p:spPr>
          <a:xfrm>
            <a:off x="8154342" y="5499005"/>
            <a:ext cx="504056" cy="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29" name="Rectangle 128"/>
          <p:cNvSpPr/>
          <p:nvPr/>
        </p:nvSpPr>
        <p:spPr>
          <a:xfrm rot="16200000">
            <a:off x="6301125" y="4476967"/>
            <a:ext cx="2029566" cy="707886"/>
          </a:xfrm>
          <a:prstGeom prst="rect">
            <a:avLst/>
          </a:prstGeom>
        </p:spPr>
        <p:txBody>
          <a:bodyPr wrap="square">
            <a:spAutoFit/>
          </a:bodyPr>
          <a:lstStyle/>
          <a:p>
            <a:pPr algn="ctr"/>
            <a:r>
              <a:rPr lang="pl-PL" sz="2000" i="1" dirty="0" smtClean="0"/>
              <a:t>L</a:t>
            </a:r>
            <a:r>
              <a:rPr lang="pl-PL" sz="2000" dirty="0" smtClean="0"/>
              <a:t> bits (one per substream)</a:t>
            </a:r>
            <a:endParaRPr lang="en-US" sz="2000" dirty="0"/>
          </a:p>
        </p:txBody>
      </p:sp>
      <p:sp>
        <p:nvSpPr>
          <p:cNvPr id="132" name="Geschweifte Klammer rechts 137">
            <a:extLst>
              <a:ext uri="{FF2B5EF4-FFF2-40B4-BE49-F238E27FC236}">
                <a16:creationId xmlns:a16="http://schemas.microsoft.com/office/drawing/2014/main" id="{89239859-F1DD-40CA-B70A-078FAA0216F4}"/>
              </a:ext>
            </a:extLst>
          </p:cNvPr>
          <p:cNvSpPr/>
          <p:nvPr/>
        </p:nvSpPr>
        <p:spPr>
          <a:xfrm rot="10800000">
            <a:off x="7726098" y="3801378"/>
            <a:ext cx="331771" cy="2088232"/>
          </a:xfrm>
          <a:prstGeom prst="rightBrace">
            <a:avLst>
              <a:gd name="adj1" fmla="val 58446"/>
              <a:gd name="adj2" fmla="val 50000"/>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a:p>
        </p:txBody>
      </p:sp>
      <p:sp>
        <p:nvSpPr>
          <p:cNvPr id="134" name="Rectangle 133"/>
          <p:cNvSpPr/>
          <p:nvPr/>
        </p:nvSpPr>
        <p:spPr>
          <a:xfrm>
            <a:off x="7483368" y="2829331"/>
            <a:ext cx="1820530" cy="707886"/>
          </a:xfrm>
          <a:prstGeom prst="rect">
            <a:avLst/>
          </a:prstGeom>
        </p:spPr>
        <p:txBody>
          <a:bodyPr wrap="square">
            <a:spAutoFit/>
          </a:bodyPr>
          <a:lstStyle/>
          <a:p>
            <a:pPr algn="ctr"/>
            <a:r>
              <a:rPr lang="pl-PL" sz="2000" dirty="0" smtClean="0"/>
              <a:t>For the current edge, is...</a:t>
            </a:r>
            <a:endParaRPr lang="de-CH" sz="2000" dirty="0"/>
          </a:p>
        </p:txBody>
      </p:sp>
      <p:sp>
        <p:nvSpPr>
          <p:cNvPr id="144" name="Rectangle 143"/>
          <p:cNvSpPr/>
          <p:nvPr/>
        </p:nvSpPr>
        <p:spPr>
          <a:xfrm>
            <a:off x="6910934" y="3606949"/>
            <a:ext cx="822661" cy="400110"/>
          </a:xfrm>
          <a:prstGeom prst="rect">
            <a:avLst/>
          </a:prstGeom>
        </p:spPr>
        <p:txBody>
          <a:bodyPr wrap="none">
            <a:spAutoFit/>
          </a:bodyPr>
          <a:lstStyle/>
          <a:p>
            <a:r>
              <a:rPr lang="pl-PL" sz="2000" dirty="0" smtClean="0"/>
              <a:t>(L = 5)</a:t>
            </a:r>
            <a:endParaRPr lang="en-US" sz="2000" dirty="0"/>
          </a:p>
        </p:txBody>
      </p:sp>
      <p:sp>
        <p:nvSpPr>
          <p:cNvPr id="145" name="Rectangle 144"/>
          <p:cNvSpPr/>
          <p:nvPr/>
        </p:nvSpPr>
        <p:spPr>
          <a:xfrm>
            <a:off x="169830" y="1775430"/>
            <a:ext cx="5091451" cy="400110"/>
          </a:xfrm>
          <a:prstGeom prst="rect">
            <a:avLst/>
          </a:prstGeom>
        </p:spPr>
        <p:txBody>
          <a:bodyPr wrap="square">
            <a:spAutoFit/>
          </a:bodyPr>
          <a:lstStyle/>
          <a:p>
            <a:pPr algn="ctr"/>
            <a:r>
              <a:rPr lang="pl-PL" sz="2000" b="1" dirty="0" smtClean="0"/>
              <a:t>Vertices + matchings (correctness)</a:t>
            </a:r>
            <a:endParaRPr lang="de-CH" sz="2000" b="1" dirty="0"/>
          </a:p>
        </p:txBody>
      </p:sp>
      <p:sp>
        <p:nvSpPr>
          <p:cNvPr id="146" name="Rectangle 145"/>
          <p:cNvSpPr/>
          <p:nvPr/>
        </p:nvSpPr>
        <p:spPr>
          <a:xfrm>
            <a:off x="5942147" y="1797698"/>
            <a:ext cx="5626419" cy="400110"/>
          </a:xfrm>
          <a:prstGeom prst="rect">
            <a:avLst/>
          </a:prstGeom>
        </p:spPr>
        <p:txBody>
          <a:bodyPr wrap="square">
            <a:spAutoFit/>
          </a:bodyPr>
          <a:lstStyle/>
          <a:p>
            <a:pPr algn="ctr"/>
            <a:r>
              <a:rPr lang="pl-PL" sz="2000" b="1" dirty="0" smtClean="0"/>
              <a:t>Edges + matchings (more performance)</a:t>
            </a:r>
            <a:endParaRPr lang="de-CH" sz="2000" b="1" dirty="0"/>
          </a:p>
        </p:txBody>
      </p:sp>
      <mc:AlternateContent xmlns:mc="http://schemas.openxmlformats.org/markup-compatibility/2006">
        <mc:Choice xmlns:a14="http://schemas.microsoft.com/office/drawing/2010/main" Requires="a14">
          <p:sp>
            <p:nvSpPr>
              <p:cNvPr id="147" name="TextBox 146"/>
              <p:cNvSpPr txBox="1"/>
              <p:nvPr/>
            </p:nvSpPr>
            <p:spPr>
              <a:xfrm>
                <a:off x="8826449" y="3791016"/>
                <a:ext cx="2364493" cy="338554"/>
              </a:xfrm>
              <a:prstGeom prst="rect">
                <a:avLst/>
              </a:prstGeom>
              <a:noFill/>
            </p:spPr>
            <p:txBody>
              <a:bodyPr wrap="none" lIns="0" tIns="0" rIns="0" bIns="0" rtlCol="0">
                <a:spAutoFit/>
              </a:bodyPr>
              <a:lstStyle/>
              <a:p>
                <a:pPr/>
                <a:r>
                  <a:rPr lang="pl-PL" sz="2200" b="0" i="1" dirty="0" smtClean="0">
                    <a:solidFill>
                      <a:schemeClr val="tx1"/>
                    </a:solidFill>
                  </a:rPr>
                  <a:t>weight</a:t>
                </a:r>
                <a:r>
                  <a:rPr lang="pl-PL" sz="2200" b="0" dirty="0" smtClean="0">
                    <a:solidFill>
                      <a:schemeClr val="tx1"/>
                    </a:solidFill>
                  </a:rPr>
                  <a:t> </a:t>
                </a:r>
                <a14:m>
                  <m:oMath xmlns:m="http://schemas.openxmlformats.org/officeDocument/2006/math">
                    <m:sSup>
                      <m:sSupPr>
                        <m:ctrlPr>
                          <a:rPr lang="en-US" sz="2200" b="0" i="1" smtClean="0">
                            <a:solidFill>
                              <a:schemeClr val="tx1"/>
                            </a:solidFill>
                            <a:latin typeface="Cambria Math" panose="02040503050406030204" pitchFamily="18" charset="0"/>
                          </a:rPr>
                        </m:ctrlPr>
                      </m:sSupPr>
                      <m:e>
                        <m:r>
                          <a:rPr lang="en-US" sz="2200" b="0" i="1" smtClean="0">
                            <a:solidFill>
                              <a:schemeClr val="tx1"/>
                            </a:solidFill>
                            <a:latin typeface="Cambria Math" panose="02040503050406030204" pitchFamily="18" charset="0"/>
                          </a:rPr>
                          <m:t>≥</m:t>
                        </m:r>
                        <m:d>
                          <m:dPr>
                            <m:ctrlPr>
                              <a:rPr lang="en-US" sz="2200" b="0" i="1" smtClean="0">
                                <a:solidFill>
                                  <a:schemeClr val="tx1"/>
                                </a:solidFill>
                                <a:latin typeface="Cambria Math" panose="02040503050406030204" pitchFamily="18" charset="0"/>
                              </a:rPr>
                            </m:ctrlPr>
                          </m:dPr>
                          <m:e>
                            <m:r>
                              <a:rPr lang="en-US" sz="2200" b="0" i="1" smtClean="0">
                                <a:solidFill>
                                  <a:schemeClr val="tx1"/>
                                </a:solidFill>
                                <a:latin typeface="Cambria Math" panose="02040503050406030204" pitchFamily="18" charset="0"/>
                              </a:rPr>
                              <m:t>1+</m:t>
                            </m:r>
                            <m:r>
                              <a:rPr lang="en-US" sz="2200" b="0" i="1" smtClean="0">
                                <a:solidFill>
                                  <a:schemeClr val="tx1"/>
                                </a:solidFill>
                                <a:latin typeface="Cambria Math" panose="02040503050406030204" pitchFamily="18" charset="0"/>
                              </a:rPr>
                              <m:t>𝜖</m:t>
                            </m:r>
                          </m:e>
                        </m:d>
                      </m:e>
                      <m:sup>
                        <m:r>
                          <a:rPr lang="en-US" sz="2200" b="0" i="1" smtClean="0">
                            <a:solidFill>
                              <a:schemeClr val="tx1"/>
                            </a:solidFill>
                            <a:latin typeface="Cambria Math" panose="02040503050406030204" pitchFamily="18" charset="0"/>
                          </a:rPr>
                          <m:t>0</m:t>
                        </m:r>
                      </m:sup>
                    </m:sSup>
                  </m:oMath>
                </a14:m>
                <a:r>
                  <a:rPr lang="pl-PL" sz="2200" dirty="0" smtClean="0">
                    <a:solidFill>
                      <a:schemeClr val="tx1"/>
                    </a:solidFill>
                  </a:rPr>
                  <a:t> ?</a:t>
                </a:r>
                <a:endParaRPr lang="en-US" sz="2200" dirty="0">
                  <a:solidFill>
                    <a:schemeClr val="tx1"/>
                  </a:solidFill>
                </a:endParaRPr>
              </a:p>
            </p:txBody>
          </p:sp>
        </mc:Choice>
        <mc:Fallback>
          <p:sp>
            <p:nvSpPr>
              <p:cNvPr id="147" name="TextBox 146"/>
              <p:cNvSpPr txBox="1">
                <a:spLocks noRot="1" noChangeAspect="1" noMove="1" noResize="1" noEditPoints="1" noAdjustHandles="1" noChangeArrowheads="1" noChangeShapeType="1" noTextEdit="1"/>
              </p:cNvSpPr>
              <p:nvPr/>
            </p:nvSpPr>
            <p:spPr>
              <a:xfrm>
                <a:off x="8826449" y="3791016"/>
                <a:ext cx="2364493" cy="338554"/>
              </a:xfrm>
              <a:prstGeom prst="rect">
                <a:avLst/>
              </a:prstGeom>
              <a:blipFill>
                <a:blip r:embed="rId3"/>
                <a:stretch>
                  <a:fillRect l="-7216" t="-25455" r="-4639" b="-50909"/>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50" name="TextBox 149"/>
              <p:cNvSpPr txBox="1"/>
              <p:nvPr/>
            </p:nvSpPr>
            <p:spPr>
              <a:xfrm>
                <a:off x="8822467" y="4199302"/>
                <a:ext cx="2320572" cy="338554"/>
              </a:xfrm>
              <a:prstGeom prst="rect">
                <a:avLst/>
              </a:prstGeom>
              <a:noFill/>
            </p:spPr>
            <p:txBody>
              <a:bodyPr wrap="none" lIns="0" tIns="0" rIns="0" bIns="0" rtlCol="0">
                <a:spAutoFit/>
              </a:bodyPr>
              <a:lstStyle/>
              <a:p>
                <a:pPr/>
                <a:r>
                  <a:rPr lang="pl-PL" sz="2200" b="0" i="1" dirty="0" smtClean="0">
                    <a:solidFill>
                      <a:schemeClr val="tx1"/>
                    </a:solidFill>
                  </a:rPr>
                  <a:t>weight</a:t>
                </a:r>
                <a:r>
                  <a:rPr lang="pl-PL" sz="2200" b="0" dirty="0" smtClean="0">
                    <a:solidFill>
                      <a:schemeClr val="tx1"/>
                    </a:solidFill>
                  </a:rPr>
                  <a:t> </a:t>
                </a:r>
                <a14:m>
                  <m:oMath xmlns:m="http://schemas.openxmlformats.org/officeDocument/2006/math">
                    <m:sSup>
                      <m:sSupPr>
                        <m:ctrlPr>
                          <a:rPr lang="en-US" sz="2200" b="0" i="1" smtClean="0">
                            <a:solidFill>
                              <a:schemeClr val="tx1"/>
                            </a:solidFill>
                            <a:latin typeface="Cambria Math" panose="02040503050406030204" pitchFamily="18" charset="0"/>
                          </a:rPr>
                        </m:ctrlPr>
                      </m:sSupPr>
                      <m:e>
                        <m:r>
                          <a:rPr lang="en-US" sz="2200" b="0" i="1" smtClean="0">
                            <a:solidFill>
                              <a:schemeClr val="tx1"/>
                            </a:solidFill>
                            <a:latin typeface="Cambria Math" panose="02040503050406030204" pitchFamily="18" charset="0"/>
                          </a:rPr>
                          <m:t>≥</m:t>
                        </m:r>
                        <m:d>
                          <m:dPr>
                            <m:ctrlPr>
                              <a:rPr lang="en-US" sz="2200" b="0" i="1" smtClean="0">
                                <a:solidFill>
                                  <a:schemeClr val="tx1"/>
                                </a:solidFill>
                                <a:latin typeface="Cambria Math" panose="02040503050406030204" pitchFamily="18" charset="0"/>
                              </a:rPr>
                            </m:ctrlPr>
                          </m:dPr>
                          <m:e>
                            <m:r>
                              <a:rPr lang="en-US" sz="2200" b="0" i="1" smtClean="0">
                                <a:solidFill>
                                  <a:schemeClr val="tx1"/>
                                </a:solidFill>
                                <a:latin typeface="Cambria Math" panose="02040503050406030204" pitchFamily="18" charset="0"/>
                              </a:rPr>
                              <m:t>1+</m:t>
                            </m:r>
                            <m:r>
                              <a:rPr lang="en-US" sz="2200" b="0" i="1" smtClean="0">
                                <a:solidFill>
                                  <a:schemeClr val="tx1"/>
                                </a:solidFill>
                                <a:latin typeface="Cambria Math" panose="02040503050406030204" pitchFamily="18" charset="0"/>
                              </a:rPr>
                              <m:t>𝜖</m:t>
                            </m:r>
                          </m:e>
                        </m:d>
                      </m:e>
                      <m:sup>
                        <m:r>
                          <a:rPr lang="pl-PL" sz="2200" b="0" i="1" smtClean="0">
                            <a:solidFill>
                              <a:schemeClr val="tx1"/>
                            </a:solidFill>
                            <a:latin typeface="Cambria Math" panose="02040503050406030204" pitchFamily="18" charset="0"/>
                          </a:rPr>
                          <m:t>1</m:t>
                        </m:r>
                      </m:sup>
                    </m:sSup>
                  </m:oMath>
                </a14:m>
                <a:r>
                  <a:rPr lang="pl-PL" sz="2200" dirty="0" smtClean="0">
                    <a:solidFill>
                      <a:schemeClr val="tx1"/>
                    </a:solidFill>
                  </a:rPr>
                  <a:t> ?</a:t>
                </a:r>
                <a:endParaRPr lang="en-US" sz="2200" dirty="0">
                  <a:solidFill>
                    <a:schemeClr val="tx1"/>
                  </a:solidFill>
                </a:endParaRPr>
              </a:p>
            </p:txBody>
          </p:sp>
        </mc:Choice>
        <mc:Fallback>
          <p:sp>
            <p:nvSpPr>
              <p:cNvPr id="150" name="TextBox 149"/>
              <p:cNvSpPr txBox="1">
                <a:spLocks noRot="1" noChangeAspect="1" noMove="1" noResize="1" noEditPoints="1" noAdjustHandles="1" noChangeArrowheads="1" noChangeShapeType="1" noTextEdit="1"/>
              </p:cNvSpPr>
              <p:nvPr/>
            </p:nvSpPr>
            <p:spPr>
              <a:xfrm>
                <a:off x="8822467" y="4199302"/>
                <a:ext cx="2320572" cy="338554"/>
              </a:xfrm>
              <a:prstGeom prst="rect">
                <a:avLst/>
              </a:prstGeom>
              <a:blipFill>
                <a:blip r:embed="rId4"/>
                <a:stretch>
                  <a:fillRect l="-7349" t="-25455" r="-6299" b="-50909"/>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51" name="TextBox 150"/>
              <p:cNvSpPr txBox="1"/>
              <p:nvPr/>
            </p:nvSpPr>
            <p:spPr>
              <a:xfrm>
                <a:off x="8791152" y="4655652"/>
                <a:ext cx="2326599" cy="338554"/>
              </a:xfrm>
              <a:prstGeom prst="rect">
                <a:avLst/>
              </a:prstGeom>
              <a:noFill/>
            </p:spPr>
            <p:txBody>
              <a:bodyPr wrap="none" lIns="0" tIns="0" rIns="0" bIns="0" rtlCol="0">
                <a:spAutoFit/>
              </a:bodyPr>
              <a:lstStyle/>
              <a:p>
                <a:pPr/>
                <a:r>
                  <a:rPr lang="pl-PL" sz="2200" b="0" i="1" dirty="0" smtClean="0">
                    <a:solidFill>
                      <a:schemeClr val="tx1"/>
                    </a:solidFill>
                  </a:rPr>
                  <a:t>weight</a:t>
                </a:r>
                <a:r>
                  <a:rPr lang="pl-PL" sz="2200" b="0" dirty="0" smtClean="0">
                    <a:solidFill>
                      <a:schemeClr val="tx1"/>
                    </a:solidFill>
                  </a:rPr>
                  <a:t> </a:t>
                </a:r>
                <a14:m>
                  <m:oMath xmlns:m="http://schemas.openxmlformats.org/officeDocument/2006/math">
                    <m:sSup>
                      <m:sSupPr>
                        <m:ctrlPr>
                          <a:rPr lang="en-US" sz="2200" b="0" i="1" smtClean="0">
                            <a:solidFill>
                              <a:schemeClr val="tx1"/>
                            </a:solidFill>
                            <a:latin typeface="Cambria Math" panose="02040503050406030204" pitchFamily="18" charset="0"/>
                          </a:rPr>
                        </m:ctrlPr>
                      </m:sSupPr>
                      <m:e>
                        <m:r>
                          <a:rPr lang="en-US" sz="2200" b="0" i="1" smtClean="0">
                            <a:solidFill>
                              <a:schemeClr val="tx1"/>
                            </a:solidFill>
                            <a:latin typeface="Cambria Math" panose="02040503050406030204" pitchFamily="18" charset="0"/>
                          </a:rPr>
                          <m:t>≥</m:t>
                        </m:r>
                        <m:d>
                          <m:dPr>
                            <m:ctrlPr>
                              <a:rPr lang="en-US" sz="2200" b="0" i="1" smtClean="0">
                                <a:solidFill>
                                  <a:schemeClr val="tx1"/>
                                </a:solidFill>
                                <a:latin typeface="Cambria Math" panose="02040503050406030204" pitchFamily="18" charset="0"/>
                              </a:rPr>
                            </m:ctrlPr>
                          </m:dPr>
                          <m:e>
                            <m:r>
                              <a:rPr lang="en-US" sz="2200" b="0" i="1" smtClean="0">
                                <a:solidFill>
                                  <a:schemeClr val="tx1"/>
                                </a:solidFill>
                                <a:latin typeface="Cambria Math" panose="02040503050406030204" pitchFamily="18" charset="0"/>
                              </a:rPr>
                              <m:t>1+</m:t>
                            </m:r>
                            <m:r>
                              <a:rPr lang="en-US" sz="2200" b="0" i="1" smtClean="0">
                                <a:solidFill>
                                  <a:schemeClr val="tx1"/>
                                </a:solidFill>
                                <a:latin typeface="Cambria Math" panose="02040503050406030204" pitchFamily="18" charset="0"/>
                              </a:rPr>
                              <m:t>𝜖</m:t>
                            </m:r>
                          </m:e>
                        </m:d>
                      </m:e>
                      <m:sup>
                        <m:r>
                          <a:rPr lang="pl-PL" sz="2200" b="0" i="1" smtClean="0">
                            <a:solidFill>
                              <a:schemeClr val="tx1"/>
                            </a:solidFill>
                            <a:latin typeface="Cambria Math" panose="02040503050406030204" pitchFamily="18" charset="0"/>
                          </a:rPr>
                          <m:t>2</m:t>
                        </m:r>
                      </m:sup>
                    </m:sSup>
                  </m:oMath>
                </a14:m>
                <a:r>
                  <a:rPr lang="pl-PL" sz="2200" dirty="0" smtClean="0">
                    <a:solidFill>
                      <a:schemeClr val="tx1"/>
                    </a:solidFill>
                  </a:rPr>
                  <a:t> ?</a:t>
                </a:r>
                <a:endParaRPr lang="en-US" sz="2200" dirty="0">
                  <a:solidFill>
                    <a:schemeClr val="tx1"/>
                  </a:solidFill>
                </a:endParaRPr>
              </a:p>
            </p:txBody>
          </p:sp>
        </mc:Choice>
        <mc:Fallback>
          <p:sp>
            <p:nvSpPr>
              <p:cNvPr id="151" name="TextBox 150"/>
              <p:cNvSpPr txBox="1">
                <a:spLocks noRot="1" noChangeAspect="1" noMove="1" noResize="1" noEditPoints="1" noAdjustHandles="1" noChangeArrowheads="1" noChangeShapeType="1" noTextEdit="1"/>
              </p:cNvSpPr>
              <p:nvPr/>
            </p:nvSpPr>
            <p:spPr>
              <a:xfrm>
                <a:off x="8791152" y="4655652"/>
                <a:ext cx="2326599" cy="338554"/>
              </a:xfrm>
              <a:prstGeom prst="rect">
                <a:avLst/>
              </a:prstGeom>
              <a:blipFill>
                <a:blip r:embed="rId5"/>
                <a:stretch>
                  <a:fillRect l="-7330" t="-27273" r="-6283" b="-50909"/>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52" name="TextBox 151"/>
              <p:cNvSpPr txBox="1"/>
              <p:nvPr/>
            </p:nvSpPr>
            <p:spPr>
              <a:xfrm>
                <a:off x="8791153" y="5090057"/>
                <a:ext cx="2326599" cy="338554"/>
              </a:xfrm>
              <a:prstGeom prst="rect">
                <a:avLst/>
              </a:prstGeom>
              <a:noFill/>
            </p:spPr>
            <p:txBody>
              <a:bodyPr wrap="none" lIns="0" tIns="0" rIns="0" bIns="0" rtlCol="0">
                <a:spAutoFit/>
              </a:bodyPr>
              <a:lstStyle/>
              <a:p>
                <a:pPr/>
                <a:r>
                  <a:rPr lang="pl-PL" sz="2200" b="0" i="1" dirty="0" smtClean="0">
                    <a:solidFill>
                      <a:schemeClr val="tx1"/>
                    </a:solidFill>
                  </a:rPr>
                  <a:t>weight</a:t>
                </a:r>
                <a:r>
                  <a:rPr lang="pl-PL" sz="2200" b="0" dirty="0" smtClean="0">
                    <a:solidFill>
                      <a:schemeClr val="tx1"/>
                    </a:solidFill>
                  </a:rPr>
                  <a:t> </a:t>
                </a:r>
                <a14:m>
                  <m:oMath xmlns:m="http://schemas.openxmlformats.org/officeDocument/2006/math">
                    <m:sSup>
                      <m:sSupPr>
                        <m:ctrlPr>
                          <a:rPr lang="en-US" sz="2200" b="0" i="1" smtClean="0">
                            <a:solidFill>
                              <a:schemeClr val="tx1"/>
                            </a:solidFill>
                            <a:latin typeface="Cambria Math" panose="02040503050406030204" pitchFamily="18" charset="0"/>
                          </a:rPr>
                        </m:ctrlPr>
                      </m:sSupPr>
                      <m:e>
                        <m:r>
                          <a:rPr lang="en-US" sz="2200" b="0" i="1" smtClean="0">
                            <a:solidFill>
                              <a:schemeClr val="tx1"/>
                            </a:solidFill>
                            <a:latin typeface="Cambria Math" panose="02040503050406030204" pitchFamily="18" charset="0"/>
                          </a:rPr>
                          <m:t>≥</m:t>
                        </m:r>
                        <m:d>
                          <m:dPr>
                            <m:ctrlPr>
                              <a:rPr lang="en-US" sz="2200" b="0" i="1" smtClean="0">
                                <a:solidFill>
                                  <a:schemeClr val="tx1"/>
                                </a:solidFill>
                                <a:latin typeface="Cambria Math" panose="02040503050406030204" pitchFamily="18" charset="0"/>
                              </a:rPr>
                            </m:ctrlPr>
                          </m:dPr>
                          <m:e>
                            <m:r>
                              <a:rPr lang="en-US" sz="2200" b="0" i="1" smtClean="0">
                                <a:solidFill>
                                  <a:schemeClr val="tx1"/>
                                </a:solidFill>
                                <a:latin typeface="Cambria Math" panose="02040503050406030204" pitchFamily="18" charset="0"/>
                              </a:rPr>
                              <m:t>1+</m:t>
                            </m:r>
                            <m:r>
                              <a:rPr lang="en-US" sz="2200" b="0" i="1" smtClean="0">
                                <a:solidFill>
                                  <a:schemeClr val="tx1"/>
                                </a:solidFill>
                                <a:latin typeface="Cambria Math" panose="02040503050406030204" pitchFamily="18" charset="0"/>
                              </a:rPr>
                              <m:t>𝜖</m:t>
                            </m:r>
                          </m:e>
                        </m:d>
                      </m:e>
                      <m:sup>
                        <m:r>
                          <a:rPr lang="pl-PL" sz="2200" b="0" i="1" smtClean="0">
                            <a:solidFill>
                              <a:schemeClr val="tx1"/>
                            </a:solidFill>
                            <a:latin typeface="Cambria Math" panose="02040503050406030204" pitchFamily="18" charset="0"/>
                          </a:rPr>
                          <m:t>3</m:t>
                        </m:r>
                      </m:sup>
                    </m:sSup>
                  </m:oMath>
                </a14:m>
                <a:r>
                  <a:rPr lang="pl-PL" sz="2200" dirty="0" smtClean="0">
                    <a:solidFill>
                      <a:schemeClr val="tx1"/>
                    </a:solidFill>
                  </a:rPr>
                  <a:t> ?</a:t>
                </a:r>
                <a:endParaRPr lang="en-US" sz="2200" dirty="0">
                  <a:solidFill>
                    <a:schemeClr val="tx1"/>
                  </a:solidFill>
                </a:endParaRPr>
              </a:p>
            </p:txBody>
          </p:sp>
        </mc:Choice>
        <mc:Fallback>
          <p:sp>
            <p:nvSpPr>
              <p:cNvPr id="152" name="TextBox 151"/>
              <p:cNvSpPr txBox="1">
                <a:spLocks noRot="1" noChangeAspect="1" noMove="1" noResize="1" noEditPoints="1" noAdjustHandles="1" noChangeArrowheads="1" noChangeShapeType="1" noTextEdit="1"/>
              </p:cNvSpPr>
              <p:nvPr/>
            </p:nvSpPr>
            <p:spPr>
              <a:xfrm>
                <a:off x="8791153" y="5090057"/>
                <a:ext cx="2326599" cy="338554"/>
              </a:xfrm>
              <a:prstGeom prst="rect">
                <a:avLst/>
              </a:prstGeom>
              <a:blipFill>
                <a:blip r:embed="rId6"/>
                <a:stretch>
                  <a:fillRect l="-7330" t="-25000" r="-6283" b="-48214"/>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53" name="TextBox 152"/>
              <p:cNvSpPr txBox="1"/>
              <p:nvPr/>
            </p:nvSpPr>
            <p:spPr>
              <a:xfrm>
                <a:off x="8830603" y="5551057"/>
                <a:ext cx="2326599" cy="338554"/>
              </a:xfrm>
              <a:prstGeom prst="rect">
                <a:avLst/>
              </a:prstGeom>
              <a:noFill/>
            </p:spPr>
            <p:txBody>
              <a:bodyPr wrap="none" lIns="0" tIns="0" rIns="0" bIns="0" rtlCol="0">
                <a:spAutoFit/>
              </a:bodyPr>
              <a:lstStyle/>
              <a:p>
                <a:pPr/>
                <a:r>
                  <a:rPr lang="pl-PL" sz="2200" b="0" i="1" dirty="0" smtClean="0">
                    <a:solidFill>
                      <a:schemeClr val="tx1"/>
                    </a:solidFill>
                  </a:rPr>
                  <a:t>weight</a:t>
                </a:r>
                <a:r>
                  <a:rPr lang="pl-PL" sz="2200" b="0" dirty="0" smtClean="0">
                    <a:solidFill>
                      <a:schemeClr val="tx1"/>
                    </a:solidFill>
                  </a:rPr>
                  <a:t> </a:t>
                </a:r>
                <a14:m>
                  <m:oMath xmlns:m="http://schemas.openxmlformats.org/officeDocument/2006/math">
                    <m:sSup>
                      <m:sSupPr>
                        <m:ctrlPr>
                          <a:rPr lang="en-US" sz="2200" b="0" i="1" smtClean="0">
                            <a:solidFill>
                              <a:schemeClr val="tx1"/>
                            </a:solidFill>
                            <a:latin typeface="Cambria Math" panose="02040503050406030204" pitchFamily="18" charset="0"/>
                          </a:rPr>
                        </m:ctrlPr>
                      </m:sSupPr>
                      <m:e>
                        <m:r>
                          <a:rPr lang="en-US" sz="2200" b="0" i="1" smtClean="0">
                            <a:solidFill>
                              <a:schemeClr val="tx1"/>
                            </a:solidFill>
                            <a:latin typeface="Cambria Math" panose="02040503050406030204" pitchFamily="18" charset="0"/>
                          </a:rPr>
                          <m:t>≥</m:t>
                        </m:r>
                        <m:d>
                          <m:dPr>
                            <m:ctrlPr>
                              <a:rPr lang="en-US" sz="2200" b="0" i="1" smtClean="0">
                                <a:solidFill>
                                  <a:schemeClr val="tx1"/>
                                </a:solidFill>
                                <a:latin typeface="Cambria Math" panose="02040503050406030204" pitchFamily="18" charset="0"/>
                              </a:rPr>
                            </m:ctrlPr>
                          </m:dPr>
                          <m:e>
                            <m:r>
                              <a:rPr lang="en-US" sz="2200" b="0" i="1" smtClean="0">
                                <a:solidFill>
                                  <a:schemeClr val="tx1"/>
                                </a:solidFill>
                                <a:latin typeface="Cambria Math" panose="02040503050406030204" pitchFamily="18" charset="0"/>
                              </a:rPr>
                              <m:t>1+</m:t>
                            </m:r>
                            <m:r>
                              <a:rPr lang="en-US" sz="2200" b="0" i="1" smtClean="0">
                                <a:solidFill>
                                  <a:schemeClr val="tx1"/>
                                </a:solidFill>
                                <a:latin typeface="Cambria Math" panose="02040503050406030204" pitchFamily="18" charset="0"/>
                              </a:rPr>
                              <m:t>𝜖</m:t>
                            </m:r>
                          </m:e>
                        </m:d>
                      </m:e>
                      <m:sup>
                        <m:r>
                          <a:rPr lang="pl-PL" sz="2200" b="0" i="1" smtClean="0">
                            <a:solidFill>
                              <a:schemeClr val="tx1"/>
                            </a:solidFill>
                            <a:latin typeface="Cambria Math" panose="02040503050406030204" pitchFamily="18" charset="0"/>
                          </a:rPr>
                          <m:t>4</m:t>
                        </m:r>
                      </m:sup>
                    </m:sSup>
                  </m:oMath>
                </a14:m>
                <a:r>
                  <a:rPr lang="pl-PL" sz="2200" dirty="0" smtClean="0">
                    <a:solidFill>
                      <a:schemeClr val="tx1"/>
                    </a:solidFill>
                  </a:rPr>
                  <a:t> ?</a:t>
                </a:r>
                <a:endParaRPr lang="en-US" sz="2200" dirty="0">
                  <a:solidFill>
                    <a:schemeClr val="tx1"/>
                  </a:solidFill>
                </a:endParaRPr>
              </a:p>
            </p:txBody>
          </p:sp>
        </mc:Choice>
        <mc:Fallback>
          <p:sp>
            <p:nvSpPr>
              <p:cNvPr id="153" name="TextBox 152"/>
              <p:cNvSpPr txBox="1">
                <a:spLocks noRot="1" noChangeAspect="1" noMove="1" noResize="1" noEditPoints="1" noAdjustHandles="1" noChangeArrowheads="1" noChangeShapeType="1" noTextEdit="1"/>
              </p:cNvSpPr>
              <p:nvPr/>
            </p:nvSpPr>
            <p:spPr>
              <a:xfrm>
                <a:off x="8830603" y="5551057"/>
                <a:ext cx="2326599" cy="338554"/>
              </a:xfrm>
              <a:prstGeom prst="rect">
                <a:avLst/>
              </a:prstGeom>
              <a:blipFill>
                <a:blip r:embed="rId7"/>
                <a:stretch>
                  <a:fillRect l="-7349" t="-27273" r="-6562" b="-50909"/>
                </a:stretch>
              </a:blipFill>
            </p:spPr>
            <p:txBody>
              <a:bodyPr/>
              <a:lstStyle/>
              <a:p>
                <a:r>
                  <a:rPr lang="en-US">
                    <a:noFill/>
                  </a:rPr>
                  <a:t> </a:t>
                </a:r>
              </a:p>
            </p:txBody>
          </p:sp>
        </mc:Fallback>
      </mc:AlternateContent>
    </p:spTree>
    <p:extLst>
      <p:ext uri="{BB962C8B-B14F-4D97-AF65-F5344CB8AC3E}">
        <p14:creationId xmlns:p14="http://schemas.microsoft.com/office/powerpoint/2010/main" val="25622629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500"/>
                                        <p:tgtEl>
                                          <p:spTgt spid="4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5"/>
                                        </p:tgtEl>
                                        <p:attrNameLst>
                                          <p:attrName>style.visibility</p:attrName>
                                        </p:attrNameLst>
                                      </p:cBhvr>
                                      <p:to>
                                        <p:strVal val="visible"/>
                                      </p:to>
                                    </p:set>
                                    <p:animEffect transition="in" filter="fade">
                                      <p:cBhvr>
                                        <p:cTn id="12" dur="500"/>
                                        <p:tgtEl>
                                          <p:spTgt spid="14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11"/>
                                        </p:tgtEl>
                                        <p:attrNameLst>
                                          <p:attrName>style.visibility</p:attrName>
                                        </p:attrNameLst>
                                      </p:cBhvr>
                                      <p:to>
                                        <p:strVal val="visible"/>
                                      </p:to>
                                    </p:set>
                                    <p:animEffect transition="in" filter="fade">
                                      <p:cBhvr>
                                        <p:cTn id="15" dur="500"/>
                                        <p:tgtEl>
                                          <p:spTgt spid="11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par>
                                <p:cTn id="21" presetID="10"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par>
                                <p:cTn id="24" presetID="10" presetClass="entr" presetSubtype="0"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par>
                                <p:cTn id="27" presetID="10" presetClass="entr" presetSubtype="0"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500"/>
                                        <p:tgtEl>
                                          <p:spTgt spid="14"/>
                                        </p:tgtEl>
                                      </p:cBhvr>
                                    </p:animEffect>
                                  </p:childTnLst>
                                </p:cTn>
                              </p:par>
                              <p:par>
                                <p:cTn id="30" presetID="10" presetClass="entr" presetSubtype="0" fill="hold"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500"/>
                                        <p:tgtEl>
                                          <p:spTgt spid="17"/>
                                        </p:tgtEl>
                                      </p:cBhvr>
                                    </p:animEffect>
                                  </p:childTnLst>
                                </p:cTn>
                              </p:par>
                              <p:par>
                                <p:cTn id="36" presetID="10" presetClass="entr" presetSubtype="0" fill="hold" nodeType="with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fade">
                                      <p:cBhvr>
                                        <p:cTn id="38" dur="500"/>
                                        <p:tgtEl>
                                          <p:spTgt spid="18"/>
                                        </p:tgtEl>
                                      </p:cBhvr>
                                    </p:animEffect>
                                  </p:childTnLst>
                                </p:cTn>
                              </p:par>
                              <p:par>
                                <p:cTn id="39" presetID="10" presetClass="entr" presetSubtype="0" fill="hold" nodeType="with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fade">
                                      <p:cBhvr>
                                        <p:cTn id="41" dur="500"/>
                                        <p:tgtEl>
                                          <p:spTgt spid="19"/>
                                        </p:tgtEl>
                                      </p:cBhvr>
                                    </p:animEffect>
                                  </p:childTnLst>
                                </p:cTn>
                              </p:par>
                              <p:par>
                                <p:cTn id="42" presetID="10" presetClass="entr" presetSubtype="0" fill="hold" nodeType="with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fade">
                                      <p:cBhvr>
                                        <p:cTn id="44" dur="500"/>
                                        <p:tgtEl>
                                          <p:spTgt spid="20"/>
                                        </p:tgtEl>
                                      </p:cBhvr>
                                    </p:animEffect>
                                  </p:childTnLst>
                                </p:cTn>
                              </p:par>
                              <p:par>
                                <p:cTn id="45" presetID="10" presetClass="entr" presetSubtype="0" fill="hold" nodeType="with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fade">
                                      <p:cBhvr>
                                        <p:cTn id="47" dur="500"/>
                                        <p:tgtEl>
                                          <p:spTgt spid="21"/>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81"/>
                                        </p:tgtEl>
                                        <p:attrNameLst>
                                          <p:attrName>style.visibility</p:attrName>
                                        </p:attrNameLst>
                                      </p:cBhvr>
                                      <p:to>
                                        <p:strVal val="visible"/>
                                      </p:to>
                                    </p:set>
                                    <p:animEffect transition="in" filter="fade">
                                      <p:cBhvr>
                                        <p:cTn id="52" dur="500"/>
                                        <p:tgtEl>
                                          <p:spTgt spid="81"/>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71"/>
                                        </p:tgtEl>
                                        <p:attrNameLst>
                                          <p:attrName>style.visibility</p:attrName>
                                        </p:attrNameLst>
                                      </p:cBhvr>
                                      <p:to>
                                        <p:strVal val="visible"/>
                                      </p:to>
                                    </p:set>
                                    <p:animEffect transition="in" filter="fade">
                                      <p:cBhvr>
                                        <p:cTn id="55" dur="500"/>
                                        <p:tgtEl>
                                          <p:spTgt spid="71"/>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80"/>
                                        </p:tgtEl>
                                        <p:attrNameLst>
                                          <p:attrName>style.visibility</p:attrName>
                                        </p:attrNameLst>
                                      </p:cBhvr>
                                      <p:to>
                                        <p:strVal val="visible"/>
                                      </p:to>
                                    </p:set>
                                    <p:animEffect transition="in" filter="fade">
                                      <p:cBhvr>
                                        <p:cTn id="60" dur="500"/>
                                        <p:tgtEl>
                                          <p:spTgt spid="80"/>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8"/>
                                        </p:tgtEl>
                                        <p:attrNameLst>
                                          <p:attrName>style.visibility</p:attrName>
                                        </p:attrNameLst>
                                      </p:cBhvr>
                                      <p:to>
                                        <p:strVal val="visible"/>
                                      </p:to>
                                    </p:set>
                                    <p:animEffect transition="in" filter="fade">
                                      <p:cBhvr>
                                        <p:cTn id="63" dur="500"/>
                                        <p:tgtEl>
                                          <p:spTgt spid="8"/>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108"/>
                                        </p:tgtEl>
                                        <p:attrNameLst>
                                          <p:attrName>style.visibility</p:attrName>
                                        </p:attrNameLst>
                                      </p:cBhvr>
                                      <p:to>
                                        <p:strVal val="visible"/>
                                      </p:to>
                                    </p:set>
                                    <p:animEffect transition="in" filter="fade">
                                      <p:cBhvr>
                                        <p:cTn id="68" dur="500"/>
                                        <p:tgtEl>
                                          <p:spTgt spid="108"/>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98"/>
                                        </p:tgtEl>
                                        <p:attrNameLst>
                                          <p:attrName>style.visibility</p:attrName>
                                        </p:attrNameLst>
                                      </p:cBhvr>
                                      <p:to>
                                        <p:strVal val="visible"/>
                                      </p:to>
                                    </p:set>
                                    <p:animEffect transition="in" filter="fade">
                                      <p:cBhvr>
                                        <p:cTn id="73" dur="500"/>
                                        <p:tgtEl>
                                          <p:spTgt spid="98"/>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96"/>
                                        </p:tgtEl>
                                        <p:attrNameLst>
                                          <p:attrName>style.visibility</p:attrName>
                                        </p:attrNameLst>
                                      </p:cBhvr>
                                      <p:to>
                                        <p:strVal val="visible"/>
                                      </p:to>
                                    </p:set>
                                    <p:animEffect transition="in" filter="fade">
                                      <p:cBhvr>
                                        <p:cTn id="76" dur="500"/>
                                        <p:tgtEl>
                                          <p:spTgt spid="96"/>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nodeType="clickEffect">
                                  <p:stCondLst>
                                    <p:cond delay="0"/>
                                  </p:stCondLst>
                                  <p:childTnLst>
                                    <p:set>
                                      <p:cBhvr>
                                        <p:cTn id="80" dur="1" fill="hold">
                                          <p:stCondLst>
                                            <p:cond delay="0"/>
                                          </p:stCondLst>
                                        </p:cTn>
                                        <p:tgtEl>
                                          <p:spTgt spid="100"/>
                                        </p:tgtEl>
                                        <p:attrNameLst>
                                          <p:attrName>style.visibility</p:attrName>
                                        </p:attrNameLst>
                                      </p:cBhvr>
                                      <p:to>
                                        <p:strVal val="visible"/>
                                      </p:to>
                                    </p:set>
                                    <p:animEffect transition="in" filter="fade">
                                      <p:cBhvr>
                                        <p:cTn id="81" dur="500"/>
                                        <p:tgtEl>
                                          <p:spTgt spid="100"/>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97"/>
                                        </p:tgtEl>
                                        <p:attrNameLst>
                                          <p:attrName>style.visibility</p:attrName>
                                        </p:attrNameLst>
                                      </p:cBhvr>
                                      <p:to>
                                        <p:strVal val="visible"/>
                                      </p:to>
                                    </p:set>
                                    <p:animEffect transition="in" filter="fade">
                                      <p:cBhvr>
                                        <p:cTn id="84" dur="500"/>
                                        <p:tgtEl>
                                          <p:spTgt spid="97"/>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grpId="0" nodeType="clickEffect">
                                  <p:stCondLst>
                                    <p:cond delay="0"/>
                                  </p:stCondLst>
                                  <p:childTnLst>
                                    <p:set>
                                      <p:cBhvr>
                                        <p:cTn id="88" dur="1" fill="hold">
                                          <p:stCondLst>
                                            <p:cond delay="0"/>
                                          </p:stCondLst>
                                        </p:cTn>
                                        <p:tgtEl>
                                          <p:spTgt spid="72"/>
                                        </p:tgtEl>
                                        <p:attrNameLst>
                                          <p:attrName>style.visibility</p:attrName>
                                        </p:attrNameLst>
                                      </p:cBhvr>
                                      <p:to>
                                        <p:strVal val="visible"/>
                                      </p:to>
                                    </p:set>
                                    <p:animEffect transition="in" filter="fade">
                                      <p:cBhvr>
                                        <p:cTn id="89" dur="500"/>
                                        <p:tgtEl>
                                          <p:spTgt spid="72"/>
                                        </p:tgtEl>
                                      </p:cBhvr>
                                    </p:animEffect>
                                  </p:childTnLst>
                                </p:cTn>
                              </p:par>
                            </p:childTnLst>
                          </p:cTn>
                        </p:par>
                      </p:childTnLst>
                    </p:cTn>
                  </p:par>
                  <p:par>
                    <p:cTn id="90" fill="hold">
                      <p:stCondLst>
                        <p:cond delay="indefinite"/>
                      </p:stCondLst>
                      <p:childTnLst>
                        <p:par>
                          <p:cTn id="91" fill="hold">
                            <p:stCondLst>
                              <p:cond delay="0"/>
                            </p:stCondLst>
                            <p:childTnLst>
                              <p:par>
                                <p:cTn id="92" presetID="10" presetClass="entr" presetSubtype="0" fill="hold" grpId="0" nodeType="clickEffect">
                                  <p:stCondLst>
                                    <p:cond delay="0"/>
                                  </p:stCondLst>
                                  <p:childTnLst>
                                    <p:set>
                                      <p:cBhvr>
                                        <p:cTn id="93" dur="1" fill="hold">
                                          <p:stCondLst>
                                            <p:cond delay="0"/>
                                          </p:stCondLst>
                                        </p:cTn>
                                        <p:tgtEl>
                                          <p:spTgt spid="82"/>
                                        </p:tgtEl>
                                        <p:attrNameLst>
                                          <p:attrName>style.visibility</p:attrName>
                                        </p:attrNameLst>
                                      </p:cBhvr>
                                      <p:to>
                                        <p:strVal val="visible"/>
                                      </p:to>
                                    </p:set>
                                    <p:animEffect transition="in" filter="fade">
                                      <p:cBhvr>
                                        <p:cTn id="94" dur="500"/>
                                        <p:tgtEl>
                                          <p:spTgt spid="82"/>
                                        </p:tgtEl>
                                      </p:cBhvr>
                                    </p:animEffect>
                                  </p:childTnLst>
                                </p:cTn>
                              </p:par>
                              <p:par>
                                <p:cTn id="95" presetID="10" presetClass="entr" presetSubtype="0" fill="hold" nodeType="withEffect">
                                  <p:stCondLst>
                                    <p:cond delay="0"/>
                                  </p:stCondLst>
                                  <p:childTnLst>
                                    <p:set>
                                      <p:cBhvr>
                                        <p:cTn id="96" dur="1" fill="hold">
                                          <p:stCondLst>
                                            <p:cond delay="0"/>
                                          </p:stCondLst>
                                        </p:cTn>
                                        <p:tgtEl>
                                          <p:spTgt spid="87"/>
                                        </p:tgtEl>
                                        <p:attrNameLst>
                                          <p:attrName>style.visibility</p:attrName>
                                        </p:attrNameLst>
                                      </p:cBhvr>
                                      <p:to>
                                        <p:strVal val="visible"/>
                                      </p:to>
                                    </p:set>
                                    <p:animEffect transition="in" filter="fade">
                                      <p:cBhvr>
                                        <p:cTn id="97" dur="500"/>
                                        <p:tgtEl>
                                          <p:spTgt spid="87"/>
                                        </p:tgtEl>
                                      </p:cBhvr>
                                    </p:animEffect>
                                  </p:childTnLst>
                                </p:cTn>
                              </p:par>
                              <p:par>
                                <p:cTn id="98" presetID="10" presetClass="entr" presetSubtype="0" fill="hold" nodeType="withEffect">
                                  <p:stCondLst>
                                    <p:cond delay="0"/>
                                  </p:stCondLst>
                                  <p:childTnLst>
                                    <p:set>
                                      <p:cBhvr>
                                        <p:cTn id="99" dur="1" fill="hold">
                                          <p:stCondLst>
                                            <p:cond delay="0"/>
                                          </p:stCondLst>
                                        </p:cTn>
                                        <p:tgtEl>
                                          <p:spTgt spid="92"/>
                                        </p:tgtEl>
                                        <p:attrNameLst>
                                          <p:attrName>style.visibility</p:attrName>
                                        </p:attrNameLst>
                                      </p:cBhvr>
                                      <p:to>
                                        <p:strVal val="visible"/>
                                      </p:to>
                                    </p:set>
                                    <p:animEffect transition="in" filter="fade">
                                      <p:cBhvr>
                                        <p:cTn id="100" dur="500"/>
                                        <p:tgtEl>
                                          <p:spTgt spid="92"/>
                                        </p:tgtEl>
                                      </p:cBhvr>
                                    </p:animEffect>
                                  </p:childTnLst>
                                </p:cTn>
                              </p:par>
                              <p:par>
                                <p:cTn id="101" presetID="10" presetClass="entr" presetSubtype="0" fill="hold" nodeType="withEffect">
                                  <p:stCondLst>
                                    <p:cond delay="0"/>
                                  </p:stCondLst>
                                  <p:childTnLst>
                                    <p:set>
                                      <p:cBhvr>
                                        <p:cTn id="102" dur="1" fill="hold">
                                          <p:stCondLst>
                                            <p:cond delay="0"/>
                                          </p:stCondLst>
                                        </p:cTn>
                                        <p:tgtEl>
                                          <p:spTgt spid="90"/>
                                        </p:tgtEl>
                                        <p:attrNameLst>
                                          <p:attrName>style.visibility</p:attrName>
                                        </p:attrNameLst>
                                      </p:cBhvr>
                                      <p:to>
                                        <p:strVal val="visible"/>
                                      </p:to>
                                    </p:set>
                                    <p:animEffect transition="in" filter="fade">
                                      <p:cBhvr>
                                        <p:cTn id="103" dur="500"/>
                                        <p:tgtEl>
                                          <p:spTgt spid="90"/>
                                        </p:tgtEl>
                                      </p:cBhvr>
                                    </p:animEffect>
                                  </p:childTnLst>
                                </p:cTn>
                              </p:par>
                            </p:childTnLst>
                          </p:cTn>
                        </p:par>
                      </p:childTnLst>
                    </p:cTn>
                  </p:par>
                  <p:par>
                    <p:cTn id="104" fill="hold">
                      <p:stCondLst>
                        <p:cond delay="indefinite"/>
                      </p:stCondLst>
                      <p:childTnLst>
                        <p:par>
                          <p:cTn id="105" fill="hold">
                            <p:stCondLst>
                              <p:cond delay="0"/>
                            </p:stCondLst>
                            <p:childTnLst>
                              <p:par>
                                <p:cTn id="106" presetID="10" presetClass="entr" presetSubtype="0" fill="hold" nodeType="clickEffect">
                                  <p:stCondLst>
                                    <p:cond delay="0"/>
                                  </p:stCondLst>
                                  <p:childTnLst>
                                    <p:set>
                                      <p:cBhvr>
                                        <p:cTn id="107" dur="1" fill="hold">
                                          <p:stCondLst>
                                            <p:cond delay="0"/>
                                          </p:stCondLst>
                                        </p:cTn>
                                        <p:tgtEl>
                                          <p:spTgt spid="106"/>
                                        </p:tgtEl>
                                        <p:attrNameLst>
                                          <p:attrName>style.visibility</p:attrName>
                                        </p:attrNameLst>
                                      </p:cBhvr>
                                      <p:to>
                                        <p:strVal val="visible"/>
                                      </p:to>
                                    </p:set>
                                    <p:animEffect transition="in" filter="fade">
                                      <p:cBhvr>
                                        <p:cTn id="108" dur="500"/>
                                        <p:tgtEl>
                                          <p:spTgt spid="106"/>
                                        </p:tgtEl>
                                      </p:cBhvr>
                                    </p:animEffect>
                                  </p:childTnLst>
                                </p:cTn>
                              </p:par>
                              <p:par>
                                <p:cTn id="109" presetID="10" presetClass="entr" presetSubtype="0" fill="hold" grpId="0" nodeType="withEffect">
                                  <p:stCondLst>
                                    <p:cond delay="0"/>
                                  </p:stCondLst>
                                  <p:childTnLst>
                                    <p:set>
                                      <p:cBhvr>
                                        <p:cTn id="110" dur="1" fill="hold">
                                          <p:stCondLst>
                                            <p:cond delay="0"/>
                                          </p:stCondLst>
                                        </p:cTn>
                                        <p:tgtEl>
                                          <p:spTgt spid="105"/>
                                        </p:tgtEl>
                                        <p:attrNameLst>
                                          <p:attrName>style.visibility</p:attrName>
                                        </p:attrNameLst>
                                      </p:cBhvr>
                                      <p:to>
                                        <p:strVal val="visible"/>
                                      </p:to>
                                    </p:set>
                                    <p:animEffect transition="in" filter="fade">
                                      <p:cBhvr>
                                        <p:cTn id="111" dur="500"/>
                                        <p:tgtEl>
                                          <p:spTgt spid="105"/>
                                        </p:tgtEl>
                                      </p:cBhvr>
                                    </p:animEffect>
                                  </p:childTnLst>
                                </p:cTn>
                              </p:par>
                            </p:childTnLst>
                          </p:cTn>
                        </p:par>
                      </p:childTnLst>
                    </p:cTn>
                  </p:par>
                  <p:par>
                    <p:cTn id="112" fill="hold">
                      <p:stCondLst>
                        <p:cond delay="indefinite"/>
                      </p:stCondLst>
                      <p:childTnLst>
                        <p:par>
                          <p:cTn id="113" fill="hold">
                            <p:stCondLst>
                              <p:cond delay="0"/>
                            </p:stCondLst>
                            <p:childTnLst>
                              <p:par>
                                <p:cTn id="114" presetID="10" presetClass="entr" presetSubtype="0" fill="hold" grpId="0" nodeType="clickEffect">
                                  <p:stCondLst>
                                    <p:cond delay="0"/>
                                  </p:stCondLst>
                                  <p:childTnLst>
                                    <p:set>
                                      <p:cBhvr>
                                        <p:cTn id="115" dur="1" fill="hold">
                                          <p:stCondLst>
                                            <p:cond delay="0"/>
                                          </p:stCondLst>
                                        </p:cTn>
                                        <p:tgtEl>
                                          <p:spTgt spid="118"/>
                                        </p:tgtEl>
                                        <p:attrNameLst>
                                          <p:attrName>style.visibility</p:attrName>
                                        </p:attrNameLst>
                                      </p:cBhvr>
                                      <p:to>
                                        <p:strVal val="visible"/>
                                      </p:to>
                                    </p:set>
                                    <p:animEffect transition="in" filter="fade">
                                      <p:cBhvr>
                                        <p:cTn id="116" dur="500"/>
                                        <p:tgtEl>
                                          <p:spTgt spid="118"/>
                                        </p:tgtEl>
                                      </p:cBhvr>
                                    </p:animEffect>
                                  </p:childTnLst>
                                </p:cTn>
                              </p:par>
                              <p:par>
                                <p:cTn id="117" presetID="10" presetClass="entr" presetSubtype="0" fill="hold" grpId="0" nodeType="withEffect">
                                  <p:stCondLst>
                                    <p:cond delay="0"/>
                                  </p:stCondLst>
                                  <p:childTnLst>
                                    <p:set>
                                      <p:cBhvr>
                                        <p:cTn id="118" dur="1" fill="hold">
                                          <p:stCondLst>
                                            <p:cond delay="0"/>
                                          </p:stCondLst>
                                        </p:cTn>
                                        <p:tgtEl>
                                          <p:spTgt spid="146"/>
                                        </p:tgtEl>
                                        <p:attrNameLst>
                                          <p:attrName>style.visibility</p:attrName>
                                        </p:attrNameLst>
                                      </p:cBhvr>
                                      <p:to>
                                        <p:strVal val="visible"/>
                                      </p:to>
                                    </p:set>
                                    <p:animEffect transition="in" filter="fade">
                                      <p:cBhvr>
                                        <p:cTn id="119" dur="500"/>
                                        <p:tgtEl>
                                          <p:spTgt spid="146"/>
                                        </p:tgtEl>
                                      </p:cBhvr>
                                    </p:animEffect>
                                  </p:childTnLst>
                                </p:cTn>
                              </p:par>
                            </p:childTnLst>
                          </p:cTn>
                        </p:par>
                      </p:childTnLst>
                    </p:cTn>
                  </p:par>
                  <p:par>
                    <p:cTn id="120" fill="hold">
                      <p:stCondLst>
                        <p:cond delay="indefinite"/>
                      </p:stCondLst>
                      <p:childTnLst>
                        <p:par>
                          <p:cTn id="121" fill="hold">
                            <p:stCondLst>
                              <p:cond delay="0"/>
                            </p:stCondLst>
                            <p:childTnLst>
                              <p:par>
                                <p:cTn id="122" presetID="10" presetClass="entr" presetSubtype="0" fill="hold" grpId="0" nodeType="clickEffect">
                                  <p:stCondLst>
                                    <p:cond delay="0"/>
                                  </p:stCondLst>
                                  <p:childTnLst>
                                    <p:set>
                                      <p:cBhvr>
                                        <p:cTn id="123" dur="1" fill="hold">
                                          <p:stCondLst>
                                            <p:cond delay="0"/>
                                          </p:stCondLst>
                                        </p:cTn>
                                        <p:tgtEl>
                                          <p:spTgt spid="119"/>
                                        </p:tgtEl>
                                        <p:attrNameLst>
                                          <p:attrName>style.visibility</p:attrName>
                                        </p:attrNameLst>
                                      </p:cBhvr>
                                      <p:to>
                                        <p:strVal val="visible"/>
                                      </p:to>
                                    </p:set>
                                    <p:animEffect transition="in" filter="fade">
                                      <p:cBhvr>
                                        <p:cTn id="124" dur="500"/>
                                        <p:tgtEl>
                                          <p:spTgt spid="119"/>
                                        </p:tgtEl>
                                      </p:cBhvr>
                                    </p:animEffect>
                                  </p:childTnLst>
                                </p:cTn>
                              </p:par>
                              <p:par>
                                <p:cTn id="125" presetID="10" presetClass="entr" presetSubtype="0" fill="hold" nodeType="withEffect">
                                  <p:stCondLst>
                                    <p:cond delay="0"/>
                                  </p:stCondLst>
                                  <p:childTnLst>
                                    <p:set>
                                      <p:cBhvr>
                                        <p:cTn id="126" dur="1" fill="hold">
                                          <p:stCondLst>
                                            <p:cond delay="0"/>
                                          </p:stCondLst>
                                        </p:cTn>
                                        <p:tgtEl>
                                          <p:spTgt spid="120"/>
                                        </p:tgtEl>
                                        <p:attrNameLst>
                                          <p:attrName>style.visibility</p:attrName>
                                        </p:attrNameLst>
                                      </p:cBhvr>
                                      <p:to>
                                        <p:strVal val="visible"/>
                                      </p:to>
                                    </p:set>
                                    <p:animEffect transition="in" filter="fade">
                                      <p:cBhvr>
                                        <p:cTn id="127" dur="500"/>
                                        <p:tgtEl>
                                          <p:spTgt spid="120"/>
                                        </p:tgtEl>
                                      </p:cBhvr>
                                    </p:animEffect>
                                  </p:childTnLst>
                                </p:cTn>
                              </p:par>
                              <p:par>
                                <p:cTn id="128" presetID="10" presetClass="entr" presetSubtype="0" fill="hold" nodeType="withEffect">
                                  <p:stCondLst>
                                    <p:cond delay="0"/>
                                  </p:stCondLst>
                                  <p:childTnLst>
                                    <p:set>
                                      <p:cBhvr>
                                        <p:cTn id="129" dur="1" fill="hold">
                                          <p:stCondLst>
                                            <p:cond delay="0"/>
                                          </p:stCondLst>
                                        </p:cTn>
                                        <p:tgtEl>
                                          <p:spTgt spid="121"/>
                                        </p:tgtEl>
                                        <p:attrNameLst>
                                          <p:attrName>style.visibility</p:attrName>
                                        </p:attrNameLst>
                                      </p:cBhvr>
                                      <p:to>
                                        <p:strVal val="visible"/>
                                      </p:to>
                                    </p:set>
                                    <p:animEffect transition="in" filter="fade">
                                      <p:cBhvr>
                                        <p:cTn id="130" dur="500"/>
                                        <p:tgtEl>
                                          <p:spTgt spid="121"/>
                                        </p:tgtEl>
                                      </p:cBhvr>
                                    </p:animEffect>
                                  </p:childTnLst>
                                </p:cTn>
                              </p:par>
                              <p:par>
                                <p:cTn id="131" presetID="10" presetClass="entr" presetSubtype="0" fill="hold" nodeType="withEffect">
                                  <p:stCondLst>
                                    <p:cond delay="0"/>
                                  </p:stCondLst>
                                  <p:childTnLst>
                                    <p:set>
                                      <p:cBhvr>
                                        <p:cTn id="132" dur="1" fill="hold">
                                          <p:stCondLst>
                                            <p:cond delay="0"/>
                                          </p:stCondLst>
                                        </p:cTn>
                                        <p:tgtEl>
                                          <p:spTgt spid="122"/>
                                        </p:tgtEl>
                                        <p:attrNameLst>
                                          <p:attrName>style.visibility</p:attrName>
                                        </p:attrNameLst>
                                      </p:cBhvr>
                                      <p:to>
                                        <p:strVal val="visible"/>
                                      </p:to>
                                    </p:set>
                                    <p:animEffect transition="in" filter="fade">
                                      <p:cBhvr>
                                        <p:cTn id="133" dur="500"/>
                                        <p:tgtEl>
                                          <p:spTgt spid="122"/>
                                        </p:tgtEl>
                                      </p:cBhvr>
                                    </p:animEffect>
                                  </p:childTnLst>
                                </p:cTn>
                              </p:par>
                              <p:par>
                                <p:cTn id="134" presetID="10" presetClass="entr" presetSubtype="0" fill="hold" nodeType="withEffect">
                                  <p:stCondLst>
                                    <p:cond delay="0"/>
                                  </p:stCondLst>
                                  <p:childTnLst>
                                    <p:set>
                                      <p:cBhvr>
                                        <p:cTn id="135" dur="1" fill="hold">
                                          <p:stCondLst>
                                            <p:cond delay="0"/>
                                          </p:stCondLst>
                                        </p:cTn>
                                        <p:tgtEl>
                                          <p:spTgt spid="123"/>
                                        </p:tgtEl>
                                        <p:attrNameLst>
                                          <p:attrName>style.visibility</p:attrName>
                                        </p:attrNameLst>
                                      </p:cBhvr>
                                      <p:to>
                                        <p:strVal val="visible"/>
                                      </p:to>
                                    </p:set>
                                    <p:animEffect transition="in" filter="fade">
                                      <p:cBhvr>
                                        <p:cTn id="136" dur="500"/>
                                        <p:tgtEl>
                                          <p:spTgt spid="123"/>
                                        </p:tgtEl>
                                      </p:cBhvr>
                                    </p:animEffect>
                                  </p:childTnLst>
                                </p:cTn>
                              </p:par>
                            </p:childTnLst>
                          </p:cTn>
                        </p:par>
                      </p:childTnLst>
                    </p:cTn>
                  </p:par>
                  <p:par>
                    <p:cTn id="137" fill="hold">
                      <p:stCondLst>
                        <p:cond delay="indefinite"/>
                      </p:stCondLst>
                      <p:childTnLst>
                        <p:par>
                          <p:cTn id="138" fill="hold">
                            <p:stCondLst>
                              <p:cond delay="0"/>
                            </p:stCondLst>
                            <p:childTnLst>
                              <p:par>
                                <p:cTn id="139" presetID="10" presetClass="entr" presetSubtype="0" fill="hold" grpId="0" nodeType="clickEffect">
                                  <p:stCondLst>
                                    <p:cond delay="0"/>
                                  </p:stCondLst>
                                  <p:childTnLst>
                                    <p:set>
                                      <p:cBhvr>
                                        <p:cTn id="140" dur="1" fill="hold">
                                          <p:stCondLst>
                                            <p:cond delay="0"/>
                                          </p:stCondLst>
                                        </p:cTn>
                                        <p:tgtEl>
                                          <p:spTgt spid="129"/>
                                        </p:tgtEl>
                                        <p:attrNameLst>
                                          <p:attrName>style.visibility</p:attrName>
                                        </p:attrNameLst>
                                      </p:cBhvr>
                                      <p:to>
                                        <p:strVal val="visible"/>
                                      </p:to>
                                    </p:set>
                                    <p:animEffect transition="in" filter="fade">
                                      <p:cBhvr>
                                        <p:cTn id="141" dur="500"/>
                                        <p:tgtEl>
                                          <p:spTgt spid="129"/>
                                        </p:tgtEl>
                                      </p:cBhvr>
                                    </p:animEffect>
                                  </p:childTnLst>
                                </p:cTn>
                              </p:par>
                              <p:par>
                                <p:cTn id="142" presetID="10" presetClass="entr" presetSubtype="0" fill="hold" grpId="0" nodeType="withEffect">
                                  <p:stCondLst>
                                    <p:cond delay="0"/>
                                  </p:stCondLst>
                                  <p:childTnLst>
                                    <p:set>
                                      <p:cBhvr>
                                        <p:cTn id="143" dur="1" fill="hold">
                                          <p:stCondLst>
                                            <p:cond delay="0"/>
                                          </p:stCondLst>
                                        </p:cTn>
                                        <p:tgtEl>
                                          <p:spTgt spid="132"/>
                                        </p:tgtEl>
                                        <p:attrNameLst>
                                          <p:attrName>style.visibility</p:attrName>
                                        </p:attrNameLst>
                                      </p:cBhvr>
                                      <p:to>
                                        <p:strVal val="visible"/>
                                      </p:to>
                                    </p:set>
                                    <p:animEffect transition="in" filter="fade">
                                      <p:cBhvr>
                                        <p:cTn id="144" dur="500"/>
                                        <p:tgtEl>
                                          <p:spTgt spid="132"/>
                                        </p:tgtEl>
                                      </p:cBhvr>
                                    </p:animEffect>
                                  </p:childTnLst>
                                </p:cTn>
                              </p:par>
                            </p:childTnLst>
                          </p:cTn>
                        </p:par>
                      </p:childTnLst>
                    </p:cTn>
                  </p:par>
                  <p:par>
                    <p:cTn id="145" fill="hold">
                      <p:stCondLst>
                        <p:cond delay="indefinite"/>
                      </p:stCondLst>
                      <p:childTnLst>
                        <p:par>
                          <p:cTn id="146" fill="hold">
                            <p:stCondLst>
                              <p:cond delay="0"/>
                            </p:stCondLst>
                            <p:childTnLst>
                              <p:par>
                                <p:cTn id="147" presetID="10" presetClass="entr" presetSubtype="0" fill="hold" grpId="0" nodeType="clickEffect">
                                  <p:stCondLst>
                                    <p:cond delay="0"/>
                                  </p:stCondLst>
                                  <p:childTnLst>
                                    <p:set>
                                      <p:cBhvr>
                                        <p:cTn id="148" dur="1" fill="hold">
                                          <p:stCondLst>
                                            <p:cond delay="0"/>
                                          </p:stCondLst>
                                        </p:cTn>
                                        <p:tgtEl>
                                          <p:spTgt spid="144"/>
                                        </p:tgtEl>
                                        <p:attrNameLst>
                                          <p:attrName>style.visibility</p:attrName>
                                        </p:attrNameLst>
                                      </p:cBhvr>
                                      <p:to>
                                        <p:strVal val="visible"/>
                                      </p:to>
                                    </p:set>
                                    <p:animEffect transition="in" filter="fade">
                                      <p:cBhvr>
                                        <p:cTn id="149" dur="500"/>
                                        <p:tgtEl>
                                          <p:spTgt spid="144"/>
                                        </p:tgtEl>
                                      </p:cBhvr>
                                    </p:animEffect>
                                  </p:childTnLst>
                                </p:cTn>
                              </p:par>
                            </p:childTnLst>
                          </p:cTn>
                        </p:par>
                      </p:childTnLst>
                    </p:cTn>
                  </p:par>
                  <p:par>
                    <p:cTn id="150" fill="hold">
                      <p:stCondLst>
                        <p:cond delay="indefinite"/>
                      </p:stCondLst>
                      <p:childTnLst>
                        <p:par>
                          <p:cTn id="151" fill="hold">
                            <p:stCondLst>
                              <p:cond delay="0"/>
                            </p:stCondLst>
                            <p:childTnLst>
                              <p:par>
                                <p:cTn id="152" presetID="10" presetClass="entr" presetSubtype="0" fill="hold" grpId="0" nodeType="clickEffect">
                                  <p:stCondLst>
                                    <p:cond delay="0"/>
                                  </p:stCondLst>
                                  <p:childTnLst>
                                    <p:set>
                                      <p:cBhvr>
                                        <p:cTn id="153" dur="1" fill="hold">
                                          <p:stCondLst>
                                            <p:cond delay="0"/>
                                          </p:stCondLst>
                                        </p:cTn>
                                        <p:tgtEl>
                                          <p:spTgt spid="134"/>
                                        </p:tgtEl>
                                        <p:attrNameLst>
                                          <p:attrName>style.visibility</p:attrName>
                                        </p:attrNameLst>
                                      </p:cBhvr>
                                      <p:to>
                                        <p:strVal val="visible"/>
                                      </p:to>
                                    </p:set>
                                    <p:animEffect transition="in" filter="fade">
                                      <p:cBhvr>
                                        <p:cTn id="154" dur="500"/>
                                        <p:tgtEl>
                                          <p:spTgt spid="134"/>
                                        </p:tgtEl>
                                      </p:cBhvr>
                                    </p:animEffect>
                                  </p:childTnLst>
                                </p:cTn>
                              </p:par>
                            </p:childTnLst>
                          </p:cTn>
                        </p:par>
                      </p:childTnLst>
                    </p:cTn>
                  </p:par>
                  <p:par>
                    <p:cTn id="155" fill="hold">
                      <p:stCondLst>
                        <p:cond delay="indefinite"/>
                      </p:stCondLst>
                      <p:childTnLst>
                        <p:par>
                          <p:cTn id="156" fill="hold">
                            <p:stCondLst>
                              <p:cond delay="0"/>
                            </p:stCondLst>
                            <p:childTnLst>
                              <p:par>
                                <p:cTn id="157" presetID="10" presetClass="entr" presetSubtype="0" fill="hold" grpId="0" nodeType="clickEffect">
                                  <p:stCondLst>
                                    <p:cond delay="0"/>
                                  </p:stCondLst>
                                  <p:childTnLst>
                                    <p:set>
                                      <p:cBhvr>
                                        <p:cTn id="158" dur="1" fill="hold">
                                          <p:stCondLst>
                                            <p:cond delay="0"/>
                                          </p:stCondLst>
                                        </p:cTn>
                                        <p:tgtEl>
                                          <p:spTgt spid="147"/>
                                        </p:tgtEl>
                                        <p:attrNameLst>
                                          <p:attrName>style.visibility</p:attrName>
                                        </p:attrNameLst>
                                      </p:cBhvr>
                                      <p:to>
                                        <p:strVal val="visible"/>
                                      </p:to>
                                    </p:set>
                                    <p:animEffect transition="in" filter="fade">
                                      <p:cBhvr>
                                        <p:cTn id="159" dur="500"/>
                                        <p:tgtEl>
                                          <p:spTgt spid="147"/>
                                        </p:tgtEl>
                                      </p:cBhvr>
                                    </p:animEffect>
                                  </p:childTnLst>
                                </p:cTn>
                              </p:par>
                              <p:par>
                                <p:cTn id="160" presetID="10" presetClass="entr" presetSubtype="0" fill="hold" grpId="0" nodeType="withEffect">
                                  <p:stCondLst>
                                    <p:cond delay="0"/>
                                  </p:stCondLst>
                                  <p:childTnLst>
                                    <p:set>
                                      <p:cBhvr>
                                        <p:cTn id="161" dur="1" fill="hold">
                                          <p:stCondLst>
                                            <p:cond delay="0"/>
                                          </p:stCondLst>
                                        </p:cTn>
                                        <p:tgtEl>
                                          <p:spTgt spid="150"/>
                                        </p:tgtEl>
                                        <p:attrNameLst>
                                          <p:attrName>style.visibility</p:attrName>
                                        </p:attrNameLst>
                                      </p:cBhvr>
                                      <p:to>
                                        <p:strVal val="visible"/>
                                      </p:to>
                                    </p:set>
                                    <p:animEffect transition="in" filter="fade">
                                      <p:cBhvr>
                                        <p:cTn id="162" dur="500"/>
                                        <p:tgtEl>
                                          <p:spTgt spid="150"/>
                                        </p:tgtEl>
                                      </p:cBhvr>
                                    </p:animEffect>
                                  </p:childTnLst>
                                </p:cTn>
                              </p:par>
                              <p:par>
                                <p:cTn id="163" presetID="10" presetClass="entr" presetSubtype="0" fill="hold" grpId="0" nodeType="withEffect">
                                  <p:stCondLst>
                                    <p:cond delay="0"/>
                                  </p:stCondLst>
                                  <p:childTnLst>
                                    <p:set>
                                      <p:cBhvr>
                                        <p:cTn id="164" dur="1" fill="hold">
                                          <p:stCondLst>
                                            <p:cond delay="0"/>
                                          </p:stCondLst>
                                        </p:cTn>
                                        <p:tgtEl>
                                          <p:spTgt spid="151"/>
                                        </p:tgtEl>
                                        <p:attrNameLst>
                                          <p:attrName>style.visibility</p:attrName>
                                        </p:attrNameLst>
                                      </p:cBhvr>
                                      <p:to>
                                        <p:strVal val="visible"/>
                                      </p:to>
                                    </p:set>
                                    <p:animEffect transition="in" filter="fade">
                                      <p:cBhvr>
                                        <p:cTn id="165" dur="500"/>
                                        <p:tgtEl>
                                          <p:spTgt spid="151"/>
                                        </p:tgtEl>
                                      </p:cBhvr>
                                    </p:animEffect>
                                  </p:childTnLst>
                                </p:cTn>
                              </p:par>
                              <p:par>
                                <p:cTn id="166" presetID="10" presetClass="entr" presetSubtype="0" fill="hold" grpId="0" nodeType="withEffect">
                                  <p:stCondLst>
                                    <p:cond delay="0"/>
                                  </p:stCondLst>
                                  <p:childTnLst>
                                    <p:set>
                                      <p:cBhvr>
                                        <p:cTn id="167" dur="1" fill="hold">
                                          <p:stCondLst>
                                            <p:cond delay="0"/>
                                          </p:stCondLst>
                                        </p:cTn>
                                        <p:tgtEl>
                                          <p:spTgt spid="152"/>
                                        </p:tgtEl>
                                        <p:attrNameLst>
                                          <p:attrName>style.visibility</p:attrName>
                                        </p:attrNameLst>
                                      </p:cBhvr>
                                      <p:to>
                                        <p:strVal val="visible"/>
                                      </p:to>
                                    </p:set>
                                    <p:animEffect transition="in" filter="fade">
                                      <p:cBhvr>
                                        <p:cTn id="168" dur="500"/>
                                        <p:tgtEl>
                                          <p:spTgt spid="152"/>
                                        </p:tgtEl>
                                      </p:cBhvr>
                                    </p:animEffect>
                                  </p:childTnLst>
                                </p:cTn>
                              </p:par>
                              <p:par>
                                <p:cTn id="169" presetID="10" presetClass="entr" presetSubtype="0" fill="hold" grpId="0" nodeType="withEffect">
                                  <p:stCondLst>
                                    <p:cond delay="0"/>
                                  </p:stCondLst>
                                  <p:childTnLst>
                                    <p:set>
                                      <p:cBhvr>
                                        <p:cTn id="170" dur="1" fill="hold">
                                          <p:stCondLst>
                                            <p:cond delay="0"/>
                                          </p:stCondLst>
                                        </p:cTn>
                                        <p:tgtEl>
                                          <p:spTgt spid="153"/>
                                        </p:tgtEl>
                                        <p:attrNameLst>
                                          <p:attrName>style.visibility</p:attrName>
                                        </p:attrNameLst>
                                      </p:cBhvr>
                                      <p:to>
                                        <p:strVal val="visible"/>
                                      </p:to>
                                    </p:set>
                                    <p:animEffect transition="in" filter="fade">
                                      <p:cBhvr>
                                        <p:cTn id="171" dur="500"/>
                                        <p:tgtEl>
                                          <p:spTgt spid="1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 grpId="0" animBg="1"/>
      <p:bldP spid="7" grpId="0" animBg="1"/>
      <p:bldP spid="17" grpId="0" animBg="1"/>
      <p:bldP spid="49" grpId="0" animBg="1"/>
      <p:bldP spid="8" grpId="0"/>
      <p:bldP spid="71" grpId="0" animBg="1"/>
      <p:bldP spid="72" grpId="0"/>
      <p:bldP spid="80" grpId="0" animBg="1"/>
      <p:bldP spid="81" grpId="0"/>
      <p:bldP spid="82" grpId="0"/>
      <p:bldP spid="96" grpId="0"/>
      <p:bldP spid="97" grpId="0"/>
      <p:bldP spid="105" grpId="0"/>
      <p:bldP spid="108" grpId="0"/>
      <p:bldP spid="118" grpId="0" animBg="1"/>
      <p:bldP spid="119" grpId="0" animBg="1"/>
      <p:bldP spid="129" grpId="0"/>
      <p:bldP spid="132" grpId="0" animBg="1"/>
      <p:bldP spid="134" grpId="0"/>
      <p:bldP spid="144" grpId="0"/>
      <p:bldP spid="145" grpId="0"/>
      <p:bldP spid="146" grpId="0"/>
      <p:bldP spid="147" grpId="0"/>
      <p:bldP spid="150" grpId="0"/>
      <p:bldP spid="151" grpId="0"/>
      <p:bldP spid="152" grpId="0"/>
      <p:bldP spid="153"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935760" y="739941"/>
            <a:ext cx="7486741" cy="6000233"/>
          </a:xfrm>
          <a:prstGeom prst="rect">
            <a:avLst/>
          </a:prstGeom>
        </p:spPr>
      </p:pic>
      <p:sp>
        <p:nvSpPr>
          <p:cNvPr id="76" name="Rounded Rectangle 75"/>
          <p:cNvSpPr/>
          <p:nvPr/>
        </p:nvSpPr>
        <p:spPr>
          <a:xfrm>
            <a:off x="141113" y="4293096"/>
            <a:ext cx="3123347" cy="1764196"/>
          </a:xfrm>
          <a:prstGeom prst="roundRect">
            <a:avLst/>
          </a:prstGeom>
          <a:solidFill>
            <a:schemeClr val="bg2">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rPr>
              <a:t>SC-OPT secures highest performance for all considered values of parameters</a:t>
            </a:r>
            <a:endParaRPr lang="pl-PL" sz="2400" dirty="0">
              <a:solidFill>
                <a:schemeClr val="tx1"/>
              </a:solidFill>
            </a:endParaRPr>
          </a:p>
        </p:txBody>
      </p:sp>
      <p:sp>
        <p:nvSpPr>
          <p:cNvPr id="25" name="Titel 3"/>
          <p:cNvSpPr txBox="1">
            <a:spLocks/>
          </p:cNvSpPr>
          <p:nvPr/>
        </p:nvSpPr>
        <p:spPr>
          <a:xfrm>
            <a:off x="10380" y="461134"/>
            <a:ext cx="8496300" cy="819154"/>
          </a:xfrm>
          <a:prstGeom prst="rect">
            <a:avLst/>
          </a:prstGeom>
          <a:noFill/>
        </p:spPr>
        <p:txBody>
          <a:bodyPr vert="horz" lIns="140400" tIns="0" rIns="144000" bIns="0" rtlCol="0" anchor="b" anchorCtr="0">
            <a:noAutofit/>
          </a:bodyPr>
          <a:lstStyle>
            <a:lvl1pPr algn="l" defTabSz="914400" rtl="0" eaLnBrk="1" latinLnBrk="0" hangingPunct="1">
              <a:lnSpc>
                <a:spcPct val="100000"/>
              </a:lnSpc>
              <a:spcBef>
                <a:spcPct val="0"/>
              </a:spcBef>
              <a:buNone/>
              <a:defRPr sz="2800" b="1" kern="1200">
                <a:solidFill>
                  <a:schemeClr val="tx1"/>
                </a:solidFill>
                <a:latin typeface="+mj-lt"/>
                <a:ea typeface="+mj-ea"/>
                <a:cs typeface="+mj-cs"/>
              </a:defRPr>
            </a:lvl1pPr>
          </a:lstStyle>
          <a:p>
            <a:r>
              <a:rPr lang="pl-PL" sz="2600" cap="small" dirty="0"/>
              <a:t>Performance Analysis</a:t>
            </a:r>
          </a:p>
          <a:p>
            <a:r>
              <a:rPr lang="en-US" sz="2200" cap="small" dirty="0" smtClean="0"/>
              <a:t>Various #</a:t>
            </a:r>
            <a:r>
              <a:rPr lang="en-US" sz="2200" cap="small" dirty="0" err="1" smtClean="0"/>
              <a:t>substreams</a:t>
            </a:r>
            <a:r>
              <a:rPr lang="en-US" sz="2200" cap="small" dirty="0"/>
              <a:t> </a:t>
            </a:r>
            <a:r>
              <a:rPr lang="en-US" sz="2200" cap="small" dirty="0" smtClean="0"/>
              <a:t>(L)</a:t>
            </a:r>
            <a:endParaRPr lang="de-DE" sz="2200" dirty="0"/>
          </a:p>
        </p:txBody>
      </p:sp>
      <p:sp>
        <p:nvSpPr>
          <p:cNvPr id="67" name="Oval 66"/>
          <p:cNvSpPr/>
          <p:nvPr/>
        </p:nvSpPr>
        <p:spPr>
          <a:xfrm rot="16200000">
            <a:off x="9777821" y="1405268"/>
            <a:ext cx="489826" cy="1260141"/>
          </a:xfrm>
          <a:prstGeom prst="ellipse">
            <a:avLst/>
          </a:prstGeom>
          <a:solidFill>
            <a:srgbClr val="C00000">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0" name="Rounded Rectangle 9"/>
          <p:cNvSpPr/>
          <p:nvPr/>
        </p:nvSpPr>
        <p:spPr>
          <a:xfrm>
            <a:off x="155340" y="2521578"/>
            <a:ext cx="2340260" cy="1591498"/>
          </a:xfrm>
          <a:prstGeom prst="roundRect">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smtClean="0">
                <a:solidFill>
                  <a:schemeClr val="tx1"/>
                </a:solidFill>
              </a:rPr>
              <a:t>Parameters</a:t>
            </a:r>
            <a:r>
              <a:rPr lang="en-US" dirty="0" smtClean="0">
                <a:solidFill>
                  <a:schemeClr val="tx1"/>
                </a:solidFill>
              </a:rPr>
              <a:t>:</a:t>
            </a:r>
          </a:p>
          <a:p>
            <a:r>
              <a:rPr lang="en-US" dirty="0" smtClean="0">
                <a:solidFill>
                  <a:schemeClr val="tx1"/>
                </a:solidFill>
              </a:rPr>
              <a:t>Blocking size (K) </a:t>
            </a:r>
            <a:r>
              <a:rPr lang="en-US" dirty="0">
                <a:solidFill>
                  <a:schemeClr val="tx1"/>
                </a:solidFill>
              </a:rPr>
              <a:t>= 32, </a:t>
            </a:r>
            <a:r>
              <a:rPr lang="en-US" dirty="0" smtClean="0">
                <a:solidFill>
                  <a:schemeClr val="tx1"/>
                </a:solidFill>
              </a:rPr>
              <a:t>#threads = 4,</a:t>
            </a:r>
          </a:p>
          <a:p>
            <a:r>
              <a:rPr lang="en-US" dirty="0" smtClean="0">
                <a:solidFill>
                  <a:schemeClr val="tx1"/>
                </a:solidFill>
              </a:rPr>
              <a:t>#edges = 16M (</a:t>
            </a:r>
            <a:r>
              <a:rPr lang="en-US" dirty="0" err="1" smtClean="0">
                <a:solidFill>
                  <a:schemeClr val="tx1"/>
                </a:solidFill>
              </a:rPr>
              <a:t>Kronecker</a:t>
            </a:r>
            <a:r>
              <a:rPr lang="en-US" dirty="0" smtClean="0">
                <a:solidFill>
                  <a:schemeClr val="tx1"/>
                </a:solidFill>
              </a:rPr>
              <a:t>), </a:t>
            </a:r>
            <a:r>
              <a:rPr lang="en-US" dirty="0">
                <a:solidFill>
                  <a:schemeClr val="tx1"/>
                </a:solidFill>
              </a:rPr>
              <a:t>ε = 0.1</a:t>
            </a:r>
          </a:p>
        </p:txBody>
      </p:sp>
      <p:sp>
        <p:nvSpPr>
          <p:cNvPr id="4" name="Rectangle 3"/>
          <p:cNvSpPr/>
          <p:nvPr/>
        </p:nvSpPr>
        <p:spPr>
          <a:xfrm>
            <a:off x="6780076" y="6353104"/>
            <a:ext cx="2880320" cy="369332"/>
          </a:xfrm>
          <a:prstGeom prst="rect">
            <a:avLst/>
          </a:prstGeom>
          <a:solidFill>
            <a:schemeClr val="bg1"/>
          </a:solidFill>
        </p:spPr>
        <p:txBody>
          <a:bodyPr wrap="square">
            <a:spAutoFit/>
          </a:bodyPr>
          <a:lstStyle/>
          <a:p>
            <a:pPr algn="ctr"/>
            <a:r>
              <a:rPr lang="en-US" dirty="0" smtClean="0"/>
              <a:t>#</a:t>
            </a:r>
            <a:r>
              <a:rPr lang="en-US" dirty="0" err="1" smtClean="0"/>
              <a:t>Substreams</a:t>
            </a:r>
            <a:r>
              <a:rPr lang="en-US" dirty="0" smtClean="0"/>
              <a:t> (pipelines)</a:t>
            </a:r>
            <a:endParaRPr lang="en-US" dirty="0"/>
          </a:p>
        </p:txBody>
      </p:sp>
      <p:pic>
        <p:nvPicPr>
          <p:cNvPr id="13" name="Picture 12"/>
          <p:cNvPicPr>
            <a:picLocks noChangeAspect="1"/>
          </p:cNvPicPr>
          <p:nvPr/>
        </p:nvPicPr>
        <p:blipFill>
          <a:blip r:embed="rId3"/>
          <a:stretch>
            <a:fillRect/>
          </a:stretch>
        </p:blipFill>
        <p:spPr>
          <a:xfrm>
            <a:off x="119336" y="1322365"/>
            <a:ext cx="3619269" cy="1087521"/>
          </a:xfrm>
          <a:prstGeom prst="rect">
            <a:avLst/>
          </a:prstGeom>
        </p:spPr>
      </p:pic>
      <p:sp>
        <p:nvSpPr>
          <p:cNvPr id="14" name="Rectangle 13"/>
          <p:cNvSpPr/>
          <p:nvPr/>
        </p:nvSpPr>
        <p:spPr>
          <a:xfrm>
            <a:off x="9516380" y="1456337"/>
            <a:ext cx="824265" cy="369332"/>
          </a:xfrm>
          <a:prstGeom prst="rect">
            <a:avLst/>
          </a:prstGeom>
        </p:spPr>
        <p:txBody>
          <a:bodyPr wrap="none">
            <a:spAutoFit/>
          </a:bodyPr>
          <a:lstStyle/>
          <a:p>
            <a:r>
              <a:rPr lang="en-US" b="1" dirty="0" smtClean="0"/>
              <a:t>Hybrid</a:t>
            </a:r>
            <a:endParaRPr lang="en-US" b="1" dirty="0"/>
          </a:p>
        </p:txBody>
      </p:sp>
      <p:sp>
        <p:nvSpPr>
          <p:cNvPr id="15" name="Rectangle 14"/>
          <p:cNvSpPr/>
          <p:nvPr/>
        </p:nvSpPr>
        <p:spPr>
          <a:xfrm>
            <a:off x="8863214" y="4709436"/>
            <a:ext cx="580608" cy="369332"/>
          </a:xfrm>
          <a:prstGeom prst="rect">
            <a:avLst/>
          </a:prstGeom>
        </p:spPr>
        <p:txBody>
          <a:bodyPr wrap="none">
            <a:spAutoFit/>
          </a:bodyPr>
          <a:lstStyle/>
          <a:p>
            <a:r>
              <a:rPr lang="en-US" b="1" dirty="0" smtClean="0"/>
              <a:t>CPU</a:t>
            </a:r>
            <a:endParaRPr lang="en-US" b="1" dirty="0"/>
          </a:p>
        </p:txBody>
      </p:sp>
      <p:sp>
        <p:nvSpPr>
          <p:cNvPr id="7" name="Freeform 6"/>
          <p:cNvSpPr/>
          <p:nvPr/>
        </p:nvSpPr>
        <p:spPr>
          <a:xfrm>
            <a:off x="5389800" y="2521578"/>
            <a:ext cx="3116086" cy="3105731"/>
          </a:xfrm>
          <a:custGeom>
            <a:avLst/>
            <a:gdLst>
              <a:gd name="connsiteX0" fmla="*/ 2268923 w 3116086"/>
              <a:gd name="connsiteY0" fmla="*/ 43268 h 3105731"/>
              <a:gd name="connsiteX1" fmla="*/ 1878398 w 3116086"/>
              <a:gd name="connsiteY1" fmla="*/ 43268 h 3105731"/>
              <a:gd name="connsiteX2" fmla="*/ 1687898 w 3116086"/>
              <a:gd name="connsiteY2" fmla="*/ 548093 h 3105731"/>
              <a:gd name="connsiteX3" fmla="*/ 1783148 w 3116086"/>
              <a:gd name="connsiteY3" fmla="*/ 1081493 h 3105731"/>
              <a:gd name="connsiteX4" fmla="*/ 1202123 w 3116086"/>
              <a:gd name="connsiteY4" fmla="*/ 1900643 h 3105731"/>
              <a:gd name="connsiteX5" fmla="*/ 249623 w 3116086"/>
              <a:gd name="connsiteY5" fmla="*/ 2424518 h 3105731"/>
              <a:gd name="connsiteX6" fmla="*/ 1973 w 3116086"/>
              <a:gd name="connsiteY6" fmla="*/ 2719793 h 3105731"/>
              <a:gd name="connsiteX7" fmla="*/ 192473 w 3116086"/>
              <a:gd name="connsiteY7" fmla="*/ 3043643 h 3105731"/>
              <a:gd name="connsiteX8" fmla="*/ 1087823 w 3116086"/>
              <a:gd name="connsiteY8" fmla="*/ 3005543 h 3105731"/>
              <a:gd name="connsiteX9" fmla="*/ 2287973 w 3116086"/>
              <a:gd name="connsiteY9" fmla="*/ 2043518 h 3105731"/>
              <a:gd name="connsiteX10" fmla="*/ 3069023 w 3116086"/>
              <a:gd name="connsiteY10" fmla="*/ 1633943 h 3105731"/>
              <a:gd name="connsiteX11" fmla="*/ 2945198 w 3116086"/>
              <a:gd name="connsiteY11" fmla="*/ 186143 h 3105731"/>
              <a:gd name="connsiteX12" fmla="*/ 2268923 w 3116086"/>
              <a:gd name="connsiteY12" fmla="*/ 43268 h 3105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16086" h="3105731">
                <a:moveTo>
                  <a:pt x="2268923" y="43268"/>
                </a:moveTo>
                <a:cubicBezTo>
                  <a:pt x="2091123" y="19456"/>
                  <a:pt x="1975235" y="-40870"/>
                  <a:pt x="1878398" y="43268"/>
                </a:cubicBezTo>
                <a:cubicBezTo>
                  <a:pt x="1781560" y="127406"/>
                  <a:pt x="1703773" y="375056"/>
                  <a:pt x="1687898" y="548093"/>
                </a:cubicBezTo>
                <a:cubicBezTo>
                  <a:pt x="1672023" y="721130"/>
                  <a:pt x="1864110" y="856068"/>
                  <a:pt x="1783148" y="1081493"/>
                </a:cubicBezTo>
                <a:cubicBezTo>
                  <a:pt x="1702185" y="1306918"/>
                  <a:pt x="1457710" y="1676806"/>
                  <a:pt x="1202123" y="1900643"/>
                </a:cubicBezTo>
                <a:cubicBezTo>
                  <a:pt x="946536" y="2124480"/>
                  <a:pt x="449648" y="2287993"/>
                  <a:pt x="249623" y="2424518"/>
                </a:cubicBezTo>
                <a:cubicBezTo>
                  <a:pt x="49598" y="2561043"/>
                  <a:pt x="11498" y="2616606"/>
                  <a:pt x="1973" y="2719793"/>
                </a:cubicBezTo>
                <a:cubicBezTo>
                  <a:pt x="-7552" y="2822980"/>
                  <a:pt x="11498" y="2996018"/>
                  <a:pt x="192473" y="3043643"/>
                </a:cubicBezTo>
                <a:cubicBezTo>
                  <a:pt x="373448" y="3091268"/>
                  <a:pt x="738573" y="3172231"/>
                  <a:pt x="1087823" y="3005543"/>
                </a:cubicBezTo>
                <a:cubicBezTo>
                  <a:pt x="1437073" y="2838856"/>
                  <a:pt x="1957773" y="2272118"/>
                  <a:pt x="2287973" y="2043518"/>
                </a:cubicBezTo>
                <a:cubicBezTo>
                  <a:pt x="2618173" y="1814918"/>
                  <a:pt x="2959485" y="1943506"/>
                  <a:pt x="3069023" y="1633943"/>
                </a:cubicBezTo>
                <a:cubicBezTo>
                  <a:pt x="3178561" y="1324380"/>
                  <a:pt x="3080136" y="457606"/>
                  <a:pt x="2945198" y="186143"/>
                </a:cubicBezTo>
                <a:cubicBezTo>
                  <a:pt x="2810261" y="-85320"/>
                  <a:pt x="2446723" y="67080"/>
                  <a:pt x="2268923" y="43268"/>
                </a:cubicBezTo>
                <a:close/>
              </a:path>
            </a:pathLst>
          </a:custGeom>
          <a:solidFill>
            <a:schemeClr val="tx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p:cNvCxnSpPr/>
          <p:nvPr/>
        </p:nvCxnSpPr>
        <p:spPr>
          <a:xfrm>
            <a:off x="8524986" y="4285853"/>
            <a:ext cx="431377" cy="423583"/>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786002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7"/>
                                        </p:tgtEl>
                                        <p:attrNameLst>
                                          <p:attrName>style.visibility</p:attrName>
                                        </p:attrNameLst>
                                      </p:cBhvr>
                                      <p:to>
                                        <p:strVal val="visible"/>
                                      </p:to>
                                    </p:set>
                                    <p:animEffect transition="in" filter="fade">
                                      <p:cBhvr>
                                        <p:cTn id="12" dur="500"/>
                                        <p:tgtEl>
                                          <p:spTgt spid="6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par>
                                <p:cTn id="19" presetID="10"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76"/>
                                        </p:tgtEl>
                                        <p:attrNameLst>
                                          <p:attrName>style.visibility</p:attrName>
                                        </p:attrNameLst>
                                      </p:cBhvr>
                                      <p:to>
                                        <p:strVal val="visible"/>
                                      </p:to>
                                    </p:set>
                                    <p:animEffect transition="in" filter="fade">
                                      <p:cBhvr>
                                        <p:cTn id="29"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animBg="1"/>
      <p:bldP spid="67" grpId="0" animBg="1"/>
      <p:bldP spid="14" grpId="0"/>
      <p:bldP spid="15" grpId="0"/>
      <p:bldP spid="7"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4" descr="Image result for cpu"/>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047578" y="983191"/>
            <a:ext cx="1717553" cy="1288165"/>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Image result for graph processin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9601025">
            <a:off x="1893685" y="115538"/>
            <a:ext cx="7851540" cy="7851540"/>
          </a:xfrm>
          <a:prstGeom prst="rect">
            <a:avLst/>
          </a:prstGeom>
          <a:noFill/>
          <a:extLst>
            <a:ext uri="{909E8E84-426E-40DD-AFC4-6F175D3DCCD1}">
              <a14:hiddenFill xmlns:a14="http://schemas.microsoft.com/office/drawing/2010/main">
                <a:solidFill>
                  <a:srgbClr val="FFFFFF"/>
                </a:solidFill>
              </a14:hiddenFill>
            </a:ext>
          </a:extLst>
        </p:spPr>
      </p:pic>
      <p:sp>
        <p:nvSpPr>
          <p:cNvPr id="25" name="Title 24"/>
          <p:cNvSpPr>
            <a:spLocks noGrp="1"/>
          </p:cNvSpPr>
          <p:nvPr>
            <p:ph type="title"/>
          </p:nvPr>
        </p:nvSpPr>
        <p:spPr>
          <a:noFill/>
        </p:spPr>
        <p:txBody>
          <a:bodyPr/>
          <a:lstStyle/>
          <a:p>
            <a:r>
              <a:rPr lang="en-US" dirty="0" smtClean="0"/>
              <a:t>Large graphs…</a:t>
            </a:r>
            <a:endParaRPr lang="de-CH" dirty="0"/>
          </a:p>
        </p:txBody>
      </p:sp>
      <p:sp>
        <p:nvSpPr>
          <p:cNvPr id="67" name="Rounded Rectangle 66" descr=" 239"/>
          <p:cNvSpPr/>
          <p:nvPr/>
        </p:nvSpPr>
        <p:spPr>
          <a:xfrm rot="20390984">
            <a:off x="4324624" y="2944408"/>
            <a:ext cx="3223957" cy="1038430"/>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smtClean="0"/>
              <a:t>Communication- and synchronization-heavy</a:t>
            </a:r>
            <a:endParaRPr lang="pl-PL" sz="2200" dirty="0"/>
          </a:p>
        </p:txBody>
      </p:sp>
      <p:pic>
        <p:nvPicPr>
          <p:cNvPr id="82" name="Picture 14" descr=" 4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5009" y="3531603"/>
            <a:ext cx="490542" cy="490542"/>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a:extLst>
              <a:ext uri="{FF2B5EF4-FFF2-40B4-BE49-F238E27FC236}">
                <a16:creationId xmlns:a16="http://schemas.microsoft.com/office/drawing/2014/main" id="{56E21F61-1EDD-45E6-9568-77F6466B33E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62637" y="2600908"/>
            <a:ext cx="1449487" cy="1130599"/>
          </a:xfrm>
          <a:prstGeom prst="rect">
            <a:avLst/>
          </a:prstGeom>
        </p:spPr>
      </p:pic>
      <p:sp>
        <p:nvSpPr>
          <p:cNvPr id="29" name="Rounded Rectangle 10">
            <a:extLst>
              <a:ext uri="{FF2B5EF4-FFF2-40B4-BE49-F238E27FC236}">
                <a16:creationId xmlns:a16="http://schemas.microsoft.com/office/drawing/2014/main" id="{1E18611A-3704-44DC-A9B9-37E39047DD08}"/>
              </a:ext>
            </a:extLst>
          </p:cNvPr>
          <p:cNvSpPr/>
          <p:nvPr/>
        </p:nvSpPr>
        <p:spPr>
          <a:xfrm>
            <a:off x="9906355" y="2604486"/>
            <a:ext cx="907844" cy="668406"/>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dirty="0"/>
              <a:t>250 </a:t>
            </a:r>
            <a:r>
              <a:rPr lang="de-CH" dirty="0" smtClean="0"/>
              <a:t>Watts</a:t>
            </a:r>
            <a:endParaRPr lang="de-CH" dirty="0"/>
          </a:p>
        </p:txBody>
      </p:sp>
      <p:pic>
        <p:nvPicPr>
          <p:cNvPr id="30" name="Picture 4" descr="Image result for fpga"/>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0453" y="4145947"/>
            <a:ext cx="1929215" cy="1289971"/>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31" name="Picture 2" descr="Image result for xilinx fpga"/>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30454" y="5553236"/>
            <a:ext cx="1923513" cy="1203429"/>
          </a:xfrm>
          <a:prstGeom prst="rect">
            <a:avLst/>
          </a:prstGeom>
          <a:noFill/>
          <a:extLst>
            <a:ext uri="{909E8E84-426E-40DD-AFC4-6F175D3DCCD1}">
              <a14:hiddenFill xmlns:a14="http://schemas.microsoft.com/office/drawing/2010/main">
                <a:solidFill>
                  <a:srgbClr val="FFFFFF"/>
                </a:solidFill>
              </a14:hiddenFill>
            </a:ext>
          </a:extLst>
        </p:spPr>
      </p:pic>
      <p:sp>
        <p:nvSpPr>
          <p:cNvPr id="33" name="Rounded Rectangle 10">
            <a:extLst>
              <a:ext uri="{FF2B5EF4-FFF2-40B4-BE49-F238E27FC236}">
                <a16:creationId xmlns:a16="http://schemas.microsoft.com/office/drawing/2014/main" id="{E3AAF2E4-9650-40C2-9622-B2D03690AD1F}"/>
              </a:ext>
            </a:extLst>
          </p:cNvPr>
          <p:cNvSpPr/>
          <p:nvPr/>
        </p:nvSpPr>
        <p:spPr>
          <a:xfrm>
            <a:off x="10032147" y="927501"/>
            <a:ext cx="925959" cy="648535"/>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dirty="0"/>
              <a:t>120 </a:t>
            </a:r>
            <a:r>
              <a:rPr lang="de-CH" dirty="0" smtClean="0"/>
              <a:t>Watts</a:t>
            </a:r>
            <a:endParaRPr lang="de-CH" dirty="0"/>
          </a:p>
        </p:txBody>
      </p:sp>
    </p:spTree>
    <p:extLst>
      <p:ext uri="{BB962C8B-B14F-4D97-AF65-F5344CB8AC3E}">
        <p14:creationId xmlns:p14="http://schemas.microsoft.com/office/powerpoint/2010/main" val="18947639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fade">
                                      <p:cBhvr>
                                        <p:cTn id="7" dur="500"/>
                                        <p:tgtEl>
                                          <p:spTgt spid="6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500"/>
                                        <p:tgtEl>
                                          <p:spTgt spid="32"/>
                                        </p:tgtEl>
                                      </p:cBhvr>
                                    </p:animEffect>
                                  </p:childTnLst>
                                </p:cTn>
                              </p:par>
                              <p:par>
                                <p:cTn id="13" presetID="10" presetClass="entr" presetSubtype="0"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500"/>
                                        <p:tgtEl>
                                          <p:spTgt spid="2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fade">
                                      <p:cBhvr>
                                        <p:cTn id="18" dur="500"/>
                                        <p:tgtEl>
                                          <p:spTgt spid="29"/>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fade">
                                      <p:cBhvr>
                                        <p:cTn id="21" dur="500"/>
                                        <p:tgtEl>
                                          <p:spTgt spid="3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82"/>
                                        </p:tgtEl>
                                        <p:attrNameLst>
                                          <p:attrName>style.visibility</p:attrName>
                                        </p:attrNameLst>
                                      </p:cBhvr>
                                      <p:to>
                                        <p:strVal val="visible"/>
                                      </p:to>
                                    </p:set>
                                    <p:animEffect transition="in" filter="fade">
                                      <p:cBhvr>
                                        <p:cTn id="26" dur="500"/>
                                        <p:tgtEl>
                                          <p:spTgt spid="82"/>
                                        </p:tgtEl>
                                      </p:cBhvr>
                                    </p:animEffect>
                                  </p:childTnLst>
                                </p:cTn>
                              </p:par>
                              <p:par>
                                <p:cTn id="27" presetID="10" presetClass="entr" presetSubtype="0" fill="hold" nodeType="with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fade">
                                      <p:cBhvr>
                                        <p:cTn id="29" dur="500"/>
                                        <p:tgtEl>
                                          <p:spTgt spid="30"/>
                                        </p:tgtEl>
                                      </p:cBhvr>
                                    </p:animEffect>
                                  </p:childTnLst>
                                </p:cTn>
                              </p:par>
                              <p:par>
                                <p:cTn id="30" presetID="10" presetClass="entr" presetSubtype="0" fill="hold" nodeType="with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fade">
                                      <p:cBhvr>
                                        <p:cTn id="3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29" grpId="0" animBg="1"/>
      <p:bldP spid="3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 descr="Image result for graph processing"/>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9601025">
            <a:off x="1893685" y="115538"/>
            <a:ext cx="7851540" cy="785154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0" y="460619"/>
            <a:ext cx="12192000" cy="6397381"/>
          </a:xfrm>
          <a:prstGeom prst="rect">
            <a:avLst/>
          </a:pr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9" name="Rounded Rectangle 58">
            <a:extLst>
              <a:ext uri="{FF2B5EF4-FFF2-40B4-BE49-F238E27FC236}">
                <a16:creationId xmlns:a16="http://schemas.microsoft.com/office/drawing/2014/main" id="{F533C29D-DB31-4CEC-8F72-4F58076869E5}"/>
              </a:ext>
            </a:extLst>
          </p:cNvPr>
          <p:cNvSpPr/>
          <p:nvPr/>
        </p:nvSpPr>
        <p:spPr>
          <a:xfrm>
            <a:off x="350523" y="4735369"/>
            <a:ext cx="3205877" cy="1755102"/>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3600" dirty="0" smtClean="0"/>
              <a:t>Vertex-centric, Gather-Apply-Scatter, ... ?</a:t>
            </a:r>
            <a:endParaRPr lang="de-CH" sz="3600" dirty="0"/>
          </a:p>
        </p:txBody>
      </p:sp>
      <p:pic>
        <p:nvPicPr>
          <p:cNvPr id="30" name="Picture 2" descr="http://www.avonbournetrust.org/user/74/159860.png">
            <a:extLst>
              <a:ext uri="{FF2B5EF4-FFF2-40B4-BE49-F238E27FC236}">
                <a16:creationId xmlns:a16="http://schemas.microsoft.com/office/drawing/2014/main" id="{E24135B5-C8BF-442C-9A11-4E0F523C749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17003" y="5860626"/>
            <a:ext cx="858245" cy="858245"/>
          </a:xfrm>
          <a:prstGeom prst="rect">
            <a:avLst/>
          </a:prstGeom>
          <a:noFill/>
          <a:extLst>
            <a:ext uri="{909E8E84-426E-40DD-AFC4-6F175D3DCCD1}">
              <a14:hiddenFill xmlns:a14="http://schemas.microsoft.com/office/drawing/2010/main">
                <a:solidFill>
                  <a:srgbClr val="FFFFFF"/>
                </a:solidFill>
              </a14:hiddenFill>
            </a:ext>
          </a:extLst>
        </p:spPr>
      </p:pic>
      <p:sp>
        <p:nvSpPr>
          <p:cNvPr id="82" name="Rectangle 7">
            <a:extLst>
              <a:ext uri="{FF2B5EF4-FFF2-40B4-BE49-F238E27FC236}">
                <a16:creationId xmlns:a16="http://schemas.microsoft.com/office/drawing/2014/main" id="{AA2C04D8-5934-4121-9F1E-B68788F78B14}"/>
              </a:ext>
            </a:extLst>
          </p:cNvPr>
          <p:cNvSpPr/>
          <p:nvPr/>
        </p:nvSpPr>
        <p:spPr>
          <a:xfrm>
            <a:off x="515380" y="3533323"/>
            <a:ext cx="2592288" cy="738664"/>
          </a:xfrm>
          <a:prstGeom prst="rect">
            <a:avLst/>
          </a:prstGeom>
        </p:spPr>
        <p:txBody>
          <a:bodyPr wrap="square">
            <a:spAutoFit/>
          </a:bodyPr>
          <a:lstStyle/>
          <a:p>
            <a:r>
              <a:rPr lang="de-CH" sz="1400" dirty="0" smtClean="0"/>
              <a:t>[</a:t>
            </a:r>
            <a:r>
              <a:rPr lang="de-CH" sz="1400" dirty="0"/>
              <a:t>1</a:t>
            </a:r>
            <a:r>
              <a:rPr lang="de-CH" sz="1400" dirty="0" smtClean="0"/>
              <a:t>] </a:t>
            </a:r>
            <a:r>
              <a:rPr lang="en-US" sz="1400" dirty="0"/>
              <a:t>S. </a:t>
            </a:r>
            <a:r>
              <a:rPr lang="en-US" sz="1400" dirty="0" err="1"/>
              <a:t>Salihoglu</a:t>
            </a:r>
            <a:r>
              <a:rPr lang="en-US" sz="1400" dirty="0"/>
              <a:t> and J. </a:t>
            </a:r>
            <a:r>
              <a:rPr lang="en-US" sz="1400" dirty="0" err="1"/>
              <a:t>Widom</a:t>
            </a:r>
            <a:r>
              <a:rPr lang="en-US" sz="1400" dirty="0"/>
              <a:t>, “Optimizing graph algorithms on </a:t>
            </a:r>
            <a:r>
              <a:rPr lang="en-US" sz="1400" dirty="0" err="1"/>
              <a:t>Pregel</a:t>
            </a:r>
            <a:r>
              <a:rPr lang="en-US" sz="1400" dirty="0"/>
              <a:t>-like </a:t>
            </a:r>
            <a:r>
              <a:rPr lang="en-US" sz="1400" dirty="0" smtClean="0"/>
              <a:t>systems”. VLDB. 2014.</a:t>
            </a:r>
            <a:endParaRPr lang="en-US" sz="1400" dirty="0"/>
          </a:p>
        </p:txBody>
      </p:sp>
      <p:sp>
        <p:nvSpPr>
          <p:cNvPr id="83" name="Rounded Rectangle 58">
            <a:extLst>
              <a:ext uri="{FF2B5EF4-FFF2-40B4-BE49-F238E27FC236}">
                <a16:creationId xmlns:a16="http://schemas.microsoft.com/office/drawing/2014/main" id="{F533C29D-DB31-4CEC-8F72-4F58076869E5}"/>
              </a:ext>
            </a:extLst>
          </p:cNvPr>
          <p:cNvSpPr/>
          <p:nvPr/>
        </p:nvSpPr>
        <p:spPr>
          <a:xfrm>
            <a:off x="230224" y="660458"/>
            <a:ext cx="3162599" cy="2872865"/>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chemeClr val="bg1"/>
                </a:solidFill>
              </a:rPr>
              <a:t>“(...) implementing graph algorithms efﬁciently on </a:t>
            </a:r>
            <a:r>
              <a:rPr lang="en-US" sz="2000" dirty="0" err="1">
                <a:solidFill>
                  <a:schemeClr val="bg1"/>
                </a:solidFill>
              </a:rPr>
              <a:t>Pregel</a:t>
            </a:r>
            <a:r>
              <a:rPr lang="en-US" sz="2000" dirty="0">
                <a:solidFill>
                  <a:schemeClr val="bg1"/>
                </a:solidFill>
              </a:rPr>
              <a:t>-like systems (...) can be surprisingly difﬁcult and require careful optimizations.” [1</a:t>
            </a:r>
            <a:r>
              <a:rPr lang="en-US" sz="2000" dirty="0" smtClean="0">
                <a:solidFill>
                  <a:schemeClr val="bg1"/>
                </a:solidFill>
              </a:rPr>
              <a:t>]</a:t>
            </a:r>
          </a:p>
          <a:p>
            <a:r>
              <a:rPr lang="en-US" sz="2000" dirty="0">
                <a:solidFill>
                  <a:schemeClr val="bg1"/>
                </a:solidFill>
              </a:rPr>
              <a:t/>
            </a:r>
            <a:br>
              <a:rPr lang="en-US" sz="2000" dirty="0">
                <a:solidFill>
                  <a:schemeClr val="bg1"/>
                </a:solidFill>
              </a:rPr>
            </a:br>
            <a:r>
              <a:rPr lang="en-US" sz="2000" dirty="0" smtClean="0">
                <a:solidFill>
                  <a:schemeClr val="bg1"/>
                </a:solidFill>
              </a:rPr>
              <a:t>+ other issues</a:t>
            </a:r>
            <a:endParaRPr lang="en-US" sz="2000" dirty="0">
              <a:solidFill>
                <a:schemeClr val="bg1"/>
              </a:solidFill>
            </a:endParaRPr>
          </a:p>
        </p:txBody>
      </p:sp>
      <p:sp>
        <p:nvSpPr>
          <p:cNvPr id="71" name="Rounded Rectangle 58">
            <a:extLst>
              <a:ext uri="{FF2B5EF4-FFF2-40B4-BE49-F238E27FC236}">
                <a16:creationId xmlns:a16="http://schemas.microsoft.com/office/drawing/2014/main" id="{F533C29D-DB31-4CEC-8F72-4F58076869E5}"/>
              </a:ext>
            </a:extLst>
          </p:cNvPr>
          <p:cNvSpPr/>
          <p:nvPr/>
        </p:nvSpPr>
        <p:spPr>
          <a:xfrm>
            <a:off x="8944525" y="691714"/>
            <a:ext cx="3138125" cy="1009126"/>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dirty="0" smtClean="0"/>
              <a:t>What programming paradigm and why?</a:t>
            </a:r>
            <a:endParaRPr lang="de-CH" sz="2600" dirty="0"/>
          </a:p>
        </p:txBody>
      </p:sp>
      <p:pic>
        <p:nvPicPr>
          <p:cNvPr id="72" name="Picture 2" descr="http://www.avonbournetrust.org/user/74/159860.png">
            <a:extLst>
              <a:ext uri="{FF2B5EF4-FFF2-40B4-BE49-F238E27FC236}">
                <a16:creationId xmlns:a16="http://schemas.microsoft.com/office/drawing/2014/main" id="{E24135B5-C8BF-442C-9A11-4E0F523C749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22762" y="556135"/>
            <a:ext cx="595004" cy="595004"/>
          </a:xfrm>
          <a:prstGeom prst="rect">
            <a:avLst/>
          </a:prstGeom>
          <a:noFill/>
          <a:extLst>
            <a:ext uri="{909E8E84-426E-40DD-AFC4-6F175D3DCCD1}">
              <a14:hiddenFill xmlns:a14="http://schemas.microsoft.com/office/drawing/2010/main">
                <a:solidFill>
                  <a:srgbClr val="FFFFFF"/>
                </a:solidFill>
              </a14:hiddenFill>
            </a:ext>
          </a:extLst>
        </p:spPr>
      </p:pic>
      <p:sp>
        <p:nvSpPr>
          <p:cNvPr id="84" name="Rounded Rectangle 58">
            <a:extLst>
              <a:ext uri="{FF2B5EF4-FFF2-40B4-BE49-F238E27FC236}">
                <a16:creationId xmlns:a16="http://schemas.microsoft.com/office/drawing/2014/main" id="{F533C29D-DB31-4CEC-8F72-4F58076869E5}"/>
              </a:ext>
            </a:extLst>
          </p:cNvPr>
          <p:cNvSpPr/>
          <p:nvPr/>
        </p:nvSpPr>
        <p:spPr>
          <a:xfrm>
            <a:off x="5015880" y="2591967"/>
            <a:ext cx="4932548" cy="1665028"/>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dirty="0" smtClean="0"/>
              <a:t>To be able to </a:t>
            </a:r>
            <a:r>
              <a:rPr lang="en-US" sz="2600" b="1" u="sng" dirty="0" smtClean="0"/>
              <a:t>utilize pipelining well</a:t>
            </a:r>
            <a:r>
              <a:rPr lang="en-US" sz="2600" dirty="0" smtClean="0"/>
              <a:t>, we really want to use </a:t>
            </a:r>
            <a:r>
              <a:rPr lang="en-US" sz="2600" b="1" u="sng" dirty="0" smtClean="0"/>
              <a:t>streaming</a:t>
            </a:r>
            <a:r>
              <a:rPr lang="en-US" sz="2600" dirty="0" smtClean="0"/>
              <a:t> (</a:t>
            </a:r>
            <a:r>
              <a:rPr lang="en-US" sz="2600" dirty="0" smtClean="0"/>
              <a:t>aka edge-centric)</a:t>
            </a:r>
            <a:endParaRPr lang="de-CH" sz="2600" dirty="0"/>
          </a:p>
        </p:txBody>
      </p:sp>
    </p:spTree>
    <p:extLst>
      <p:ext uri="{BB962C8B-B14F-4D97-AF65-F5344CB8AC3E}">
        <p14:creationId xmlns:p14="http://schemas.microsoft.com/office/powerpoint/2010/main" val="26015436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par>
                                <p:cTn id="8" presetID="10" presetClass="entr" presetSubtype="0"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500"/>
                                        <p:tgtEl>
                                          <p:spTgt spid="3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3"/>
                                        </p:tgtEl>
                                        <p:attrNameLst>
                                          <p:attrName>style.visibility</p:attrName>
                                        </p:attrNameLst>
                                      </p:cBhvr>
                                      <p:to>
                                        <p:strVal val="visible"/>
                                      </p:to>
                                    </p:set>
                                    <p:animEffect transition="in" filter="fade">
                                      <p:cBhvr>
                                        <p:cTn id="13" dur="500"/>
                                        <p:tgtEl>
                                          <p:spTgt spid="8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2"/>
                                        </p:tgtEl>
                                        <p:attrNameLst>
                                          <p:attrName>style.visibility</p:attrName>
                                        </p:attrNameLst>
                                      </p:cBhvr>
                                      <p:to>
                                        <p:strVal val="visible"/>
                                      </p:to>
                                    </p:set>
                                    <p:animEffect transition="in" filter="fade">
                                      <p:cBhvr>
                                        <p:cTn id="16" dur="500"/>
                                        <p:tgtEl>
                                          <p:spTgt spid="8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84"/>
                                        </p:tgtEl>
                                        <p:attrNameLst>
                                          <p:attrName>style.visibility</p:attrName>
                                        </p:attrNameLst>
                                      </p:cBhvr>
                                      <p:to>
                                        <p:strVal val="visible"/>
                                      </p:to>
                                    </p:set>
                                    <p:animEffect transition="in" filter="fade">
                                      <p:cBhvr>
                                        <p:cTn id="21" dur="500"/>
                                        <p:tgtEl>
                                          <p:spTgt spid="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82" grpId="0"/>
      <p:bldP spid="83" grpId="0" animBg="1"/>
      <p:bldP spid="8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 descr="Image result for graph processing"/>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9601025">
            <a:off x="1914025" y="119580"/>
            <a:ext cx="7851540" cy="785154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0" y="460619"/>
            <a:ext cx="12192000" cy="6397381"/>
          </a:xfrm>
          <a:prstGeom prst="rect">
            <a:avLst/>
          </a:pr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36" name="Ellipse 25">
            <a:extLst>
              <a:ext uri="{FF2B5EF4-FFF2-40B4-BE49-F238E27FC236}">
                <a16:creationId xmlns:a16="http://schemas.microsoft.com/office/drawing/2014/main" id="{D00BDA27-AA5B-420E-8BAB-08BD107C1545}"/>
              </a:ext>
            </a:extLst>
          </p:cNvPr>
          <p:cNvSpPr>
            <a:spLocks noChangeAspect="1"/>
          </p:cNvSpPr>
          <p:nvPr/>
        </p:nvSpPr>
        <p:spPr>
          <a:xfrm>
            <a:off x="7028305" y="3767731"/>
            <a:ext cx="180000" cy="180000"/>
          </a:xfrm>
          <a:prstGeom prst="ellipse">
            <a:avLst/>
          </a:prstGeom>
          <a:solidFill>
            <a:schemeClr val="tx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cxnSp>
        <p:nvCxnSpPr>
          <p:cNvPr id="138" name="Gerader Verbinder 35">
            <a:extLst>
              <a:ext uri="{FF2B5EF4-FFF2-40B4-BE49-F238E27FC236}">
                <a16:creationId xmlns:a16="http://schemas.microsoft.com/office/drawing/2014/main" id="{6854BE3E-9F16-42A0-A1E1-DA320ED2023C}"/>
              </a:ext>
            </a:extLst>
          </p:cNvPr>
          <p:cNvCxnSpPr>
            <a:cxnSpLocks noChangeAspect="1"/>
            <a:stCxn id="136" idx="5"/>
            <a:endCxn id="137" idx="1"/>
          </p:cNvCxnSpPr>
          <p:nvPr/>
        </p:nvCxnSpPr>
        <p:spPr>
          <a:xfrm>
            <a:off x="7181945" y="3921371"/>
            <a:ext cx="170896" cy="300681"/>
          </a:xfrm>
          <a:prstGeom prst="line">
            <a:avLst/>
          </a:prstGeom>
          <a:ln w="76200">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46" name="Rounded Rectangle 58">
            <a:extLst>
              <a:ext uri="{FF2B5EF4-FFF2-40B4-BE49-F238E27FC236}">
                <a16:creationId xmlns:a16="http://schemas.microsoft.com/office/drawing/2014/main" id="{F533C29D-DB31-4CEC-8F72-4F58076869E5}"/>
              </a:ext>
            </a:extLst>
          </p:cNvPr>
          <p:cNvSpPr/>
          <p:nvPr/>
        </p:nvSpPr>
        <p:spPr>
          <a:xfrm>
            <a:off x="9158711" y="3498598"/>
            <a:ext cx="2691568" cy="2555246"/>
          </a:xfrm>
          <a:prstGeom prst="roundRect">
            <a:avLst>
              <a:gd name="adj" fmla="val 12194"/>
            </a:avLst>
          </a:prstGeom>
          <a:solidFill>
            <a:schemeClr val="bg2">
              <a:lumMod val="60000"/>
              <a:lumOff val="40000"/>
            </a:schemeClr>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3600" dirty="0"/>
          </a:p>
        </p:txBody>
      </p:sp>
      <p:sp>
        <p:nvSpPr>
          <p:cNvPr id="147" name="Rounded Rectangle 58">
            <a:extLst>
              <a:ext uri="{FF2B5EF4-FFF2-40B4-BE49-F238E27FC236}">
                <a16:creationId xmlns:a16="http://schemas.microsoft.com/office/drawing/2014/main" id="{F533C29D-DB31-4CEC-8F72-4F58076869E5}"/>
              </a:ext>
            </a:extLst>
          </p:cNvPr>
          <p:cNvSpPr/>
          <p:nvPr/>
        </p:nvSpPr>
        <p:spPr>
          <a:xfrm>
            <a:off x="3335510" y="2959730"/>
            <a:ext cx="3261175" cy="3458820"/>
          </a:xfrm>
          <a:prstGeom prst="roundRect">
            <a:avLst>
              <a:gd name="adj" fmla="val 8539"/>
            </a:avLst>
          </a:prstGeom>
          <a:solidFill>
            <a:schemeClr val="bg2">
              <a:lumMod val="60000"/>
              <a:lumOff val="40000"/>
            </a:schemeClr>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3600" dirty="0"/>
          </a:p>
        </p:txBody>
      </p:sp>
      <p:sp>
        <p:nvSpPr>
          <p:cNvPr id="137" name="Ellipse 27">
            <a:extLst>
              <a:ext uri="{FF2B5EF4-FFF2-40B4-BE49-F238E27FC236}">
                <a16:creationId xmlns:a16="http://schemas.microsoft.com/office/drawing/2014/main" id="{136D9D17-9FB9-4D67-84CB-F2AC8CD232A6}"/>
              </a:ext>
            </a:extLst>
          </p:cNvPr>
          <p:cNvSpPr>
            <a:spLocks noChangeAspect="1"/>
          </p:cNvSpPr>
          <p:nvPr/>
        </p:nvSpPr>
        <p:spPr>
          <a:xfrm>
            <a:off x="7326481" y="4195692"/>
            <a:ext cx="180000" cy="180000"/>
          </a:xfrm>
          <a:prstGeom prst="ellipse">
            <a:avLst/>
          </a:prstGeom>
          <a:solidFill>
            <a:schemeClr val="tx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pic>
        <p:nvPicPr>
          <p:cNvPr id="1026" name="Picture 2" descr="Image result for dram memory"/>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158711" y="4360885"/>
            <a:ext cx="2478774" cy="1579879"/>
          </a:xfrm>
          <a:prstGeom prst="rect">
            <a:avLst/>
          </a:prstGeom>
          <a:noFill/>
          <a:extLst>
            <a:ext uri="{909E8E84-426E-40DD-AFC4-6F175D3DCCD1}">
              <a14:hiddenFill xmlns:a14="http://schemas.microsoft.com/office/drawing/2010/main">
                <a:solidFill>
                  <a:srgbClr val="FFFFFF"/>
                </a:solidFill>
              </a14:hiddenFill>
            </a:ext>
          </a:extLst>
        </p:spPr>
      </p:pic>
      <p:pic>
        <p:nvPicPr>
          <p:cNvPr id="139" name="Picture 4" descr="Image result for fpg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34579" y="3152452"/>
            <a:ext cx="1789993" cy="119688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35" name="Picture 2" descr="Image result for graph processing"/>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9601025">
            <a:off x="9833505" y="3589242"/>
            <a:ext cx="2092182" cy="2092182"/>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Arrow Connector 2"/>
          <p:cNvCxnSpPr/>
          <p:nvPr/>
        </p:nvCxnSpPr>
        <p:spPr>
          <a:xfrm>
            <a:off x="6596685" y="4689140"/>
            <a:ext cx="2562026" cy="0"/>
          </a:xfrm>
          <a:prstGeom prst="straightConnector1">
            <a:avLst/>
          </a:prstGeom>
          <a:ln w="152400">
            <a:solidFill>
              <a:schemeClr val="bg2">
                <a:lumMod val="60000"/>
                <a:lumOff val="4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48" name="Ellipse 25">
            <a:extLst>
              <a:ext uri="{FF2B5EF4-FFF2-40B4-BE49-F238E27FC236}">
                <a16:creationId xmlns:a16="http://schemas.microsoft.com/office/drawing/2014/main" id="{D00BDA27-AA5B-420E-8BAB-08BD107C1545}"/>
              </a:ext>
            </a:extLst>
          </p:cNvPr>
          <p:cNvSpPr>
            <a:spLocks noChangeAspect="1"/>
          </p:cNvSpPr>
          <p:nvPr/>
        </p:nvSpPr>
        <p:spPr>
          <a:xfrm>
            <a:off x="7597972" y="3741371"/>
            <a:ext cx="180000" cy="180000"/>
          </a:xfrm>
          <a:prstGeom prst="ellipse">
            <a:avLst/>
          </a:prstGeom>
          <a:solidFill>
            <a:schemeClr val="tx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cxnSp>
        <p:nvCxnSpPr>
          <p:cNvPr id="149" name="Gerader Verbinder 35">
            <a:extLst>
              <a:ext uri="{FF2B5EF4-FFF2-40B4-BE49-F238E27FC236}">
                <a16:creationId xmlns:a16="http://schemas.microsoft.com/office/drawing/2014/main" id="{6854BE3E-9F16-42A0-A1E1-DA320ED2023C}"/>
              </a:ext>
            </a:extLst>
          </p:cNvPr>
          <p:cNvCxnSpPr>
            <a:cxnSpLocks noChangeAspect="1"/>
            <a:stCxn id="148" idx="5"/>
            <a:endCxn id="150" idx="1"/>
          </p:cNvCxnSpPr>
          <p:nvPr/>
        </p:nvCxnSpPr>
        <p:spPr>
          <a:xfrm>
            <a:off x="7751612" y="3895011"/>
            <a:ext cx="170896" cy="300681"/>
          </a:xfrm>
          <a:prstGeom prst="line">
            <a:avLst/>
          </a:prstGeom>
          <a:ln w="76200">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50" name="Ellipse 27">
            <a:extLst>
              <a:ext uri="{FF2B5EF4-FFF2-40B4-BE49-F238E27FC236}">
                <a16:creationId xmlns:a16="http://schemas.microsoft.com/office/drawing/2014/main" id="{136D9D17-9FB9-4D67-84CB-F2AC8CD232A6}"/>
              </a:ext>
            </a:extLst>
          </p:cNvPr>
          <p:cNvSpPr>
            <a:spLocks noChangeAspect="1"/>
          </p:cNvSpPr>
          <p:nvPr/>
        </p:nvSpPr>
        <p:spPr>
          <a:xfrm>
            <a:off x="7896148" y="4169332"/>
            <a:ext cx="180000" cy="180000"/>
          </a:xfrm>
          <a:prstGeom prst="ellipse">
            <a:avLst/>
          </a:prstGeom>
          <a:solidFill>
            <a:schemeClr val="tx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sp>
        <p:nvSpPr>
          <p:cNvPr id="155" name="Ellipse 25">
            <a:extLst>
              <a:ext uri="{FF2B5EF4-FFF2-40B4-BE49-F238E27FC236}">
                <a16:creationId xmlns:a16="http://schemas.microsoft.com/office/drawing/2014/main" id="{D00BDA27-AA5B-420E-8BAB-08BD107C1545}"/>
              </a:ext>
            </a:extLst>
          </p:cNvPr>
          <p:cNvSpPr>
            <a:spLocks noChangeAspect="1"/>
          </p:cNvSpPr>
          <p:nvPr/>
        </p:nvSpPr>
        <p:spPr>
          <a:xfrm>
            <a:off x="8235507" y="3767731"/>
            <a:ext cx="180000" cy="180000"/>
          </a:xfrm>
          <a:prstGeom prst="ellipse">
            <a:avLst/>
          </a:prstGeom>
          <a:solidFill>
            <a:schemeClr val="tx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cxnSp>
        <p:nvCxnSpPr>
          <p:cNvPr id="156" name="Gerader Verbinder 35">
            <a:extLst>
              <a:ext uri="{FF2B5EF4-FFF2-40B4-BE49-F238E27FC236}">
                <a16:creationId xmlns:a16="http://schemas.microsoft.com/office/drawing/2014/main" id="{6854BE3E-9F16-42A0-A1E1-DA320ED2023C}"/>
              </a:ext>
            </a:extLst>
          </p:cNvPr>
          <p:cNvCxnSpPr>
            <a:cxnSpLocks noChangeAspect="1"/>
            <a:stCxn id="155" idx="5"/>
            <a:endCxn id="157" idx="1"/>
          </p:cNvCxnSpPr>
          <p:nvPr/>
        </p:nvCxnSpPr>
        <p:spPr>
          <a:xfrm>
            <a:off x="8389147" y="3921371"/>
            <a:ext cx="170896" cy="300681"/>
          </a:xfrm>
          <a:prstGeom prst="line">
            <a:avLst/>
          </a:prstGeom>
          <a:ln w="76200">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57" name="Ellipse 27">
            <a:extLst>
              <a:ext uri="{FF2B5EF4-FFF2-40B4-BE49-F238E27FC236}">
                <a16:creationId xmlns:a16="http://schemas.microsoft.com/office/drawing/2014/main" id="{136D9D17-9FB9-4D67-84CB-F2AC8CD232A6}"/>
              </a:ext>
            </a:extLst>
          </p:cNvPr>
          <p:cNvSpPr>
            <a:spLocks noChangeAspect="1"/>
          </p:cNvSpPr>
          <p:nvPr/>
        </p:nvSpPr>
        <p:spPr>
          <a:xfrm>
            <a:off x="8533683" y="4195692"/>
            <a:ext cx="180000" cy="180000"/>
          </a:xfrm>
          <a:prstGeom prst="ellipse">
            <a:avLst/>
          </a:prstGeom>
          <a:solidFill>
            <a:schemeClr val="tx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cxnSp>
        <p:nvCxnSpPr>
          <p:cNvPr id="159" name="Straight Arrow Connector 158"/>
          <p:cNvCxnSpPr/>
          <p:nvPr/>
        </p:nvCxnSpPr>
        <p:spPr>
          <a:xfrm>
            <a:off x="7185497" y="3541774"/>
            <a:ext cx="952847" cy="0"/>
          </a:xfrm>
          <a:prstGeom prst="straightConnector1">
            <a:avLst/>
          </a:prstGeom>
          <a:ln w="57150">
            <a:solidFill>
              <a:schemeClr val="tx1"/>
            </a:solidFill>
            <a:prstDash val="sys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61" name="Ellipse 25">
            <a:extLst>
              <a:ext uri="{FF2B5EF4-FFF2-40B4-BE49-F238E27FC236}">
                <a16:creationId xmlns:a16="http://schemas.microsoft.com/office/drawing/2014/main" id="{D00BDA27-AA5B-420E-8BAB-08BD107C1545}"/>
              </a:ext>
            </a:extLst>
          </p:cNvPr>
          <p:cNvSpPr>
            <a:spLocks noChangeAspect="1"/>
          </p:cNvSpPr>
          <p:nvPr/>
        </p:nvSpPr>
        <p:spPr>
          <a:xfrm>
            <a:off x="5361621" y="4568805"/>
            <a:ext cx="180000" cy="180000"/>
          </a:xfrm>
          <a:prstGeom prst="ellipse">
            <a:avLst/>
          </a:prstGeom>
          <a:solidFill>
            <a:schemeClr val="tx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cxnSp>
        <p:nvCxnSpPr>
          <p:cNvPr id="162" name="Gerader Verbinder 35">
            <a:extLst>
              <a:ext uri="{FF2B5EF4-FFF2-40B4-BE49-F238E27FC236}">
                <a16:creationId xmlns:a16="http://schemas.microsoft.com/office/drawing/2014/main" id="{6854BE3E-9F16-42A0-A1E1-DA320ED2023C}"/>
              </a:ext>
            </a:extLst>
          </p:cNvPr>
          <p:cNvCxnSpPr>
            <a:cxnSpLocks noChangeAspect="1"/>
            <a:stCxn id="161" idx="5"/>
            <a:endCxn id="163" idx="1"/>
          </p:cNvCxnSpPr>
          <p:nvPr/>
        </p:nvCxnSpPr>
        <p:spPr>
          <a:xfrm>
            <a:off x="5515261" y="4722445"/>
            <a:ext cx="170896" cy="300681"/>
          </a:xfrm>
          <a:prstGeom prst="line">
            <a:avLst/>
          </a:prstGeom>
          <a:ln w="76200">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63" name="Ellipse 27">
            <a:extLst>
              <a:ext uri="{FF2B5EF4-FFF2-40B4-BE49-F238E27FC236}">
                <a16:creationId xmlns:a16="http://schemas.microsoft.com/office/drawing/2014/main" id="{136D9D17-9FB9-4D67-84CB-F2AC8CD232A6}"/>
              </a:ext>
            </a:extLst>
          </p:cNvPr>
          <p:cNvSpPr>
            <a:spLocks noChangeAspect="1"/>
          </p:cNvSpPr>
          <p:nvPr/>
        </p:nvSpPr>
        <p:spPr>
          <a:xfrm>
            <a:off x="5659797" y="4996766"/>
            <a:ext cx="180000" cy="180000"/>
          </a:xfrm>
          <a:prstGeom prst="ellipse">
            <a:avLst/>
          </a:prstGeom>
          <a:solidFill>
            <a:schemeClr val="tx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sp>
        <p:nvSpPr>
          <p:cNvPr id="166" name="Arc 165"/>
          <p:cNvSpPr/>
          <p:nvPr/>
        </p:nvSpPr>
        <p:spPr>
          <a:xfrm rot="16549170">
            <a:off x="5631844" y="4542748"/>
            <a:ext cx="415904" cy="286439"/>
          </a:xfrm>
          <a:prstGeom prst="arc">
            <a:avLst>
              <a:gd name="adj1" fmla="val 16200000"/>
              <a:gd name="adj2" fmla="val 10926082"/>
            </a:avLst>
          </a:prstGeom>
          <a:ln w="57150">
            <a:solidFill>
              <a:schemeClr val="accent1">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7" name="Ellipse 25">
            <a:extLst>
              <a:ext uri="{FF2B5EF4-FFF2-40B4-BE49-F238E27FC236}">
                <a16:creationId xmlns:a16="http://schemas.microsoft.com/office/drawing/2014/main" id="{D00BDA27-AA5B-420E-8BAB-08BD107C1545}"/>
              </a:ext>
            </a:extLst>
          </p:cNvPr>
          <p:cNvSpPr>
            <a:spLocks noChangeAspect="1"/>
          </p:cNvSpPr>
          <p:nvPr/>
        </p:nvSpPr>
        <p:spPr>
          <a:xfrm>
            <a:off x="7192312" y="5019380"/>
            <a:ext cx="180000" cy="180000"/>
          </a:xfrm>
          <a:prstGeom prst="ellipse">
            <a:avLst/>
          </a:prstGeom>
          <a:solidFill>
            <a:schemeClr val="tx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cxnSp>
        <p:nvCxnSpPr>
          <p:cNvPr id="168" name="Gerader Verbinder 35">
            <a:extLst>
              <a:ext uri="{FF2B5EF4-FFF2-40B4-BE49-F238E27FC236}">
                <a16:creationId xmlns:a16="http://schemas.microsoft.com/office/drawing/2014/main" id="{6854BE3E-9F16-42A0-A1E1-DA320ED2023C}"/>
              </a:ext>
            </a:extLst>
          </p:cNvPr>
          <p:cNvCxnSpPr>
            <a:cxnSpLocks noChangeAspect="1"/>
            <a:stCxn id="167" idx="5"/>
            <a:endCxn id="169" idx="1"/>
          </p:cNvCxnSpPr>
          <p:nvPr/>
        </p:nvCxnSpPr>
        <p:spPr>
          <a:xfrm>
            <a:off x="7345952" y="5173020"/>
            <a:ext cx="170896" cy="300681"/>
          </a:xfrm>
          <a:prstGeom prst="line">
            <a:avLst/>
          </a:prstGeom>
          <a:ln w="76200">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69" name="Ellipse 27">
            <a:extLst>
              <a:ext uri="{FF2B5EF4-FFF2-40B4-BE49-F238E27FC236}">
                <a16:creationId xmlns:a16="http://schemas.microsoft.com/office/drawing/2014/main" id="{136D9D17-9FB9-4D67-84CB-F2AC8CD232A6}"/>
              </a:ext>
            </a:extLst>
          </p:cNvPr>
          <p:cNvSpPr>
            <a:spLocks noChangeAspect="1"/>
          </p:cNvSpPr>
          <p:nvPr/>
        </p:nvSpPr>
        <p:spPr>
          <a:xfrm>
            <a:off x="7490488" y="5447341"/>
            <a:ext cx="180000" cy="180000"/>
          </a:xfrm>
          <a:prstGeom prst="ellipse">
            <a:avLst/>
          </a:prstGeom>
          <a:solidFill>
            <a:schemeClr val="tx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sp>
        <p:nvSpPr>
          <p:cNvPr id="170" name="Ellipse 25">
            <a:extLst>
              <a:ext uri="{FF2B5EF4-FFF2-40B4-BE49-F238E27FC236}">
                <a16:creationId xmlns:a16="http://schemas.microsoft.com/office/drawing/2014/main" id="{D00BDA27-AA5B-420E-8BAB-08BD107C1545}"/>
              </a:ext>
            </a:extLst>
          </p:cNvPr>
          <p:cNvSpPr>
            <a:spLocks noChangeAspect="1"/>
          </p:cNvSpPr>
          <p:nvPr/>
        </p:nvSpPr>
        <p:spPr>
          <a:xfrm>
            <a:off x="7761979" y="4993020"/>
            <a:ext cx="180000" cy="180000"/>
          </a:xfrm>
          <a:prstGeom prst="ellipse">
            <a:avLst/>
          </a:prstGeom>
          <a:solidFill>
            <a:schemeClr val="tx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cxnSp>
        <p:nvCxnSpPr>
          <p:cNvPr id="171" name="Gerader Verbinder 35">
            <a:extLst>
              <a:ext uri="{FF2B5EF4-FFF2-40B4-BE49-F238E27FC236}">
                <a16:creationId xmlns:a16="http://schemas.microsoft.com/office/drawing/2014/main" id="{6854BE3E-9F16-42A0-A1E1-DA320ED2023C}"/>
              </a:ext>
            </a:extLst>
          </p:cNvPr>
          <p:cNvCxnSpPr>
            <a:cxnSpLocks noChangeAspect="1"/>
            <a:stCxn id="170" idx="5"/>
            <a:endCxn id="172" idx="1"/>
          </p:cNvCxnSpPr>
          <p:nvPr/>
        </p:nvCxnSpPr>
        <p:spPr>
          <a:xfrm>
            <a:off x="7915619" y="5146660"/>
            <a:ext cx="170896" cy="300681"/>
          </a:xfrm>
          <a:prstGeom prst="line">
            <a:avLst/>
          </a:prstGeom>
          <a:ln w="76200">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72" name="Ellipse 27">
            <a:extLst>
              <a:ext uri="{FF2B5EF4-FFF2-40B4-BE49-F238E27FC236}">
                <a16:creationId xmlns:a16="http://schemas.microsoft.com/office/drawing/2014/main" id="{136D9D17-9FB9-4D67-84CB-F2AC8CD232A6}"/>
              </a:ext>
            </a:extLst>
          </p:cNvPr>
          <p:cNvSpPr>
            <a:spLocks noChangeAspect="1"/>
          </p:cNvSpPr>
          <p:nvPr/>
        </p:nvSpPr>
        <p:spPr>
          <a:xfrm>
            <a:off x="8060155" y="5420981"/>
            <a:ext cx="180000" cy="180000"/>
          </a:xfrm>
          <a:prstGeom prst="ellipse">
            <a:avLst/>
          </a:prstGeom>
          <a:solidFill>
            <a:schemeClr val="tx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sp>
        <p:nvSpPr>
          <p:cNvPr id="173" name="Ellipse 25">
            <a:extLst>
              <a:ext uri="{FF2B5EF4-FFF2-40B4-BE49-F238E27FC236}">
                <a16:creationId xmlns:a16="http://schemas.microsoft.com/office/drawing/2014/main" id="{D00BDA27-AA5B-420E-8BAB-08BD107C1545}"/>
              </a:ext>
            </a:extLst>
          </p:cNvPr>
          <p:cNvSpPr>
            <a:spLocks noChangeAspect="1"/>
          </p:cNvSpPr>
          <p:nvPr/>
        </p:nvSpPr>
        <p:spPr>
          <a:xfrm>
            <a:off x="8399514" y="5019380"/>
            <a:ext cx="180000" cy="180000"/>
          </a:xfrm>
          <a:prstGeom prst="ellipse">
            <a:avLst/>
          </a:prstGeom>
          <a:solidFill>
            <a:schemeClr val="tx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cxnSp>
        <p:nvCxnSpPr>
          <p:cNvPr id="174" name="Gerader Verbinder 35">
            <a:extLst>
              <a:ext uri="{FF2B5EF4-FFF2-40B4-BE49-F238E27FC236}">
                <a16:creationId xmlns:a16="http://schemas.microsoft.com/office/drawing/2014/main" id="{6854BE3E-9F16-42A0-A1E1-DA320ED2023C}"/>
              </a:ext>
            </a:extLst>
          </p:cNvPr>
          <p:cNvCxnSpPr>
            <a:cxnSpLocks noChangeAspect="1"/>
            <a:stCxn id="173" idx="5"/>
            <a:endCxn id="175" idx="1"/>
          </p:cNvCxnSpPr>
          <p:nvPr/>
        </p:nvCxnSpPr>
        <p:spPr>
          <a:xfrm>
            <a:off x="8553154" y="5173020"/>
            <a:ext cx="170896" cy="300681"/>
          </a:xfrm>
          <a:prstGeom prst="line">
            <a:avLst/>
          </a:prstGeom>
          <a:ln w="76200">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75" name="Ellipse 27">
            <a:extLst>
              <a:ext uri="{FF2B5EF4-FFF2-40B4-BE49-F238E27FC236}">
                <a16:creationId xmlns:a16="http://schemas.microsoft.com/office/drawing/2014/main" id="{136D9D17-9FB9-4D67-84CB-F2AC8CD232A6}"/>
              </a:ext>
            </a:extLst>
          </p:cNvPr>
          <p:cNvSpPr>
            <a:spLocks noChangeAspect="1"/>
          </p:cNvSpPr>
          <p:nvPr/>
        </p:nvSpPr>
        <p:spPr>
          <a:xfrm>
            <a:off x="8697690" y="5447341"/>
            <a:ext cx="180000" cy="180000"/>
          </a:xfrm>
          <a:prstGeom prst="ellipse">
            <a:avLst/>
          </a:prstGeom>
          <a:solidFill>
            <a:schemeClr val="tx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cxnSp>
        <p:nvCxnSpPr>
          <p:cNvPr id="176" name="Straight Arrow Connector 175"/>
          <p:cNvCxnSpPr/>
          <p:nvPr/>
        </p:nvCxnSpPr>
        <p:spPr>
          <a:xfrm flipH="1">
            <a:off x="7624091" y="5864569"/>
            <a:ext cx="983599" cy="0"/>
          </a:xfrm>
          <a:prstGeom prst="straightConnector1">
            <a:avLst/>
          </a:prstGeom>
          <a:ln w="57150">
            <a:solidFill>
              <a:schemeClr val="tx1"/>
            </a:solidFill>
            <a:prstDash val="sys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78" name="Rounded Rectangle 58">
            <a:extLst>
              <a:ext uri="{FF2B5EF4-FFF2-40B4-BE49-F238E27FC236}">
                <a16:creationId xmlns:a16="http://schemas.microsoft.com/office/drawing/2014/main" id="{F533C29D-DB31-4CEC-8F72-4F58076869E5}"/>
              </a:ext>
            </a:extLst>
          </p:cNvPr>
          <p:cNvSpPr/>
          <p:nvPr/>
        </p:nvSpPr>
        <p:spPr>
          <a:xfrm>
            <a:off x="5678912" y="3983973"/>
            <a:ext cx="4198120" cy="1295110"/>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Streaming all edges in and out is one “</a:t>
            </a:r>
            <a:r>
              <a:rPr lang="en-US" sz="2000" b="1" dirty="0" smtClean="0"/>
              <a:t>pass</a:t>
            </a:r>
            <a:r>
              <a:rPr lang="en-US" sz="2000" dirty="0" smtClean="0"/>
              <a:t>”. Repeat it a certain (algorithm-dependent) number of times</a:t>
            </a:r>
            <a:endParaRPr lang="de-CH" sz="2000" dirty="0"/>
          </a:p>
        </p:txBody>
      </p:sp>
      <p:sp>
        <p:nvSpPr>
          <p:cNvPr id="181" name="Rounded Rectangle 58">
            <a:extLst>
              <a:ext uri="{FF2B5EF4-FFF2-40B4-BE49-F238E27FC236}">
                <a16:creationId xmlns:a16="http://schemas.microsoft.com/office/drawing/2014/main" id="{F533C29D-DB31-4CEC-8F72-4F58076869E5}"/>
              </a:ext>
            </a:extLst>
          </p:cNvPr>
          <p:cNvSpPr/>
          <p:nvPr/>
        </p:nvSpPr>
        <p:spPr>
          <a:xfrm>
            <a:off x="659397" y="785287"/>
            <a:ext cx="7522344" cy="1195909"/>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t>…How </a:t>
            </a:r>
            <a:r>
              <a:rPr lang="en-US" sz="2000" b="1" dirty="0" smtClean="0"/>
              <a:t>to minimize the number of “passes” over edges</a:t>
            </a:r>
            <a:r>
              <a:rPr lang="en-US" sz="2000" dirty="0" smtClean="0"/>
              <a:t>? This can get </a:t>
            </a:r>
            <a:r>
              <a:rPr lang="en-US" sz="2000" b="1" u="sng" dirty="0" smtClean="0"/>
              <a:t>really</a:t>
            </a:r>
            <a:r>
              <a:rPr lang="en-US" sz="2000" dirty="0" smtClean="0"/>
              <a:t> bad in the “traditional” edge-centric </a:t>
            </a:r>
            <a:r>
              <a:rPr lang="en-US" sz="2000" dirty="0" smtClean="0"/>
              <a:t>approach (e.g</a:t>
            </a:r>
            <a:r>
              <a:rPr lang="en-US" sz="2000" dirty="0" smtClean="0"/>
              <a:t>., </a:t>
            </a:r>
            <a:r>
              <a:rPr lang="en-US" sz="2000" dirty="0" smtClean="0"/>
              <a:t>BFS needs </a:t>
            </a:r>
            <a:r>
              <a:rPr lang="en-US" sz="2000" i="1" dirty="0" smtClean="0"/>
              <a:t>D</a:t>
            </a:r>
            <a:r>
              <a:rPr lang="en-US" sz="2000" dirty="0" smtClean="0"/>
              <a:t> passes; </a:t>
            </a:r>
            <a:r>
              <a:rPr lang="en-US" sz="2000" i="1" dirty="0" smtClean="0"/>
              <a:t>D</a:t>
            </a:r>
            <a:r>
              <a:rPr lang="en-US" sz="2000" dirty="0" smtClean="0"/>
              <a:t> </a:t>
            </a:r>
            <a:r>
              <a:rPr lang="en-US" sz="2000" dirty="0"/>
              <a:t>=</a:t>
            </a:r>
            <a:r>
              <a:rPr lang="en-US" sz="2000" dirty="0" smtClean="0"/>
              <a:t> </a:t>
            </a:r>
            <a:r>
              <a:rPr lang="en-US" sz="2000" dirty="0" smtClean="0"/>
              <a:t>diameter [1</a:t>
            </a:r>
            <a:r>
              <a:rPr lang="en-US" sz="2000" dirty="0" smtClean="0"/>
              <a:t>]).</a:t>
            </a:r>
            <a:endParaRPr lang="de-CH" sz="2000" dirty="0"/>
          </a:p>
        </p:txBody>
      </p:sp>
      <p:pic>
        <p:nvPicPr>
          <p:cNvPr id="182" name="Picture 2" descr="http://www.avonbournetrust.org/user/74/159860.png">
            <a:extLst>
              <a:ext uri="{FF2B5EF4-FFF2-40B4-BE49-F238E27FC236}">
                <a16:creationId xmlns:a16="http://schemas.microsoft.com/office/drawing/2014/main" id="{E24135B5-C8BF-442C-9A11-4E0F523C749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71339" y="1543147"/>
            <a:ext cx="550288" cy="550286"/>
          </a:xfrm>
          <a:prstGeom prst="rect">
            <a:avLst/>
          </a:prstGeom>
          <a:noFill/>
          <a:extLst>
            <a:ext uri="{909E8E84-426E-40DD-AFC4-6F175D3DCCD1}">
              <a14:hiddenFill xmlns:a14="http://schemas.microsoft.com/office/drawing/2010/main">
                <a:solidFill>
                  <a:srgbClr val="FFFFFF"/>
                </a:solidFill>
              </a14:hiddenFill>
            </a:ext>
          </a:extLst>
        </p:spPr>
      </p:pic>
      <p:sp>
        <p:nvSpPr>
          <p:cNvPr id="51" name="Rounded Rectangle 58">
            <a:extLst>
              <a:ext uri="{FF2B5EF4-FFF2-40B4-BE49-F238E27FC236}">
                <a16:creationId xmlns:a16="http://schemas.microsoft.com/office/drawing/2014/main" id="{F533C29D-DB31-4CEC-8F72-4F58076869E5}"/>
              </a:ext>
            </a:extLst>
          </p:cNvPr>
          <p:cNvSpPr/>
          <p:nvPr/>
        </p:nvSpPr>
        <p:spPr>
          <a:xfrm>
            <a:off x="8944525" y="691714"/>
            <a:ext cx="3138125" cy="1009126"/>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dirty="0" smtClean="0"/>
              <a:t>What programming paradigm and why?</a:t>
            </a:r>
            <a:endParaRPr lang="de-CH" sz="2600" dirty="0"/>
          </a:p>
        </p:txBody>
      </p:sp>
      <p:pic>
        <p:nvPicPr>
          <p:cNvPr id="52" name="Picture 2" descr="http://www.avonbournetrust.org/user/74/159860.png">
            <a:extLst>
              <a:ext uri="{FF2B5EF4-FFF2-40B4-BE49-F238E27FC236}">
                <a16:creationId xmlns:a16="http://schemas.microsoft.com/office/drawing/2014/main" id="{E24135B5-C8BF-442C-9A11-4E0F523C749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622762" y="556135"/>
            <a:ext cx="595004" cy="595004"/>
          </a:xfrm>
          <a:prstGeom prst="rect">
            <a:avLst/>
          </a:prstGeom>
          <a:noFill/>
          <a:extLst>
            <a:ext uri="{909E8E84-426E-40DD-AFC4-6F175D3DCCD1}">
              <a14:hiddenFill xmlns:a14="http://schemas.microsoft.com/office/drawing/2010/main">
                <a:solidFill>
                  <a:srgbClr val="FFFFFF"/>
                </a:solidFill>
              </a14:hiddenFill>
            </a:ext>
          </a:extLst>
        </p:spPr>
      </p:pic>
      <p:sp>
        <p:nvSpPr>
          <p:cNvPr id="53" name="Rectangle 7">
            <a:extLst>
              <a:ext uri="{FF2B5EF4-FFF2-40B4-BE49-F238E27FC236}">
                <a16:creationId xmlns:a16="http://schemas.microsoft.com/office/drawing/2014/main" id="{AA2C04D8-5934-4121-9F1E-B68788F78B14}"/>
              </a:ext>
            </a:extLst>
          </p:cNvPr>
          <p:cNvSpPr/>
          <p:nvPr/>
        </p:nvSpPr>
        <p:spPr>
          <a:xfrm>
            <a:off x="4803252" y="6586808"/>
            <a:ext cx="7401866" cy="307777"/>
          </a:xfrm>
          <a:prstGeom prst="rect">
            <a:avLst/>
          </a:prstGeom>
        </p:spPr>
        <p:txBody>
          <a:bodyPr wrap="square">
            <a:spAutoFit/>
          </a:bodyPr>
          <a:lstStyle/>
          <a:p>
            <a:r>
              <a:rPr lang="de-CH" sz="1400" dirty="0" smtClean="0"/>
              <a:t>[</a:t>
            </a:r>
            <a:r>
              <a:rPr lang="de-CH" sz="1400" dirty="0"/>
              <a:t>1</a:t>
            </a:r>
            <a:r>
              <a:rPr lang="de-CH" sz="1400" dirty="0" smtClean="0"/>
              <a:t>] </a:t>
            </a:r>
            <a:r>
              <a:rPr lang="de-CH" sz="1400" dirty="0"/>
              <a:t>A. Roy et al. </a:t>
            </a:r>
            <a:r>
              <a:rPr lang="en-US" sz="1400" dirty="0"/>
              <a:t>X-stream: Edge-Centric Graph Processing using Streaming </a:t>
            </a:r>
            <a:r>
              <a:rPr lang="en-US" sz="1400" dirty="0" smtClean="0"/>
              <a:t>Partitions. SOSP. </a:t>
            </a:r>
            <a:r>
              <a:rPr lang="en-US" sz="1400" dirty="0"/>
              <a:t>2013</a:t>
            </a:r>
            <a:r>
              <a:rPr lang="en-US" sz="1400" dirty="0" smtClean="0"/>
              <a:t>.</a:t>
            </a:r>
            <a:endParaRPr lang="en-US" sz="1400" dirty="0"/>
          </a:p>
        </p:txBody>
      </p:sp>
      <p:sp>
        <p:nvSpPr>
          <p:cNvPr id="4" name="Rectangle 3"/>
          <p:cNvSpPr/>
          <p:nvPr/>
        </p:nvSpPr>
        <p:spPr>
          <a:xfrm>
            <a:off x="9266195" y="3578399"/>
            <a:ext cx="801823" cy="369332"/>
          </a:xfrm>
          <a:prstGeom prst="rect">
            <a:avLst/>
          </a:prstGeom>
        </p:spPr>
        <p:txBody>
          <a:bodyPr wrap="none">
            <a:spAutoFit/>
          </a:bodyPr>
          <a:lstStyle/>
          <a:p>
            <a:r>
              <a:rPr lang="en-US" b="1" dirty="0"/>
              <a:t>DRAM</a:t>
            </a:r>
          </a:p>
        </p:txBody>
      </p:sp>
      <p:pic>
        <p:nvPicPr>
          <p:cNvPr id="55" name="Picture 2" descr="Image result for xilinx fpga"/>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505850" y="4555631"/>
            <a:ext cx="1420599" cy="888785"/>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4" descr="Image result for cpu"/>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491537" y="3158429"/>
            <a:ext cx="920179" cy="69013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3762119" y="5479099"/>
            <a:ext cx="2611311" cy="923330"/>
          </a:xfrm>
          <a:prstGeom prst="rect">
            <a:avLst/>
          </a:prstGeom>
        </p:spPr>
        <p:txBody>
          <a:bodyPr wrap="square">
            <a:spAutoFit/>
          </a:bodyPr>
          <a:lstStyle/>
          <a:p>
            <a:pPr algn="ctr"/>
            <a:r>
              <a:rPr lang="en-US" b="1" dirty="0"/>
              <a:t>Some processing unit (CPU, GPU, FPGA, </a:t>
            </a:r>
            <a:r>
              <a:rPr lang="en-US" b="1" dirty="0" smtClean="0"/>
              <a:t>…, for a moment we don’t care)</a:t>
            </a:r>
            <a:endParaRPr lang="en-US" b="1" dirty="0"/>
          </a:p>
        </p:txBody>
      </p:sp>
      <p:sp>
        <p:nvSpPr>
          <p:cNvPr id="61" name="Rounded Rectangle 58">
            <a:extLst>
              <a:ext uri="{FF2B5EF4-FFF2-40B4-BE49-F238E27FC236}">
                <a16:creationId xmlns:a16="http://schemas.microsoft.com/office/drawing/2014/main" id="{F533C29D-DB31-4CEC-8F72-4F58076869E5}"/>
              </a:ext>
            </a:extLst>
          </p:cNvPr>
          <p:cNvSpPr/>
          <p:nvPr/>
        </p:nvSpPr>
        <p:spPr>
          <a:xfrm rot="20924613">
            <a:off x="8819894" y="470182"/>
            <a:ext cx="3282820" cy="1372726"/>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Use some form of streaming (aka </a:t>
            </a:r>
            <a:r>
              <a:rPr lang="en-US" sz="2000" b="1" dirty="0" smtClean="0"/>
              <a:t>edge-centric</a:t>
            </a:r>
            <a:r>
              <a:rPr lang="en-US" sz="2000" dirty="0" smtClean="0"/>
              <a:t>); we can use pipelining efficiently (“streaming ≈ pipelining”) </a:t>
            </a:r>
            <a:endParaRPr lang="de-CH" sz="2000" dirty="0"/>
          </a:p>
        </p:txBody>
      </p:sp>
      <p:sp>
        <p:nvSpPr>
          <p:cNvPr id="47" name="Rounded Rectangle 58">
            <a:extLst>
              <a:ext uri="{FF2B5EF4-FFF2-40B4-BE49-F238E27FC236}">
                <a16:creationId xmlns:a16="http://schemas.microsoft.com/office/drawing/2014/main" id="{F533C29D-DB31-4CEC-8F72-4F58076869E5}"/>
              </a:ext>
            </a:extLst>
          </p:cNvPr>
          <p:cNvSpPr/>
          <p:nvPr/>
        </p:nvSpPr>
        <p:spPr>
          <a:xfrm>
            <a:off x="557675" y="2327478"/>
            <a:ext cx="2346215" cy="1691585"/>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…Processing </a:t>
            </a:r>
            <a:r>
              <a:rPr lang="en-US" sz="2000" dirty="0" smtClean="0"/>
              <a:t>edges is sequential – </a:t>
            </a:r>
            <a:r>
              <a:rPr lang="en-US" sz="2000" b="1" dirty="0" smtClean="0"/>
              <a:t>how to incorporate parallelism</a:t>
            </a:r>
            <a:r>
              <a:rPr lang="en-US" sz="2000" dirty="0" smtClean="0"/>
              <a:t>?</a:t>
            </a:r>
            <a:endParaRPr lang="de-CH" sz="2000" dirty="0"/>
          </a:p>
        </p:txBody>
      </p:sp>
      <p:pic>
        <p:nvPicPr>
          <p:cNvPr id="48" name="Picture 2" descr="http://www.avonbournetrust.org/user/74/159860.png">
            <a:extLst>
              <a:ext uri="{FF2B5EF4-FFF2-40B4-BE49-F238E27FC236}">
                <a16:creationId xmlns:a16="http://schemas.microsoft.com/office/drawing/2014/main" id="{E24135B5-C8BF-442C-9A11-4E0F523C749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2180" y="3547081"/>
            <a:ext cx="550288" cy="550286"/>
          </a:xfrm>
          <a:prstGeom prst="rect">
            <a:avLst/>
          </a:prstGeom>
          <a:noFill/>
          <a:extLst>
            <a:ext uri="{909E8E84-426E-40DD-AFC4-6F175D3DCCD1}">
              <a14:hiddenFill xmlns:a14="http://schemas.microsoft.com/office/drawing/2010/main">
                <a:solidFill>
                  <a:srgbClr val="FFFFFF"/>
                </a:solidFill>
              </a14:hiddenFill>
            </a:ext>
          </a:extLst>
        </p:spPr>
      </p:pic>
      <p:sp>
        <p:nvSpPr>
          <p:cNvPr id="49" name="Rounded Rectangle 58">
            <a:extLst>
              <a:ext uri="{FF2B5EF4-FFF2-40B4-BE49-F238E27FC236}">
                <a16:creationId xmlns:a16="http://schemas.microsoft.com/office/drawing/2014/main" id="{F533C29D-DB31-4CEC-8F72-4F58076869E5}"/>
              </a:ext>
            </a:extLst>
          </p:cNvPr>
          <p:cNvSpPr/>
          <p:nvPr/>
        </p:nvSpPr>
        <p:spPr>
          <a:xfrm>
            <a:off x="7100128" y="2355096"/>
            <a:ext cx="1972774" cy="842333"/>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bg1"/>
                </a:solidFill>
              </a:rPr>
              <a:t>Issues…</a:t>
            </a:r>
            <a:endParaRPr lang="en-US" sz="2000" dirty="0">
              <a:solidFill>
                <a:schemeClr val="bg1"/>
              </a:solidFill>
            </a:endParaRPr>
          </a:p>
        </p:txBody>
      </p:sp>
    </p:spTree>
    <p:extLst>
      <p:ext uri="{BB962C8B-B14F-4D97-AF65-F5344CB8AC3E}">
        <p14:creationId xmlns:p14="http://schemas.microsoft.com/office/powerpoint/2010/main" val="6772206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fade">
                                      <p:cBhvr>
                                        <p:cTn id="7" dur="500"/>
                                        <p:tgtEl>
                                          <p:spTgt spid="6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46"/>
                                        </p:tgtEl>
                                        <p:attrNameLst>
                                          <p:attrName>style.visibility</p:attrName>
                                        </p:attrNameLst>
                                      </p:cBhvr>
                                      <p:to>
                                        <p:strVal val="visible"/>
                                      </p:to>
                                    </p:set>
                                    <p:animEffect transition="in" filter="fade">
                                      <p:cBhvr>
                                        <p:cTn id="15" dur="500"/>
                                        <p:tgtEl>
                                          <p:spTgt spid="14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35"/>
                                        </p:tgtEl>
                                        <p:attrNameLst>
                                          <p:attrName>style.visibility</p:attrName>
                                        </p:attrNameLst>
                                      </p:cBhvr>
                                      <p:to>
                                        <p:strVal val="visible"/>
                                      </p:to>
                                    </p:set>
                                    <p:animEffect transition="in" filter="fade">
                                      <p:cBhvr>
                                        <p:cTn id="23" dur="500"/>
                                        <p:tgtEl>
                                          <p:spTgt spid="13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47"/>
                                        </p:tgtEl>
                                        <p:attrNameLst>
                                          <p:attrName>style.visibility</p:attrName>
                                        </p:attrNameLst>
                                      </p:cBhvr>
                                      <p:to>
                                        <p:strVal val="visible"/>
                                      </p:to>
                                    </p:set>
                                    <p:animEffect transition="in" filter="fade">
                                      <p:cBhvr>
                                        <p:cTn id="28" dur="500"/>
                                        <p:tgtEl>
                                          <p:spTgt spid="147"/>
                                        </p:tgtEl>
                                      </p:cBhvr>
                                    </p:animEffect>
                                  </p:childTnLst>
                                </p:cTn>
                              </p:par>
                              <p:par>
                                <p:cTn id="29" presetID="10" presetClass="entr" presetSubtype="0" fill="hold" nodeType="withEffect">
                                  <p:stCondLst>
                                    <p:cond delay="0"/>
                                  </p:stCondLst>
                                  <p:childTnLst>
                                    <p:set>
                                      <p:cBhvr>
                                        <p:cTn id="30" dur="1" fill="hold">
                                          <p:stCondLst>
                                            <p:cond delay="0"/>
                                          </p:stCondLst>
                                        </p:cTn>
                                        <p:tgtEl>
                                          <p:spTgt spid="139"/>
                                        </p:tgtEl>
                                        <p:attrNameLst>
                                          <p:attrName>style.visibility</p:attrName>
                                        </p:attrNameLst>
                                      </p:cBhvr>
                                      <p:to>
                                        <p:strVal val="visible"/>
                                      </p:to>
                                    </p:set>
                                    <p:animEffect transition="in" filter="fade">
                                      <p:cBhvr>
                                        <p:cTn id="31" dur="500"/>
                                        <p:tgtEl>
                                          <p:spTgt spid="139"/>
                                        </p:tgtEl>
                                      </p:cBhvr>
                                    </p:animEffect>
                                  </p:childTnLst>
                                </p:cTn>
                              </p:par>
                              <p:par>
                                <p:cTn id="32" presetID="10" presetClass="entr" presetSubtype="0" fill="hold" nodeType="with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fade">
                                      <p:cBhvr>
                                        <p:cTn id="34" dur="500"/>
                                        <p:tgtEl>
                                          <p:spTgt spid="3"/>
                                        </p:tgtEl>
                                      </p:cBhvr>
                                    </p:animEffect>
                                  </p:childTnLst>
                                </p:cTn>
                              </p:par>
                              <p:par>
                                <p:cTn id="35" presetID="10" presetClass="entr" presetSubtype="0" fill="hold" nodeType="withEffect">
                                  <p:stCondLst>
                                    <p:cond delay="0"/>
                                  </p:stCondLst>
                                  <p:childTnLst>
                                    <p:set>
                                      <p:cBhvr>
                                        <p:cTn id="36" dur="1" fill="hold">
                                          <p:stCondLst>
                                            <p:cond delay="0"/>
                                          </p:stCondLst>
                                        </p:cTn>
                                        <p:tgtEl>
                                          <p:spTgt spid="56"/>
                                        </p:tgtEl>
                                        <p:attrNameLst>
                                          <p:attrName>style.visibility</p:attrName>
                                        </p:attrNameLst>
                                      </p:cBhvr>
                                      <p:to>
                                        <p:strVal val="visible"/>
                                      </p:to>
                                    </p:set>
                                    <p:animEffect transition="in" filter="fade">
                                      <p:cBhvr>
                                        <p:cTn id="37" dur="500"/>
                                        <p:tgtEl>
                                          <p:spTgt spid="56"/>
                                        </p:tgtEl>
                                      </p:cBhvr>
                                    </p:animEffect>
                                  </p:childTnLst>
                                </p:cTn>
                              </p:par>
                              <p:par>
                                <p:cTn id="38" presetID="10" presetClass="entr" presetSubtype="0" fill="hold" nodeType="withEffect">
                                  <p:stCondLst>
                                    <p:cond delay="0"/>
                                  </p:stCondLst>
                                  <p:childTnLst>
                                    <p:set>
                                      <p:cBhvr>
                                        <p:cTn id="39" dur="1" fill="hold">
                                          <p:stCondLst>
                                            <p:cond delay="0"/>
                                          </p:stCondLst>
                                        </p:cTn>
                                        <p:tgtEl>
                                          <p:spTgt spid="55"/>
                                        </p:tgtEl>
                                        <p:attrNameLst>
                                          <p:attrName>style.visibility</p:attrName>
                                        </p:attrNameLst>
                                      </p:cBhvr>
                                      <p:to>
                                        <p:strVal val="visible"/>
                                      </p:to>
                                    </p:set>
                                    <p:animEffect transition="in" filter="fade">
                                      <p:cBhvr>
                                        <p:cTn id="40" dur="500"/>
                                        <p:tgtEl>
                                          <p:spTgt spid="55"/>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500"/>
                                        <p:tgtEl>
                                          <p:spTgt spid="5"/>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36"/>
                                        </p:tgtEl>
                                        <p:attrNameLst>
                                          <p:attrName>style.visibility</p:attrName>
                                        </p:attrNameLst>
                                      </p:cBhvr>
                                      <p:to>
                                        <p:strVal val="visible"/>
                                      </p:to>
                                    </p:set>
                                    <p:animEffect transition="in" filter="fade">
                                      <p:cBhvr>
                                        <p:cTn id="48" dur="500"/>
                                        <p:tgtEl>
                                          <p:spTgt spid="136"/>
                                        </p:tgtEl>
                                      </p:cBhvr>
                                    </p:animEffect>
                                  </p:childTnLst>
                                </p:cTn>
                              </p:par>
                              <p:par>
                                <p:cTn id="49" presetID="10" presetClass="entr" presetSubtype="0" fill="hold" nodeType="withEffect">
                                  <p:stCondLst>
                                    <p:cond delay="0"/>
                                  </p:stCondLst>
                                  <p:childTnLst>
                                    <p:set>
                                      <p:cBhvr>
                                        <p:cTn id="50" dur="1" fill="hold">
                                          <p:stCondLst>
                                            <p:cond delay="0"/>
                                          </p:stCondLst>
                                        </p:cTn>
                                        <p:tgtEl>
                                          <p:spTgt spid="138"/>
                                        </p:tgtEl>
                                        <p:attrNameLst>
                                          <p:attrName>style.visibility</p:attrName>
                                        </p:attrNameLst>
                                      </p:cBhvr>
                                      <p:to>
                                        <p:strVal val="visible"/>
                                      </p:to>
                                    </p:set>
                                    <p:animEffect transition="in" filter="fade">
                                      <p:cBhvr>
                                        <p:cTn id="51" dur="500"/>
                                        <p:tgtEl>
                                          <p:spTgt spid="138"/>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137"/>
                                        </p:tgtEl>
                                        <p:attrNameLst>
                                          <p:attrName>style.visibility</p:attrName>
                                        </p:attrNameLst>
                                      </p:cBhvr>
                                      <p:to>
                                        <p:strVal val="visible"/>
                                      </p:to>
                                    </p:set>
                                    <p:animEffect transition="in" filter="fade">
                                      <p:cBhvr>
                                        <p:cTn id="54" dur="500"/>
                                        <p:tgtEl>
                                          <p:spTgt spid="137"/>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148"/>
                                        </p:tgtEl>
                                        <p:attrNameLst>
                                          <p:attrName>style.visibility</p:attrName>
                                        </p:attrNameLst>
                                      </p:cBhvr>
                                      <p:to>
                                        <p:strVal val="visible"/>
                                      </p:to>
                                    </p:set>
                                    <p:animEffect transition="in" filter="fade">
                                      <p:cBhvr>
                                        <p:cTn id="57" dur="500"/>
                                        <p:tgtEl>
                                          <p:spTgt spid="148"/>
                                        </p:tgtEl>
                                      </p:cBhvr>
                                    </p:animEffect>
                                  </p:childTnLst>
                                </p:cTn>
                              </p:par>
                              <p:par>
                                <p:cTn id="58" presetID="10" presetClass="entr" presetSubtype="0" fill="hold" nodeType="withEffect">
                                  <p:stCondLst>
                                    <p:cond delay="0"/>
                                  </p:stCondLst>
                                  <p:childTnLst>
                                    <p:set>
                                      <p:cBhvr>
                                        <p:cTn id="59" dur="1" fill="hold">
                                          <p:stCondLst>
                                            <p:cond delay="0"/>
                                          </p:stCondLst>
                                        </p:cTn>
                                        <p:tgtEl>
                                          <p:spTgt spid="149"/>
                                        </p:tgtEl>
                                        <p:attrNameLst>
                                          <p:attrName>style.visibility</p:attrName>
                                        </p:attrNameLst>
                                      </p:cBhvr>
                                      <p:to>
                                        <p:strVal val="visible"/>
                                      </p:to>
                                    </p:set>
                                    <p:animEffect transition="in" filter="fade">
                                      <p:cBhvr>
                                        <p:cTn id="60" dur="500"/>
                                        <p:tgtEl>
                                          <p:spTgt spid="149"/>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150"/>
                                        </p:tgtEl>
                                        <p:attrNameLst>
                                          <p:attrName>style.visibility</p:attrName>
                                        </p:attrNameLst>
                                      </p:cBhvr>
                                      <p:to>
                                        <p:strVal val="visible"/>
                                      </p:to>
                                    </p:set>
                                    <p:animEffect transition="in" filter="fade">
                                      <p:cBhvr>
                                        <p:cTn id="63" dur="500"/>
                                        <p:tgtEl>
                                          <p:spTgt spid="150"/>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155"/>
                                        </p:tgtEl>
                                        <p:attrNameLst>
                                          <p:attrName>style.visibility</p:attrName>
                                        </p:attrNameLst>
                                      </p:cBhvr>
                                      <p:to>
                                        <p:strVal val="visible"/>
                                      </p:to>
                                    </p:set>
                                    <p:animEffect transition="in" filter="fade">
                                      <p:cBhvr>
                                        <p:cTn id="66" dur="500"/>
                                        <p:tgtEl>
                                          <p:spTgt spid="155"/>
                                        </p:tgtEl>
                                      </p:cBhvr>
                                    </p:animEffect>
                                  </p:childTnLst>
                                </p:cTn>
                              </p:par>
                              <p:par>
                                <p:cTn id="67" presetID="10" presetClass="entr" presetSubtype="0" fill="hold" nodeType="withEffect">
                                  <p:stCondLst>
                                    <p:cond delay="0"/>
                                  </p:stCondLst>
                                  <p:childTnLst>
                                    <p:set>
                                      <p:cBhvr>
                                        <p:cTn id="68" dur="1" fill="hold">
                                          <p:stCondLst>
                                            <p:cond delay="0"/>
                                          </p:stCondLst>
                                        </p:cTn>
                                        <p:tgtEl>
                                          <p:spTgt spid="156"/>
                                        </p:tgtEl>
                                        <p:attrNameLst>
                                          <p:attrName>style.visibility</p:attrName>
                                        </p:attrNameLst>
                                      </p:cBhvr>
                                      <p:to>
                                        <p:strVal val="visible"/>
                                      </p:to>
                                    </p:set>
                                    <p:animEffect transition="in" filter="fade">
                                      <p:cBhvr>
                                        <p:cTn id="69" dur="500"/>
                                        <p:tgtEl>
                                          <p:spTgt spid="156"/>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157"/>
                                        </p:tgtEl>
                                        <p:attrNameLst>
                                          <p:attrName>style.visibility</p:attrName>
                                        </p:attrNameLst>
                                      </p:cBhvr>
                                      <p:to>
                                        <p:strVal val="visible"/>
                                      </p:to>
                                    </p:set>
                                    <p:animEffect transition="in" filter="fade">
                                      <p:cBhvr>
                                        <p:cTn id="72" dur="500"/>
                                        <p:tgtEl>
                                          <p:spTgt spid="157"/>
                                        </p:tgtEl>
                                      </p:cBhvr>
                                    </p:animEffect>
                                  </p:childTnLst>
                                </p:cTn>
                              </p:par>
                              <p:par>
                                <p:cTn id="73" presetID="10" presetClass="entr" presetSubtype="0" fill="hold" nodeType="withEffect">
                                  <p:stCondLst>
                                    <p:cond delay="0"/>
                                  </p:stCondLst>
                                  <p:childTnLst>
                                    <p:set>
                                      <p:cBhvr>
                                        <p:cTn id="74" dur="1" fill="hold">
                                          <p:stCondLst>
                                            <p:cond delay="0"/>
                                          </p:stCondLst>
                                        </p:cTn>
                                        <p:tgtEl>
                                          <p:spTgt spid="159"/>
                                        </p:tgtEl>
                                        <p:attrNameLst>
                                          <p:attrName>style.visibility</p:attrName>
                                        </p:attrNameLst>
                                      </p:cBhvr>
                                      <p:to>
                                        <p:strVal val="visible"/>
                                      </p:to>
                                    </p:set>
                                    <p:animEffect transition="in" filter="fade">
                                      <p:cBhvr>
                                        <p:cTn id="75" dur="500"/>
                                        <p:tgtEl>
                                          <p:spTgt spid="159"/>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161"/>
                                        </p:tgtEl>
                                        <p:attrNameLst>
                                          <p:attrName>style.visibility</p:attrName>
                                        </p:attrNameLst>
                                      </p:cBhvr>
                                      <p:to>
                                        <p:strVal val="visible"/>
                                      </p:to>
                                    </p:set>
                                    <p:animEffect transition="in" filter="fade">
                                      <p:cBhvr>
                                        <p:cTn id="80" dur="500"/>
                                        <p:tgtEl>
                                          <p:spTgt spid="161"/>
                                        </p:tgtEl>
                                      </p:cBhvr>
                                    </p:animEffect>
                                  </p:childTnLst>
                                </p:cTn>
                              </p:par>
                              <p:par>
                                <p:cTn id="81" presetID="10" presetClass="entr" presetSubtype="0" fill="hold" nodeType="withEffect">
                                  <p:stCondLst>
                                    <p:cond delay="0"/>
                                  </p:stCondLst>
                                  <p:childTnLst>
                                    <p:set>
                                      <p:cBhvr>
                                        <p:cTn id="82" dur="1" fill="hold">
                                          <p:stCondLst>
                                            <p:cond delay="0"/>
                                          </p:stCondLst>
                                        </p:cTn>
                                        <p:tgtEl>
                                          <p:spTgt spid="162"/>
                                        </p:tgtEl>
                                        <p:attrNameLst>
                                          <p:attrName>style.visibility</p:attrName>
                                        </p:attrNameLst>
                                      </p:cBhvr>
                                      <p:to>
                                        <p:strVal val="visible"/>
                                      </p:to>
                                    </p:set>
                                    <p:animEffect transition="in" filter="fade">
                                      <p:cBhvr>
                                        <p:cTn id="83" dur="500"/>
                                        <p:tgtEl>
                                          <p:spTgt spid="162"/>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163"/>
                                        </p:tgtEl>
                                        <p:attrNameLst>
                                          <p:attrName>style.visibility</p:attrName>
                                        </p:attrNameLst>
                                      </p:cBhvr>
                                      <p:to>
                                        <p:strVal val="visible"/>
                                      </p:to>
                                    </p:set>
                                    <p:animEffect transition="in" filter="fade">
                                      <p:cBhvr>
                                        <p:cTn id="86" dur="500"/>
                                        <p:tgtEl>
                                          <p:spTgt spid="163"/>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grpId="0" nodeType="clickEffect">
                                  <p:stCondLst>
                                    <p:cond delay="0"/>
                                  </p:stCondLst>
                                  <p:childTnLst>
                                    <p:set>
                                      <p:cBhvr>
                                        <p:cTn id="90" dur="1" fill="hold">
                                          <p:stCondLst>
                                            <p:cond delay="0"/>
                                          </p:stCondLst>
                                        </p:cTn>
                                        <p:tgtEl>
                                          <p:spTgt spid="166"/>
                                        </p:tgtEl>
                                        <p:attrNameLst>
                                          <p:attrName>style.visibility</p:attrName>
                                        </p:attrNameLst>
                                      </p:cBhvr>
                                      <p:to>
                                        <p:strVal val="visible"/>
                                      </p:to>
                                    </p:set>
                                    <p:animEffect transition="in" filter="fade">
                                      <p:cBhvr>
                                        <p:cTn id="91" dur="500"/>
                                        <p:tgtEl>
                                          <p:spTgt spid="166"/>
                                        </p:tgtEl>
                                      </p:cBhvr>
                                    </p:animEffect>
                                  </p:childTnLst>
                                </p:cTn>
                              </p:par>
                            </p:childTnLst>
                          </p:cTn>
                        </p:par>
                      </p:childTnLst>
                    </p:cTn>
                  </p:par>
                  <p:par>
                    <p:cTn id="92" fill="hold">
                      <p:stCondLst>
                        <p:cond delay="indefinite"/>
                      </p:stCondLst>
                      <p:childTnLst>
                        <p:par>
                          <p:cTn id="93" fill="hold">
                            <p:stCondLst>
                              <p:cond delay="0"/>
                            </p:stCondLst>
                            <p:childTnLst>
                              <p:par>
                                <p:cTn id="94" presetID="10" presetClass="entr" presetSubtype="0" fill="hold" grpId="0" nodeType="clickEffect">
                                  <p:stCondLst>
                                    <p:cond delay="0"/>
                                  </p:stCondLst>
                                  <p:childTnLst>
                                    <p:set>
                                      <p:cBhvr>
                                        <p:cTn id="95" dur="1" fill="hold">
                                          <p:stCondLst>
                                            <p:cond delay="0"/>
                                          </p:stCondLst>
                                        </p:cTn>
                                        <p:tgtEl>
                                          <p:spTgt spid="167"/>
                                        </p:tgtEl>
                                        <p:attrNameLst>
                                          <p:attrName>style.visibility</p:attrName>
                                        </p:attrNameLst>
                                      </p:cBhvr>
                                      <p:to>
                                        <p:strVal val="visible"/>
                                      </p:to>
                                    </p:set>
                                    <p:animEffect transition="in" filter="fade">
                                      <p:cBhvr>
                                        <p:cTn id="96" dur="500"/>
                                        <p:tgtEl>
                                          <p:spTgt spid="167"/>
                                        </p:tgtEl>
                                      </p:cBhvr>
                                    </p:animEffect>
                                  </p:childTnLst>
                                </p:cTn>
                              </p:par>
                              <p:par>
                                <p:cTn id="97" presetID="10" presetClass="entr" presetSubtype="0" fill="hold" nodeType="withEffect">
                                  <p:stCondLst>
                                    <p:cond delay="0"/>
                                  </p:stCondLst>
                                  <p:childTnLst>
                                    <p:set>
                                      <p:cBhvr>
                                        <p:cTn id="98" dur="1" fill="hold">
                                          <p:stCondLst>
                                            <p:cond delay="0"/>
                                          </p:stCondLst>
                                        </p:cTn>
                                        <p:tgtEl>
                                          <p:spTgt spid="168"/>
                                        </p:tgtEl>
                                        <p:attrNameLst>
                                          <p:attrName>style.visibility</p:attrName>
                                        </p:attrNameLst>
                                      </p:cBhvr>
                                      <p:to>
                                        <p:strVal val="visible"/>
                                      </p:to>
                                    </p:set>
                                    <p:animEffect transition="in" filter="fade">
                                      <p:cBhvr>
                                        <p:cTn id="99" dur="500"/>
                                        <p:tgtEl>
                                          <p:spTgt spid="168"/>
                                        </p:tgtEl>
                                      </p:cBhvr>
                                    </p:animEffect>
                                  </p:childTnLst>
                                </p:cTn>
                              </p:par>
                              <p:par>
                                <p:cTn id="100" presetID="10" presetClass="entr" presetSubtype="0" fill="hold" grpId="0" nodeType="withEffect">
                                  <p:stCondLst>
                                    <p:cond delay="0"/>
                                  </p:stCondLst>
                                  <p:childTnLst>
                                    <p:set>
                                      <p:cBhvr>
                                        <p:cTn id="101" dur="1" fill="hold">
                                          <p:stCondLst>
                                            <p:cond delay="0"/>
                                          </p:stCondLst>
                                        </p:cTn>
                                        <p:tgtEl>
                                          <p:spTgt spid="169"/>
                                        </p:tgtEl>
                                        <p:attrNameLst>
                                          <p:attrName>style.visibility</p:attrName>
                                        </p:attrNameLst>
                                      </p:cBhvr>
                                      <p:to>
                                        <p:strVal val="visible"/>
                                      </p:to>
                                    </p:set>
                                    <p:animEffect transition="in" filter="fade">
                                      <p:cBhvr>
                                        <p:cTn id="102" dur="500"/>
                                        <p:tgtEl>
                                          <p:spTgt spid="169"/>
                                        </p:tgtEl>
                                      </p:cBhvr>
                                    </p:animEffect>
                                  </p:childTnLst>
                                </p:cTn>
                              </p:par>
                              <p:par>
                                <p:cTn id="103" presetID="10" presetClass="entr" presetSubtype="0" fill="hold" grpId="0" nodeType="withEffect">
                                  <p:stCondLst>
                                    <p:cond delay="0"/>
                                  </p:stCondLst>
                                  <p:childTnLst>
                                    <p:set>
                                      <p:cBhvr>
                                        <p:cTn id="104" dur="1" fill="hold">
                                          <p:stCondLst>
                                            <p:cond delay="0"/>
                                          </p:stCondLst>
                                        </p:cTn>
                                        <p:tgtEl>
                                          <p:spTgt spid="170"/>
                                        </p:tgtEl>
                                        <p:attrNameLst>
                                          <p:attrName>style.visibility</p:attrName>
                                        </p:attrNameLst>
                                      </p:cBhvr>
                                      <p:to>
                                        <p:strVal val="visible"/>
                                      </p:to>
                                    </p:set>
                                    <p:animEffect transition="in" filter="fade">
                                      <p:cBhvr>
                                        <p:cTn id="105" dur="500"/>
                                        <p:tgtEl>
                                          <p:spTgt spid="170"/>
                                        </p:tgtEl>
                                      </p:cBhvr>
                                    </p:animEffect>
                                  </p:childTnLst>
                                </p:cTn>
                              </p:par>
                              <p:par>
                                <p:cTn id="106" presetID="10" presetClass="entr" presetSubtype="0" fill="hold" nodeType="withEffect">
                                  <p:stCondLst>
                                    <p:cond delay="0"/>
                                  </p:stCondLst>
                                  <p:childTnLst>
                                    <p:set>
                                      <p:cBhvr>
                                        <p:cTn id="107" dur="1" fill="hold">
                                          <p:stCondLst>
                                            <p:cond delay="0"/>
                                          </p:stCondLst>
                                        </p:cTn>
                                        <p:tgtEl>
                                          <p:spTgt spid="171"/>
                                        </p:tgtEl>
                                        <p:attrNameLst>
                                          <p:attrName>style.visibility</p:attrName>
                                        </p:attrNameLst>
                                      </p:cBhvr>
                                      <p:to>
                                        <p:strVal val="visible"/>
                                      </p:to>
                                    </p:set>
                                    <p:animEffect transition="in" filter="fade">
                                      <p:cBhvr>
                                        <p:cTn id="108" dur="500"/>
                                        <p:tgtEl>
                                          <p:spTgt spid="171"/>
                                        </p:tgtEl>
                                      </p:cBhvr>
                                    </p:animEffect>
                                  </p:childTnLst>
                                </p:cTn>
                              </p:par>
                              <p:par>
                                <p:cTn id="109" presetID="10" presetClass="entr" presetSubtype="0" fill="hold" grpId="0" nodeType="withEffect">
                                  <p:stCondLst>
                                    <p:cond delay="0"/>
                                  </p:stCondLst>
                                  <p:childTnLst>
                                    <p:set>
                                      <p:cBhvr>
                                        <p:cTn id="110" dur="1" fill="hold">
                                          <p:stCondLst>
                                            <p:cond delay="0"/>
                                          </p:stCondLst>
                                        </p:cTn>
                                        <p:tgtEl>
                                          <p:spTgt spid="172"/>
                                        </p:tgtEl>
                                        <p:attrNameLst>
                                          <p:attrName>style.visibility</p:attrName>
                                        </p:attrNameLst>
                                      </p:cBhvr>
                                      <p:to>
                                        <p:strVal val="visible"/>
                                      </p:to>
                                    </p:set>
                                    <p:animEffect transition="in" filter="fade">
                                      <p:cBhvr>
                                        <p:cTn id="111" dur="500"/>
                                        <p:tgtEl>
                                          <p:spTgt spid="172"/>
                                        </p:tgtEl>
                                      </p:cBhvr>
                                    </p:animEffect>
                                  </p:childTnLst>
                                </p:cTn>
                              </p:par>
                              <p:par>
                                <p:cTn id="112" presetID="10" presetClass="entr" presetSubtype="0" fill="hold" grpId="0" nodeType="withEffect">
                                  <p:stCondLst>
                                    <p:cond delay="0"/>
                                  </p:stCondLst>
                                  <p:childTnLst>
                                    <p:set>
                                      <p:cBhvr>
                                        <p:cTn id="113" dur="1" fill="hold">
                                          <p:stCondLst>
                                            <p:cond delay="0"/>
                                          </p:stCondLst>
                                        </p:cTn>
                                        <p:tgtEl>
                                          <p:spTgt spid="173"/>
                                        </p:tgtEl>
                                        <p:attrNameLst>
                                          <p:attrName>style.visibility</p:attrName>
                                        </p:attrNameLst>
                                      </p:cBhvr>
                                      <p:to>
                                        <p:strVal val="visible"/>
                                      </p:to>
                                    </p:set>
                                    <p:animEffect transition="in" filter="fade">
                                      <p:cBhvr>
                                        <p:cTn id="114" dur="500"/>
                                        <p:tgtEl>
                                          <p:spTgt spid="173"/>
                                        </p:tgtEl>
                                      </p:cBhvr>
                                    </p:animEffect>
                                  </p:childTnLst>
                                </p:cTn>
                              </p:par>
                              <p:par>
                                <p:cTn id="115" presetID="10" presetClass="entr" presetSubtype="0" fill="hold" nodeType="withEffect">
                                  <p:stCondLst>
                                    <p:cond delay="0"/>
                                  </p:stCondLst>
                                  <p:childTnLst>
                                    <p:set>
                                      <p:cBhvr>
                                        <p:cTn id="116" dur="1" fill="hold">
                                          <p:stCondLst>
                                            <p:cond delay="0"/>
                                          </p:stCondLst>
                                        </p:cTn>
                                        <p:tgtEl>
                                          <p:spTgt spid="174"/>
                                        </p:tgtEl>
                                        <p:attrNameLst>
                                          <p:attrName>style.visibility</p:attrName>
                                        </p:attrNameLst>
                                      </p:cBhvr>
                                      <p:to>
                                        <p:strVal val="visible"/>
                                      </p:to>
                                    </p:set>
                                    <p:animEffect transition="in" filter="fade">
                                      <p:cBhvr>
                                        <p:cTn id="117" dur="500"/>
                                        <p:tgtEl>
                                          <p:spTgt spid="174"/>
                                        </p:tgtEl>
                                      </p:cBhvr>
                                    </p:animEffect>
                                  </p:childTnLst>
                                </p:cTn>
                              </p:par>
                              <p:par>
                                <p:cTn id="118" presetID="10" presetClass="entr" presetSubtype="0" fill="hold" grpId="0" nodeType="withEffect">
                                  <p:stCondLst>
                                    <p:cond delay="0"/>
                                  </p:stCondLst>
                                  <p:childTnLst>
                                    <p:set>
                                      <p:cBhvr>
                                        <p:cTn id="119" dur="1" fill="hold">
                                          <p:stCondLst>
                                            <p:cond delay="0"/>
                                          </p:stCondLst>
                                        </p:cTn>
                                        <p:tgtEl>
                                          <p:spTgt spid="175"/>
                                        </p:tgtEl>
                                        <p:attrNameLst>
                                          <p:attrName>style.visibility</p:attrName>
                                        </p:attrNameLst>
                                      </p:cBhvr>
                                      <p:to>
                                        <p:strVal val="visible"/>
                                      </p:to>
                                    </p:set>
                                    <p:animEffect transition="in" filter="fade">
                                      <p:cBhvr>
                                        <p:cTn id="120" dur="500"/>
                                        <p:tgtEl>
                                          <p:spTgt spid="175"/>
                                        </p:tgtEl>
                                      </p:cBhvr>
                                    </p:animEffect>
                                  </p:childTnLst>
                                </p:cTn>
                              </p:par>
                              <p:par>
                                <p:cTn id="121" presetID="10" presetClass="entr" presetSubtype="0" fill="hold" nodeType="withEffect">
                                  <p:stCondLst>
                                    <p:cond delay="0"/>
                                  </p:stCondLst>
                                  <p:childTnLst>
                                    <p:set>
                                      <p:cBhvr>
                                        <p:cTn id="122" dur="1" fill="hold">
                                          <p:stCondLst>
                                            <p:cond delay="0"/>
                                          </p:stCondLst>
                                        </p:cTn>
                                        <p:tgtEl>
                                          <p:spTgt spid="176"/>
                                        </p:tgtEl>
                                        <p:attrNameLst>
                                          <p:attrName>style.visibility</p:attrName>
                                        </p:attrNameLst>
                                      </p:cBhvr>
                                      <p:to>
                                        <p:strVal val="visible"/>
                                      </p:to>
                                    </p:set>
                                    <p:animEffect transition="in" filter="fade">
                                      <p:cBhvr>
                                        <p:cTn id="123" dur="500"/>
                                        <p:tgtEl>
                                          <p:spTgt spid="176"/>
                                        </p:tgtEl>
                                      </p:cBhvr>
                                    </p:animEffect>
                                  </p:childTnLst>
                                </p:cTn>
                              </p:par>
                            </p:childTnLst>
                          </p:cTn>
                        </p:par>
                      </p:childTnLst>
                    </p:cTn>
                  </p:par>
                  <p:par>
                    <p:cTn id="124" fill="hold">
                      <p:stCondLst>
                        <p:cond delay="indefinite"/>
                      </p:stCondLst>
                      <p:childTnLst>
                        <p:par>
                          <p:cTn id="125" fill="hold">
                            <p:stCondLst>
                              <p:cond delay="0"/>
                            </p:stCondLst>
                            <p:childTnLst>
                              <p:par>
                                <p:cTn id="126" presetID="10" presetClass="entr" presetSubtype="0" fill="hold" grpId="0" nodeType="clickEffect">
                                  <p:stCondLst>
                                    <p:cond delay="0"/>
                                  </p:stCondLst>
                                  <p:childTnLst>
                                    <p:set>
                                      <p:cBhvr>
                                        <p:cTn id="127" dur="1" fill="hold">
                                          <p:stCondLst>
                                            <p:cond delay="0"/>
                                          </p:stCondLst>
                                        </p:cTn>
                                        <p:tgtEl>
                                          <p:spTgt spid="178"/>
                                        </p:tgtEl>
                                        <p:attrNameLst>
                                          <p:attrName>style.visibility</p:attrName>
                                        </p:attrNameLst>
                                      </p:cBhvr>
                                      <p:to>
                                        <p:strVal val="visible"/>
                                      </p:to>
                                    </p:set>
                                    <p:animEffect transition="in" filter="fade">
                                      <p:cBhvr>
                                        <p:cTn id="128" dur="500"/>
                                        <p:tgtEl>
                                          <p:spTgt spid="178"/>
                                        </p:tgtEl>
                                      </p:cBhvr>
                                    </p:animEffect>
                                  </p:childTnLst>
                                </p:cTn>
                              </p:par>
                            </p:childTnLst>
                          </p:cTn>
                        </p:par>
                      </p:childTnLst>
                    </p:cTn>
                  </p:par>
                  <p:par>
                    <p:cTn id="129" fill="hold">
                      <p:stCondLst>
                        <p:cond delay="indefinite"/>
                      </p:stCondLst>
                      <p:childTnLst>
                        <p:par>
                          <p:cTn id="130" fill="hold">
                            <p:stCondLst>
                              <p:cond delay="0"/>
                            </p:stCondLst>
                            <p:childTnLst>
                              <p:par>
                                <p:cTn id="131" presetID="10" presetClass="entr" presetSubtype="0" fill="hold" grpId="0" nodeType="clickEffect">
                                  <p:stCondLst>
                                    <p:cond delay="0"/>
                                  </p:stCondLst>
                                  <p:childTnLst>
                                    <p:set>
                                      <p:cBhvr>
                                        <p:cTn id="132" dur="1" fill="hold">
                                          <p:stCondLst>
                                            <p:cond delay="0"/>
                                          </p:stCondLst>
                                        </p:cTn>
                                        <p:tgtEl>
                                          <p:spTgt spid="49"/>
                                        </p:tgtEl>
                                        <p:attrNameLst>
                                          <p:attrName>style.visibility</p:attrName>
                                        </p:attrNameLst>
                                      </p:cBhvr>
                                      <p:to>
                                        <p:strVal val="visible"/>
                                      </p:to>
                                    </p:set>
                                    <p:animEffect transition="in" filter="fade">
                                      <p:cBhvr>
                                        <p:cTn id="133" dur="500"/>
                                        <p:tgtEl>
                                          <p:spTgt spid="49"/>
                                        </p:tgtEl>
                                      </p:cBhvr>
                                    </p:animEffect>
                                  </p:childTnLst>
                                </p:cTn>
                              </p:par>
                            </p:childTnLst>
                          </p:cTn>
                        </p:par>
                      </p:childTnLst>
                    </p:cTn>
                  </p:par>
                  <p:par>
                    <p:cTn id="134" fill="hold">
                      <p:stCondLst>
                        <p:cond delay="indefinite"/>
                      </p:stCondLst>
                      <p:childTnLst>
                        <p:par>
                          <p:cTn id="135" fill="hold">
                            <p:stCondLst>
                              <p:cond delay="0"/>
                            </p:stCondLst>
                            <p:childTnLst>
                              <p:par>
                                <p:cTn id="136" presetID="10" presetClass="entr" presetSubtype="0" fill="hold" nodeType="clickEffect">
                                  <p:stCondLst>
                                    <p:cond delay="0"/>
                                  </p:stCondLst>
                                  <p:childTnLst>
                                    <p:set>
                                      <p:cBhvr>
                                        <p:cTn id="137" dur="1" fill="hold">
                                          <p:stCondLst>
                                            <p:cond delay="0"/>
                                          </p:stCondLst>
                                        </p:cTn>
                                        <p:tgtEl>
                                          <p:spTgt spid="182"/>
                                        </p:tgtEl>
                                        <p:attrNameLst>
                                          <p:attrName>style.visibility</p:attrName>
                                        </p:attrNameLst>
                                      </p:cBhvr>
                                      <p:to>
                                        <p:strVal val="visible"/>
                                      </p:to>
                                    </p:set>
                                    <p:animEffect transition="in" filter="fade">
                                      <p:cBhvr>
                                        <p:cTn id="138" dur="500"/>
                                        <p:tgtEl>
                                          <p:spTgt spid="182"/>
                                        </p:tgtEl>
                                      </p:cBhvr>
                                    </p:animEffect>
                                  </p:childTnLst>
                                </p:cTn>
                              </p:par>
                              <p:par>
                                <p:cTn id="139" presetID="10" presetClass="entr" presetSubtype="0" fill="hold" grpId="0" nodeType="withEffect">
                                  <p:stCondLst>
                                    <p:cond delay="0"/>
                                  </p:stCondLst>
                                  <p:childTnLst>
                                    <p:set>
                                      <p:cBhvr>
                                        <p:cTn id="140" dur="1" fill="hold">
                                          <p:stCondLst>
                                            <p:cond delay="0"/>
                                          </p:stCondLst>
                                        </p:cTn>
                                        <p:tgtEl>
                                          <p:spTgt spid="181"/>
                                        </p:tgtEl>
                                        <p:attrNameLst>
                                          <p:attrName>style.visibility</p:attrName>
                                        </p:attrNameLst>
                                      </p:cBhvr>
                                      <p:to>
                                        <p:strVal val="visible"/>
                                      </p:to>
                                    </p:set>
                                    <p:animEffect transition="in" filter="fade">
                                      <p:cBhvr>
                                        <p:cTn id="141" dur="500"/>
                                        <p:tgtEl>
                                          <p:spTgt spid="181"/>
                                        </p:tgtEl>
                                      </p:cBhvr>
                                    </p:animEffect>
                                  </p:childTnLst>
                                </p:cTn>
                              </p:par>
                              <p:par>
                                <p:cTn id="142" presetID="10" presetClass="entr" presetSubtype="0" fill="hold" nodeType="withEffect">
                                  <p:stCondLst>
                                    <p:cond delay="0"/>
                                  </p:stCondLst>
                                  <p:childTnLst>
                                    <p:set>
                                      <p:cBhvr>
                                        <p:cTn id="143" dur="1" fill="hold">
                                          <p:stCondLst>
                                            <p:cond delay="0"/>
                                          </p:stCondLst>
                                        </p:cTn>
                                        <p:tgtEl>
                                          <p:spTgt spid="53">
                                            <p:txEl>
                                              <p:pRg st="0" end="0"/>
                                            </p:txEl>
                                          </p:spTgt>
                                        </p:tgtEl>
                                        <p:attrNameLst>
                                          <p:attrName>style.visibility</p:attrName>
                                        </p:attrNameLst>
                                      </p:cBhvr>
                                      <p:to>
                                        <p:strVal val="visible"/>
                                      </p:to>
                                    </p:set>
                                    <p:animEffect transition="in" filter="fade">
                                      <p:cBhvr>
                                        <p:cTn id="144" dur="500"/>
                                        <p:tgtEl>
                                          <p:spTgt spid="53">
                                            <p:txEl>
                                              <p:pRg st="0" end="0"/>
                                            </p:txEl>
                                          </p:spTgt>
                                        </p:tgtEl>
                                      </p:cBhvr>
                                    </p:animEffect>
                                  </p:childTnLst>
                                </p:cTn>
                              </p:par>
                              <p:par>
                                <p:cTn id="145" presetID="10" presetClass="entr" presetSubtype="0" fill="hold" grpId="0" nodeType="withEffect">
                                  <p:stCondLst>
                                    <p:cond delay="0"/>
                                  </p:stCondLst>
                                  <p:childTnLst>
                                    <p:set>
                                      <p:cBhvr>
                                        <p:cTn id="146" dur="1" fill="hold">
                                          <p:stCondLst>
                                            <p:cond delay="0"/>
                                          </p:stCondLst>
                                        </p:cTn>
                                        <p:tgtEl>
                                          <p:spTgt spid="47"/>
                                        </p:tgtEl>
                                        <p:attrNameLst>
                                          <p:attrName>style.visibility</p:attrName>
                                        </p:attrNameLst>
                                      </p:cBhvr>
                                      <p:to>
                                        <p:strVal val="visible"/>
                                      </p:to>
                                    </p:set>
                                    <p:animEffect transition="in" filter="fade">
                                      <p:cBhvr>
                                        <p:cTn id="147" dur="500"/>
                                        <p:tgtEl>
                                          <p:spTgt spid="47"/>
                                        </p:tgtEl>
                                      </p:cBhvr>
                                    </p:animEffect>
                                  </p:childTnLst>
                                </p:cTn>
                              </p:par>
                              <p:par>
                                <p:cTn id="148" presetID="10" presetClass="entr" presetSubtype="0" fill="hold" nodeType="withEffect">
                                  <p:stCondLst>
                                    <p:cond delay="0"/>
                                  </p:stCondLst>
                                  <p:childTnLst>
                                    <p:set>
                                      <p:cBhvr>
                                        <p:cTn id="149" dur="1" fill="hold">
                                          <p:stCondLst>
                                            <p:cond delay="0"/>
                                          </p:stCondLst>
                                        </p:cTn>
                                        <p:tgtEl>
                                          <p:spTgt spid="48"/>
                                        </p:tgtEl>
                                        <p:attrNameLst>
                                          <p:attrName>style.visibility</p:attrName>
                                        </p:attrNameLst>
                                      </p:cBhvr>
                                      <p:to>
                                        <p:strVal val="visible"/>
                                      </p:to>
                                    </p:set>
                                    <p:animEffect transition="in" filter="fade">
                                      <p:cBhvr>
                                        <p:cTn id="150"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 grpId="0" animBg="1"/>
      <p:bldP spid="146" grpId="0" animBg="1"/>
      <p:bldP spid="147" grpId="0" animBg="1"/>
      <p:bldP spid="137" grpId="0" animBg="1"/>
      <p:bldP spid="148" grpId="0" animBg="1"/>
      <p:bldP spid="150" grpId="0" animBg="1"/>
      <p:bldP spid="155" grpId="0" animBg="1"/>
      <p:bldP spid="157" grpId="0" animBg="1"/>
      <p:bldP spid="161" grpId="0" animBg="1"/>
      <p:bldP spid="163" grpId="0" animBg="1"/>
      <p:bldP spid="166" grpId="0" animBg="1"/>
      <p:bldP spid="167" grpId="0" animBg="1"/>
      <p:bldP spid="169" grpId="0" animBg="1"/>
      <p:bldP spid="170" grpId="0" animBg="1"/>
      <p:bldP spid="172" grpId="0" animBg="1"/>
      <p:bldP spid="173" grpId="0" animBg="1"/>
      <p:bldP spid="175" grpId="0" animBg="1"/>
      <p:bldP spid="178" grpId="0" animBg="1"/>
      <p:bldP spid="181" grpId="0" animBg="1"/>
      <p:bldP spid="4" grpId="0"/>
      <p:bldP spid="5" grpId="0"/>
      <p:bldP spid="61" grpId="0" animBg="1"/>
      <p:bldP spid="47" grpId="0" animBg="1"/>
      <p:bldP spid="4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 descr="Image result for graph processing"/>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9601025">
            <a:off x="1893685" y="115538"/>
            <a:ext cx="7851540" cy="785154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18002" y="456142"/>
            <a:ext cx="12192000" cy="6397381"/>
          </a:xfrm>
          <a:prstGeom prst="rect">
            <a:avLst/>
          </a:pr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sp>
        <p:nvSpPr>
          <p:cNvPr id="84" name="Rounded Rectangle 58">
            <a:extLst>
              <a:ext uri="{FF2B5EF4-FFF2-40B4-BE49-F238E27FC236}">
                <a16:creationId xmlns:a16="http://schemas.microsoft.com/office/drawing/2014/main" id="{F533C29D-DB31-4CEC-8F72-4F58076869E5}"/>
              </a:ext>
            </a:extLst>
          </p:cNvPr>
          <p:cNvSpPr/>
          <p:nvPr/>
        </p:nvSpPr>
        <p:spPr>
          <a:xfrm>
            <a:off x="9158711" y="3498598"/>
            <a:ext cx="2691568" cy="2555246"/>
          </a:xfrm>
          <a:prstGeom prst="roundRect">
            <a:avLst>
              <a:gd name="adj" fmla="val 12194"/>
            </a:avLst>
          </a:prstGeom>
          <a:solidFill>
            <a:schemeClr val="bg2">
              <a:lumMod val="60000"/>
              <a:lumOff val="40000"/>
            </a:schemeClr>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3600" dirty="0"/>
          </a:p>
        </p:txBody>
      </p:sp>
      <p:sp>
        <p:nvSpPr>
          <p:cNvPr id="136" name="Ellipse 25">
            <a:extLst>
              <a:ext uri="{FF2B5EF4-FFF2-40B4-BE49-F238E27FC236}">
                <a16:creationId xmlns:a16="http://schemas.microsoft.com/office/drawing/2014/main" id="{D00BDA27-AA5B-420E-8BAB-08BD107C1545}"/>
              </a:ext>
            </a:extLst>
          </p:cNvPr>
          <p:cNvSpPr>
            <a:spLocks noChangeAspect="1"/>
          </p:cNvSpPr>
          <p:nvPr/>
        </p:nvSpPr>
        <p:spPr>
          <a:xfrm>
            <a:off x="7042265" y="3857263"/>
            <a:ext cx="180000" cy="180000"/>
          </a:xfrm>
          <a:prstGeom prst="ellipse">
            <a:avLst/>
          </a:prstGeom>
          <a:solidFill>
            <a:schemeClr val="tx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cxnSp>
        <p:nvCxnSpPr>
          <p:cNvPr id="138" name="Gerader Verbinder 35">
            <a:extLst>
              <a:ext uri="{FF2B5EF4-FFF2-40B4-BE49-F238E27FC236}">
                <a16:creationId xmlns:a16="http://schemas.microsoft.com/office/drawing/2014/main" id="{6854BE3E-9F16-42A0-A1E1-DA320ED2023C}"/>
              </a:ext>
            </a:extLst>
          </p:cNvPr>
          <p:cNvCxnSpPr>
            <a:cxnSpLocks noChangeAspect="1"/>
            <a:stCxn id="136" idx="5"/>
            <a:endCxn id="137" idx="1"/>
          </p:cNvCxnSpPr>
          <p:nvPr/>
        </p:nvCxnSpPr>
        <p:spPr>
          <a:xfrm>
            <a:off x="7195905" y="4010903"/>
            <a:ext cx="170896" cy="300681"/>
          </a:xfrm>
          <a:prstGeom prst="line">
            <a:avLst/>
          </a:prstGeom>
          <a:ln w="76200">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47" name="Rounded Rectangle 58">
            <a:extLst>
              <a:ext uri="{FF2B5EF4-FFF2-40B4-BE49-F238E27FC236}">
                <a16:creationId xmlns:a16="http://schemas.microsoft.com/office/drawing/2014/main" id="{F533C29D-DB31-4CEC-8F72-4F58076869E5}"/>
              </a:ext>
            </a:extLst>
          </p:cNvPr>
          <p:cNvSpPr/>
          <p:nvPr/>
        </p:nvSpPr>
        <p:spPr>
          <a:xfrm>
            <a:off x="3995319" y="3039315"/>
            <a:ext cx="1940584" cy="907948"/>
          </a:xfrm>
          <a:prstGeom prst="roundRect">
            <a:avLst>
              <a:gd name="adj" fmla="val 13212"/>
            </a:avLst>
          </a:prstGeom>
          <a:solidFill>
            <a:schemeClr val="bg2">
              <a:lumMod val="60000"/>
              <a:lumOff val="40000"/>
            </a:schemeClr>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3600" dirty="0"/>
          </a:p>
        </p:txBody>
      </p:sp>
      <p:sp>
        <p:nvSpPr>
          <p:cNvPr id="137" name="Ellipse 27">
            <a:extLst>
              <a:ext uri="{FF2B5EF4-FFF2-40B4-BE49-F238E27FC236}">
                <a16:creationId xmlns:a16="http://schemas.microsoft.com/office/drawing/2014/main" id="{136D9D17-9FB9-4D67-84CB-F2AC8CD232A6}"/>
              </a:ext>
            </a:extLst>
          </p:cNvPr>
          <p:cNvSpPr>
            <a:spLocks noChangeAspect="1"/>
          </p:cNvSpPr>
          <p:nvPr/>
        </p:nvSpPr>
        <p:spPr>
          <a:xfrm>
            <a:off x="7340441" y="4285224"/>
            <a:ext cx="180000" cy="180000"/>
          </a:xfrm>
          <a:prstGeom prst="ellipse">
            <a:avLst/>
          </a:prstGeom>
          <a:solidFill>
            <a:schemeClr val="tx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pic>
        <p:nvPicPr>
          <p:cNvPr id="1026" name="Picture 2" descr="Image result for dram memory"/>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158711" y="4360885"/>
            <a:ext cx="2478774" cy="1579879"/>
          </a:xfrm>
          <a:prstGeom prst="rect">
            <a:avLst/>
          </a:prstGeom>
          <a:noFill/>
          <a:extLst>
            <a:ext uri="{909E8E84-426E-40DD-AFC4-6F175D3DCCD1}">
              <a14:hiddenFill xmlns:a14="http://schemas.microsoft.com/office/drawing/2010/main">
                <a:solidFill>
                  <a:srgbClr val="FFFFFF"/>
                </a:solidFill>
              </a14:hiddenFill>
            </a:ext>
          </a:extLst>
        </p:spPr>
      </p:pic>
      <p:pic>
        <p:nvPicPr>
          <p:cNvPr id="135" name="Picture 2" descr="Image result for graph processing"/>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9601025">
            <a:off x="9833505" y="3589242"/>
            <a:ext cx="2092182" cy="2092182"/>
          </a:xfrm>
          <a:prstGeom prst="rect">
            <a:avLst/>
          </a:prstGeom>
          <a:noFill/>
          <a:extLst>
            <a:ext uri="{909E8E84-426E-40DD-AFC4-6F175D3DCCD1}">
              <a14:hiddenFill xmlns:a14="http://schemas.microsoft.com/office/drawing/2010/main">
                <a:solidFill>
                  <a:srgbClr val="FFFFFF"/>
                </a:solidFill>
              </a14:hiddenFill>
            </a:ext>
          </a:extLst>
        </p:spPr>
      </p:pic>
      <p:sp>
        <p:nvSpPr>
          <p:cNvPr id="148" name="Ellipse 25">
            <a:extLst>
              <a:ext uri="{FF2B5EF4-FFF2-40B4-BE49-F238E27FC236}">
                <a16:creationId xmlns:a16="http://schemas.microsoft.com/office/drawing/2014/main" id="{D00BDA27-AA5B-420E-8BAB-08BD107C1545}"/>
              </a:ext>
            </a:extLst>
          </p:cNvPr>
          <p:cNvSpPr>
            <a:spLocks noChangeAspect="1"/>
          </p:cNvSpPr>
          <p:nvPr/>
        </p:nvSpPr>
        <p:spPr>
          <a:xfrm>
            <a:off x="7611932" y="3830903"/>
            <a:ext cx="180000" cy="180000"/>
          </a:xfrm>
          <a:prstGeom prst="ellipse">
            <a:avLst/>
          </a:prstGeom>
          <a:solidFill>
            <a:schemeClr val="tx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cxnSp>
        <p:nvCxnSpPr>
          <p:cNvPr id="149" name="Gerader Verbinder 35">
            <a:extLst>
              <a:ext uri="{FF2B5EF4-FFF2-40B4-BE49-F238E27FC236}">
                <a16:creationId xmlns:a16="http://schemas.microsoft.com/office/drawing/2014/main" id="{6854BE3E-9F16-42A0-A1E1-DA320ED2023C}"/>
              </a:ext>
            </a:extLst>
          </p:cNvPr>
          <p:cNvCxnSpPr>
            <a:cxnSpLocks noChangeAspect="1"/>
            <a:stCxn id="148" idx="5"/>
            <a:endCxn id="150" idx="1"/>
          </p:cNvCxnSpPr>
          <p:nvPr/>
        </p:nvCxnSpPr>
        <p:spPr>
          <a:xfrm>
            <a:off x="7765572" y="3984543"/>
            <a:ext cx="170896" cy="300681"/>
          </a:xfrm>
          <a:prstGeom prst="line">
            <a:avLst/>
          </a:prstGeom>
          <a:ln w="76200">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50" name="Ellipse 27">
            <a:extLst>
              <a:ext uri="{FF2B5EF4-FFF2-40B4-BE49-F238E27FC236}">
                <a16:creationId xmlns:a16="http://schemas.microsoft.com/office/drawing/2014/main" id="{136D9D17-9FB9-4D67-84CB-F2AC8CD232A6}"/>
              </a:ext>
            </a:extLst>
          </p:cNvPr>
          <p:cNvSpPr>
            <a:spLocks noChangeAspect="1"/>
          </p:cNvSpPr>
          <p:nvPr/>
        </p:nvSpPr>
        <p:spPr>
          <a:xfrm>
            <a:off x="7910108" y="4258864"/>
            <a:ext cx="180000" cy="180000"/>
          </a:xfrm>
          <a:prstGeom prst="ellipse">
            <a:avLst/>
          </a:prstGeom>
          <a:solidFill>
            <a:schemeClr val="tx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sp>
        <p:nvSpPr>
          <p:cNvPr id="155" name="Ellipse 25">
            <a:extLst>
              <a:ext uri="{FF2B5EF4-FFF2-40B4-BE49-F238E27FC236}">
                <a16:creationId xmlns:a16="http://schemas.microsoft.com/office/drawing/2014/main" id="{D00BDA27-AA5B-420E-8BAB-08BD107C1545}"/>
              </a:ext>
            </a:extLst>
          </p:cNvPr>
          <p:cNvSpPr>
            <a:spLocks noChangeAspect="1"/>
          </p:cNvSpPr>
          <p:nvPr/>
        </p:nvSpPr>
        <p:spPr>
          <a:xfrm>
            <a:off x="8249467" y="3857263"/>
            <a:ext cx="180000" cy="180000"/>
          </a:xfrm>
          <a:prstGeom prst="ellipse">
            <a:avLst/>
          </a:prstGeom>
          <a:solidFill>
            <a:schemeClr val="tx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cxnSp>
        <p:nvCxnSpPr>
          <p:cNvPr id="156" name="Gerader Verbinder 35">
            <a:extLst>
              <a:ext uri="{FF2B5EF4-FFF2-40B4-BE49-F238E27FC236}">
                <a16:creationId xmlns:a16="http://schemas.microsoft.com/office/drawing/2014/main" id="{6854BE3E-9F16-42A0-A1E1-DA320ED2023C}"/>
              </a:ext>
            </a:extLst>
          </p:cNvPr>
          <p:cNvCxnSpPr>
            <a:cxnSpLocks noChangeAspect="1"/>
            <a:stCxn id="155" idx="5"/>
            <a:endCxn id="157" idx="1"/>
          </p:cNvCxnSpPr>
          <p:nvPr/>
        </p:nvCxnSpPr>
        <p:spPr>
          <a:xfrm>
            <a:off x="8403107" y="4010903"/>
            <a:ext cx="170896" cy="300681"/>
          </a:xfrm>
          <a:prstGeom prst="line">
            <a:avLst/>
          </a:prstGeom>
          <a:ln w="76200">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57" name="Ellipse 27">
            <a:extLst>
              <a:ext uri="{FF2B5EF4-FFF2-40B4-BE49-F238E27FC236}">
                <a16:creationId xmlns:a16="http://schemas.microsoft.com/office/drawing/2014/main" id="{136D9D17-9FB9-4D67-84CB-F2AC8CD232A6}"/>
              </a:ext>
            </a:extLst>
          </p:cNvPr>
          <p:cNvSpPr>
            <a:spLocks noChangeAspect="1"/>
          </p:cNvSpPr>
          <p:nvPr/>
        </p:nvSpPr>
        <p:spPr>
          <a:xfrm>
            <a:off x="8547643" y="4285224"/>
            <a:ext cx="180000" cy="180000"/>
          </a:xfrm>
          <a:prstGeom prst="ellipse">
            <a:avLst/>
          </a:prstGeom>
          <a:solidFill>
            <a:schemeClr val="tx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cxnSp>
        <p:nvCxnSpPr>
          <p:cNvPr id="159" name="Straight Arrow Connector 158"/>
          <p:cNvCxnSpPr/>
          <p:nvPr/>
        </p:nvCxnSpPr>
        <p:spPr>
          <a:xfrm>
            <a:off x="6663308" y="4635333"/>
            <a:ext cx="2360758" cy="0"/>
          </a:xfrm>
          <a:prstGeom prst="straightConnector1">
            <a:avLst/>
          </a:prstGeom>
          <a:ln w="57150">
            <a:solidFill>
              <a:schemeClr val="tx1"/>
            </a:solidFill>
            <a:prstDash val="sys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65" name="Rounded Rectangular Callout 164"/>
          <p:cNvSpPr/>
          <p:nvPr/>
        </p:nvSpPr>
        <p:spPr>
          <a:xfrm>
            <a:off x="71417" y="1073777"/>
            <a:ext cx="5896203" cy="498272"/>
          </a:xfrm>
          <a:prstGeom prst="wedgeRoundRectCallout">
            <a:avLst>
              <a:gd name="adj1" fmla="val -9159"/>
              <a:gd name="adj2" fmla="val 2776"/>
              <a:gd name="adj3" fmla="val 16667"/>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u="sng" dirty="0" smtClean="0"/>
              <a:t>Part 2</a:t>
            </a:r>
            <a:r>
              <a:rPr lang="en-US" sz="2400" dirty="0" smtClean="0"/>
              <a:t>: A new paradigm for processing graphs</a:t>
            </a:r>
            <a:endParaRPr lang="en-US" sz="2400" dirty="0"/>
          </a:p>
        </p:txBody>
      </p:sp>
      <p:sp>
        <p:nvSpPr>
          <p:cNvPr id="167" name="Ellipse 25">
            <a:extLst>
              <a:ext uri="{FF2B5EF4-FFF2-40B4-BE49-F238E27FC236}">
                <a16:creationId xmlns:a16="http://schemas.microsoft.com/office/drawing/2014/main" id="{D00BDA27-AA5B-420E-8BAB-08BD107C1545}"/>
              </a:ext>
            </a:extLst>
          </p:cNvPr>
          <p:cNvSpPr>
            <a:spLocks noChangeAspect="1"/>
          </p:cNvSpPr>
          <p:nvPr/>
        </p:nvSpPr>
        <p:spPr>
          <a:xfrm>
            <a:off x="7206285" y="5629122"/>
            <a:ext cx="180000" cy="180000"/>
          </a:xfrm>
          <a:prstGeom prst="ellipse">
            <a:avLst/>
          </a:prstGeom>
          <a:solidFill>
            <a:schemeClr val="tx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cxnSp>
        <p:nvCxnSpPr>
          <p:cNvPr id="168" name="Gerader Verbinder 35">
            <a:extLst>
              <a:ext uri="{FF2B5EF4-FFF2-40B4-BE49-F238E27FC236}">
                <a16:creationId xmlns:a16="http://schemas.microsoft.com/office/drawing/2014/main" id="{6854BE3E-9F16-42A0-A1E1-DA320ED2023C}"/>
              </a:ext>
            </a:extLst>
          </p:cNvPr>
          <p:cNvCxnSpPr>
            <a:cxnSpLocks noChangeAspect="1"/>
            <a:stCxn id="167" idx="5"/>
            <a:endCxn id="169" idx="1"/>
          </p:cNvCxnSpPr>
          <p:nvPr/>
        </p:nvCxnSpPr>
        <p:spPr>
          <a:xfrm>
            <a:off x="7359925" y="5782762"/>
            <a:ext cx="170896" cy="300681"/>
          </a:xfrm>
          <a:prstGeom prst="line">
            <a:avLst/>
          </a:prstGeom>
          <a:ln w="76200">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69" name="Ellipse 27">
            <a:extLst>
              <a:ext uri="{FF2B5EF4-FFF2-40B4-BE49-F238E27FC236}">
                <a16:creationId xmlns:a16="http://schemas.microsoft.com/office/drawing/2014/main" id="{136D9D17-9FB9-4D67-84CB-F2AC8CD232A6}"/>
              </a:ext>
            </a:extLst>
          </p:cNvPr>
          <p:cNvSpPr>
            <a:spLocks noChangeAspect="1"/>
          </p:cNvSpPr>
          <p:nvPr/>
        </p:nvSpPr>
        <p:spPr>
          <a:xfrm>
            <a:off x="7504461" y="6057083"/>
            <a:ext cx="180000" cy="180000"/>
          </a:xfrm>
          <a:prstGeom prst="ellipse">
            <a:avLst/>
          </a:prstGeom>
          <a:solidFill>
            <a:schemeClr val="tx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sp>
        <p:nvSpPr>
          <p:cNvPr id="170" name="Ellipse 25">
            <a:extLst>
              <a:ext uri="{FF2B5EF4-FFF2-40B4-BE49-F238E27FC236}">
                <a16:creationId xmlns:a16="http://schemas.microsoft.com/office/drawing/2014/main" id="{D00BDA27-AA5B-420E-8BAB-08BD107C1545}"/>
              </a:ext>
            </a:extLst>
          </p:cNvPr>
          <p:cNvSpPr>
            <a:spLocks noChangeAspect="1"/>
          </p:cNvSpPr>
          <p:nvPr/>
        </p:nvSpPr>
        <p:spPr>
          <a:xfrm>
            <a:off x="7775952" y="5602762"/>
            <a:ext cx="180000" cy="180000"/>
          </a:xfrm>
          <a:prstGeom prst="ellipse">
            <a:avLst/>
          </a:prstGeom>
          <a:solidFill>
            <a:schemeClr val="tx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cxnSp>
        <p:nvCxnSpPr>
          <p:cNvPr id="171" name="Gerader Verbinder 35">
            <a:extLst>
              <a:ext uri="{FF2B5EF4-FFF2-40B4-BE49-F238E27FC236}">
                <a16:creationId xmlns:a16="http://schemas.microsoft.com/office/drawing/2014/main" id="{6854BE3E-9F16-42A0-A1E1-DA320ED2023C}"/>
              </a:ext>
            </a:extLst>
          </p:cNvPr>
          <p:cNvCxnSpPr>
            <a:cxnSpLocks noChangeAspect="1"/>
            <a:stCxn id="170" idx="5"/>
            <a:endCxn id="172" idx="1"/>
          </p:cNvCxnSpPr>
          <p:nvPr/>
        </p:nvCxnSpPr>
        <p:spPr>
          <a:xfrm>
            <a:off x="7929592" y="5756402"/>
            <a:ext cx="170896" cy="300681"/>
          </a:xfrm>
          <a:prstGeom prst="line">
            <a:avLst/>
          </a:prstGeom>
          <a:ln w="76200">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72" name="Ellipse 27">
            <a:extLst>
              <a:ext uri="{FF2B5EF4-FFF2-40B4-BE49-F238E27FC236}">
                <a16:creationId xmlns:a16="http://schemas.microsoft.com/office/drawing/2014/main" id="{136D9D17-9FB9-4D67-84CB-F2AC8CD232A6}"/>
              </a:ext>
            </a:extLst>
          </p:cNvPr>
          <p:cNvSpPr>
            <a:spLocks noChangeAspect="1"/>
          </p:cNvSpPr>
          <p:nvPr/>
        </p:nvSpPr>
        <p:spPr>
          <a:xfrm>
            <a:off x="8074128" y="6030723"/>
            <a:ext cx="180000" cy="180000"/>
          </a:xfrm>
          <a:prstGeom prst="ellipse">
            <a:avLst/>
          </a:prstGeom>
          <a:solidFill>
            <a:schemeClr val="tx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sp>
        <p:nvSpPr>
          <p:cNvPr id="173" name="Ellipse 25">
            <a:extLst>
              <a:ext uri="{FF2B5EF4-FFF2-40B4-BE49-F238E27FC236}">
                <a16:creationId xmlns:a16="http://schemas.microsoft.com/office/drawing/2014/main" id="{D00BDA27-AA5B-420E-8BAB-08BD107C1545}"/>
              </a:ext>
            </a:extLst>
          </p:cNvPr>
          <p:cNvSpPr>
            <a:spLocks noChangeAspect="1"/>
          </p:cNvSpPr>
          <p:nvPr/>
        </p:nvSpPr>
        <p:spPr>
          <a:xfrm>
            <a:off x="8413487" y="5629122"/>
            <a:ext cx="180000" cy="180000"/>
          </a:xfrm>
          <a:prstGeom prst="ellipse">
            <a:avLst/>
          </a:prstGeom>
          <a:solidFill>
            <a:schemeClr val="tx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cxnSp>
        <p:nvCxnSpPr>
          <p:cNvPr id="174" name="Gerader Verbinder 35">
            <a:extLst>
              <a:ext uri="{FF2B5EF4-FFF2-40B4-BE49-F238E27FC236}">
                <a16:creationId xmlns:a16="http://schemas.microsoft.com/office/drawing/2014/main" id="{6854BE3E-9F16-42A0-A1E1-DA320ED2023C}"/>
              </a:ext>
            </a:extLst>
          </p:cNvPr>
          <p:cNvCxnSpPr>
            <a:cxnSpLocks noChangeAspect="1"/>
            <a:stCxn id="173" idx="5"/>
            <a:endCxn id="175" idx="1"/>
          </p:cNvCxnSpPr>
          <p:nvPr/>
        </p:nvCxnSpPr>
        <p:spPr>
          <a:xfrm>
            <a:off x="8567127" y="5782762"/>
            <a:ext cx="170896" cy="300681"/>
          </a:xfrm>
          <a:prstGeom prst="line">
            <a:avLst/>
          </a:prstGeom>
          <a:ln w="76200">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75" name="Ellipse 27">
            <a:extLst>
              <a:ext uri="{FF2B5EF4-FFF2-40B4-BE49-F238E27FC236}">
                <a16:creationId xmlns:a16="http://schemas.microsoft.com/office/drawing/2014/main" id="{136D9D17-9FB9-4D67-84CB-F2AC8CD232A6}"/>
              </a:ext>
            </a:extLst>
          </p:cNvPr>
          <p:cNvSpPr>
            <a:spLocks noChangeAspect="1"/>
          </p:cNvSpPr>
          <p:nvPr/>
        </p:nvSpPr>
        <p:spPr>
          <a:xfrm>
            <a:off x="8711663" y="6057083"/>
            <a:ext cx="180000" cy="180000"/>
          </a:xfrm>
          <a:prstGeom prst="ellipse">
            <a:avLst/>
          </a:prstGeom>
          <a:solidFill>
            <a:schemeClr val="tx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cxnSp>
        <p:nvCxnSpPr>
          <p:cNvPr id="176" name="Straight Arrow Connector 175"/>
          <p:cNvCxnSpPr/>
          <p:nvPr/>
        </p:nvCxnSpPr>
        <p:spPr>
          <a:xfrm flipH="1">
            <a:off x="8940316" y="6019374"/>
            <a:ext cx="460683" cy="417102"/>
          </a:xfrm>
          <a:prstGeom prst="straightConnector1">
            <a:avLst/>
          </a:prstGeom>
          <a:ln w="57150">
            <a:solidFill>
              <a:schemeClr val="tx1"/>
            </a:solidFill>
            <a:prstDash val="sys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47" name="Title 24"/>
          <p:cNvSpPr>
            <a:spLocks noGrp="1"/>
          </p:cNvSpPr>
          <p:nvPr>
            <p:ph type="title"/>
          </p:nvPr>
        </p:nvSpPr>
        <p:spPr>
          <a:xfrm>
            <a:off x="191344" y="533400"/>
            <a:ext cx="11773308" cy="533400"/>
          </a:xfrm>
          <a:noFill/>
        </p:spPr>
        <p:txBody>
          <a:bodyPr/>
          <a:lstStyle/>
          <a:p>
            <a:r>
              <a:rPr lang="en-US" dirty="0" err="1" smtClean="0"/>
              <a:t>Substream</a:t>
            </a:r>
            <a:r>
              <a:rPr lang="en-US" dirty="0" smtClean="0"/>
              <a:t>-Centric </a:t>
            </a:r>
            <a:r>
              <a:rPr lang="en-US" dirty="0" smtClean="0"/>
              <a:t>Graph Processing</a:t>
            </a:r>
            <a:endParaRPr lang="de-CH" dirty="0"/>
          </a:p>
        </p:txBody>
      </p:sp>
      <p:sp>
        <p:nvSpPr>
          <p:cNvPr id="48" name="Rounded Rectangular Callout 47"/>
          <p:cNvSpPr/>
          <p:nvPr/>
        </p:nvSpPr>
        <p:spPr>
          <a:xfrm>
            <a:off x="6069539" y="529196"/>
            <a:ext cx="2358860" cy="903320"/>
          </a:xfrm>
          <a:prstGeom prst="wedgeRoundRectCallout">
            <a:avLst>
              <a:gd name="adj1" fmla="val -63441"/>
              <a:gd name="adj2" fmla="val -13018"/>
              <a:gd name="adj3" fmla="val 16667"/>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It </a:t>
            </a:r>
            <a:r>
              <a:rPr lang="pl-PL" dirty="0" smtClean="0"/>
              <a:t>enhances</a:t>
            </a:r>
            <a:r>
              <a:rPr lang="en-US" dirty="0" smtClean="0"/>
              <a:t> edge-centric streaming approaches</a:t>
            </a:r>
            <a:endParaRPr lang="en-US" dirty="0"/>
          </a:p>
        </p:txBody>
      </p:sp>
      <p:sp>
        <p:nvSpPr>
          <p:cNvPr id="50" name="Rounded Rectangle 58">
            <a:extLst>
              <a:ext uri="{FF2B5EF4-FFF2-40B4-BE49-F238E27FC236}">
                <a16:creationId xmlns:a16="http://schemas.microsoft.com/office/drawing/2014/main" id="{F533C29D-DB31-4CEC-8F72-4F58076869E5}"/>
              </a:ext>
            </a:extLst>
          </p:cNvPr>
          <p:cNvSpPr/>
          <p:nvPr/>
        </p:nvSpPr>
        <p:spPr>
          <a:xfrm>
            <a:off x="3965466" y="5237695"/>
            <a:ext cx="1940584" cy="907948"/>
          </a:xfrm>
          <a:prstGeom prst="roundRect">
            <a:avLst>
              <a:gd name="adj" fmla="val 13212"/>
            </a:avLst>
          </a:prstGeom>
          <a:solidFill>
            <a:schemeClr val="bg2">
              <a:lumMod val="60000"/>
              <a:lumOff val="40000"/>
            </a:schemeClr>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3600" dirty="0"/>
          </a:p>
        </p:txBody>
      </p:sp>
      <p:cxnSp>
        <p:nvCxnSpPr>
          <p:cNvPr id="52" name="Straight Arrow Connector 51"/>
          <p:cNvCxnSpPr>
            <a:stCxn id="147" idx="3"/>
          </p:cNvCxnSpPr>
          <p:nvPr/>
        </p:nvCxnSpPr>
        <p:spPr>
          <a:xfrm>
            <a:off x="5935903" y="3493289"/>
            <a:ext cx="682349" cy="1142044"/>
          </a:xfrm>
          <a:prstGeom prst="straightConnector1">
            <a:avLst/>
          </a:prstGeom>
          <a:ln w="57150">
            <a:solidFill>
              <a:schemeClr val="tx1"/>
            </a:solidFill>
            <a:prstDash val="sys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a:stCxn id="50" idx="3"/>
          </p:cNvCxnSpPr>
          <p:nvPr/>
        </p:nvCxnSpPr>
        <p:spPr>
          <a:xfrm flipV="1">
            <a:off x="5906050" y="4594056"/>
            <a:ext cx="685680" cy="1097613"/>
          </a:xfrm>
          <a:prstGeom prst="straightConnector1">
            <a:avLst/>
          </a:prstGeom>
          <a:ln w="57150">
            <a:solidFill>
              <a:schemeClr val="tx1"/>
            </a:solidFill>
            <a:prstDash val="sys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rot="5400000">
            <a:off x="4703027" y="4163258"/>
            <a:ext cx="591829" cy="800219"/>
          </a:xfrm>
          <a:prstGeom prst="rect">
            <a:avLst/>
          </a:prstGeom>
        </p:spPr>
        <p:txBody>
          <a:bodyPr wrap="none">
            <a:spAutoFit/>
          </a:bodyPr>
          <a:lstStyle/>
          <a:p>
            <a:pPr algn="ctr"/>
            <a:r>
              <a:rPr lang="en-US" sz="4600" dirty="0" smtClean="0"/>
              <a:t>…</a:t>
            </a:r>
            <a:endParaRPr lang="de-CH" sz="4600" dirty="0"/>
          </a:p>
        </p:txBody>
      </p:sp>
      <p:sp>
        <p:nvSpPr>
          <p:cNvPr id="64" name="Ellipse 25">
            <a:extLst>
              <a:ext uri="{FF2B5EF4-FFF2-40B4-BE49-F238E27FC236}">
                <a16:creationId xmlns:a16="http://schemas.microsoft.com/office/drawing/2014/main" id="{D00BDA27-AA5B-420E-8BAB-08BD107C1545}"/>
              </a:ext>
            </a:extLst>
          </p:cNvPr>
          <p:cNvSpPr>
            <a:spLocks noChangeAspect="1"/>
          </p:cNvSpPr>
          <p:nvPr/>
        </p:nvSpPr>
        <p:spPr>
          <a:xfrm>
            <a:off x="4230944" y="3174152"/>
            <a:ext cx="180000" cy="180000"/>
          </a:xfrm>
          <a:prstGeom prst="ellipse">
            <a:avLst/>
          </a:prstGeom>
          <a:solidFill>
            <a:schemeClr val="tx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cxnSp>
        <p:nvCxnSpPr>
          <p:cNvPr id="65" name="Gerader Verbinder 35">
            <a:extLst>
              <a:ext uri="{FF2B5EF4-FFF2-40B4-BE49-F238E27FC236}">
                <a16:creationId xmlns:a16="http://schemas.microsoft.com/office/drawing/2014/main" id="{6854BE3E-9F16-42A0-A1E1-DA320ED2023C}"/>
              </a:ext>
            </a:extLst>
          </p:cNvPr>
          <p:cNvCxnSpPr>
            <a:cxnSpLocks noChangeAspect="1"/>
            <a:stCxn id="64" idx="5"/>
            <a:endCxn id="66" idx="1"/>
          </p:cNvCxnSpPr>
          <p:nvPr/>
        </p:nvCxnSpPr>
        <p:spPr>
          <a:xfrm>
            <a:off x="4384584" y="3327792"/>
            <a:ext cx="170896" cy="300681"/>
          </a:xfrm>
          <a:prstGeom prst="line">
            <a:avLst/>
          </a:prstGeom>
          <a:ln w="76200">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6" name="Ellipse 27">
            <a:extLst>
              <a:ext uri="{FF2B5EF4-FFF2-40B4-BE49-F238E27FC236}">
                <a16:creationId xmlns:a16="http://schemas.microsoft.com/office/drawing/2014/main" id="{136D9D17-9FB9-4D67-84CB-F2AC8CD232A6}"/>
              </a:ext>
            </a:extLst>
          </p:cNvPr>
          <p:cNvSpPr>
            <a:spLocks noChangeAspect="1"/>
          </p:cNvSpPr>
          <p:nvPr/>
        </p:nvSpPr>
        <p:spPr>
          <a:xfrm>
            <a:off x="4529120" y="3602113"/>
            <a:ext cx="180000" cy="180000"/>
          </a:xfrm>
          <a:prstGeom prst="ellipse">
            <a:avLst/>
          </a:prstGeom>
          <a:solidFill>
            <a:schemeClr val="tx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sp>
        <p:nvSpPr>
          <p:cNvPr id="67" name="Ellipse 25">
            <a:extLst>
              <a:ext uri="{FF2B5EF4-FFF2-40B4-BE49-F238E27FC236}">
                <a16:creationId xmlns:a16="http://schemas.microsoft.com/office/drawing/2014/main" id="{D00BDA27-AA5B-420E-8BAB-08BD107C1545}"/>
              </a:ext>
            </a:extLst>
          </p:cNvPr>
          <p:cNvSpPr>
            <a:spLocks noChangeAspect="1"/>
          </p:cNvSpPr>
          <p:nvPr/>
        </p:nvSpPr>
        <p:spPr>
          <a:xfrm>
            <a:off x="5071228" y="3200512"/>
            <a:ext cx="180000" cy="180000"/>
          </a:xfrm>
          <a:prstGeom prst="ellipse">
            <a:avLst/>
          </a:prstGeom>
          <a:solidFill>
            <a:schemeClr val="tx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cxnSp>
        <p:nvCxnSpPr>
          <p:cNvPr id="68" name="Gerader Verbinder 35">
            <a:extLst>
              <a:ext uri="{FF2B5EF4-FFF2-40B4-BE49-F238E27FC236}">
                <a16:creationId xmlns:a16="http://schemas.microsoft.com/office/drawing/2014/main" id="{6854BE3E-9F16-42A0-A1E1-DA320ED2023C}"/>
              </a:ext>
            </a:extLst>
          </p:cNvPr>
          <p:cNvCxnSpPr>
            <a:cxnSpLocks noChangeAspect="1"/>
            <a:stCxn id="67" idx="5"/>
            <a:endCxn id="69" idx="1"/>
          </p:cNvCxnSpPr>
          <p:nvPr/>
        </p:nvCxnSpPr>
        <p:spPr>
          <a:xfrm>
            <a:off x="5224868" y="3354152"/>
            <a:ext cx="170896" cy="300681"/>
          </a:xfrm>
          <a:prstGeom prst="line">
            <a:avLst/>
          </a:prstGeom>
          <a:ln w="76200">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9" name="Ellipse 27">
            <a:extLst>
              <a:ext uri="{FF2B5EF4-FFF2-40B4-BE49-F238E27FC236}">
                <a16:creationId xmlns:a16="http://schemas.microsoft.com/office/drawing/2014/main" id="{136D9D17-9FB9-4D67-84CB-F2AC8CD232A6}"/>
              </a:ext>
            </a:extLst>
          </p:cNvPr>
          <p:cNvSpPr>
            <a:spLocks noChangeAspect="1"/>
          </p:cNvSpPr>
          <p:nvPr/>
        </p:nvSpPr>
        <p:spPr>
          <a:xfrm>
            <a:off x="5369404" y="3628473"/>
            <a:ext cx="180000" cy="180000"/>
          </a:xfrm>
          <a:prstGeom prst="ellipse">
            <a:avLst/>
          </a:prstGeom>
          <a:solidFill>
            <a:schemeClr val="tx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sp>
        <p:nvSpPr>
          <p:cNvPr id="70" name="Ellipse 25">
            <a:extLst>
              <a:ext uri="{FF2B5EF4-FFF2-40B4-BE49-F238E27FC236}">
                <a16:creationId xmlns:a16="http://schemas.microsoft.com/office/drawing/2014/main" id="{D00BDA27-AA5B-420E-8BAB-08BD107C1545}"/>
              </a:ext>
            </a:extLst>
          </p:cNvPr>
          <p:cNvSpPr>
            <a:spLocks noChangeAspect="1"/>
          </p:cNvSpPr>
          <p:nvPr/>
        </p:nvSpPr>
        <p:spPr>
          <a:xfrm>
            <a:off x="4737131" y="5358656"/>
            <a:ext cx="180000" cy="180000"/>
          </a:xfrm>
          <a:prstGeom prst="ellipse">
            <a:avLst/>
          </a:prstGeom>
          <a:solidFill>
            <a:schemeClr val="tx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cxnSp>
        <p:nvCxnSpPr>
          <p:cNvPr id="71" name="Gerader Verbinder 35">
            <a:extLst>
              <a:ext uri="{FF2B5EF4-FFF2-40B4-BE49-F238E27FC236}">
                <a16:creationId xmlns:a16="http://schemas.microsoft.com/office/drawing/2014/main" id="{6854BE3E-9F16-42A0-A1E1-DA320ED2023C}"/>
              </a:ext>
            </a:extLst>
          </p:cNvPr>
          <p:cNvCxnSpPr>
            <a:cxnSpLocks noChangeAspect="1"/>
            <a:stCxn id="70" idx="5"/>
            <a:endCxn id="72" idx="1"/>
          </p:cNvCxnSpPr>
          <p:nvPr/>
        </p:nvCxnSpPr>
        <p:spPr>
          <a:xfrm>
            <a:off x="4890771" y="5512296"/>
            <a:ext cx="170896" cy="300681"/>
          </a:xfrm>
          <a:prstGeom prst="line">
            <a:avLst/>
          </a:prstGeom>
          <a:ln w="76200">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2" name="Ellipse 27">
            <a:extLst>
              <a:ext uri="{FF2B5EF4-FFF2-40B4-BE49-F238E27FC236}">
                <a16:creationId xmlns:a16="http://schemas.microsoft.com/office/drawing/2014/main" id="{136D9D17-9FB9-4D67-84CB-F2AC8CD232A6}"/>
              </a:ext>
            </a:extLst>
          </p:cNvPr>
          <p:cNvSpPr>
            <a:spLocks noChangeAspect="1"/>
          </p:cNvSpPr>
          <p:nvPr/>
        </p:nvSpPr>
        <p:spPr>
          <a:xfrm>
            <a:off x="5035307" y="5786617"/>
            <a:ext cx="180000" cy="180000"/>
          </a:xfrm>
          <a:prstGeom prst="ellipse">
            <a:avLst/>
          </a:prstGeom>
          <a:solidFill>
            <a:schemeClr val="tx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sp>
        <p:nvSpPr>
          <p:cNvPr id="73" name="Arc 72"/>
          <p:cNvSpPr/>
          <p:nvPr/>
        </p:nvSpPr>
        <p:spPr>
          <a:xfrm rot="16549170">
            <a:off x="5356275" y="3199908"/>
            <a:ext cx="415904" cy="286439"/>
          </a:xfrm>
          <a:prstGeom prst="arc">
            <a:avLst>
              <a:gd name="adj1" fmla="val 16200000"/>
              <a:gd name="adj2" fmla="val 10926082"/>
            </a:avLst>
          </a:prstGeom>
          <a:ln w="57150">
            <a:solidFill>
              <a:schemeClr val="accent1">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4" name="Arc 73"/>
          <p:cNvSpPr/>
          <p:nvPr/>
        </p:nvSpPr>
        <p:spPr>
          <a:xfrm rot="16549170">
            <a:off x="4529936" y="3208782"/>
            <a:ext cx="415904" cy="286439"/>
          </a:xfrm>
          <a:prstGeom prst="arc">
            <a:avLst>
              <a:gd name="adj1" fmla="val 16200000"/>
              <a:gd name="adj2" fmla="val 10926082"/>
            </a:avLst>
          </a:prstGeom>
          <a:ln w="57150">
            <a:solidFill>
              <a:schemeClr val="accent1">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5" name="Arc 74"/>
          <p:cNvSpPr/>
          <p:nvPr/>
        </p:nvSpPr>
        <p:spPr>
          <a:xfrm rot="16549170">
            <a:off x="5030774" y="5402305"/>
            <a:ext cx="415904" cy="286439"/>
          </a:xfrm>
          <a:prstGeom prst="arc">
            <a:avLst>
              <a:gd name="adj1" fmla="val 16200000"/>
              <a:gd name="adj2" fmla="val 10926082"/>
            </a:avLst>
          </a:prstGeom>
          <a:ln w="57150">
            <a:solidFill>
              <a:schemeClr val="accent1">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76" name="Straight Arrow Connector 75"/>
          <p:cNvCxnSpPr>
            <a:endCxn id="147" idx="1"/>
          </p:cNvCxnSpPr>
          <p:nvPr/>
        </p:nvCxnSpPr>
        <p:spPr>
          <a:xfrm flipV="1">
            <a:off x="2977714" y="3493289"/>
            <a:ext cx="1017605" cy="1017438"/>
          </a:xfrm>
          <a:prstGeom prst="straightConnector1">
            <a:avLst/>
          </a:prstGeom>
          <a:ln w="57150">
            <a:solidFill>
              <a:schemeClr val="tx1"/>
            </a:solidFill>
            <a:prstDash val="sys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7" name="Straight Arrow Connector 76"/>
          <p:cNvCxnSpPr>
            <a:endCxn id="50" idx="1"/>
          </p:cNvCxnSpPr>
          <p:nvPr/>
        </p:nvCxnSpPr>
        <p:spPr>
          <a:xfrm>
            <a:off x="2990595" y="4677386"/>
            <a:ext cx="974871" cy="1014283"/>
          </a:xfrm>
          <a:prstGeom prst="straightConnector1">
            <a:avLst/>
          </a:prstGeom>
          <a:ln w="57150">
            <a:solidFill>
              <a:schemeClr val="tx1"/>
            </a:solidFill>
            <a:prstDash val="sys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7" name="Straight Arrow Connector 86"/>
          <p:cNvCxnSpPr/>
          <p:nvPr/>
        </p:nvCxnSpPr>
        <p:spPr>
          <a:xfrm>
            <a:off x="1307468" y="4606199"/>
            <a:ext cx="1496662" cy="0"/>
          </a:xfrm>
          <a:prstGeom prst="straightConnector1">
            <a:avLst/>
          </a:prstGeom>
          <a:ln w="57150">
            <a:solidFill>
              <a:schemeClr val="tx1"/>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89" name="Rounded Rectangle 58">
            <a:extLst>
              <a:ext uri="{FF2B5EF4-FFF2-40B4-BE49-F238E27FC236}">
                <a16:creationId xmlns:a16="http://schemas.microsoft.com/office/drawing/2014/main" id="{F533C29D-DB31-4CEC-8F72-4F58076869E5}"/>
              </a:ext>
            </a:extLst>
          </p:cNvPr>
          <p:cNvSpPr/>
          <p:nvPr/>
        </p:nvSpPr>
        <p:spPr>
          <a:xfrm>
            <a:off x="2041728" y="4213321"/>
            <a:ext cx="833980" cy="815477"/>
          </a:xfrm>
          <a:prstGeom prst="roundRect">
            <a:avLst>
              <a:gd name="adj" fmla="val 13212"/>
            </a:avLst>
          </a:prstGeom>
          <a:solidFill>
            <a:schemeClr val="bg2">
              <a:lumMod val="60000"/>
              <a:lumOff val="40000"/>
            </a:schemeClr>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3600" dirty="0"/>
          </a:p>
        </p:txBody>
      </p:sp>
      <p:cxnSp>
        <p:nvCxnSpPr>
          <p:cNvPr id="91" name="Straight Arrow Connector 90"/>
          <p:cNvCxnSpPr/>
          <p:nvPr/>
        </p:nvCxnSpPr>
        <p:spPr>
          <a:xfrm flipH="1">
            <a:off x="1307468" y="6446314"/>
            <a:ext cx="7596844" cy="0"/>
          </a:xfrm>
          <a:prstGeom prst="straightConnector1">
            <a:avLst/>
          </a:prstGeom>
          <a:ln w="57150">
            <a:solidFill>
              <a:schemeClr val="tx1"/>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1307468" y="4635333"/>
            <a:ext cx="0" cy="1801143"/>
          </a:xfrm>
          <a:prstGeom prst="line">
            <a:avLst/>
          </a:prstGeom>
          <a:ln w="57150">
            <a:solidFill>
              <a:schemeClr val="tx1"/>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4" name="Straight Arrow Connector 103"/>
          <p:cNvCxnSpPr/>
          <p:nvPr/>
        </p:nvCxnSpPr>
        <p:spPr>
          <a:xfrm>
            <a:off x="5151830" y="4598942"/>
            <a:ext cx="1496662" cy="0"/>
          </a:xfrm>
          <a:prstGeom prst="straightConnector1">
            <a:avLst/>
          </a:prstGeom>
          <a:ln w="57150">
            <a:solidFill>
              <a:schemeClr val="tx1"/>
            </a:solidFill>
            <a:prstDash val="sys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5" name="Straight Arrow Connector 104"/>
          <p:cNvCxnSpPr/>
          <p:nvPr/>
        </p:nvCxnSpPr>
        <p:spPr>
          <a:xfrm>
            <a:off x="2932231" y="4594056"/>
            <a:ext cx="1496662" cy="0"/>
          </a:xfrm>
          <a:prstGeom prst="straightConnector1">
            <a:avLst/>
          </a:prstGeom>
          <a:ln w="57150">
            <a:solidFill>
              <a:schemeClr val="tx1"/>
            </a:solidFill>
            <a:prstDash val="sys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88" name="Rounded Rectangle 58">
            <a:extLst>
              <a:ext uri="{FF2B5EF4-FFF2-40B4-BE49-F238E27FC236}">
                <a16:creationId xmlns:a16="http://schemas.microsoft.com/office/drawing/2014/main" id="{F533C29D-DB31-4CEC-8F72-4F58076869E5}"/>
              </a:ext>
            </a:extLst>
          </p:cNvPr>
          <p:cNvSpPr/>
          <p:nvPr/>
        </p:nvSpPr>
        <p:spPr>
          <a:xfrm>
            <a:off x="6082063" y="4186317"/>
            <a:ext cx="833980" cy="815477"/>
          </a:xfrm>
          <a:prstGeom prst="roundRect">
            <a:avLst>
              <a:gd name="adj" fmla="val 13212"/>
            </a:avLst>
          </a:prstGeom>
          <a:solidFill>
            <a:schemeClr val="bg2">
              <a:lumMod val="60000"/>
              <a:lumOff val="40000"/>
            </a:schemeClr>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3600" dirty="0"/>
          </a:p>
        </p:txBody>
      </p:sp>
      <p:sp>
        <p:nvSpPr>
          <p:cNvPr id="99" name="Arc 98"/>
          <p:cNvSpPr/>
          <p:nvPr/>
        </p:nvSpPr>
        <p:spPr>
          <a:xfrm rot="16549170">
            <a:off x="6276973" y="4476556"/>
            <a:ext cx="415904" cy="286439"/>
          </a:xfrm>
          <a:prstGeom prst="arc">
            <a:avLst>
              <a:gd name="adj1" fmla="val 16200000"/>
              <a:gd name="adj2" fmla="val 10926082"/>
            </a:avLst>
          </a:prstGeom>
          <a:ln w="57150">
            <a:solidFill>
              <a:schemeClr val="accent1">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2" name="Arc 111"/>
          <p:cNvSpPr/>
          <p:nvPr/>
        </p:nvSpPr>
        <p:spPr>
          <a:xfrm rot="16549170">
            <a:off x="2220077" y="4494661"/>
            <a:ext cx="415904" cy="286439"/>
          </a:xfrm>
          <a:prstGeom prst="arc">
            <a:avLst>
              <a:gd name="adj1" fmla="val 16200000"/>
              <a:gd name="adj2" fmla="val 10926082"/>
            </a:avLst>
          </a:prstGeom>
          <a:ln w="57150">
            <a:solidFill>
              <a:schemeClr val="accent1">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1" name="Rounded Rectangular Callout 80"/>
          <p:cNvSpPr/>
          <p:nvPr/>
        </p:nvSpPr>
        <p:spPr>
          <a:xfrm>
            <a:off x="8458850" y="2299123"/>
            <a:ext cx="2947197" cy="1050460"/>
          </a:xfrm>
          <a:prstGeom prst="wedgeRoundRectCallout">
            <a:avLst>
              <a:gd name="adj1" fmla="val -110026"/>
              <a:gd name="adj2" fmla="val 116805"/>
              <a:gd name="adj3" fmla="val 16667"/>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Divide the input stream of edges according to some (algorithm-specific) pattern</a:t>
            </a:r>
            <a:endParaRPr lang="en-US" dirty="0"/>
          </a:p>
        </p:txBody>
      </p:sp>
      <p:sp>
        <p:nvSpPr>
          <p:cNvPr id="82" name="Rounded Rectangular Callout 81"/>
          <p:cNvSpPr/>
          <p:nvPr/>
        </p:nvSpPr>
        <p:spPr>
          <a:xfrm>
            <a:off x="5556607" y="2123160"/>
            <a:ext cx="2358765" cy="699530"/>
          </a:xfrm>
          <a:prstGeom prst="wedgeRoundRectCallout">
            <a:avLst>
              <a:gd name="adj1" fmla="val -27967"/>
              <a:gd name="adj2" fmla="val 121627"/>
              <a:gd name="adj3" fmla="val 16667"/>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Process “</a:t>
            </a:r>
            <a:r>
              <a:rPr lang="en-US" dirty="0" err="1" smtClean="0"/>
              <a:t>substreams</a:t>
            </a:r>
            <a:r>
              <a:rPr lang="en-US" dirty="0" smtClean="0"/>
              <a:t>” independently</a:t>
            </a:r>
            <a:endParaRPr lang="en-US" dirty="0"/>
          </a:p>
        </p:txBody>
      </p:sp>
      <p:sp>
        <p:nvSpPr>
          <p:cNvPr id="83" name="Rounded Rectangular Callout 82"/>
          <p:cNvSpPr/>
          <p:nvPr/>
        </p:nvSpPr>
        <p:spPr>
          <a:xfrm>
            <a:off x="1654814" y="5307674"/>
            <a:ext cx="1419322" cy="664031"/>
          </a:xfrm>
          <a:prstGeom prst="wedgeRoundRectCallout">
            <a:avLst>
              <a:gd name="adj1" fmla="val 11153"/>
              <a:gd name="adj2" fmla="val -87279"/>
              <a:gd name="adj3" fmla="val 16667"/>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Merge </a:t>
            </a:r>
            <a:r>
              <a:rPr lang="en-US" dirty="0" err="1" smtClean="0"/>
              <a:t>substreams</a:t>
            </a:r>
            <a:endParaRPr lang="en-US" dirty="0"/>
          </a:p>
        </p:txBody>
      </p:sp>
      <p:sp>
        <p:nvSpPr>
          <p:cNvPr id="94" name="Rounded Rectangle 58">
            <a:extLst>
              <a:ext uri="{FF2B5EF4-FFF2-40B4-BE49-F238E27FC236}">
                <a16:creationId xmlns:a16="http://schemas.microsoft.com/office/drawing/2014/main" id="{F533C29D-DB31-4CEC-8F72-4F58076869E5}"/>
              </a:ext>
            </a:extLst>
          </p:cNvPr>
          <p:cNvSpPr/>
          <p:nvPr/>
        </p:nvSpPr>
        <p:spPr>
          <a:xfrm>
            <a:off x="8944525" y="691714"/>
            <a:ext cx="3138125" cy="1009126"/>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dirty="0" smtClean="0"/>
              <a:t>What programming paradigm and why?</a:t>
            </a:r>
            <a:endParaRPr lang="de-CH" sz="2600" dirty="0"/>
          </a:p>
        </p:txBody>
      </p:sp>
      <p:pic>
        <p:nvPicPr>
          <p:cNvPr id="95" name="Picture 2" descr="http://www.avonbournetrust.org/user/74/159860.png">
            <a:extLst>
              <a:ext uri="{FF2B5EF4-FFF2-40B4-BE49-F238E27FC236}">
                <a16:creationId xmlns:a16="http://schemas.microsoft.com/office/drawing/2014/main" id="{E24135B5-C8BF-442C-9A11-4E0F523C749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22762" y="556135"/>
            <a:ext cx="595004" cy="595004"/>
          </a:xfrm>
          <a:prstGeom prst="rect">
            <a:avLst/>
          </a:prstGeom>
          <a:noFill/>
          <a:extLst>
            <a:ext uri="{909E8E84-426E-40DD-AFC4-6F175D3DCCD1}">
              <a14:hiddenFill xmlns:a14="http://schemas.microsoft.com/office/drawing/2010/main">
                <a:solidFill>
                  <a:srgbClr val="FFFFFF"/>
                </a:solidFill>
              </a14:hiddenFill>
            </a:ext>
          </a:extLst>
        </p:spPr>
      </p:pic>
      <p:sp>
        <p:nvSpPr>
          <p:cNvPr id="78" name="Rectangle 77"/>
          <p:cNvSpPr/>
          <p:nvPr/>
        </p:nvSpPr>
        <p:spPr>
          <a:xfrm>
            <a:off x="9266195" y="3578399"/>
            <a:ext cx="801823" cy="369332"/>
          </a:xfrm>
          <a:prstGeom prst="rect">
            <a:avLst/>
          </a:prstGeom>
        </p:spPr>
        <p:txBody>
          <a:bodyPr wrap="none">
            <a:spAutoFit/>
          </a:bodyPr>
          <a:lstStyle/>
          <a:p>
            <a:r>
              <a:rPr lang="en-US" b="1" dirty="0"/>
              <a:t>DRAM</a:t>
            </a:r>
          </a:p>
        </p:txBody>
      </p:sp>
      <p:sp>
        <p:nvSpPr>
          <p:cNvPr id="79" name="Rounded Rectangle 58">
            <a:extLst>
              <a:ext uri="{FF2B5EF4-FFF2-40B4-BE49-F238E27FC236}">
                <a16:creationId xmlns:a16="http://schemas.microsoft.com/office/drawing/2014/main" id="{F533C29D-DB31-4CEC-8F72-4F58076869E5}"/>
              </a:ext>
            </a:extLst>
          </p:cNvPr>
          <p:cNvSpPr/>
          <p:nvPr/>
        </p:nvSpPr>
        <p:spPr>
          <a:xfrm rot="21129438">
            <a:off x="3594408" y="1452816"/>
            <a:ext cx="3801766" cy="1136929"/>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Also, </a:t>
            </a:r>
            <a:r>
              <a:rPr lang="en-US" sz="2000" dirty="0" smtClean="0"/>
              <a:t>it </a:t>
            </a:r>
            <a:r>
              <a:rPr lang="en-US" sz="2000" dirty="0" smtClean="0"/>
              <a:t>enables (tunable) approximation and a (tunable) number of passes</a:t>
            </a:r>
            <a:endParaRPr lang="de-CH" sz="2000" dirty="0"/>
          </a:p>
        </p:txBody>
      </p:sp>
      <p:sp>
        <p:nvSpPr>
          <p:cNvPr id="85" name="Rounded Rectangle 58">
            <a:extLst>
              <a:ext uri="{FF2B5EF4-FFF2-40B4-BE49-F238E27FC236}">
                <a16:creationId xmlns:a16="http://schemas.microsoft.com/office/drawing/2014/main" id="{F533C29D-DB31-4CEC-8F72-4F58076869E5}"/>
              </a:ext>
            </a:extLst>
          </p:cNvPr>
          <p:cNvSpPr/>
          <p:nvPr/>
        </p:nvSpPr>
        <p:spPr>
          <a:xfrm rot="20924613">
            <a:off x="8819894" y="470182"/>
            <a:ext cx="3282820" cy="1372726"/>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Use some form of streaming (aka </a:t>
            </a:r>
            <a:r>
              <a:rPr lang="en-US" sz="2000" b="1" dirty="0" smtClean="0"/>
              <a:t>edge-centric</a:t>
            </a:r>
            <a:r>
              <a:rPr lang="en-US" sz="2000" dirty="0" smtClean="0"/>
              <a:t>); we can use pipelining efficiently (“streaming ≈ pipelining”) </a:t>
            </a:r>
            <a:endParaRPr lang="de-CH" sz="2000" dirty="0"/>
          </a:p>
        </p:txBody>
      </p:sp>
      <p:sp>
        <p:nvSpPr>
          <p:cNvPr id="97" name="Rounded Rectangle 58">
            <a:extLst>
              <a:ext uri="{FF2B5EF4-FFF2-40B4-BE49-F238E27FC236}">
                <a16:creationId xmlns:a16="http://schemas.microsoft.com/office/drawing/2014/main" id="{F533C29D-DB31-4CEC-8F72-4F58076869E5}"/>
              </a:ext>
            </a:extLst>
          </p:cNvPr>
          <p:cNvSpPr/>
          <p:nvPr/>
        </p:nvSpPr>
        <p:spPr>
          <a:xfrm>
            <a:off x="557675" y="2327478"/>
            <a:ext cx="2346215" cy="1691585"/>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…Processing </a:t>
            </a:r>
            <a:r>
              <a:rPr lang="en-US" sz="2000" dirty="0" smtClean="0"/>
              <a:t>edges is sequential – </a:t>
            </a:r>
            <a:r>
              <a:rPr lang="en-US" sz="2000" b="1" dirty="0" smtClean="0"/>
              <a:t>how to incorporate parallelism</a:t>
            </a:r>
            <a:r>
              <a:rPr lang="en-US" sz="2000" dirty="0" smtClean="0"/>
              <a:t>?</a:t>
            </a:r>
            <a:endParaRPr lang="de-CH" sz="2000" dirty="0"/>
          </a:p>
        </p:txBody>
      </p:sp>
      <p:pic>
        <p:nvPicPr>
          <p:cNvPr id="96" name="Picture 2" descr="http://www.avonbournetrust.org/user/74/159860.png">
            <a:extLst>
              <a:ext uri="{FF2B5EF4-FFF2-40B4-BE49-F238E27FC236}">
                <a16:creationId xmlns:a16="http://schemas.microsoft.com/office/drawing/2014/main" id="{E24135B5-C8BF-442C-9A11-4E0F523C749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2180" y="3547081"/>
            <a:ext cx="550288" cy="550286"/>
          </a:xfrm>
          <a:prstGeom prst="rect">
            <a:avLst/>
          </a:prstGeom>
          <a:noFill/>
          <a:extLst>
            <a:ext uri="{909E8E84-426E-40DD-AFC4-6F175D3DCCD1}">
              <a14:hiddenFill xmlns:a14="http://schemas.microsoft.com/office/drawing/2010/main">
                <a:solidFill>
                  <a:srgbClr val="FFFFFF"/>
                </a:solidFill>
              </a14:hiddenFill>
            </a:ext>
          </a:extLst>
        </p:spPr>
      </p:pic>
      <p:sp>
        <p:nvSpPr>
          <p:cNvPr id="80" name="Rounded Rectangle 58">
            <a:extLst>
              <a:ext uri="{FF2B5EF4-FFF2-40B4-BE49-F238E27FC236}">
                <a16:creationId xmlns:a16="http://schemas.microsoft.com/office/drawing/2014/main" id="{F533C29D-DB31-4CEC-8F72-4F58076869E5}"/>
              </a:ext>
            </a:extLst>
          </p:cNvPr>
          <p:cNvSpPr/>
          <p:nvPr/>
        </p:nvSpPr>
        <p:spPr>
          <a:xfrm rot="21129438">
            <a:off x="156244" y="2434792"/>
            <a:ext cx="3270697" cy="1385624"/>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smtClean="0"/>
              <a:t>Substreams</a:t>
            </a:r>
            <a:r>
              <a:rPr lang="en-US" sz="2000" dirty="0" smtClean="0"/>
              <a:t> (pipelines) are processed in parallel, in a simple way (independently, except for merging)</a:t>
            </a:r>
            <a:endParaRPr lang="de-CH" sz="2000" dirty="0"/>
          </a:p>
        </p:txBody>
      </p:sp>
      <p:sp>
        <p:nvSpPr>
          <p:cNvPr id="86" name="Rounded Rectangle 58">
            <a:extLst>
              <a:ext uri="{FF2B5EF4-FFF2-40B4-BE49-F238E27FC236}">
                <a16:creationId xmlns:a16="http://schemas.microsoft.com/office/drawing/2014/main" id="{F533C29D-DB31-4CEC-8F72-4F58076869E5}"/>
              </a:ext>
            </a:extLst>
          </p:cNvPr>
          <p:cNvSpPr/>
          <p:nvPr/>
        </p:nvSpPr>
        <p:spPr>
          <a:xfrm>
            <a:off x="1311716" y="2047829"/>
            <a:ext cx="9515645" cy="2319774"/>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300" b="1" u="sng" dirty="0" smtClean="0"/>
              <a:t>Part 2</a:t>
            </a:r>
            <a:r>
              <a:rPr lang="en-US" sz="4300" dirty="0" smtClean="0"/>
              <a:t>: </a:t>
            </a:r>
            <a:r>
              <a:rPr lang="en-US" sz="4300" dirty="0" err="1" smtClean="0"/>
              <a:t>Substream</a:t>
            </a:r>
            <a:r>
              <a:rPr lang="en-US" sz="4300" dirty="0" smtClean="0"/>
              <a:t>-Centric: A </a:t>
            </a:r>
            <a:r>
              <a:rPr lang="en-US" sz="4300" dirty="0" smtClean="0"/>
              <a:t>new paradigm for processing graphs</a:t>
            </a:r>
            <a:endParaRPr lang="de-CH" sz="4300" b="1" dirty="0"/>
          </a:p>
        </p:txBody>
      </p:sp>
      <p:sp>
        <p:nvSpPr>
          <p:cNvPr id="98" name="Rounded Rectangular Callout 97"/>
          <p:cNvSpPr/>
          <p:nvPr/>
        </p:nvSpPr>
        <p:spPr>
          <a:xfrm>
            <a:off x="7250778" y="4730475"/>
            <a:ext cx="1430508" cy="732696"/>
          </a:xfrm>
          <a:prstGeom prst="wedgeRoundRectCallout">
            <a:avLst>
              <a:gd name="adj1" fmla="val 17036"/>
              <a:gd name="adj2" fmla="val -100783"/>
              <a:gd name="adj3" fmla="val 16667"/>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smtClean="0"/>
              <a:t>Weighted edges</a:t>
            </a:r>
            <a:endParaRPr lang="en-US" sz="2200" dirty="0"/>
          </a:p>
        </p:txBody>
      </p:sp>
      <p:sp>
        <p:nvSpPr>
          <p:cNvPr id="120" name="Rounded Rectangle 58">
            <a:extLst>
              <a:ext uri="{FF2B5EF4-FFF2-40B4-BE49-F238E27FC236}">
                <a16:creationId xmlns:a16="http://schemas.microsoft.com/office/drawing/2014/main" id="{F533C29D-DB31-4CEC-8F72-4F58076869E5}"/>
              </a:ext>
            </a:extLst>
          </p:cNvPr>
          <p:cNvSpPr/>
          <p:nvPr/>
        </p:nvSpPr>
        <p:spPr>
          <a:xfrm>
            <a:off x="3297341" y="4662675"/>
            <a:ext cx="4654881" cy="1401851"/>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dirty="0" smtClean="0"/>
              <a:t>How to express MWM in this paradigm?</a:t>
            </a:r>
            <a:endParaRPr lang="de-CH" sz="2600" dirty="0"/>
          </a:p>
        </p:txBody>
      </p:sp>
      <p:pic>
        <p:nvPicPr>
          <p:cNvPr id="121" name="Picture 2" descr="http://www.avonbournetrust.org/user/74/159860.png">
            <a:extLst>
              <a:ext uri="{FF2B5EF4-FFF2-40B4-BE49-F238E27FC236}">
                <a16:creationId xmlns:a16="http://schemas.microsoft.com/office/drawing/2014/main" id="{E24135B5-C8BF-442C-9A11-4E0F523C749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35773" y="5503793"/>
            <a:ext cx="703928" cy="703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91373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6"/>
                                        </p:tgtEl>
                                        <p:attrNameLst>
                                          <p:attrName>style.visibility</p:attrName>
                                        </p:attrNameLst>
                                      </p:cBhvr>
                                      <p:to>
                                        <p:strVal val="visible"/>
                                      </p:to>
                                    </p:set>
                                    <p:animEffect transition="in" filter="fade">
                                      <p:cBhvr>
                                        <p:cTn id="7" dur="500"/>
                                        <p:tgtEl>
                                          <p:spTgt spid="8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5"/>
                                        </p:tgtEl>
                                        <p:attrNameLst>
                                          <p:attrName>style.visibility</p:attrName>
                                        </p:attrNameLst>
                                      </p:cBhvr>
                                      <p:to>
                                        <p:strVal val="visible"/>
                                      </p:to>
                                    </p:set>
                                    <p:animEffect transition="in" filter="fade">
                                      <p:cBhvr>
                                        <p:cTn id="12" dur="500"/>
                                        <p:tgtEl>
                                          <p:spTgt spid="165"/>
                                        </p:tgtEl>
                                      </p:cBhvr>
                                    </p:animEffect>
                                  </p:childTnLst>
                                </p:cTn>
                              </p:par>
                              <p:par>
                                <p:cTn id="13" presetID="10" presetClass="exit" presetSubtype="0" fill="hold" grpId="1" nodeType="withEffect">
                                  <p:stCondLst>
                                    <p:cond delay="0"/>
                                  </p:stCondLst>
                                  <p:childTnLst>
                                    <p:animEffect transition="out" filter="fade">
                                      <p:cBhvr>
                                        <p:cTn id="14" dur="500"/>
                                        <p:tgtEl>
                                          <p:spTgt spid="86"/>
                                        </p:tgtEl>
                                      </p:cBhvr>
                                    </p:animEffect>
                                    <p:set>
                                      <p:cBhvr>
                                        <p:cTn id="15" dur="1" fill="hold">
                                          <p:stCondLst>
                                            <p:cond delay="499"/>
                                          </p:stCondLst>
                                        </p:cTn>
                                        <p:tgtEl>
                                          <p:spTgt spid="86"/>
                                        </p:tgtEl>
                                        <p:attrNameLst>
                                          <p:attrName>style.visibility</p:attrName>
                                        </p:attrNameLst>
                                      </p:cBhvr>
                                      <p:to>
                                        <p:strVal val="hidden"/>
                                      </p:to>
                                    </p:set>
                                  </p:childTnLst>
                                </p:cTn>
                              </p:par>
                              <p:par>
                                <p:cTn id="16" presetID="10" presetClass="entr" presetSubtype="0" fill="hold" grpId="0" nodeType="withEffect">
                                  <p:stCondLst>
                                    <p:cond delay="0"/>
                                  </p:stCondLst>
                                  <p:childTnLst>
                                    <p:set>
                                      <p:cBhvr>
                                        <p:cTn id="17" dur="1" fill="hold">
                                          <p:stCondLst>
                                            <p:cond delay="0"/>
                                          </p:stCondLst>
                                        </p:cTn>
                                        <p:tgtEl>
                                          <p:spTgt spid="47"/>
                                        </p:tgtEl>
                                        <p:attrNameLst>
                                          <p:attrName>style.visibility</p:attrName>
                                        </p:attrNameLst>
                                      </p:cBhvr>
                                      <p:to>
                                        <p:strVal val="visible"/>
                                      </p:to>
                                    </p:set>
                                    <p:animEffect transition="in" filter="fade">
                                      <p:cBhvr>
                                        <p:cTn id="18" dur="500"/>
                                        <p:tgtEl>
                                          <p:spTgt spid="4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8"/>
                                        </p:tgtEl>
                                        <p:attrNameLst>
                                          <p:attrName>style.visibility</p:attrName>
                                        </p:attrNameLst>
                                      </p:cBhvr>
                                      <p:to>
                                        <p:strVal val="visible"/>
                                      </p:to>
                                    </p:set>
                                    <p:animEffect transition="in" filter="fade">
                                      <p:cBhvr>
                                        <p:cTn id="23" dur="500"/>
                                        <p:tgtEl>
                                          <p:spTgt spid="48"/>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36"/>
                                        </p:tgtEl>
                                        <p:attrNameLst>
                                          <p:attrName>style.visibility</p:attrName>
                                        </p:attrNameLst>
                                      </p:cBhvr>
                                      <p:to>
                                        <p:strVal val="visible"/>
                                      </p:to>
                                    </p:set>
                                    <p:animEffect transition="in" filter="fade">
                                      <p:cBhvr>
                                        <p:cTn id="28" dur="500"/>
                                        <p:tgtEl>
                                          <p:spTgt spid="136"/>
                                        </p:tgtEl>
                                      </p:cBhvr>
                                    </p:animEffect>
                                  </p:childTnLst>
                                </p:cTn>
                              </p:par>
                              <p:par>
                                <p:cTn id="29" presetID="10" presetClass="entr" presetSubtype="0" fill="hold" nodeType="withEffect">
                                  <p:stCondLst>
                                    <p:cond delay="0"/>
                                  </p:stCondLst>
                                  <p:childTnLst>
                                    <p:set>
                                      <p:cBhvr>
                                        <p:cTn id="30" dur="1" fill="hold">
                                          <p:stCondLst>
                                            <p:cond delay="0"/>
                                          </p:stCondLst>
                                        </p:cTn>
                                        <p:tgtEl>
                                          <p:spTgt spid="138"/>
                                        </p:tgtEl>
                                        <p:attrNameLst>
                                          <p:attrName>style.visibility</p:attrName>
                                        </p:attrNameLst>
                                      </p:cBhvr>
                                      <p:to>
                                        <p:strVal val="visible"/>
                                      </p:to>
                                    </p:set>
                                    <p:animEffect transition="in" filter="fade">
                                      <p:cBhvr>
                                        <p:cTn id="31" dur="500"/>
                                        <p:tgtEl>
                                          <p:spTgt spid="138"/>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37"/>
                                        </p:tgtEl>
                                        <p:attrNameLst>
                                          <p:attrName>style.visibility</p:attrName>
                                        </p:attrNameLst>
                                      </p:cBhvr>
                                      <p:to>
                                        <p:strVal val="visible"/>
                                      </p:to>
                                    </p:set>
                                    <p:animEffect transition="in" filter="fade">
                                      <p:cBhvr>
                                        <p:cTn id="34" dur="500"/>
                                        <p:tgtEl>
                                          <p:spTgt spid="137"/>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48"/>
                                        </p:tgtEl>
                                        <p:attrNameLst>
                                          <p:attrName>style.visibility</p:attrName>
                                        </p:attrNameLst>
                                      </p:cBhvr>
                                      <p:to>
                                        <p:strVal val="visible"/>
                                      </p:to>
                                    </p:set>
                                    <p:animEffect transition="in" filter="fade">
                                      <p:cBhvr>
                                        <p:cTn id="37" dur="500"/>
                                        <p:tgtEl>
                                          <p:spTgt spid="148"/>
                                        </p:tgtEl>
                                      </p:cBhvr>
                                    </p:animEffect>
                                  </p:childTnLst>
                                </p:cTn>
                              </p:par>
                              <p:par>
                                <p:cTn id="38" presetID="10" presetClass="entr" presetSubtype="0" fill="hold" nodeType="withEffect">
                                  <p:stCondLst>
                                    <p:cond delay="0"/>
                                  </p:stCondLst>
                                  <p:childTnLst>
                                    <p:set>
                                      <p:cBhvr>
                                        <p:cTn id="39" dur="1" fill="hold">
                                          <p:stCondLst>
                                            <p:cond delay="0"/>
                                          </p:stCondLst>
                                        </p:cTn>
                                        <p:tgtEl>
                                          <p:spTgt spid="149"/>
                                        </p:tgtEl>
                                        <p:attrNameLst>
                                          <p:attrName>style.visibility</p:attrName>
                                        </p:attrNameLst>
                                      </p:cBhvr>
                                      <p:to>
                                        <p:strVal val="visible"/>
                                      </p:to>
                                    </p:set>
                                    <p:animEffect transition="in" filter="fade">
                                      <p:cBhvr>
                                        <p:cTn id="40" dur="500"/>
                                        <p:tgtEl>
                                          <p:spTgt spid="149"/>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50"/>
                                        </p:tgtEl>
                                        <p:attrNameLst>
                                          <p:attrName>style.visibility</p:attrName>
                                        </p:attrNameLst>
                                      </p:cBhvr>
                                      <p:to>
                                        <p:strVal val="visible"/>
                                      </p:to>
                                    </p:set>
                                    <p:animEffect transition="in" filter="fade">
                                      <p:cBhvr>
                                        <p:cTn id="43" dur="500"/>
                                        <p:tgtEl>
                                          <p:spTgt spid="150"/>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55"/>
                                        </p:tgtEl>
                                        <p:attrNameLst>
                                          <p:attrName>style.visibility</p:attrName>
                                        </p:attrNameLst>
                                      </p:cBhvr>
                                      <p:to>
                                        <p:strVal val="visible"/>
                                      </p:to>
                                    </p:set>
                                    <p:animEffect transition="in" filter="fade">
                                      <p:cBhvr>
                                        <p:cTn id="46" dur="500"/>
                                        <p:tgtEl>
                                          <p:spTgt spid="155"/>
                                        </p:tgtEl>
                                      </p:cBhvr>
                                    </p:animEffect>
                                  </p:childTnLst>
                                </p:cTn>
                              </p:par>
                              <p:par>
                                <p:cTn id="47" presetID="10" presetClass="entr" presetSubtype="0" fill="hold" nodeType="withEffect">
                                  <p:stCondLst>
                                    <p:cond delay="0"/>
                                  </p:stCondLst>
                                  <p:childTnLst>
                                    <p:set>
                                      <p:cBhvr>
                                        <p:cTn id="48" dur="1" fill="hold">
                                          <p:stCondLst>
                                            <p:cond delay="0"/>
                                          </p:stCondLst>
                                        </p:cTn>
                                        <p:tgtEl>
                                          <p:spTgt spid="156"/>
                                        </p:tgtEl>
                                        <p:attrNameLst>
                                          <p:attrName>style.visibility</p:attrName>
                                        </p:attrNameLst>
                                      </p:cBhvr>
                                      <p:to>
                                        <p:strVal val="visible"/>
                                      </p:to>
                                    </p:set>
                                    <p:animEffect transition="in" filter="fade">
                                      <p:cBhvr>
                                        <p:cTn id="49" dur="500"/>
                                        <p:tgtEl>
                                          <p:spTgt spid="156"/>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57"/>
                                        </p:tgtEl>
                                        <p:attrNameLst>
                                          <p:attrName>style.visibility</p:attrName>
                                        </p:attrNameLst>
                                      </p:cBhvr>
                                      <p:to>
                                        <p:strVal val="visible"/>
                                      </p:to>
                                    </p:set>
                                    <p:animEffect transition="in" filter="fade">
                                      <p:cBhvr>
                                        <p:cTn id="52" dur="500"/>
                                        <p:tgtEl>
                                          <p:spTgt spid="157"/>
                                        </p:tgtEl>
                                      </p:cBhvr>
                                    </p:animEffect>
                                  </p:childTnLst>
                                </p:cTn>
                              </p:par>
                              <p:par>
                                <p:cTn id="53" presetID="10" presetClass="entr" presetSubtype="0" fill="hold" nodeType="withEffect">
                                  <p:stCondLst>
                                    <p:cond delay="0"/>
                                  </p:stCondLst>
                                  <p:childTnLst>
                                    <p:set>
                                      <p:cBhvr>
                                        <p:cTn id="54" dur="1" fill="hold">
                                          <p:stCondLst>
                                            <p:cond delay="0"/>
                                          </p:stCondLst>
                                        </p:cTn>
                                        <p:tgtEl>
                                          <p:spTgt spid="159"/>
                                        </p:tgtEl>
                                        <p:attrNameLst>
                                          <p:attrName>style.visibility</p:attrName>
                                        </p:attrNameLst>
                                      </p:cBhvr>
                                      <p:to>
                                        <p:strVal val="visible"/>
                                      </p:to>
                                    </p:set>
                                    <p:animEffect transition="in" filter="fade">
                                      <p:cBhvr>
                                        <p:cTn id="55" dur="500"/>
                                        <p:tgtEl>
                                          <p:spTgt spid="159"/>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98"/>
                                        </p:tgtEl>
                                        <p:attrNameLst>
                                          <p:attrName>style.visibility</p:attrName>
                                        </p:attrNameLst>
                                      </p:cBhvr>
                                      <p:to>
                                        <p:strVal val="visible"/>
                                      </p:to>
                                    </p:set>
                                    <p:animEffect transition="in" filter="fade">
                                      <p:cBhvr>
                                        <p:cTn id="58" dur="500"/>
                                        <p:tgtEl>
                                          <p:spTgt spid="98"/>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88"/>
                                        </p:tgtEl>
                                        <p:attrNameLst>
                                          <p:attrName>style.visibility</p:attrName>
                                        </p:attrNameLst>
                                      </p:cBhvr>
                                      <p:to>
                                        <p:strVal val="visible"/>
                                      </p:to>
                                    </p:set>
                                    <p:animEffect transition="in" filter="fade">
                                      <p:cBhvr>
                                        <p:cTn id="63" dur="500"/>
                                        <p:tgtEl>
                                          <p:spTgt spid="88"/>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99"/>
                                        </p:tgtEl>
                                        <p:attrNameLst>
                                          <p:attrName>style.visibility</p:attrName>
                                        </p:attrNameLst>
                                      </p:cBhvr>
                                      <p:to>
                                        <p:strVal val="visible"/>
                                      </p:to>
                                    </p:set>
                                    <p:animEffect transition="in" filter="fade">
                                      <p:cBhvr>
                                        <p:cTn id="66" dur="500"/>
                                        <p:tgtEl>
                                          <p:spTgt spid="99"/>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81"/>
                                        </p:tgtEl>
                                        <p:attrNameLst>
                                          <p:attrName>style.visibility</p:attrName>
                                        </p:attrNameLst>
                                      </p:cBhvr>
                                      <p:to>
                                        <p:strVal val="visible"/>
                                      </p:to>
                                    </p:set>
                                    <p:animEffect transition="in" filter="fade">
                                      <p:cBhvr>
                                        <p:cTn id="69" dur="500"/>
                                        <p:tgtEl>
                                          <p:spTgt spid="81"/>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15"/>
                                        </p:tgtEl>
                                        <p:attrNameLst>
                                          <p:attrName>style.visibility</p:attrName>
                                        </p:attrNameLst>
                                      </p:cBhvr>
                                      <p:to>
                                        <p:strVal val="visible"/>
                                      </p:to>
                                    </p:set>
                                    <p:animEffect transition="in" filter="fade">
                                      <p:cBhvr>
                                        <p:cTn id="74" dur="500"/>
                                        <p:tgtEl>
                                          <p:spTgt spid="15"/>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50"/>
                                        </p:tgtEl>
                                        <p:attrNameLst>
                                          <p:attrName>style.visibility</p:attrName>
                                        </p:attrNameLst>
                                      </p:cBhvr>
                                      <p:to>
                                        <p:strVal val="visible"/>
                                      </p:to>
                                    </p:set>
                                    <p:animEffect transition="in" filter="fade">
                                      <p:cBhvr>
                                        <p:cTn id="77" dur="500"/>
                                        <p:tgtEl>
                                          <p:spTgt spid="50"/>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147"/>
                                        </p:tgtEl>
                                        <p:attrNameLst>
                                          <p:attrName>style.visibility</p:attrName>
                                        </p:attrNameLst>
                                      </p:cBhvr>
                                      <p:to>
                                        <p:strVal val="visible"/>
                                      </p:to>
                                    </p:set>
                                    <p:animEffect transition="in" filter="fade">
                                      <p:cBhvr>
                                        <p:cTn id="80" dur="500"/>
                                        <p:tgtEl>
                                          <p:spTgt spid="147"/>
                                        </p:tgtEl>
                                      </p:cBhvr>
                                    </p:animEffect>
                                  </p:childTnLst>
                                </p:cTn>
                              </p:par>
                              <p:par>
                                <p:cTn id="81" presetID="10" presetClass="entr" presetSubtype="0" fill="hold" nodeType="withEffect">
                                  <p:stCondLst>
                                    <p:cond delay="0"/>
                                  </p:stCondLst>
                                  <p:childTnLst>
                                    <p:set>
                                      <p:cBhvr>
                                        <p:cTn id="82" dur="1" fill="hold">
                                          <p:stCondLst>
                                            <p:cond delay="0"/>
                                          </p:stCondLst>
                                        </p:cTn>
                                        <p:tgtEl>
                                          <p:spTgt spid="52"/>
                                        </p:tgtEl>
                                        <p:attrNameLst>
                                          <p:attrName>style.visibility</p:attrName>
                                        </p:attrNameLst>
                                      </p:cBhvr>
                                      <p:to>
                                        <p:strVal val="visible"/>
                                      </p:to>
                                    </p:set>
                                    <p:animEffect transition="in" filter="fade">
                                      <p:cBhvr>
                                        <p:cTn id="83" dur="500"/>
                                        <p:tgtEl>
                                          <p:spTgt spid="52"/>
                                        </p:tgtEl>
                                      </p:cBhvr>
                                    </p:animEffect>
                                  </p:childTnLst>
                                </p:cTn>
                              </p:par>
                              <p:par>
                                <p:cTn id="84" presetID="10" presetClass="entr" presetSubtype="0" fill="hold" nodeType="withEffect">
                                  <p:stCondLst>
                                    <p:cond delay="0"/>
                                  </p:stCondLst>
                                  <p:childTnLst>
                                    <p:set>
                                      <p:cBhvr>
                                        <p:cTn id="85" dur="1" fill="hold">
                                          <p:stCondLst>
                                            <p:cond delay="0"/>
                                          </p:stCondLst>
                                        </p:cTn>
                                        <p:tgtEl>
                                          <p:spTgt spid="104"/>
                                        </p:tgtEl>
                                        <p:attrNameLst>
                                          <p:attrName>style.visibility</p:attrName>
                                        </p:attrNameLst>
                                      </p:cBhvr>
                                      <p:to>
                                        <p:strVal val="visible"/>
                                      </p:to>
                                    </p:set>
                                    <p:animEffect transition="in" filter="fade">
                                      <p:cBhvr>
                                        <p:cTn id="86" dur="500"/>
                                        <p:tgtEl>
                                          <p:spTgt spid="104"/>
                                        </p:tgtEl>
                                      </p:cBhvr>
                                    </p:animEffect>
                                  </p:childTnLst>
                                </p:cTn>
                              </p:par>
                              <p:par>
                                <p:cTn id="87" presetID="10" presetClass="entr" presetSubtype="0" fill="hold" nodeType="withEffect">
                                  <p:stCondLst>
                                    <p:cond delay="0"/>
                                  </p:stCondLst>
                                  <p:childTnLst>
                                    <p:set>
                                      <p:cBhvr>
                                        <p:cTn id="88" dur="1" fill="hold">
                                          <p:stCondLst>
                                            <p:cond delay="0"/>
                                          </p:stCondLst>
                                        </p:cTn>
                                        <p:tgtEl>
                                          <p:spTgt spid="55"/>
                                        </p:tgtEl>
                                        <p:attrNameLst>
                                          <p:attrName>style.visibility</p:attrName>
                                        </p:attrNameLst>
                                      </p:cBhvr>
                                      <p:to>
                                        <p:strVal val="visible"/>
                                      </p:to>
                                    </p:set>
                                    <p:animEffect transition="in" filter="fade">
                                      <p:cBhvr>
                                        <p:cTn id="89" dur="500"/>
                                        <p:tgtEl>
                                          <p:spTgt spid="55"/>
                                        </p:tgtEl>
                                      </p:cBhvr>
                                    </p:animEffect>
                                  </p:childTnLst>
                                </p:cTn>
                              </p:par>
                            </p:childTnLst>
                          </p:cTn>
                        </p:par>
                      </p:childTnLst>
                    </p:cTn>
                  </p:par>
                  <p:par>
                    <p:cTn id="90" fill="hold">
                      <p:stCondLst>
                        <p:cond delay="indefinite"/>
                      </p:stCondLst>
                      <p:childTnLst>
                        <p:par>
                          <p:cTn id="91" fill="hold">
                            <p:stCondLst>
                              <p:cond delay="0"/>
                            </p:stCondLst>
                            <p:childTnLst>
                              <p:par>
                                <p:cTn id="92" presetID="10" presetClass="entr" presetSubtype="0" fill="hold" grpId="0" nodeType="clickEffect">
                                  <p:stCondLst>
                                    <p:cond delay="0"/>
                                  </p:stCondLst>
                                  <p:childTnLst>
                                    <p:set>
                                      <p:cBhvr>
                                        <p:cTn id="93" dur="1" fill="hold">
                                          <p:stCondLst>
                                            <p:cond delay="0"/>
                                          </p:stCondLst>
                                        </p:cTn>
                                        <p:tgtEl>
                                          <p:spTgt spid="64"/>
                                        </p:tgtEl>
                                        <p:attrNameLst>
                                          <p:attrName>style.visibility</p:attrName>
                                        </p:attrNameLst>
                                      </p:cBhvr>
                                      <p:to>
                                        <p:strVal val="visible"/>
                                      </p:to>
                                    </p:set>
                                    <p:animEffect transition="in" filter="fade">
                                      <p:cBhvr>
                                        <p:cTn id="94" dur="500"/>
                                        <p:tgtEl>
                                          <p:spTgt spid="64"/>
                                        </p:tgtEl>
                                      </p:cBhvr>
                                    </p:animEffect>
                                  </p:childTnLst>
                                </p:cTn>
                              </p:par>
                              <p:par>
                                <p:cTn id="95" presetID="10" presetClass="entr" presetSubtype="0" fill="hold" nodeType="withEffect">
                                  <p:stCondLst>
                                    <p:cond delay="0"/>
                                  </p:stCondLst>
                                  <p:childTnLst>
                                    <p:set>
                                      <p:cBhvr>
                                        <p:cTn id="96" dur="1" fill="hold">
                                          <p:stCondLst>
                                            <p:cond delay="0"/>
                                          </p:stCondLst>
                                        </p:cTn>
                                        <p:tgtEl>
                                          <p:spTgt spid="65"/>
                                        </p:tgtEl>
                                        <p:attrNameLst>
                                          <p:attrName>style.visibility</p:attrName>
                                        </p:attrNameLst>
                                      </p:cBhvr>
                                      <p:to>
                                        <p:strVal val="visible"/>
                                      </p:to>
                                    </p:set>
                                    <p:animEffect transition="in" filter="fade">
                                      <p:cBhvr>
                                        <p:cTn id="97" dur="500"/>
                                        <p:tgtEl>
                                          <p:spTgt spid="65"/>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66"/>
                                        </p:tgtEl>
                                        <p:attrNameLst>
                                          <p:attrName>style.visibility</p:attrName>
                                        </p:attrNameLst>
                                      </p:cBhvr>
                                      <p:to>
                                        <p:strVal val="visible"/>
                                      </p:to>
                                    </p:set>
                                    <p:animEffect transition="in" filter="fade">
                                      <p:cBhvr>
                                        <p:cTn id="100" dur="500"/>
                                        <p:tgtEl>
                                          <p:spTgt spid="66"/>
                                        </p:tgtEl>
                                      </p:cBhvr>
                                    </p:animEffect>
                                  </p:childTnLst>
                                </p:cTn>
                              </p:par>
                              <p:par>
                                <p:cTn id="101" presetID="10" presetClass="entr" presetSubtype="0" fill="hold" grpId="0" nodeType="withEffect">
                                  <p:stCondLst>
                                    <p:cond delay="0"/>
                                  </p:stCondLst>
                                  <p:childTnLst>
                                    <p:set>
                                      <p:cBhvr>
                                        <p:cTn id="102" dur="1" fill="hold">
                                          <p:stCondLst>
                                            <p:cond delay="0"/>
                                          </p:stCondLst>
                                        </p:cTn>
                                        <p:tgtEl>
                                          <p:spTgt spid="67"/>
                                        </p:tgtEl>
                                        <p:attrNameLst>
                                          <p:attrName>style.visibility</p:attrName>
                                        </p:attrNameLst>
                                      </p:cBhvr>
                                      <p:to>
                                        <p:strVal val="visible"/>
                                      </p:to>
                                    </p:set>
                                    <p:animEffect transition="in" filter="fade">
                                      <p:cBhvr>
                                        <p:cTn id="103" dur="500"/>
                                        <p:tgtEl>
                                          <p:spTgt spid="67"/>
                                        </p:tgtEl>
                                      </p:cBhvr>
                                    </p:animEffect>
                                  </p:childTnLst>
                                </p:cTn>
                              </p:par>
                              <p:par>
                                <p:cTn id="104" presetID="10" presetClass="entr" presetSubtype="0" fill="hold" nodeType="withEffect">
                                  <p:stCondLst>
                                    <p:cond delay="0"/>
                                  </p:stCondLst>
                                  <p:childTnLst>
                                    <p:set>
                                      <p:cBhvr>
                                        <p:cTn id="105" dur="1" fill="hold">
                                          <p:stCondLst>
                                            <p:cond delay="0"/>
                                          </p:stCondLst>
                                        </p:cTn>
                                        <p:tgtEl>
                                          <p:spTgt spid="68"/>
                                        </p:tgtEl>
                                        <p:attrNameLst>
                                          <p:attrName>style.visibility</p:attrName>
                                        </p:attrNameLst>
                                      </p:cBhvr>
                                      <p:to>
                                        <p:strVal val="visible"/>
                                      </p:to>
                                    </p:set>
                                    <p:animEffect transition="in" filter="fade">
                                      <p:cBhvr>
                                        <p:cTn id="106" dur="500"/>
                                        <p:tgtEl>
                                          <p:spTgt spid="68"/>
                                        </p:tgtEl>
                                      </p:cBhvr>
                                    </p:animEffect>
                                  </p:childTnLst>
                                </p:cTn>
                              </p:par>
                              <p:par>
                                <p:cTn id="107" presetID="10" presetClass="entr" presetSubtype="0" fill="hold" grpId="0" nodeType="withEffect">
                                  <p:stCondLst>
                                    <p:cond delay="0"/>
                                  </p:stCondLst>
                                  <p:childTnLst>
                                    <p:set>
                                      <p:cBhvr>
                                        <p:cTn id="108" dur="1" fill="hold">
                                          <p:stCondLst>
                                            <p:cond delay="0"/>
                                          </p:stCondLst>
                                        </p:cTn>
                                        <p:tgtEl>
                                          <p:spTgt spid="69"/>
                                        </p:tgtEl>
                                        <p:attrNameLst>
                                          <p:attrName>style.visibility</p:attrName>
                                        </p:attrNameLst>
                                      </p:cBhvr>
                                      <p:to>
                                        <p:strVal val="visible"/>
                                      </p:to>
                                    </p:set>
                                    <p:animEffect transition="in" filter="fade">
                                      <p:cBhvr>
                                        <p:cTn id="109" dur="500"/>
                                        <p:tgtEl>
                                          <p:spTgt spid="69"/>
                                        </p:tgtEl>
                                      </p:cBhvr>
                                    </p:animEffect>
                                  </p:childTnLst>
                                </p:cTn>
                              </p:par>
                              <p:par>
                                <p:cTn id="110" presetID="10" presetClass="entr" presetSubtype="0" fill="hold" grpId="0" nodeType="withEffect">
                                  <p:stCondLst>
                                    <p:cond delay="0"/>
                                  </p:stCondLst>
                                  <p:childTnLst>
                                    <p:set>
                                      <p:cBhvr>
                                        <p:cTn id="111" dur="1" fill="hold">
                                          <p:stCondLst>
                                            <p:cond delay="0"/>
                                          </p:stCondLst>
                                        </p:cTn>
                                        <p:tgtEl>
                                          <p:spTgt spid="73"/>
                                        </p:tgtEl>
                                        <p:attrNameLst>
                                          <p:attrName>style.visibility</p:attrName>
                                        </p:attrNameLst>
                                      </p:cBhvr>
                                      <p:to>
                                        <p:strVal val="visible"/>
                                      </p:to>
                                    </p:set>
                                    <p:animEffect transition="in" filter="fade">
                                      <p:cBhvr>
                                        <p:cTn id="112" dur="500"/>
                                        <p:tgtEl>
                                          <p:spTgt spid="73"/>
                                        </p:tgtEl>
                                      </p:cBhvr>
                                    </p:animEffect>
                                  </p:childTnLst>
                                </p:cTn>
                              </p:par>
                              <p:par>
                                <p:cTn id="113" presetID="10" presetClass="entr" presetSubtype="0" fill="hold" grpId="0" nodeType="withEffect">
                                  <p:stCondLst>
                                    <p:cond delay="0"/>
                                  </p:stCondLst>
                                  <p:childTnLst>
                                    <p:set>
                                      <p:cBhvr>
                                        <p:cTn id="114" dur="1" fill="hold">
                                          <p:stCondLst>
                                            <p:cond delay="0"/>
                                          </p:stCondLst>
                                        </p:cTn>
                                        <p:tgtEl>
                                          <p:spTgt spid="74"/>
                                        </p:tgtEl>
                                        <p:attrNameLst>
                                          <p:attrName>style.visibility</p:attrName>
                                        </p:attrNameLst>
                                      </p:cBhvr>
                                      <p:to>
                                        <p:strVal val="visible"/>
                                      </p:to>
                                    </p:set>
                                    <p:animEffect transition="in" filter="fade">
                                      <p:cBhvr>
                                        <p:cTn id="115" dur="500"/>
                                        <p:tgtEl>
                                          <p:spTgt spid="74"/>
                                        </p:tgtEl>
                                      </p:cBhvr>
                                    </p:animEffect>
                                  </p:childTnLst>
                                </p:cTn>
                              </p:par>
                              <p:par>
                                <p:cTn id="116" presetID="10" presetClass="entr" presetSubtype="0" fill="hold" grpId="0" nodeType="withEffect">
                                  <p:stCondLst>
                                    <p:cond delay="0"/>
                                  </p:stCondLst>
                                  <p:childTnLst>
                                    <p:set>
                                      <p:cBhvr>
                                        <p:cTn id="117" dur="1" fill="hold">
                                          <p:stCondLst>
                                            <p:cond delay="0"/>
                                          </p:stCondLst>
                                        </p:cTn>
                                        <p:tgtEl>
                                          <p:spTgt spid="70"/>
                                        </p:tgtEl>
                                        <p:attrNameLst>
                                          <p:attrName>style.visibility</p:attrName>
                                        </p:attrNameLst>
                                      </p:cBhvr>
                                      <p:to>
                                        <p:strVal val="visible"/>
                                      </p:to>
                                    </p:set>
                                    <p:animEffect transition="in" filter="fade">
                                      <p:cBhvr>
                                        <p:cTn id="118" dur="500"/>
                                        <p:tgtEl>
                                          <p:spTgt spid="70"/>
                                        </p:tgtEl>
                                      </p:cBhvr>
                                    </p:animEffect>
                                  </p:childTnLst>
                                </p:cTn>
                              </p:par>
                              <p:par>
                                <p:cTn id="119" presetID="10" presetClass="entr" presetSubtype="0" fill="hold" nodeType="withEffect">
                                  <p:stCondLst>
                                    <p:cond delay="0"/>
                                  </p:stCondLst>
                                  <p:childTnLst>
                                    <p:set>
                                      <p:cBhvr>
                                        <p:cTn id="120" dur="1" fill="hold">
                                          <p:stCondLst>
                                            <p:cond delay="0"/>
                                          </p:stCondLst>
                                        </p:cTn>
                                        <p:tgtEl>
                                          <p:spTgt spid="71"/>
                                        </p:tgtEl>
                                        <p:attrNameLst>
                                          <p:attrName>style.visibility</p:attrName>
                                        </p:attrNameLst>
                                      </p:cBhvr>
                                      <p:to>
                                        <p:strVal val="visible"/>
                                      </p:to>
                                    </p:set>
                                    <p:animEffect transition="in" filter="fade">
                                      <p:cBhvr>
                                        <p:cTn id="121" dur="500"/>
                                        <p:tgtEl>
                                          <p:spTgt spid="71"/>
                                        </p:tgtEl>
                                      </p:cBhvr>
                                    </p:animEffect>
                                  </p:childTnLst>
                                </p:cTn>
                              </p:par>
                              <p:par>
                                <p:cTn id="122" presetID="10" presetClass="entr" presetSubtype="0" fill="hold" grpId="0" nodeType="withEffect">
                                  <p:stCondLst>
                                    <p:cond delay="0"/>
                                  </p:stCondLst>
                                  <p:childTnLst>
                                    <p:set>
                                      <p:cBhvr>
                                        <p:cTn id="123" dur="1" fill="hold">
                                          <p:stCondLst>
                                            <p:cond delay="0"/>
                                          </p:stCondLst>
                                        </p:cTn>
                                        <p:tgtEl>
                                          <p:spTgt spid="72"/>
                                        </p:tgtEl>
                                        <p:attrNameLst>
                                          <p:attrName>style.visibility</p:attrName>
                                        </p:attrNameLst>
                                      </p:cBhvr>
                                      <p:to>
                                        <p:strVal val="visible"/>
                                      </p:to>
                                    </p:set>
                                    <p:animEffect transition="in" filter="fade">
                                      <p:cBhvr>
                                        <p:cTn id="124" dur="500"/>
                                        <p:tgtEl>
                                          <p:spTgt spid="72"/>
                                        </p:tgtEl>
                                      </p:cBhvr>
                                    </p:animEffect>
                                  </p:childTnLst>
                                </p:cTn>
                              </p:par>
                              <p:par>
                                <p:cTn id="125" presetID="10" presetClass="entr" presetSubtype="0" fill="hold" grpId="0" nodeType="withEffect">
                                  <p:stCondLst>
                                    <p:cond delay="0"/>
                                  </p:stCondLst>
                                  <p:childTnLst>
                                    <p:set>
                                      <p:cBhvr>
                                        <p:cTn id="126" dur="1" fill="hold">
                                          <p:stCondLst>
                                            <p:cond delay="0"/>
                                          </p:stCondLst>
                                        </p:cTn>
                                        <p:tgtEl>
                                          <p:spTgt spid="75"/>
                                        </p:tgtEl>
                                        <p:attrNameLst>
                                          <p:attrName>style.visibility</p:attrName>
                                        </p:attrNameLst>
                                      </p:cBhvr>
                                      <p:to>
                                        <p:strVal val="visible"/>
                                      </p:to>
                                    </p:set>
                                    <p:animEffect transition="in" filter="fade">
                                      <p:cBhvr>
                                        <p:cTn id="127" dur="500"/>
                                        <p:tgtEl>
                                          <p:spTgt spid="75"/>
                                        </p:tgtEl>
                                      </p:cBhvr>
                                    </p:animEffect>
                                  </p:childTnLst>
                                </p:cTn>
                              </p:par>
                              <p:par>
                                <p:cTn id="128" presetID="10" presetClass="entr" presetSubtype="0" fill="hold" grpId="0" nodeType="withEffect">
                                  <p:stCondLst>
                                    <p:cond delay="0"/>
                                  </p:stCondLst>
                                  <p:childTnLst>
                                    <p:set>
                                      <p:cBhvr>
                                        <p:cTn id="129" dur="1" fill="hold">
                                          <p:stCondLst>
                                            <p:cond delay="0"/>
                                          </p:stCondLst>
                                        </p:cTn>
                                        <p:tgtEl>
                                          <p:spTgt spid="82"/>
                                        </p:tgtEl>
                                        <p:attrNameLst>
                                          <p:attrName>style.visibility</p:attrName>
                                        </p:attrNameLst>
                                      </p:cBhvr>
                                      <p:to>
                                        <p:strVal val="visible"/>
                                      </p:to>
                                    </p:set>
                                    <p:animEffect transition="in" filter="fade">
                                      <p:cBhvr>
                                        <p:cTn id="130" dur="500"/>
                                        <p:tgtEl>
                                          <p:spTgt spid="82"/>
                                        </p:tgtEl>
                                      </p:cBhvr>
                                    </p:animEffect>
                                  </p:childTnLst>
                                </p:cTn>
                              </p:par>
                            </p:childTnLst>
                          </p:cTn>
                        </p:par>
                      </p:childTnLst>
                    </p:cTn>
                  </p:par>
                  <p:par>
                    <p:cTn id="131" fill="hold">
                      <p:stCondLst>
                        <p:cond delay="indefinite"/>
                      </p:stCondLst>
                      <p:childTnLst>
                        <p:par>
                          <p:cTn id="132" fill="hold">
                            <p:stCondLst>
                              <p:cond delay="0"/>
                            </p:stCondLst>
                            <p:childTnLst>
                              <p:par>
                                <p:cTn id="133" presetID="10" presetClass="entr" presetSubtype="0" fill="hold" nodeType="clickEffect">
                                  <p:stCondLst>
                                    <p:cond delay="0"/>
                                  </p:stCondLst>
                                  <p:childTnLst>
                                    <p:set>
                                      <p:cBhvr>
                                        <p:cTn id="134" dur="1" fill="hold">
                                          <p:stCondLst>
                                            <p:cond delay="0"/>
                                          </p:stCondLst>
                                        </p:cTn>
                                        <p:tgtEl>
                                          <p:spTgt spid="105"/>
                                        </p:tgtEl>
                                        <p:attrNameLst>
                                          <p:attrName>style.visibility</p:attrName>
                                        </p:attrNameLst>
                                      </p:cBhvr>
                                      <p:to>
                                        <p:strVal val="visible"/>
                                      </p:to>
                                    </p:set>
                                    <p:animEffect transition="in" filter="fade">
                                      <p:cBhvr>
                                        <p:cTn id="135" dur="500"/>
                                        <p:tgtEl>
                                          <p:spTgt spid="105"/>
                                        </p:tgtEl>
                                      </p:cBhvr>
                                    </p:animEffect>
                                  </p:childTnLst>
                                </p:cTn>
                              </p:par>
                              <p:par>
                                <p:cTn id="136" presetID="10" presetClass="entr" presetSubtype="0" fill="hold" nodeType="withEffect">
                                  <p:stCondLst>
                                    <p:cond delay="0"/>
                                  </p:stCondLst>
                                  <p:childTnLst>
                                    <p:set>
                                      <p:cBhvr>
                                        <p:cTn id="137" dur="1" fill="hold">
                                          <p:stCondLst>
                                            <p:cond delay="0"/>
                                          </p:stCondLst>
                                        </p:cTn>
                                        <p:tgtEl>
                                          <p:spTgt spid="76"/>
                                        </p:tgtEl>
                                        <p:attrNameLst>
                                          <p:attrName>style.visibility</p:attrName>
                                        </p:attrNameLst>
                                      </p:cBhvr>
                                      <p:to>
                                        <p:strVal val="visible"/>
                                      </p:to>
                                    </p:set>
                                    <p:animEffect transition="in" filter="fade">
                                      <p:cBhvr>
                                        <p:cTn id="138" dur="500"/>
                                        <p:tgtEl>
                                          <p:spTgt spid="76"/>
                                        </p:tgtEl>
                                      </p:cBhvr>
                                    </p:animEffect>
                                  </p:childTnLst>
                                </p:cTn>
                              </p:par>
                              <p:par>
                                <p:cTn id="139" presetID="10" presetClass="entr" presetSubtype="0" fill="hold" nodeType="withEffect">
                                  <p:stCondLst>
                                    <p:cond delay="0"/>
                                  </p:stCondLst>
                                  <p:childTnLst>
                                    <p:set>
                                      <p:cBhvr>
                                        <p:cTn id="140" dur="1" fill="hold">
                                          <p:stCondLst>
                                            <p:cond delay="0"/>
                                          </p:stCondLst>
                                        </p:cTn>
                                        <p:tgtEl>
                                          <p:spTgt spid="77"/>
                                        </p:tgtEl>
                                        <p:attrNameLst>
                                          <p:attrName>style.visibility</p:attrName>
                                        </p:attrNameLst>
                                      </p:cBhvr>
                                      <p:to>
                                        <p:strVal val="visible"/>
                                      </p:to>
                                    </p:set>
                                    <p:animEffect transition="in" filter="fade">
                                      <p:cBhvr>
                                        <p:cTn id="141" dur="500"/>
                                        <p:tgtEl>
                                          <p:spTgt spid="77"/>
                                        </p:tgtEl>
                                      </p:cBhvr>
                                    </p:animEffect>
                                  </p:childTnLst>
                                </p:cTn>
                              </p:par>
                            </p:childTnLst>
                          </p:cTn>
                        </p:par>
                      </p:childTnLst>
                    </p:cTn>
                  </p:par>
                  <p:par>
                    <p:cTn id="142" fill="hold">
                      <p:stCondLst>
                        <p:cond delay="indefinite"/>
                      </p:stCondLst>
                      <p:childTnLst>
                        <p:par>
                          <p:cTn id="143" fill="hold">
                            <p:stCondLst>
                              <p:cond delay="0"/>
                            </p:stCondLst>
                            <p:childTnLst>
                              <p:par>
                                <p:cTn id="144" presetID="10" presetClass="entr" presetSubtype="0" fill="hold" grpId="0" nodeType="clickEffect">
                                  <p:stCondLst>
                                    <p:cond delay="0"/>
                                  </p:stCondLst>
                                  <p:childTnLst>
                                    <p:set>
                                      <p:cBhvr>
                                        <p:cTn id="145" dur="1" fill="hold">
                                          <p:stCondLst>
                                            <p:cond delay="0"/>
                                          </p:stCondLst>
                                        </p:cTn>
                                        <p:tgtEl>
                                          <p:spTgt spid="89"/>
                                        </p:tgtEl>
                                        <p:attrNameLst>
                                          <p:attrName>style.visibility</p:attrName>
                                        </p:attrNameLst>
                                      </p:cBhvr>
                                      <p:to>
                                        <p:strVal val="visible"/>
                                      </p:to>
                                    </p:set>
                                    <p:animEffect transition="in" filter="fade">
                                      <p:cBhvr>
                                        <p:cTn id="146" dur="500"/>
                                        <p:tgtEl>
                                          <p:spTgt spid="89"/>
                                        </p:tgtEl>
                                      </p:cBhvr>
                                    </p:animEffect>
                                  </p:childTnLst>
                                </p:cTn>
                              </p:par>
                              <p:par>
                                <p:cTn id="147" presetID="10" presetClass="entr" presetSubtype="0" fill="hold" grpId="0" nodeType="withEffect">
                                  <p:stCondLst>
                                    <p:cond delay="0"/>
                                  </p:stCondLst>
                                  <p:childTnLst>
                                    <p:set>
                                      <p:cBhvr>
                                        <p:cTn id="148" dur="1" fill="hold">
                                          <p:stCondLst>
                                            <p:cond delay="0"/>
                                          </p:stCondLst>
                                        </p:cTn>
                                        <p:tgtEl>
                                          <p:spTgt spid="112"/>
                                        </p:tgtEl>
                                        <p:attrNameLst>
                                          <p:attrName>style.visibility</p:attrName>
                                        </p:attrNameLst>
                                      </p:cBhvr>
                                      <p:to>
                                        <p:strVal val="visible"/>
                                      </p:to>
                                    </p:set>
                                    <p:animEffect transition="in" filter="fade">
                                      <p:cBhvr>
                                        <p:cTn id="149" dur="500"/>
                                        <p:tgtEl>
                                          <p:spTgt spid="112"/>
                                        </p:tgtEl>
                                      </p:cBhvr>
                                    </p:animEffect>
                                  </p:childTnLst>
                                </p:cTn>
                              </p:par>
                              <p:par>
                                <p:cTn id="150" presetID="10" presetClass="entr" presetSubtype="0" fill="hold" grpId="0" nodeType="withEffect">
                                  <p:stCondLst>
                                    <p:cond delay="0"/>
                                  </p:stCondLst>
                                  <p:childTnLst>
                                    <p:set>
                                      <p:cBhvr>
                                        <p:cTn id="151" dur="1" fill="hold">
                                          <p:stCondLst>
                                            <p:cond delay="0"/>
                                          </p:stCondLst>
                                        </p:cTn>
                                        <p:tgtEl>
                                          <p:spTgt spid="83"/>
                                        </p:tgtEl>
                                        <p:attrNameLst>
                                          <p:attrName>style.visibility</p:attrName>
                                        </p:attrNameLst>
                                      </p:cBhvr>
                                      <p:to>
                                        <p:strVal val="visible"/>
                                      </p:to>
                                    </p:set>
                                    <p:animEffect transition="in" filter="fade">
                                      <p:cBhvr>
                                        <p:cTn id="152" dur="500"/>
                                        <p:tgtEl>
                                          <p:spTgt spid="83"/>
                                        </p:tgtEl>
                                      </p:cBhvr>
                                    </p:animEffect>
                                  </p:childTnLst>
                                </p:cTn>
                              </p:par>
                            </p:childTnLst>
                          </p:cTn>
                        </p:par>
                      </p:childTnLst>
                    </p:cTn>
                  </p:par>
                  <p:par>
                    <p:cTn id="153" fill="hold">
                      <p:stCondLst>
                        <p:cond delay="indefinite"/>
                      </p:stCondLst>
                      <p:childTnLst>
                        <p:par>
                          <p:cTn id="154" fill="hold">
                            <p:stCondLst>
                              <p:cond delay="0"/>
                            </p:stCondLst>
                            <p:childTnLst>
                              <p:par>
                                <p:cTn id="155" presetID="10" presetClass="entr" presetSubtype="0" fill="hold" nodeType="clickEffect">
                                  <p:stCondLst>
                                    <p:cond delay="0"/>
                                  </p:stCondLst>
                                  <p:childTnLst>
                                    <p:set>
                                      <p:cBhvr>
                                        <p:cTn id="156" dur="1" fill="hold">
                                          <p:stCondLst>
                                            <p:cond delay="0"/>
                                          </p:stCondLst>
                                        </p:cTn>
                                        <p:tgtEl>
                                          <p:spTgt spid="87"/>
                                        </p:tgtEl>
                                        <p:attrNameLst>
                                          <p:attrName>style.visibility</p:attrName>
                                        </p:attrNameLst>
                                      </p:cBhvr>
                                      <p:to>
                                        <p:strVal val="visible"/>
                                      </p:to>
                                    </p:set>
                                    <p:animEffect transition="in" filter="fade">
                                      <p:cBhvr>
                                        <p:cTn id="157" dur="500"/>
                                        <p:tgtEl>
                                          <p:spTgt spid="87"/>
                                        </p:tgtEl>
                                      </p:cBhvr>
                                    </p:animEffect>
                                  </p:childTnLst>
                                </p:cTn>
                              </p:par>
                              <p:par>
                                <p:cTn id="158" presetID="10" presetClass="entr" presetSubtype="0" fill="hold" nodeType="withEffect">
                                  <p:stCondLst>
                                    <p:cond delay="0"/>
                                  </p:stCondLst>
                                  <p:childTnLst>
                                    <p:set>
                                      <p:cBhvr>
                                        <p:cTn id="159" dur="1" fill="hold">
                                          <p:stCondLst>
                                            <p:cond delay="0"/>
                                          </p:stCondLst>
                                        </p:cTn>
                                        <p:tgtEl>
                                          <p:spTgt spid="35"/>
                                        </p:tgtEl>
                                        <p:attrNameLst>
                                          <p:attrName>style.visibility</p:attrName>
                                        </p:attrNameLst>
                                      </p:cBhvr>
                                      <p:to>
                                        <p:strVal val="visible"/>
                                      </p:to>
                                    </p:set>
                                    <p:animEffect transition="in" filter="fade">
                                      <p:cBhvr>
                                        <p:cTn id="160" dur="500"/>
                                        <p:tgtEl>
                                          <p:spTgt spid="35"/>
                                        </p:tgtEl>
                                      </p:cBhvr>
                                    </p:animEffect>
                                  </p:childTnLst>
                                </p:cTn>
                              </p:par>
                              <p:par>
                                <p:cTn id="161" presetID="10" presetClass="entr" presetSubtype="0" fill="hold" nodeType="withEffect">
                                  <p:stCondLst>
                                    <p:cond delay="0"/>
                                  </p:stCondLst>
                                  <p:childTnLst>
                                    <p:set>
                                      <p:cBhvr>
                                        <p:cTn id="162" dur="1" fill="hold">
                                          <p:stCondLst>
                                            <p:cond delay="0"/>
                                          </p:stCondLst>
                                        </p:cTn>
                                        <p:tgtEl>
                                          <p:spTgt spid="91"/>
                                        </p:tgtEl>
                                        <p:attrNameLst>
                                          <p:attrName>style.visibility</p:attrName>
                                        </p:attrNameLst>
                                      </p:cBhvr>
                                      <p:to>
                                        <p:strVal val="visible"/>
                                      </p:to>
                                    </p:set>
                                    <p:animEffect transition="in" filter="fade">
                                      <p:cBhvr>
                                        <p:cTn id="163" dur="500"/>
                                        <p:tgtEl>
                                          <p:spTgt spid="91"/>
                                        </p:tgtEl>
                                      </p:cBhvr>
                                    </p:animEffect>
                                  </p:childTnLst>
                                </p:cTn>
                              </p:par>
                              <p:par>
                                <p:cTn id="164" presetID="10" presetClass="entr" presetSubtype="0" fill="hold" grpId="0" nodeType="withEffect">
                                  <p:stCondLst>
                                    <p:cond delay="0"/>
                                  </p:stCondLst>
                                  <p:childTnLst>
                                    <p:set>
                                      <p:cBhvr>
                                        <p:cTn id="165" dur="1" fill="hold">
                                          <p:stCondLst>
                                            <p:cond delay="0"/>
                                          </p:stCondLst>
                                        </p:cTn>
                                        <p:tgtEl>
                                          <p:spTgt spid="167"/>
                                        </p:tgtEl>
                                        <p:attrNameLst>
                                          <p:attrName>style.visibility</p:attrName>
                                        </p:attrNameLst>
                                      </p:cBhvr>
                                      <p:to>
                                        <p:strVal val="visible"/>
                                      </p:to>
                                    </p:set>
                                    <p:animEffect transition="in" filter="fade">
                                      <p:cBhvr>
                                        <p:cTn id="166" dur="500"/>
                                        <p:tgtEl>
                                          <p:spTgt spid="167"/>
                                        </p:tgtEl>
                                      </p:cBhvr>
                                    </p:animEffect>
                                  </p:childTnLst>
                                </p:cTn>
                              </p:par>
                              <p:par>
                                <p:cTn id="167" presetID="10" presetClass="entr" presetSubtype="0" fill="hold" nodeType="withEffect">
                                  <p:stCondLst>
                                    <p:cond delay="0"/>
                                  </p:stCondLst>
                                  <p:childTnLst>
                                    <p:set>
                                      <p:cBhvr>
                                        <p:cTn id="168" dur="1" fill="hold">
                                          <p:stCondLst>
                                            <p:cond delay="0"/>
                                          </p:stCondLst>
                                        </p:cTn>
                                        <p:tgtEl>
                                          <p:spTgt spid="168"/>
                                        </p:tgtEl>
                                        <p:attrNameLst>
                                          <p:attrName>style.visibility</p:attrName>
                                        </p:attrNameLst>
                                      </p:cBhvr>
                                      <p:to>
                                        <p:strVal val="visible"/>
                                      </p:to>
                                    </p:set>
                                    <p:animEffect transition="in" filter="fade">
                                      <p:cBhvr>
                                        <p:cTn id="169" dur="500"/>
                                        <p:tgtEl>
                                          <p:spTgt spid="168"/>
                                        </p:tgtEl>
                                      </p:cBhvr>
                                    </p:animEffect>
                                  </p:childTnLst>
                                </p:cTn>
                              </p:par>
                              <p:par>
                                <p:cTn id="170" presetID="10" presetClass="entr" presetSubtype="0" fill="hold" grpId="0" nodeType="withEffect">
                                  <p:stCondLst>
                                    <p:cond delay="0"/>
                                  </p:stCondLst>
                                  <p:childTnLst>
                                    <p:set>
                                      <p:cBhvr>
                                        <p:cTn id="171" dur="1" fill="hold">
                                          <p:stCondLst>
                                            <p:cond delay="0"/>
                                          </p:stCondLst>
                                        </p:cTn>
                                        <p:tgtEl>
                                          <p:spTgt spid="169"/>
                                        </p:tgtEl>
                                        <p:attrNameLst>
                                          <p:attrName>style.visibility</p:attrName>
                                        </p:attrNameLst>
                                      </p:cBhvr>
                                      <p:to>
                                        <p:strVal val="visible"/>
                                      </p:to>
                                    </p:set>
                                    <p:animEffect transition="in" filter="fade">
                                      <p:cBhvr>
                                        <p:cTn id="172" dur="500"/>
                                        <p:tgtEl>
                                          <p:spTgt spid="169"/>
                                        </p:tgtEl>
                                      </p:cBhvr>
                                    </p:animEffect>
                                  </p:childTnLst>
                                </p:cTn>
                              </p:par>
                              <p:par>
                                <p:cTn id="173" presetID="10" presetClass="entr" presetSubtype="0" fill="hold" grpId="0" nodeType="withEffect">
                                  <p:stCondLst>
                                    <p:cond delay="0"/>
                                  </p:stCondLst>
                                  <p:childTnLst>
                                    <p:set>
                                      <p:cBhvr>
                                        <p:cTn id="174" dur="1" fill="hold">
                                          <p:stCondLst>
                                            <p:cond delay="0"/>
                                          </p:stCondLst>
                                        </p:cTn>
                                        <p:tgtEl>
                                          <p:spTgt spid="170"/>
                                        </p:tgtEl>
                                        <p:attrNameLst>
                                          <p:attrName>style.visibility</p:attrName>
                                        </p:attrNameLst>
                                      </p:cBhvr>
                                      <p:to>
                                        <p:strVal val="visible"/>
                                      </p:to>
                                    </p:set>
                                    <p:animEffect transition="in" filter="fade">
                                      <p:cBhvr>
                                        <p:cTn id="175" dur="500"/>
                                        <p:tgtEl>
                                          <p:spTgt spid="170"/>
                                        </p:tgtEl>
                                      </p:cBhvr>
                                    </p:animEffect>
                                  </p:childTnLst>
                                </p:cTn>
                              </p:par>
                              <p:par>
                                <p:cTn id="176" presetID="10" presetClass="entr" presetSubtype="0" fill="hold" nodeType="withEffect">
                                  <p:stCondLst>
                                    <p:cond delay="0"/>
                                  </p:stCondLst>
                                  <p:childTnLst>
                                    <p:set>
                                      <p:cBhvr>
                                        <p:cTn id="177" dur="1" fill="hold">
                                          <p:stCondLst>
                                            <p:cond delay="0"/>
                                          </p:stCondLst>
                                        </p:cTn>
                                        <p:tgtEl>
                                          <p:spTgt spid="171"/>
                                        </p:tgtEl>
                                        <p:attrNameLst>
                                          <p:attrName>style.visibility</p:attrName>
                                        </p:attrNameLst>
                                      </p:cBhvr>
                                      <p:to>
                                        <p:strVal val="visible"/>
                                      </p:to>
                                    </p:set>
                                    <p:animEffect transition="in" filter="fade">
                                      <p:cBhvr>
                                        <p:cTn id="178" dur="500"/>
                                        <p:tgtEl>
                                          <p:spTgt spid="171"/>
                                        </p:tgtEl>
                                      </p:cBhvr>
                                    </p:animEffect>
                                  </p:childTnLst>
                                </p:cTn>
                              </p:par>
                              <p:par>
                                <p:cTn id="179" presetID="10" presetClass="entr" presetSubtype="0" fill="hold" grpId="0" nodeType="withEffect">
                                  <p:stCondLst>
                                    <p:cond delay="0"/>
                                  </p:stCondLst>
                                  <p:childTnLst>
                                    <p:set>
                                      <p:cBhvr>
                                        <p:cTn id="180" dur="1" fill="hold">
                                          <p:stCondLst>
                                            <p:cond delay="0"/>
                                          </p:stCondLst>
                                        </p:cTn>
                                        <p:tgtEl>
                                          <p:spTgt spid="172"/>
                                        </p:tgtEl>
                                        <p:attrNameLst>
                                          <p:attrName>style.visibility</p:attrName>
                                        </p:attrNameLst>
                                      </p:cBhvr>
                                      <p:to>
                                        <p:strVal val="visible"/>
                                      </p:to>
                                    </p:set>
                                    <p:animEffect transition="in" filter="fade">
                                      <p:cBhvr>
                                        <p:cTn id="181" dur="500"/>
                                        <p:tgtEl>
                                          <p:spTgt spid="172"/>
                                        </p:tgtEl>
                                      </p:cBhvr>
                                    </p:animEffect>
                                  </p:childTnLst>
                                </p:cTn>
                              </p:par>
                              <p:par>
                                <p:cTn id="182" presetID="10" presetClass="entr" presetSubtype="0" fill="hold" grpId="0" nodeType="withEffect">
                                  <p:stCondLst>
                                    <p:cond delay="0"/>
                                  </p:stCondLst>
                                  <p:childTnLst>
                                    <p:set>
                                      <p:cBhvr>
                                        <p:cTn id="183" dur="1" fill="hold">
                                          <p:stCondLst>
                                            <p:cond delay="0"/>
                                          </p:stCondLst>
                                        </p:cTn>
                                        <p:tgtEl>
                                          <p:spTgt spid="173"/>
                                        </p:tgtEl>
                                        <p:attrNameLst>
                                          <p:attrName>style.visibility</p:attrName>
                                        </p:attrNameLst>
                                      </p:cBhvr>
                                      <p:to>
                                        <p:strVal val="visible"/>
                                      </p:to>
                                    </p:set>
                                    <p:animEffect transition="in" filter="fade">
                                      <p:cBhvr>
                                        <p:cTn id="184" dur="500"/>
                                        <p:tgtEl>
                                          <p:spTgt spid="173"/>
                                        </p:tgtEl>
                                      </p:cBhvr>
                                    </p:animEffect>
                                  </p:childTnLst>
                                </p:cTn>
                              </p:par>
                              <p:par>
                                <p:cTn id="185" presetID="10" presetClass="entr" presetSubtype="0" fill="hold" nodeType="withEffect">
                                  <p:stCondLst>
                                    <p:cond delay="0"/>
                                  </p:stCondLst>
                                  <p:childTnLst>
                                    <p:set>
                                      <p:cBhvr>
                                        <p:cTn id="186" dur="1" fill="hold">
                                          <p:stCondLst>
                                            <p:cond delay="0"/>
                                          </p:stCondLst>
                                        </p:cTn>
                                        <p:tgtEl>
                                          <p:spTgt spid="174"/>
                                        </p:tgtEl>
                                        <p:attrNameLst>
                                          <p:attrName>style.visibility</p:attrName>
                                        </p:attrNameLst>
                                      </p:cBhvr>
                                      <p:to>
                                        <p:strVal val="visible"/>
                                      </p:to>
                                    </p:set>
                                    <p:animEffect transition="in" filter="fade">
                                      <p:cBhvr>
                                        <p:cTn id="187" dur="500"/>
                                        <p:tgtEl>
                                          <p:spTgt spid="174"/>
                                        </p:tgtEl>
                                      </p:cBhvr>
                                    </p:animEffect>
                                  </p:childTnLst>
                                </p:cTn>
                              </p:par>
                              <p:par>
                                <p:cTn id="188" presetID="10" presetClass="entr" presetSubtype="0" fill="hold" grpId="0" nodeType="withEffect">
                                  <p:stCondLst>
                                    <p:cond delay="0"/>
                                  </p:stCondLst>
                                  <p:childTnLst>
                                    <p:set>
                                      <p:cBhvr>
                                        <p:cTn id="189" dur="1" fill="hold">
                                          <p:stCondLst>
                                            <p:cond delay="0"/>
                                          </p:stCondLst>
                                        </p:cTn>
                                        <p:tgtEl>
                                          <p:spTgt spid="175"/>
                                        </p:tgtEl>
                                        <p:attrNameLst>
                                          <p:attrName>style.visibility</p:attrName>
                                        </p:attrNameLst>
                                      </p:cBhvr>
                                      <p:to>
                                        <p:strVal val="visible"/>
                                      </p:to>
                                    </p:set>
                                    <p:animEffect transition="in" filter="fade">
                                      <p:cBhvr>
                                        <p:cTn id="190" dur="500"/>
                                        <p:tgtEl>
                                          <p:spTgt spid="175"/>
                                        </p:tgtEl>
                                      </p:cBhvr>
                                    </p:animEffect>
                                  </p:childTnLst>
                                </p:cTn>
                              </p:par>
                              <p:par>
                                <p:cTn id="191" presetID="10" presetClass="entr" presetSubtype="0" fill="hold" nodeType="withEffect">
                                  <p:stCondLst>
                                    <p:cond delay="0"/>
                                  </p:stCondLst>
                                  <p:childTnLst>
                                    <p:set>
                                      <p:cBhvr>
                                        <p:cTn id="192" dur="1" fill="hold">
                                          <p:stCondLst>
                                            <p:cond delay="0"/>
                                          </p:stCondLst>
                                        </p:cTn>
                                        <p:tgtEl>
                                          <p:spTgt spid="176"/>
                                        </p:tgtEl>
                                        <p:attrNameLst>
                                          <p:attrName>style.visibility</p:attrName>
                                        </p:attrNameLst>
                                      </p:cBhvr>
                                      <p:to>
                                        <p:strVal val="visible"/>
                                      </p:to>
                                    </p:set>
                                    <p:animEffect transition="in" filter="fade">
                                      <p:cBhvr>
                                        <p:cTn id="193" dur="500"/>
                                        <p:tgtEl>
                                          <p:spTgt spid="176"/>
                                        </p:tgtEl>
                                      </p:cBhvr>
                                    </p:animEffect>
                                  </p:childTnLst>
                                </p:cTn>
                              </p:par>
                            </p:childTnLst>
                          </p:cTn>
                        </p:par>
                      </p:childTnLst>
                    </p:cTn>
                  </p:par>
                  <p:par>
                    <p:cTn id="194" fill="hold">
                      <p:stCondLst>
                        <p:cond delay="indefinite"/>
                      </p:stCondLst>
                      <p:childTnLst>
                        <p:par>
                          <p:cTn id="195" fill="hold">
                            <p:stCondLst>
                              <p:cond delay="0"/>
                            </p:stCondLst>
                            <p:childTnLst>
                              <p:par>
                                <p:cTn id="196" presetID="10" presetClass="entr" presetSubtype="0" fill="hold" grpId="0" nodeType="clickEffect">
                                  <p:stCondLst>
                                    <p:cond delay="0"/>
                                  </p:stCondLst>
                                  <p:childTnLst>
                                    <p:set>
                                      <p:cBhvr>
                                        <p:cTn id="197" dur="1" fill="hold">
                                          <p:stCondLst>
                                            <p:cond delay="0"/>
                                          </p:stCondLst>
                                        </p:cTn>
                                        <p:tgtEl>
                                          <p:spTgt spid="80"/>
                                        </p:tgtEl>
                                        <p:attrNameLst>
                                          <p:attrName>style.visibility</p:attrName>
                                        </p:attrNameLst>
                                      </p:cBhvr>
                                      <p:to>
                                        <p:strVal val="visible"/>
                                      </p:to>
                                    </p:set>
                                    <p:animEffect transition="in" filter="fade">
                                      <p:cBhvr>
                                        <p:cTn id="198" dur="500"/>
                                        <p:tgtEl>
                                          <p:spTgt spid="80"/>
                                        </p:tgtEl>
                                      </p:cBhvr>
                                    </p:animEffect>
                                  </p:childTnLst>
                                </p:cTn>
                              </p:par>
                            </p:childTnLst>
                          </p:cTn>
                        </p:par>
                      </p:childTnLst>
                    </p:cTn>
                  </p:par>
                  <p:par>
                    <p:cTn id="199" fill="hold">
                      <p:stCondLst>
                        <p:cond delay="indefinite"/>
                      </p:stCondLst>
                      <p:childTnLst>
                        <p:par>
                          <p:cTn id="200" fill="hold">
                            <p:stCondLst>
                              <p:cond delay="0"/>
                            </p:stCondLst>
                            <p:childTnLst>
                              <p:par>
                                <p:cTn id="201" presetID="10" presetClass="entr" presetSubtype="0" fill="hold" grpId="0" nodeType="clickEffect">
                                  <p:stCondLst>
                                    <p:cond delay="0"/>
                                  </p:stCondLst>
                                  <p:childTnLst>
                                    <p:set>
                                      <p:cBhvr>
                                        <p:cTn id="202" dur="1" fill="hold">
                                          <p:stCondLst>
                                            <p:cond delay="0"/>
                                          </p:stCondLst>
                                        </p:cTn>
                                        <p:tgtEl>
                                          <p:spTgt spid="79"/>
                                        </p:tgtEl>
                                        <p:attrNameLst>
                                          <p:attrName>style.visibility</p:attrName>
                                        </p:attrNameLst>
                                      </p:cBhvr>
                                      <p:to>
                                        <p:strVal val="visible"/>
                                      </p:to>
                                    </p:set>
                                    <p:animEffect transition="in" filter="fade">
                                      <p:cBhvr>
                                        <p:cTn id="203" dur="500"/>
                                        <p:tgtEl>
                                          <p:spTgt spid="79"/>
                                        </p:tgtEl>
                                      </p:cBhvr>
                                    </p:animEffect>
                                  </p:childTnLst>
                                </p:cTn>
                              </p:par>
                            </p:childTnLst>
                          </p:cTn>
                        </p:par>
                      </p:childTnLst>
                    </p:cTn>
                  </p:par>
                  <p:par>
                    <p:cTn id="204" fill="hold">
                      <p:stCondLst>
                        <p:cond delay="indefinite"/>
                      </p:stCondLst>
                      <p:childTnLst>
                        <p:par>
                          <p:cTn id="205" fill="hold">
                            <p:stCondLst>
                              <p:cond delay="0"/>
                            </p:stCondLst>
                            <p:childTnLst>
                              <p:par>
                                <p:cTn id="206" presetID="10" presetClass="entr" presetSubtype="0" fill="hold" nodeType="clickEffect">
                                  <p:stCondLst>
                                    <p:cond delay="0"/>
                                  </p:stCondLst>
                                  <p:childTnLst>
                                    <p:set>
                                      <p:cBhvr>
                                        <p:cTn id="207" dur="1" fill="hold">
                                          <p:stCondLst>
                                            <p:cond delay="0"/>
                                          </p:stCondLst>
                                        </p:cTn>
                                        <p:tgtEl>
                                          <p:spTgt spid="121"/>
                                        </p:tgtEl>
                                        <p:attrNameLst>
                                          <p:attrName>style.visibility</p:attrName>
                                        </p:attrNameLst>
                                      </p:cBhvr>
                                      <p:to>
                                        <p:strVal val="visible"/>
                                      </p:to>
                                    </p:set>
                                    <p:animEffect transition="in" filter="fade">
                                      <p:cBhvr>
                                        <p:cTn id="208" dur="500"/>
                                        <p:tgtEl>
                                          <p:spTgt spid="121"/>
                                        </p:tgtEl>
                                      </p:cBhvr>
                                    </p:animEffect>
                                  </p:childTnLst>
                                </p:cTn>
                              </p:par>
                              <p:par>
                                <p:cTn id="209" presetID="10" presetClass="entr" presetSubtype="0" fill="hold" grpId="0" nodeType="withEffect">
                                  <p:stCondLst>
                                    <p:cond delay="0"/>
                                  </p:stCondLst>
                                  <p:childTnLst>
                                    <p:set>
                                      <p:cBhvr>
                                        <p:cTn id="210" dur="1" fill="hold">
                                          <p:stCondLst>
                                            <p:cond delay="0"/>
                                          </p:stCondLst>
                                        </p:cTn>
                                        <p:tgtEl>
                                          <p:spTgt spid="120"/>
                                        </p:tgtEl>
                                        <p:attrNameLst>
                                          <p:attrName>style.visibility</p:attrName>
                                        </p:attrNameLst>
                                      </p:cBhvr>
                                      <p:to>
                                        <p:strVal val="visible"/>
                                      </p:to>
                                    </p:set>
                                    <p:animEffect transition="in" filter="fade">
                                      <p:cBhvr>
                                        <p:cTn id="211" dur="500"/>
                                        <p:tgtEl>
                                          <p:spTgt spid="1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 grpId="0" animBg="1"/>
      <p:bldP spid="147" grpId="0" animBg="1"/>
      <p:bldP spid="137" grpId="0" animBg="1"/>
      <p:bldP spid="148" grpId="0" animBg="1"/>
      <p:bldP spid="150" grpId="0" animBg="1"/>
      <p:bldP spid="155" grpId="0" animBg="1"/>
      <p:bldP spid="157" grpId="0" animBg="1"/>
      <p:bldP spid="165" grpId="0" animBg="1"/>
      <p:bldP spid="167" grpId="0" animBg="1"/>
      <p:bldP spid="169" grpId="0" animBg="1"/>
      <p:bldP spid="170" grpId="0" animBg="1"/>
      <p:bldP spid="172" grpId="0" animBg="1"/>
      <p:bldP spid="173" grpId="0" animBg="1"/>
      <p:bldP spid="175" grpId="0" animBg="1"/>
      <p:bldP spid="47" grpId="0"/>
      <p:bldP spid="48" grpId="0" animBg="1"/>
      <p:bldP spid="50" grpId="0" animBg="1"/>
      <p:bldP spid="15" grpId="0"/>
      <p:bldP spid="64" grpId="0" animBg="1"/>
      <p:bldP spid="66" grpId="0" animBg="1"/>
      <p:bldP spid="67" grpId="0" animBg="1"/>
      <p:bldP spid="69" grpId="0" animBg="1"/>
      <p:bldP spid="70" grpId="0" animBg="1"/>
      <p:bldP spid="72" grpId="0" animBg="1"/>
      <p:bldP spid="73" grpId="0" animBg="1"/>
      <p:bldP spid="74" grpId="0" animBg="1"/>
      <p:bldP spid="75" grpId="0" animBg="1"/>
      <p:bldP spid="89" grpId="0" animBg="1"/>
      <p:bldP spid="88" grpId="0" animBg="1"/>
      <p:bldP spid="99" grpId="0" animBg="1"/>
      <p:bldP spid="112" grpId="0" animBg="1"/>
      <p:bldP spid="81" grpId="0" animBg="1"/>
      <p:bldP spid="82" grpId="0" animBg="1"/>
      <p:bldP spid="83" grpId="0" animBg="1"/>
      <p:bldP spid="79" grpId="0" animBg="1"/>
      <p:bldP spid="80" grpId="0" animBg="1"/>
      <p:bldP spid="86" grpId="0" animBg="1"/>
      <p:bldP spid="86" grpId="1" animBg="1"/>
      <p:bldP spid="98" grpId="0" animBg="1"/>
      <p:bldP spid="12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16"/>
          <p:cNvSpPr/>
          <p:nvPr/>
        </p:nvSpPr>
        <p:spPr>
          <a:xfrm>
            <a:off x="5519936" y="1077268"/>
            <a:ext cx="3600400" cy="1253769"/>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Which programming paradigm to use for (approximate) MWM</a:t>
            </a:r>
          </a:p>
          <a:p>
            <a:pPr algn="ctr"/>
            <a:r>
              <a:rPr lang="en-US" sz="2000" dirty="0" smtClean="0"/>
              <a:t>(and many other problems)?</a:t>
            </a:r>
            <a:endParaRPr lang="pl-PL" sz="2000" dirty="0"/>
          </a:p>
        </p:txBody>
      </p:sp>
      <p:sp>
        <p:nvSpPr>
          <p:cNvPr id="25" name="Title 24"/>
          <p:cNvSpPr>
            <a:spLocks noGrp="1"/>
          </p:cNvSpPr>
          <p:nvPr>
            <p:ph type="title"/>
          </p:nvPr>
        </p:nvSpPr>
        <p:spPr>
          <a:noFill/>
        </p:spPr>
        <p:txBody>
          <a:bodyPr/>
          <a:lstStyle/>
          <a:p>
            <a:r>
              <a:rPr lang="en-US" dirty="0" smtClean="0"/>
              <a:t>Research Questions</a:t>
            </a:r>
            <a:endParaRPr lang="de-CH" dirty="0"/>
          </a:p>
        </p:txBody>
      </p:sp>
      <p:pic>
        <p:nvPicPr>
          <p:cNvPr id="27" name="Picture 2" descr="http://www.avonbournetrust.org/user/74/159860.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49454" y="797454"/>
            <a:ext cx="740964" cy="740964"/>
          </a:xfrm>
          <a:prstGeom prst="rect">
            <a:avLst/>
          </a:prstGeom>
          <a:noFill/>
          <a:extLst>
            <a:ext uri="{909E8E84-426E-40DD-AFC4-6F175D3DCCD1}">
              <a14:hiddenFill xmlns:a14="http://schemas.microsoft.com/office/drawing/2010/main">
                <a:solidFill>
                  <a:srgbClr val="FFFFFF"/>
                </a:solidFill>
              </a14:hiddenFill>
            </a:ext>
          </a:extLst>
        </p:spPr>
      </p:pic>
      <p:sp>
        <p:nvSpPr>
          <p:cNvPr id="29" name="Rounded Rectangle 28"/>
          <p:cNvSpPr/>
          <p:nvPr/>
        </p:nvSpPr>
        <p:spPr>
          <a:xfrm>
            <a:off x="1517723" y="1991377"/>
            <a:ext cx="2850086" cy="1725656"/>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How to design a high-performance MWM algorithm (as dictated by the used paradigm)?</a:t>
            </a:r>
            <a:endParaRPr lang="pl-PL" sz="2000" dirty="0"/>
          </a:p>
        </p:txBody>
      </p:sp>
      <p:pic>
        <p:nvPicPr>
          <p:cNvPr id="30" name="Picture 2" descr="http://www.avonbournetrust.org/user/74/159860.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47241" y="1700881"/>
            <a:ext cx="740964" cy="740964"/>
          </a:xfrm>
          <a:prstGeom prst="rect">
            <a:avLst/>
          </a:prstGeom>
          <a:noFill/>
          <a:extLst>
            <a:ext uri="{909E8E84-426E-40DD-AFC4-6F175D3DCCD1}">
              <a14:hiddenFill xmlns:a14="http://schemas.microsoft.com/office/drawing/2010/main">
                <a:solidFill>
                  <a:srgbClr val="FFFFFF"/>
                </a:solidFill>
              </a14:hiddenFill>
            </a:ext>
          </a:extLst>
        </p:spPr>
      </p:pic>
      <p:sp>
        <p:nvSpPr>
          <p:cNvPr id="31" name="Rounded Rectangle 30"/>
          <p:cNvSpPr/>
          <p:nvPr/>
        </p:nvSpPr>
        <p:spPr>
          <a:xfrm>
            <a:off x="7644172" y="3105790"/>
            <a:ext cx="2736304" cy="1610248"/>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What is the </a:t>
            </a:r>
            <a:r>
              <a:rPr lang="en-US" sz="2000" dirty="0" smtClean="0"/>
              <a:t>HW </a:t>
            </a:r>
            <a:r>
              <a:rPr lang="en-US" sz="2000" dirty="0" smtClean="0"/>
              <a:t>FPGA design that ensures high performance?</a:t>
            </a:r>
            <a:endParaRPr lang="pl-PL" sz="2000" dirty="0"/>
          </a:p>
        </p:txBody>
      </p:sp>
      <p:pic>
        <p:nvPicPr>
          <p:cNvPr id="32" name="Picture 2" descr="http://www.avonbournetrust.org/user/74/159860.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98328" y="2868881"/>
            <a:ext cx="740964" cy="740964"/>
          </a:xfrm>
          <a:prstGeom prst="rect">
            <a:avLst/>
          </a:prstGeom>
          <a:noFill/>
          <a:extLst>
            <a:ext uri="{909E8E84-426E-40DD-AFC4-6F175D3DCCD1}">
              <a14:hiddenFill xmlns:a14="http://schemas.microsoft.com/office/drawing/2010/main">
                <a:solidFill>
                  <a:srgbClr val="FFFFFF"/>
                </a:solidFill>
              </a14:hiddenFill>
            </a:ext>
          </a:extLst>
        </p:spPr>
      </p:pic>
      <p:sp>
        <p:nvSpPr>
          <p:cNvPr id="35" name="Rounded Rectangle 34"/>
          <p:cNvSpPr/>
          <p:nvPr/>
        </p:nvSpPr>
        <p:spPr>
          <a:xfrm>
            <a:off x="3459018" y="5013176"/>
            <a:ext cx="3204356" cy="1484513"/>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What is the ultimate performance, power consumption, and the related tradeoffs?</a:t>
            </a:r>
            <a:endParaRPr lang="pl-PL" sz="2000" dirty="0"/>
          </a:p>
        </p:txBody>
      </p:sp>
      <p:pic>
        <p:nvPicPr>
          <p:cNvPr id="36" name="Picture 2" descr="http://www.avonbournetrust.org/user/74/159860.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20373" y="4840031"/>
            <a:ext cx="740964" cy="740964"/>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622549" y="1569013"/>
            <a:ext cx="4413796" cy="2341901"/>
          </a:xfrm>
          <a:prstGeom prst="rect">
            <a:avLst/>
          </a:pr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39" name="Rectangle 38"/>
          <p:cNvSpPr/>
          <p:nvPr/>
        </p:nvSpPr>
        <p:spPr>
          <a:xfrm>
            <a:off x="7176120" y="2736186"/>
            <a:ext cx="4413796" cy="2385001"/>
          </a:xfrm>
          <a:prstGeom prst="rect">
            <a:avLst/>
          </a:pr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40" name="Rectangle 39"/>
          <p:cNvSpPr/>
          <p:nvPr/>
        </p:nvSpPr>
        <p:spPr>
          <a:xfrm>
            <a:off x="2576248" y="4201410"/>
            <a:ext cx="4413796" cy="2520280"/>
          </a:xfrm>
          <a:prstGeom prst="rect">
            <a:avLst/>
          </a:pr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4" name="Rounded Rectangle 13"/>
          <p:cNvSpPr/>
          <p:nvPr/>
        </p:nvSpPr>
        <p:spPr>
          <a:xfrm rot="21058147">
            <a:off x="5423790" y="949902"/>
            <a:ext cx="3688511" cy="1359978"/>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U</a:t>
            </a:r>
            <a:r>
              <a:rPr lang="en-US" sz="2000" dirty="0" smtClean="0"/>
              <a:t>se </a:t>
            </a:r>
            <a:r>
              <a:rPr lang="en-US" sz="2000" b="1" u="sng" dirty="0" err="1" smtClean="0"/>
              <a:t>substream</a:t>
            </a:r>
            <a:r>
              <a:rPr lang="en-US" sz="2000" b="1" u="sng" dirty="0" smtClean="0"/>
              <a:t>-centric processing </a:t>
            </a:r>
            <a:r>
              <a:rPr lang="en-US" sz="2000" dirty="0" smtClean="0"/>
              <a:t>(exposes </a:t>
            </a:r>
            <a:r>
              <a:rPr lang="en-US" sz="2000" dirty="0" smtClean="0"/>
              <a:t>parallelism, enables easy pipelining, supports approximation)</a:t>
            </a:r>
            <a:endParaRPr lang="en-US" sz="2000" dirty="0" smtClean="0"/>
          </a:p>
        </p:txBody>
      </p:sp>
    </p:spTree>
    <p:extLst>
      <p:ext uri="{BB962C8B-B14F-4D97-AF65-F5344CB8AC3E}">
        <p14:creationId xmlns:p14="http://schemas.microsoft.com/office/powerpoint/2010/main" val="29952135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38"/>
                                        </p:tgtEl>
                                      </p:cBhvr>
                                    </p:animEffect>
                                    <p:set>
                                      <p:cBhvr>
                                        <p:cTn id="12" dur="1" fill="hold">
                                          <p:stCondLst>
                                            <p:cond delay="499"/>
                                          </p:stCondLst>
                                        </p:cTn>
                                        <p:tgtEl>
                                          <p:spTgt spid="38"/>
                                        </p:tgtEl>
                                        <p:attrNameLst>
                                          <p:attrName>style.visibility</p:attrName>
                                        </p:attrNameLst>
                                      </p:cBhvr>
                                      <p:to>
                                        <p:strVal val="hidden"/>
                                      </p:to>
                                    </p:set>
                                  </p:childTnLst>
                                </p:cTn>
                              </p:par>
                              <p:par>
                                <p:cTn id="13" presetID="10" presetClass="exit" presetSubtype="0" fill="hold" grpId="0" nodeType="withEffect">
                                  <p:stCondLst>
                                    <p:cond delay="0"/>
                                  </p:stCondLst>
                                  <p:childTnLst>
                                    <p:animEffect transition="out" filter="fade">
                                      <p:cBhvr>
                                        <p:cTn id="14" dur="500"/>
                                        <p:tgtEl>
                                          <p:spTgt spid="39"/>
                                        </p:tgtEl>
                                      </p:cBhvr>
                                    </p:animEffect>
                                    <p:set>
                                      <p:cBhvr>
                                        <p:cTn id="15" dur="1" fill="hold">
                                          <p:stCondLst>
                                            <p:cond delay="499"/>
                                          </p:stCondLst>
                                        </p:cTn>
                                        <p:tgtEl>
                                          <p:spTgt spid="3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animBg="1"/>
      <p:bldP spid="14" grpId="0" animBg="1"/>
    </p:bldLst>
  </p:timing>
</p:sld>
</file>

<file path=ppt/theme/theme1.xml><?xml version="1.0" encoding="utf-8"?>
<a:theme xmlns:a="http://schemas.openxmlformats.org/drawingml/2006/main" name="eth_praesentation_4zu3_ETH2">
  <a:themeElements>
    <a:clrScheme name="ETH Zuerich - ETH 2">
      <a:dk1>
        <a:sysClr val="windowText" lastClr="000000"/>
      </a:dk1>
      <a:lt1>
        <a:sysClr val="window" lastClr="FFFFFF"/>
      </a:lt1>
      <a:dk2>
        <a:srgbClr val="1269B0"/>
      </a:dk2>
      <a:lt2>
        <a:srgbClr val="485A2C"/>
      </a:lt2>
      <a:accent1>
        <a:srgbClr val="72791C"/>
      </a:accent1>
      <a:accent2>
        <a:srgbClr val="91056A"/>
      </a:accent2>
      <a:accent3>
        <a:srgbClr val="6F6F64"/>
      </a:accent3>
      <a:accent4>
        <a:srgbClr val="A8322D"/>
      </a:accent4>
      <a:accent5>
        <a:srgbClr val="007A96"/>
      </a:accent5>
      <a:accent6>
        <a:srgbClr val="956013"/>
      </a:accent6>
      <a:hlink>
        <a:srgbClr val="1269B0"/>
      </a:hlink>
      <a:folHlink>
        <a:srgbClr val="8CB63C"/>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rnd" cmpd="sng" algn="ctr">
          <a:solidFill>
            <a:schemeClr val="phClr">
              <a:shade val="95000"/>
              <a:satMod val="105000"/>
            </a:schemeClr>
          </a:solidFill>
          <a:prstDash val="solid"/>
        </a:ln>
        <a:ln w="25400" cap="rnd" cmpd="sng" algn="ctr">
          <a:solidFill>
            <a:schemeClr val="phClr"/>
          </a:solidFill>
          <a:prstDash val="solid"/>
        </a:ln>
        <a:ln w="38100" cap="rnd" cmpd="sng" algn="ctr">
          <a:solidFill>
            <a:schemeClr val="phClr"/>
          </a:solidFill>
          <a:prstDash val="solid"/>
        </a:ln>
      </a:lnStyleLst>
      <a:effectStyleLst>
        <a:effectStyle>
          <a:effectLst>
            <a:outerShdw blurRad="40000" dist="20000" dir="5400000">
              <a:srgbClr val="000000">
                <a:alpha val="38000"/>
              </a:srgbClr>
            </a:outerShdw>
          </a:effectLst>
        </a:effectStyle>
        <a:effectStyle>
          <a:effectLst>
            <a:outerShdw blurRad="40000" dist="23000" dir="5400000">
              <a:srgbClr val="000000">
                <a:alpha val="35000"/>
              </a:srgbClr>
            </a:outerShdw>
          </a:effectLst>
        </a:effectStyle>
        <a:effectStyle>
          <a:effectLst>
            <a:outerShdw blurRad="40000" dist="23000" dir="540000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60000" r="100000" b="200000"/>
          </a:path>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spDef>
      <a:spPr>
        <a:solidFill>
          <a:schemeClr val="tx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tx1"/>
          </a:solidFill>
          <a:headEnd type="none" w="med" len="med"/>
          <a:tailEnd type="triangle" w="med" len="med"/>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4471</TotalTime>
  <Words>5333</Words>
  <Application>Microsoft Office PowerPoint</Application>
  <PresentationFormat>Widescreen</PresentationFormat>
  <Paragraphs>711</Paragraphs>
  <Slides>57</Slides>
  <Notes>10</Notes>
  <HiddenSlides>4</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57</vt:i4>
      </vt:variant>
    </vt:vector>
  </HeadingPairs>
  <TitlesOfParts>
    <vt:vector size="63" baseType="lpstr">
      <vt:lpstr>Arial</vt:lpstr>
      <vt:lpstr>Calibri</vt:lpstr>
      <vt:lpstr>Cambria Math</vt:lpstr>
      <vt:lpstr>Verdana</vt:lpstr>
      <vt:lpstr>Wingdings</vt:lpstr>
      <vt:lpstr>eth_praesentation_4zu3_ETH2</vt:lpstr>
      <vt:lpstr>Substream-Centric Maximum Matchings on FPGA</vt:lpstr>
      <vt:lpstr>Large graphs…</vt:lpstr>
      <vt:lpstr>Large graphs…</vt:lpstr>
      <vt:lpstr>Research Questions</vt:lpstr>
      <vt:lpstr>PowerPoint Presentation</vt:lpstr>
      <vt:lpstr>PowerPoint Presentation</vt:lpstr>
      <vt:lpstr>PowerPoint Presentation</vt:lpstr>
      <vt:lpstr>Substream-Centric Graph Processing</vt:lpstr>
      <vt:lpstr>Research Questions</vt:lpstr>
      <vt:lpstr>PowerPoint Presentation</vt:lpstr>
      <vt:lpstr>Substream-Centric Graph Processing</vt:lpstr>
      <vt:lpstr>Substream-Centric Graph Processing</vt:lpstr>
      <vt:lpstr>Substream-Centric Graph Processing</vt:lpstr>
      <vt:lpstr>Substream-Centric Graph Processing</vt:lpstr>
      <vt:lpstr>Substream-Centric MWM: FPGA optimizations</vt:lpstr>
      <vt:lpstr>Substream-Centric MWM: FPGA optimizations</vt:lpstr>
      <vt:lpstr>Substream-Centric MWM: FPGA optimizations</vt:lpstr>
      <vt:lpstr>Substream-Centric MWM: FPGA optimizations Blocking</vt:lpstr>
      <vt:lpstr>Substream-Centric MWM: FPGA optimizations Blocking</vt:lpstr>
      <vt:lpstr>Research Questions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Other Algorithms, Problems, Analyses</vt:lpstr>
      <vt:lpstr>PowerPoint Presentation</vt:lpstr>
      <vt:lpstr>PowerPoint Presentation</vt:lpstr>
      <vt:lpstr>Large graphs…</vt:lpstr>
      <vt:lpstr>Large graphs…</vt:lpstr>
      <vt:lpstr>Large graphs…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Research Questions</vt:lpstr>
      <vt:lpstr>PowerPoint Presentation</vt:lpstr>
      <vt:lpstr>Research Questions</vt:lpstr>
      <vt:lpstr>Substream-Centric MWM: FPGA optimizations</vt:lpstr>
      <vt:lpstr>PowerPoint Presentation</vt:lpstr>
      <vt:lpstr>Research Questions</vt:lpstr>
      <vt:lpstr>PowerPoint Presentation</vt:lpstr>
      <vt:lpstr>PowerPoint Presentation</vt:lpstr>
      <vt:lpstr>PowerPoint Presentation</vt:lpstr>
      <vt:lpstr>PowerPoint Presentation</vt:lpstr>
      <vt:lpstr>Other Algorithms, Problems, Analyses</vt:lpstr>
      <vt:lpstr>Substream-Centric MWM: FPGA design</vt:lpstr>
      <vt:lpstr>PowerPoint Presentation</vt:lpstr>
      <vt:lpstr>PowerPoint Presentation</vt:lpstr>
      <vt:lpstr>Large graphs…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SPCL Members</dc:creator>
  <cp:lastModifiedBy>Maciej Besta</cp:lastModifiedBy>
  <cp:revision>3147</cp:revision>
  <dcterms:created xsi:type="dcterms:W3CDTF">2013-07-08T20:33:37Z</dcterms:created>
  <dcterms:modified xsi:type="dcterms:W3CDTF">2019-02-25T19:41:34Z</dcterms:modified>
</cp:coreProperties>
</file>