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96" r:id="rId3"/>
    <p:sldId id="314" r:id="rId4"/>
    <p:sldId id="297" r:id="rId5"/>
    <p:sldId id="310" r:id="rId6"/>
    <p:sldId id="257" r:id="rId7"/>
    <p:sldId id="266" r:id="rId8"/>
    <p:sldId id="299" r:id="rId9"/>
    <p:sldId id="301" r:id="rId10"/>
    <p:sldId id="267" r:id="rId11"/>
    <p:sldId id="268" r:id="rId12"/>
    <p:sldId id="291" r:id="rId13"/>
    <p:sldId id="312" r:id="rId14"/>
    <p:sldId id="311" r:id="rId15"/>
    <p:sldId id="313" r:id="rId16"/>
    <p:sldId id="271" r:id="rId17"/>
    <p:sldId id="281" r:id="rId18"/>
    <p:sldId id="285" r:id="rId19"/>
    <p:sldId id="282" r:id="rId20"/>
    <p:sldId id="284" r:id="rId21"/>
    <p:sldId id="292" r:id="rId22"/>
    <p:sldId id="272" r:id="rId23"/>
    <p:sldId id="273" r:id="rId24"/>
    <p:sldId id="274" r:id="rId25"/>
    <p:sldId id="293" r:id="rId26"/>
    <p:sldId id="295" r:id="rId27"/>
    <p:sldId id="308" r:id="rId28"/>
    <p:sldId id="302" r:id="rId29"/>
    <p:sldId id="303" r:id="rId30"/>
    <p:sldId id="304" r:id="rId31"/>
    <p:sldId id="305" r:id="rId32"/>
    <p:sldId id="307" r:id="rId33"/>
    <p:sldId id="294" r:id="rId34"/>
    <p:sldId id="279" r:id="rId35"/>
    <p:sldId id="309" r:id="rId36"/>
    <p:sldId id="315" r:id="rId37"/>
    <p:sldId id="277" r:id="rId38"/>
    <p:sldId id="278" r:id="rId39"/>
    <p:sldId id="261" r:id="rId40"/>
    <p:sldId id="287" r:id="rId41"/>
    <p:sldId id="288" r:id="rId42"/>
    <p:sldId id="262" r:id="rId43"/>
    <p:sldId id="263" r:id="rId44"/>
    <p:sldId id="270" r:id="rId45"/>
    <p:sldId id="258" r:id="rId46"/>
    <p:sldId id="25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FF0066"/>
    <a:srgbClr val="FFFFFF"/>
    <a:srgbClr val="70AD47"/>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156" autoAdjust="0"/>
  </p:normalViewPr>
  <p:slideViewPr>
    <p:cSldViewPr snapToGrid="0">
      <p:cViewPr varScale="1">
        <p:scale>
          <a:sx n="89" d="100"/>
          <a:sy n="89" d="100"/>
        </p:scale>
        <p:origin x="1206" y="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BC2C7-A422-4929-BAAB-673CF916FDC0}" type="datetimeFigureOut">
              <a:rPr lang="en-GB" smtClean="0"/>
              <a:t>26/02/2019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428FF-9059-4B29-8DAA-46B16B3A1095}" type="slidenum">
              <a:rPr lang="en-GB" smtClean="0"/>
              <a:t>‹#›</a:t>
            </a:fld>
            <a:endParaRPr lang="en-GB"/>
          </a:p>
        </p:txBody>
      </p:sp>
    </p:spTree>
    <p:extLst>
      <p:ext uri="{BB962C8B-B14F-4D97-AF65-F5344CB8AC3E}">
        <p14:creationId xmlns:p14="http://schemas.microsoft.com/office/powerpoint/2010/main" val="96806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FPGAs rely on massive </a:t>
            </a:r>
            <a:r>
              <a:rPr lang="en-GB" dirty="0" err="1" smtClean="0"/>
              <a:t>datapath</a:t>
            </a:r>
            <a:r>
              <a:rPr lang="en-GB" baseline="0" dirty="0" smtClean="0"/>
              <a:t> parallelism (1) to provide acceleration despite the frequency gap (2) with CPUs and GPUs. However, such parallelism is wasted if the memory system is unable to feed it. This is a problem whenever irregular accesses to external memory are common (3), and applications that do so often end up being memory bound. Let’s see why is it so and what we can do about it in the most general case.</a:t>
            </a:r>
          </a:p>
          <a:p>
            <a:endParaRPr lang="en-GB" baseline="0" dirty="0" smtClean="0"/>
          </a:p>
          <a:p>
            <a:r>
              <a:rPr lang="en-GB" baseline="0" dirty="0" smtClean="0"/>
              <a:t>Suppose we want to use a DDR3-1600 that operates at 800 MHz DDR (4). At 64 bits/transfer, it can provide up to 12.8 GB/s of </a:t>
            </a:r>
            <a:r>
              <a:rPr lang="en-GB" baseline="0" dirty="0" err="1" smtClean="0"/>
              <a:t>bw</a:t>
            </a:r>
            <a:r>
              <a:rPr lang="en-GB" baseline="0" dirty="0" smtClean="0"/>
              <a:t> (5). To expose the full bandwidth to the slower FPGA clock domain, the memory controller (6) will have a very wide memory interface – in this case, 512 bits (7). Now, if accelerators operate on narrow data (8), and their access patterns are not mutually correlated, or we can’t afford design effort figuring out how we can correlate them or make use of bursts, then sharing this memory channel efficiently is not trivial.</a:t>
            </a:r>
          </a:p>
          <a:p>
            <a:endParaRPr lang="en-GB" baseline="0" dirty="0" smtClean="0"/>
          </a:p>
          <a:p>
            <a:r>
              <a:rPr lang="en-GB" baseline="0" dirty="0" smtClean="0"/>
              <a:t>The simplest way to do so is by using an arbiter (9) that time-multiplexes this memory channel. While this allows us to maximize memory-level parallelism, fully pipelining memory access, we will never use more than 32 bits per cycle (10), that is, 1/16</a:t>
            </a:r>
            <a:r>
              <a:rPr lang="en-GB" baseline="30000" dirty="0" smtClean="0"/>
              <a:t>th</a:t>
            </a:r>
            <a:r>
              <a:rPr lang="en-GB" baseline="0" dirty="0" smtClean="0"/>
              <a:t> of the bandwidth (11).</a:t>
            </a:r>
          </a:p>
          <a:p>
            <a:endParaRPr lang="en-GB" baseline="0" dirty="0" smtClean="0"/>
          </a:p>
          <a:p>
            <a:r>
              <a:rPr lang="en-GB" baseline="0" dirty="0" smtClean="0"/>
              <a:t>Another possibility would be to use a simple blocking cache (12). The cache would store data blocks, hoping for future reuse (13). However, whenever a miss occurs (14), the memory channel is stalled until the missing cache line returns from memory. If the memory has a 50-cycle latency, this means that there will have at most one transfer every 50 cycles (15). Therefore, unless the hit rate is very high, the bandwidth utilization will not be better than with an arbiter, possibly even worse.</a:t>
            </a:r>
          </a:p>
          <a:p>
            <a:endParaRPr lang="en-GB" baseline="0" dirty="0" smtClean="0"/>
          </a:p>
          <a:p>
            <a:r>
              <a:rPr lang="en-GB" baseline="0" dirty="0" smtClean="0"/>
              <a:t>A non-blocking cache (16) would do a better job. It is a cache, so it allows reuse of stored blocks (17), but misses will not prevent subsequent hits to be served, and it can tolerate a certain number of outstanding misses, which improves MLP (18). It looks like the ideal solution, right? The key is the number of outstanding misses that can be tolerated. Traditional non-blocking caches can tolerate a few tens of misses; however, if the hit rate is low and the memory latency is long, then even the non-blocking cache may stall too early, making it not too different from a blocking cache.</a:t>
            </a:r>
          </a:p>
          <a:p>
            <a:endParaRPr lang="en-GB" baseline="0" dirty="0" smtClean="0"/>
          </a:p>
          <a:p>
            <a:r>
              <a:rPr lang="en-GB" baseline="0" dirty="0" smtClean="0"/>
              <a:t>In this presentation, we will show that the mechanism used by non-blocking caches to keep track of outstanding misses not only increases MLP but also improves reuse (20) and that, if temporal locality is low, trading some or all the area used by the cache to keep track of more outstanding misses can increase performance (21).</a:t>
            </a:r>
          </a:p>
        </p:txBody>
      </p:sp>
      <p:sp>
        <p:nvSpPr>
          <p:cNvPr id="4" name="Slide Number Placeholder 3"/>
          <p:cNvSpPr>
            <a:spLocks noGrp="1"/>
          </p:cNvSpPr>
          <p:nvPr>
            <p:ph type="sldNum" sz="quarter" idx="10"/>
          </p:nvPr>
        </p:nvSpPr>
        <p:spPr/>
        <p:txBody>
          <a:bodyPr/>
          <a:lstStyle/>
          <a:p>
            <a:fld id="{58A428FF-9059-4B29-8DAA-46B16B3A1095}" type="slidenum">
              <a:rPr lang="en-GB" smtClean="0"/>
              <a:t>2</a:t>
            </a:fld>
            <a:endParaRPr lang="en-GB"/>
          </a:p>
        </p:txBody>
      </p:sp>
    </p:spTree>
    <p:extLst>
      <p:ext uri="{BB962C8B-B14F-4D97-AF65-F5344CB8AC3E}">
        <p14:creationId xmlns:p14="http://schemas.microsoft.com/office/powerpoint/2010/main" val="881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see how the implementation of standard non-blocking caches provides</a:t>
            </a:r>
            <a:r>
              <a:rPr lang="en-GB" baseline="0" dirty="0" smtClean="0"/>
              <a:t> reuse of in-flight cache lines, then…</a:t>
            </a:r>
            <a:endParaRPr lang="en-GB" dirty="0"/>
          </a:p>
        </p:txBody>
      </p:sp>
      <p:sp>
        <p:nvSpPr>
          <p:cNvPr id="4" name="Slide Number Placeholder 3"/>
          <p:cNvSpPr>
            <a:spLocks noGrp="1"/>
          </p:cNvSpPr>
          <p:nvPr>
            <p:ph type="sldNum" sz="quarter" idx="10"/>
          </p:nvPr>
        </p:nvSpPr>
        <p:spPr/>
        <p:txBody>
          <a:bodyPr/>
          <a:lstStyle/>
          <a:p>
            <a:fld id="{58A428FF-9059-4B29-8DAA-46B16B3A1095}" type="slidenum">
              <a:rPr lang="en-GB" smtClean="0"/>
              <a:t>4</a:t>
            </a:fld>
            <a:endParaRPr lang="en-GB"/>
          </a:p>
        </p:txBody>
      </p:sp>
    </p:spTree>
    <p:extLst>
      <p:ext uri="{BB962C8B-B14F-4D97-AF65-F5344CB8AC3E}">
        <p14:creationId xmlns:p14="http://schemas.microsoft.com/office/powerpoint/2010/main" val="28960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a:t>
            </a:r>
            <a:r>
              <a:rPr lang="en-GB" baseline="0" dirty="0" smtClean="0"/>
              <a:t> non-blocking cache has a miss, instead of stalling like a blocking cache, it stores the miss information in an MSHR…</a:t>
            </a:r>
          </a:p>
          <a:p>
            <a:endParaRPr lang="en-GB" baseline="0" dirty="0" smtClean="0"/>
          </a:p>
          <a:p>
            <a:r>
              <a:rPr lang="en-GB" baseline="0" dirty="0" smtClean="0"/>
              <a:t>Stress that this is the standard non-blocking cache implementation</a:t>
            </a:r>
          </a:p>
          <a:p>
            <a:endParaRPr lang="en-GB" baseline="0" dirty="0" smtClean="0"/>
          </a:p>
          <a:p>
            <a:r>
              <a:rPr lang="en-GB" baseline="0" dirty="0" smtClean="0"/>
              <a:t>Explain that cache provides reuse for future, MSHRs while the cache line is in flight. If MSHR lifetime is long enough (long memory latency), </a:t>
            </a:r>
            <a:endParaRPr lang="en-GB" dirty="0"/>
          </a:p>
        </p:txBody>
      </p:sp>
      <p:sp>
        <p:nvSpPr>
          <p:cNvPr id="4" name="Slide Number Placeholder 3"/>
          <p:cNvSpPr>
            <a:spLocks noGrp="1"/>
          </p:cNvSpPr>
          <p:nvPr>
            <p:ph type="sldNum" sz="quarter" idx="10"/>
          </p:nvPr>
        </p:nvSpPr>
        <p:spPr/>
        <p:txBody>
          <a:bodyPr/>
          <a:lstStyle/>
          <a:p>
            <a:fld id="{58A428FF-9059-4B29-8DAA-46B16B3A1095}" type="slidenum">
              <a:rPr lang="en-GB" smtClean="0"/>
              <a:t>5</a:t>
            </a:fld>
            <a:endParaRPr lang="en-GB"/>
          </a:p>
        </p:txBody>
      </p:sp>
    </p:spTree>
    <p:extLst>
      <p:ext uri="{BB962C8B-B14F-4D97-AF65-F5344CB8AC3E}">
        <p14:creationId xmlns:p14="http://schemas.microsoft.com/office/powerpoint/2010/main" val="2563220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why fully associative scales poorly (area and delay for comparators and parallel lookup)</a:t>
            </a:r>
            <a:endParaRPr lang="en-GB" dirty="0"/>
          </a:p>
        </p:txBody>
      </p:sp>
      <p:sp>
        <p:nvSpPr>
          <p:cNvPr id="4" name="Slide Number Placeholder 3"/>
          <p:cNvSpPr>
            <a:spLocks noGrp="1"/>
          </p:cNvSpPr>
          <p:nvPr>
            <p:ph type="sldNum" sz="quarter" idx="10"/>
          </p:nvPr>
        </p:nvSpPr>
        <p:spPr/>
        <p:txBody>
          <a:bodyPr/>
          <a:lstStyle/>
          <a:p>
            <a:fld id="{58A428FF-9059-4B29-8DAA-46B16B3A1095}" type="slidenum">
              <a:rPr lang="en-GB" smtClean="0"/>
              <a:t>7</a:t>
            </a:fld>
            <a:endParaRPr lang="en-GB"/>
          </a:p>
        </p:txBody>
      </p:sp>
    </p:spTree>
    <p:extLst>
      <p:ext uri="{BB962C8B-B14F-4D97-AF65-F5344CB8AC3E}">
        <p14:creationId xmlns:p14="http://schemas.microsoft.com/office/powerpoint/2010/main" val="277117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that 25% and 40% come from our measurements</a:t>
            </a:r>
            <a:endParaRPr lang="en-GB" dirty="0"/>
          </a:p>
        </p:txBody>
      </p:sp>
      <p:sp>
        <p:nvSpPr>
          <p:cNvPr id="4" name="Slide Number Placeholder 3"/>
          <p:cNvSpPr>
            <a:spLocks noGrp="1"/>
          </p:cNvSpPr>
          <p:nvPr>
            <p:ph type="sldNum" sz="quarter" idx="10"/>
          </p:nvPr>
        </p:nvSpPr>
        <p:spPr/>
        <p:txBody>
          <a:bodyPr/>
          <a:lstStyle/>
          <a:p>
            <a:fld id="{58A428FF-9059-4B29-8DAA-46B16B3A1095}" type="slidenum">
              <a:rPr lang="en-GB" smtClean="0"/>
              <a:t>9</a:t>
            </a:fld>
            <a:endParaRPr lang="en-GB"/>
          </a:p>
        </p:txBody>
      </p:sp>
    </p:spTree>
    <p:extLst>
      <p:ext uri="{BB962C8B-B14F-4D97-AF65-F5344CB8AC3E}">
        <p14:creationId xmlns:p14="http://schemas.microsoft.com/office/powerpoint/2010/main" val="163834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“it’s like a </a:t>
            </a:r>
            <a:r>
              <a:rPr lang="en-GB" dirty="0" err="1" smtClean="0"/>
              <a:t>multibanked</a:t>
            </a:r>
            <a:r>
              <a:rPr lang="en-GB" dirty="0" smtClean="0"/>
              <a:t> cache”</a:t>
            </a:r>
            <a:endParaRPr lang="en-GB" dirty="0"/>
          </a:p>
        </p:txBody>
      </p:sp>
      <p:sp>
        <p:nvSpPr>
          <p:cNvPr id="4" name="Slide Number Placeholder 3"/>
          <p:cNvSpPr>
            <a:spLocks noGrp="1"/>
          </p:cNvSpPr>
          <p:nvPr>
            <p:ph type="sldNum" sz="quarter" idx="10"/>
          </p:nvPr>
        </p:nvSpPr>
        <p:spPr/>
        <p:txBody>
          <a:bodyPr/>
          <a:lstStyle/>
          <a:p>
            <a:fld id="{58A428FF-9059-4B29-8DAA-46B16B3A1095}" type="slidenum">
              <a:rPr lang="en-GB" smtClean="0"/>
              <a:t>13</a:t>
            </a:fld>
            <a:endParaRPr lang="en-GB"/>
          </a:p>
        </p:txBody>
      </p:sp>
    </p:spTree>
    <p:extLst>
      <p:ext uri="{BB962C8B-B14F-4D97-AF65-F5344CB8AC3E}">
        <p14:creationId xmlns:p14="http://schemas.microsoft.com/office/powerpoint/2010/main" val="317775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that I skip MSHR buffer for time reasons and rather spend more words</a:t>
            </a:r>
            <a:r>
              <a:rPr lang="en-GB" baseline="0" dirty="0" smtClean="0"/>
              <a:t> on the subentry buffer</a:t>
            </a:r>
            <a:endParaRPr lang="en-GB" dirty="0"/>
          </a:p>
        </p:txBody>
      </p:sp>
      <p:sp>
        <p:nvSpPr>
          <p:cNvPr id="4" name="Slide Number Placeholder 3"/>
          <p:cNvSpPr>
            <a:spLocks noGrp="1"/>
          </p:cNvSpPr>
          <p:nvPr>
            <p:ph type="sldNum" sz="quarter" idx="10"/>
          </p:nvPr>
        </p:nvSpPr>
        <p:spPr/>
        <p:txBody>
          <a:bodyPr/>
          <a:lstStyle/>
          <a:p>
            <a:fld id="{58A428FF-9059-4B29-8DAA-46B16B3A1095}" type="slidenum">
              <a:rPr lang="en-GB" smtClean="0"/>
              <a:t>15</a:t>
            </a:fld>
            <a:endParaRPr lang="en-GB"/>
          </a:p>
        </p:txBody>
      </p:sp>
    </p:spTree>
    <p:extLst>
      <p:ext uri="{BB962C8B-B14F-4D97-AF65-F5344CB8AC3E}">
        <p14:creationId xmlns:p14="http://schemas.microsoft.com/office/powerpoint/2010/main" val="341893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say: “change access pattern by changing</a:t>
            </a:r>
            <a:r>
              <a:rPr lang="en-GB" baseline="0" dirty="0" smtClean="0"/>
              <a:t> sparsity”; rather say “by taking matrices from different domains, we can evaluate very different access patterns”</a:t>
            </a:r>
            <a:endParaRPr lang="en-GB" dirty="0"/>
          </a:p>
        </p:txBody>
      </p:sp>
      <p:sp>
        <p:nvSpPr>
          <p:cNvPr id="4" name="Slide Number Placeholder 3"/>
          <p:cNvSpPr>
            <a:spLocks noGrp="1"/>
          </p:cNvSpPr>
          <p:nvPr>
            <p:ph type="sldNum" sz="quarter" idx="10"/>
          </p:nvPr>
        </p:nvSpPr>
        <p:spPr/>
        <p:txBody>
          <a:bodyPr/>
          <a:lstStyle/>
          <a:p>
            <a:fld id="{58A428FF-9059-4B29-8DAA-46B16B3A1095}" type="slidenum">
              <a:rPr lang="en-GB" smtClean="0"/>
              <a:t>23</a:t>
            </a:fld>
            <a:endParaRPr lang="en-GB"/>
          </a:p>
        </p:txBody>
      </p:sp>
    </p:spTree>
    <p:extLst>
      <p:ext uri="{BB962C8B-B14F-4D97-AF65-F5344CB8AC3E}">
        <p14:creationId xmlns:p14="http://schemas.microsoft.com/office/powerpoint/2010/main" val="520931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data from 16a on lappc14</a:t>
            </a:r>
          </a:p>
          <a:p>
            <a:r>
              <a:rPr lang="en-GB" dirty="0" smtClean="0"/>
              <a:t>Accelerators + DMAs</a:t>
            </a:r>
            <a:r>
              <a:rPr lang="en-GB" baseline="0" dirty="0" smtClean="0"/>
              <a:t> + MIG + ROBs</a:t>
            </a:r>
            <a:r>
              <a:rPr lang="en-GB" dirty="0" smtClean="0"/>
              <a:t>: 11452</a:t>
            </a:r>
          </a:p>
          <a:p>
            <a:r>
              <a:rPr lang="en-GB" dirty="0" smtClean="0"/>
              <a:t>Associative MHA</a:t>
            </a:r>
            <a:r>
              <a:rPr lang="en-GB" baseline="0" dirty="0" smtClean="0"/>
              <a:t> (FPGAMSHR – ROBs): 10987</a:t>
            </a:r>
          </a:p>
          <a:p>
            <a:r>
              <a:rPr lang="en-GB" baseline="0" dirty="0" smtClean="0"/>
              <a:t>MSHR-rich (FPGAMSHR – ROBs):  9984</a:t>
            </a:r>
            <a:endParaRPr lang="en-GB" dirty="0" smtClean="0"/>
          </a:p>
        </p:txBody>
      </p:sp>
      <p:sp>
        <p:nvSpPr>
          <p:cNvPr id="4" name="Slide Number Placeholder 3"/>
          <p:cNvSpPr>
            <a:spLocks noGrp="1"/>
          </p:cNvSpPr>
          <p:nvPr>
            <p:ph type="sldNum" sz="quarter" idx="10"/>
          </p:nvPr>
        </p:nvSpPr>
        <p:spPr/>
        <p:txBody>
          <a:bodyPr/>
          <a:lstStyle/>
          <a:p>
            <a:fld id="{58A428FF-9059-4B29-8DAA-46B16B3A1095}" type="slidenum">
              <a:rPr lang="en-GB" smtClean="0"/>
              <a:t>26</a:t>
            </a:fld>
            <a:endParaRPr lang="en-GB"/>
          </a:p>
        </p:txBody>
      </p:sp>
    </p:spTree>
    <p:extLst>
      <p:ext uri="{BB962C8B-B14F-4D97-AF65-F5344CB8AC3E}">
        <p14:creationId xmlns:p14="http://schemas.microsoft.com/office/powerpoint/2010/main" val="381771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C7394E-92E5-4F97-A2B7-E9F3844D3E9D}" type="datetime1">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381631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14C766-6E5E-4C4E-951A-4FAAC854BA98}" type="datetime1">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13674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2F3097-75CE-46E4-946B-990705F917B4}" type="datetime1">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1382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098081-3143-45AC-81DF-E6E4E305D2CD}" type="datetime1">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204132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25A79C-0CE6-46BC-BC1E-B48A3C937419}" type="datetime1">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301541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AC3217-E882-47F5-B50B-9466CC6B57D5}" type="datetime1">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348141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66F4FE-B4F9-4B69-88DE-DF85D8985E5B}" type="datetime1">
              <a:rPr lang="en-GB" smtClean="0"/>
              <a:t>26/02/2019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152575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6884E1-8572-4DE8-BD56-EDE78AC2C21B}" type="datetime1">
              <a:rPr lang="en-GB" smtClean="0"/>
              <a:t>26/02/2019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70412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2C7CE-16B2-4D26-B70F-11DE822F1775}" type="datetime1">
              <a:rPr lang="en-GB" smtClean="0"/>
              <a:t>26/02/2019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7517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B92937-0084-48E2-B1E5-65084026605E}" type="datetime1">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234855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C60501-6908-45F6-88A0-67DA8347C7B4}" type="datetime1">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030DB0-FDFB-4B67-8BAE-BD199550D61A}" type="slidenum">
              <a:rPr lang="en-GB" smtClean="0"/>
              <a:t>‹#›</a:t>
            </a:fld>
            <a:endParaRPr lang="en-GB"/>
          </a:p>
        </p:txBody>
      </p:sp>
    </p:spTree>
    <p:extLst>
      <p:ext uri="{BB962C8B-B14F-4D97-AF65-F5344CB8AC3E}">
        <p14:creationId xmlns:p14="http://schemas.microsoft.com/office/powerpoint/2010/main" val="88210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95607-865D-45E5-8EA9-66CBBC1EFC4E}" type="datetime1">
              <a:rPr lang="en-GB" smtClean="0"/>
              <a:t>26/02/2019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30DB0-FDFB-4B67-8BAE-BD199550D61A}" type="slidenum">
              <a:rPr lang="en-GB" smtClean="0"/>
              <a:t>‹#›</a:t>
            </a:fld>
            <a:endParaRPr lang="en-GB"/>
          </a:p>
        </p:txBody>
      </p:sp>
    </p:spTree>
    <p:extLst>
      <p:ext uri="{BB962C8B-B14F-4D97-AF65-F5344CB8AC3E}">
        <p14:creationId xmlns:p14="http://schemas.microsoft.com/office/powerpoint/2010/main" val="25777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hyperlink" Target="https://sparse.tamu.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github.com/m-asiatici/MSHR-rich"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sparse.tam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ormAutofit fontScale="90000"/>
          </a:bodyPr>
          <a:lstStyle/>
          <a:p>
            <a:r>
              <a:rPr lang="en-GB" dirty="0" smtClean="0"/>
              <a:t>Stop Crying Over Your Cache Miss Rate: </a:t>
            </a:r>
            <a:br>
              <a:rPr lang="en-GB" dirty="0" smtClean="0"/>
            </a:br>
            <a:r>
              <a:rPr lang="en-GB" dirty="0" smtClean="0"/>
              <a:t>Handling Efficiently Thousands of Outstanding Misses in FPGAs</a:t>
            </a:r>
            <a:endParaRPr lang="en-GB" dirty="0"/>
          </a:p>
        </p:txBody>
      </p:sp>
      <p:sp>
        <p:nvSpPr>
          <p:cNvPr id="3" name="Subtitle 2"/>
          <p:cNvSpPr>
            <a:spLocks noGrp="1"/>
          </p:cNvSpPr>
          <p:nvPr>
            <p:ph type="subTitle" idx="1"/>
          </p:nvPr>
        </p:nvSpPr>
        <p:spPr/>
        <p:txBody>
          <a:bodyPr/>
          <a:lstStyle/>
          <a:p>
            <a:r>
              <a:rPr lang="en-GB" dirty="0" smtClean="0"/>
              <a:t>Mikhail Asiatici and Paolo </a:t>
            </a:r>
            <a:r>
              <a:rPr lang="en-GB" dirty="0" err="1" smtClean="0"/>
              <a:t>Ienne</a:t>
            </a:r>
            <a:endParaRPr lang="en-GB" dirty="0" smtClean="0"/>
          </a:p>
          <a:p>
            <a:r>
              <a:rPr lang="en-GB" dirty="0" smtClean="0"/>
              <a:t>Processor Architecture Laboratory (LAP)</a:t>
            </a:r>
            <a:br>
              <a:rPr lang="en-GB" dirty="0" smtClean="0"/>
            </a:br>
            <a:r>
              <a:rPr lang="en-GB" dirty="0" smtClean="0"/>
              <a:t>School of Computer and Communication Sciences</a:t>
            </a:r>
            <a:br>
              <a:rPr lang="en-GB" dirty="0" smtClean="0"/>
            </a:br>
            <a:r>
              <a:rPr lang="en-GB" dirty="0" smtClean="0"/>
              <a:t>EPFL</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51" y="5466398"/>
            <a:ext cx="2611225" cy="1255077"/>
          </a:xfrm>
          <a:prstGeom prst="rect">
            <a:avLst/>
          </a:prstGeom>
        </p:spPr>
      </p:pic>
      <p:pic>
        <p:nvPicPr>
          <p:cNvPr id="5122" name="Picture 2" descr="http://thmx.ch/projects/lapproject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5939" y="5449308"/>
            <a:ext cx="1622131" cy="1272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1049" y="5623726"/>
            <a:ext cx="2449901" cy="461665"/>
          </a:xfrm>
          <a:prstGeom prst="rect">
            <a:avLst/>
          </a:prstGeom>
          <a:noFill/>
        </p:spPr>
        <p:txBody>
          <a:bodyPr wrap="none" rtlCol="0">
            <a:spAutoFit/>
          </a:bodyPr>
          <a:lstStyle/>
          <a:p>
            <a:r>
              <a:rPr lang="en-GB" sz="2400" dirty="0" smtClean="0"/>
              <a:t>February 26</a:t>
            </a:r>
            <a:r>
              <a:rPr lang="en-GB" sz="2400" smtClean="0"/>
              <a:t>, </a:t>
            </a:r>
            <a:r>
              <a:rPr lang="en-GB" sz="2400" smtClean="0"/>
              <a:t>2019</a:t>
            </a:r>
            <a:endParaRPr lang="en-GB" sz="2400" dirty="0"/>
          </a:p>
        </p:txBody>
      </p:sp>
    </p:spTree>
    <p:extLst>
      <p:ext uri="{BB962C8B-B14F-4D97-AF65-F5344CB8AC3E}">
        <p14:creationId xmlns:p14="http://schemas.microsoft.com/office/powerpoint/2010/main" val="2410712627"/>
      </p:ext>
    </p:extLst>
  </p:cSld>
  <p:clrMapOvr>
    <a:masterClrMapping/>
  </p:clrMapOvr>
  <mc:AlternateContent xmlns:mc="http://schemas.openxmlformats.org/markup-compatibility/2006" xmlns:p14="http://schemas.microsoft.com/office/powerpoint/2010/main">
    <mc:Choice Requires="p14">
      <p:transition spd="slow" p14:dur="2000" advTm="7630"/>
    </mc:Choice>
    <mc:Fallback xmlns="">
      <p:transition spd="slow" advTm="763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Group 274"/>
          <p:cNvGrpSpPr/>
          <p:nvPr/>
        </p:nvGrpSpPr>
        <p:grpSpPr>
          <a:xfrm>
            <a:off x="4320769" y="3028139"/>
            <a:ext cx="2042602" cy="1828319"/>
            <a:chOff x="910324" y="2725795"/>
            <a:chExt cx="2042602" cy="1828319"/>
          </a:xfrm>
        </p:grpSpPr>
        <p:sp>
          <p:nvSpPr>
            <p:cNvPr id="276" name="Rectangle 275"/>
            <p:cNvSpPr/>
            <p:nvPr/>
          </p:nvSpPr>
          <p:spPr>
            <a:xfrm>
              <a:off x="910324" y="2725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p:cNvSpPr/>
            <p:nvPr/>
          </p:nvSpPr>
          <p:spPr>
            <a:xfrm>
              <a:off x="1611001"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p:cNvSpPr/>
            <p:nvPr/>
          </p:nvSpPr>
          <p:spPr>
            <a:xfrm>
              <a:off x="1945907"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p:cNvSpPr/>
            <p:nvPr/>
          </p:nvSpPr>
          <p:spPr>
            <a:xfrm>
              <a:off x="2281580"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p:cNvSpPr/>
            <p:nvPr/>
          </p:nvSpPr>
          <p:spPr>
            <a:xfrm>
              <a:off x="2617253"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p:cNvSpPr/>
            <p:nvPr/>
          </p:nvSpPr>
          <p:spPr>
            <a:xfrm>
              <a:off x="910324" y="2954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p:cNvSpPr/>
            <p:nvPr/>
          </p:nvSpPr>
          <p:spPr>
            <a:xfrm>
              <a:off x="1611001"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p:cNvSpPr/>
            <p:nvPr/>
          </p:nvSpPr>
          <p:spPr>
            <a:xfrm>
              <a:off x="1945907"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p:cNvSpPr/>
            <p:nvPr/>
          </p:nvSpPr>
          <p:spPr>
            <a:xfrm>
              <a:off x="2281580"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p:cNvSpPr/>
            <p:nvPr/>
          </p:nvSpPr>
          <p:spPr>
            <a:xfrm>
              <a:off x="2617253"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p:cNvSpPr/>
            <p:nvPr/>
          </p:nvSpPr>
          <p:spPr>
            <a:xfrm>
              <a:off x="910324" y="3182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p:cNvSpPr/>
            <p:nvPr/>
          </p:nvSpPr>
          <p:spPr>
            <a:xfrm>
              <a:off x="1611001"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p:cNvSpPr/>
            <p:nvPr/>
          </p:nvSpPr>
          <p:spPr>
            <a:xfrm>
              <a:off x="1945907"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288"/>
            <p:cNvSpPr/>
            <p:nvPr/>
          </p:nvSpPr>
          <p:spPr>
            <a:xfrm>
              <a:off x="2281580"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p:cNvSpPr/>
            <p:nvPr/>
          </p:nvSpPr>
          <p:spPr>
            <a:xfrm>
              <a:off x="2617253"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p:cNvSpPr/>
            <p:nvPr/>
          </p:nvSpPr>
          <p:spPr>
            <a:xfrm>
              <a:off x="910324" y="34115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ectangle 291"/>
            <p:cNvSpPr/>
            <p:nvPr/>
          </p:nvSpPr>
          <p:spPr>
            <a:xfrm>
              <a:off x="1611001"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p:cNvSpPr/>
            <p:nvPr/>
          </p:nvSpPr>
          <p:spPr>
            <a:xfrm>
              <a:off x="1945907"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p:cNvSpPr/>
            <p:nvPr/>
          </p:nvSpPr>
          <p:spPr>
            <a:xfrm>
              <a:off x="2281580"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p:cNvSpPr/>
            <p:nvPr/>
          </p:nvSpPr>
          <p:spPr>
            <a:xfrm>
              <a:off x="2617253"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p:cNvSpPr/>
            <p:nvPr/>
          </p:nvSpPr>
          <p:spPr>
            <a:xfrm>
              <a:off x="910324" y="36401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p:cNvSpPr/>
            <p:nvPr/>
          </p:nvSpPr>
          <p:spPr>
            <a:xfrm>
              <a:off x="1611001"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p:cNvSpPr/>
            <p:nvPr/>
          </p:nvSpPr>
          <p:spPr>
            <a:xfrm>
              <a:off x="1945907"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p:cNvSpPr/>
            <p:nvPr/>
          </p:nvSpPr>
          <p:spPr>
            <a:xfrm>
              <a:off x="2281580"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p:cNvSpPr/>
            <p:nvPr/>
          </p:nvSpPr>
          <p:spPr>
            <a:xfrm>
              <a:off x="2617253"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ectangle 300"/>
            <p:cNvSpPr/>
            <p:nvPr/>
          </p:nvSpPr>
          <p:spPr>
            <a:xfrm>
              <a:off x="910324" y="3868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p:cNvSpPr/>
            <p:nvPr/>
          </p:nvSpPr>
          <p:spPr>
            <a:xfrm>
              <a:off x="1611001"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p:cNvSpPr/>
            <p:nvPr/>
          </p:nvSpPr>
          <p:spPr>
            <a:xfrm>
              <a:off x="1945907"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ectangle 303"/>
            <p:cNvSpPr/>
            <p:nvPr/>
          </p:nvSpPr>
          <p:spPr>
            <a:xfrm>
              <a:off x="2281580"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p:cNvSpPr/>
            <p:nvPr/>
          </p:nvSpPr>
          <p:spPr>
            <a:xfrm>
              <a:off x="2617253"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p:cNvSpPr/>
            <p:nvPr/>
          </p:nvSpPr>
          <p:spPr>
            <a:xfrm>
              <a:off x="910324" y="4097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306"/>
            <p:cNvSpPr/>
            <p:nvPr/>
          </p:nvSpPr>
          <p:spPr>
            <a:xfrm>
              <a:off x="1611001"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ectangle 307"/>
            <p:cNvSpPr/>
            <p:nvPr/>
          </p:nvSpPr>
          <p:spPr>
            <a:xfrm>
              <a:off x="1945907"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p:cNvSpPr/>
            <p:nvPr/>
          </p:nvSpPr>
          <p:spPr>
            <a:xfrm>
              <a:off x="2281580"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p:cNvSpPr/>
            <p:nvPr/>
          </p:nvSpPr>
          <p:spPr>
            <a:xfrm>
              <a:off x="2617253"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p:cNvSpPr/>
            <p:nvPr/>
          </p:nvSpPr>
          <p:spPr>
            <a:xfrm>
              <a:off x="910324" y="4325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Rectangle 311"/>
            <p:cNvSpPr/>
            <p:nvPr/>
          </p:nvSpPr>
          <p:spPr>
            <a:xfrm>
              <a:off x="1611001"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Rectangle 312"/>
            <p:cNvSpPr/>
            <p:nvPr/>
          </p:nvSpPr>
          <p:spPr>
            <a:xfrm>
              <a:off x="1945907"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Rectangle 313"/>
            <p:cNvSpPr/>
            <p:nvPr/>
          </p:nvSpPr>
          <p:spPr>
            <a:xfrm>
              <a:off x="2281580"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Rectangle 314"/>
            <p:cNvSpPr/>
            <p:nvPr/>
          </p:nvSpPr>
          <p:spPr>
            <a:xfrm>
              <a:off x="2617253"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 name="Group 207"/>
          <p:cNvGrpSpPr/>
          <p:nvPr/>
        </p:nvGrpSpPr>
        <p:grpSpPr>
          <a:xfrm>
            <a:off x="1319355" y="3037429"/>
            <a:ext cx="2042602" cy="1828319"/>
            <a:chOff x="910324" y="2725795"/>
            <a:chExt cx="2042602" cy="1828319"/>
          </a:xfrm>
        </p:grpSpPr>
        <p:sp>
          <p:nvSpPr>
            <p:cNvPr id="212" name="Rectangle 211"/>
            <p:cNvSpPr/>
            <p:nvPr/>
          </p:nvSpPr>
          <p:spPr>
            <a:xfrm>
              <a:off x="910324" y="2725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13" name="Rectangle 212"/>
            <p:cNvSpPr/>
            <p:nvPr/>
          </p:nvSpPr>
          <p:spPr>
            <a:xfrm>
              <a:off x="1611001"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15" name="Rectangle 214"/>
            <p:cNvSpPr/>
            <p:nvPr/>
          </p:nvSpPr>
          <p:spPr>
            <a:xfrm>
              <a:off x="1945907"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16" name="Rectangle 215"/>
            <p:cNvSpPr/>
            <p:nvPr/>
          </p:nvSpPr>
          <p:spPr>
            <a:xfrm>
              <a:off x="2281580"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17" name="Rectangle 216"/>
            <p:cNvSpPr/>
            <p:nvPr/>
          </p:nvSpPr>
          <p:spPr>
            <a:xfrm>
              <a:off x="2617253"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18" name="Rectangle 217"/>
            <p:cNvSpPr/>
            <p:nvPr/>
          </p:nvSpPr>
          <p:spPr>
            <a:xfrm>
              <a:off x="910324" y="2954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20" name="Rectangle 219"/>
            <p:cNvSpPr/>
            <p:nvPr/>
          </p:nvSpPr>
          <p:spPr>
            <a:xfrm>
              <a:off x="1611001"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21" name="Rectangle 220"/>
            <p:cNvSpPr/>
            <p:nvPr/>
          </p:nvSpPr>
          <p:spPr>
            <a:xfrm>
              <a:off x="1945907"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23" name="Rectangle 222"/>
            <p:cNvSpPr/>
            <p:nvPr/>
          </p:nvSpPr>
          <p:spPr>
            <a:xfrm>
              <a:off x="2281580"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24" name="Rectangle 223"/>
            <p:cNvSpPr/>
            <p:nvPr/>
          </p:nvSpPr>
          <p:spPr>
            <a:xfrm>
              <a:off x="2617253"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25" name="Rectangle 224"/>
            <p:cNvSpPr/>
            <p:nvPr/>
          </p:nvSpPr>
          <p:spPr>
            <a:xfrm>
              <a:off x="910324" y="3182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34" name="Rectangle 233"/>
            <p:cNvSpPr/>
            <p:nvPr/>
          </p:nvSpPr>
          <p:spPr>
            <a:xfrm>
              <a:off x="1611001"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35" name="Rectangle 234"/>
            <p:cNvSpPr/>
            <p:nvPr/>
          </p:nvSpPr>
          <p:spPr>
            <a:xfrm>
              <a:off x="1945907"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36" name="Rectangle 235"/>
            <p:cNvSpPr/>
            <p:nvPr/>
          </p:nvSpPr>
          <p:spPr>
            <a:xfrm>
              <a:off x="2281580"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37" name="Rectangle 236"/>
            <p:cNvSpPr/>
            <p:nvPr/>
          </p:nvSpPr>
          <p:spPr>
            <a:xfrm>
              <a:off x="2617253"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38" name="Rectangle 237"/>
            <p:cNvSpPr/>
            <p:nvPr/>
          </p:nvSpPr>
          <p:spPr>
            <a:xfrm>
              <a:off x="910324" y="34115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39" name="Rectangle 238"/>
            <p:cNvSpPr/>
            <p:nvPr/>
          </p:nvSpPr>
          <p:spPr>
            <a:xfrm>
              <a:off x="1611001"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40" name="Rectangle 239"/>
            <p:cNvSpPr/>
            <p:nvPr/>
          </p:nvSpPr>
          <p:spPr>
            <a:xfrm>
              <a:off x="1945907"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41" name="Rectangle 240"/>
            <p:cNvSpPr/>
            <p:nvPr/>
          </p:nvSpPr>
          <p:spPr>
            <a:xfrm>
              <a:off x="2281580"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42" name="Rectangle 241"/>
            <p:cNvSpPr/>
            <p:nvPr/>
          </p:nvSpPr>
          <p:spPr>
            <a:xfrm>
              <a:off x="2617253"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43" name="Rectangle 242"/>
            <p:cNvSpPr/>
            <p:nvPr/>
          </p:nvSpPr>
          <p:spPr>
            <a:xfrm>
              <a:off x="910324" y="36401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44" name="Rectangle 243"/>
            <p:cNvSpPr/>
            <p:nvPr/>
          </p:nvSpPr>
          <p:spPr>
            <a:xfrm>
              <a:off x="1611001"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45" name="Rectangle 244"/>
            <p:cNvSpPr/>
            <p:nvPr/>
          </p:nvSpPr>
          <p:spPr>
            <a:xfrm>
              <a:off x="1945907"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48" name="Rectangle 247"/>
            <p:cNvSpPr/>
            <p:nvPr/>
          </p:nvSpPr>
          <p:spPr>
            <a:xfrm>
              <a:off x="2281580"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49" name="Rectangle 248"/>
            <p:cNvSpPr/>
            <p:nvPr/>
          </p:nvSpPr>
          <p:spPr>
            <a:xfrm>
              <a:off x="2617253"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0" name="Rectangle 249"/>
            <p:cNvSpPr/>
            <p:nvPr/>
          </p:nvSpPr>
          <p:spPr>
            <a:xfrm>
              <a:off x="910324" y="3868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1" name="Rectangle 250"/>
            <p:cNvSpPr/>
            <p:nvPr/>
          </p:nvSpPr>
          <p:spPr>
            <a:xfrm>
              <a:off x="1611001"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2" name="Rectangle 251"/>
            <p:cNvSpPr/>
            <p:nvPr/>
          </p:nvSpPr>
          <p:spPr>
            <a:xfrm>
              <a:off x="1945907"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4" name="Rectangle 253"/>
            <p:cNvSpPr/>
            <p:nvPr/>
          </p:nvSpPr>
          <p:spPr>
            <a:xfrm>
              <a:off x="2281580"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5" name="Rectangle 254"/>
            <p:cNvSpPr/>
            <p:nvPr/>
          </p:nvSpPr>
          <p:spPr>
            <a:xfrm>
              <a:off x="2617253"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6" name="Rectangle 255"/>
            <p:cNvSpPr/>
            <p:nvPr/>
          </p:nvSpPr>
          <p:spPr>
            <a:xfrm>
              <a:off x="910324" y="4097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9" name="Rectangle 258"/>
            <p:cNvSpPr/>
            <p:nvPr/>
          </p:nvSpPr>
          <p:spPr>
            <a:xfrm>
              <a:off x="1611001"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60" name="Rectangle 259"/>
            <p:cNvSpPr/>
            <p:nvPr/>
          </p:nvSpPr>
          <p:spPr>
            <a:xfrm>
              <a:off x="1945907"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61" name="Rectangle 260"/>
            <p:cNvSpPr/>
            <p:nvPr/>
          </p:nvSpPr>
          <p:spPr>
            <a:xfrm>
              <a:off x="2281580"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69" name="Rectangle 268"/>
            <p:cNvSpPr/>
            <p:nvPr/>
          </p:nvSpPr>
          <p:spPr>
            <a:xfrm>
              <a:off x="2617253"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0" name="Rectangle 269"/>
            <p:cNvSpPr/>
            <p:nvPr/>
          </p:nvSpPr>
          <p:spPr>
            <a:xfrm>
              <a:off x="910324" y="4325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1" name="Rectangle 270"/>
            <p:cNvSpPr/>
            <p:nvPr/>
          </p:nvSpPr>
          <p:spPr>
            <a:xfrm>
              <a:off x="1611001"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2" name="Rectangle 271"/>
            <p:cNvSpPr/>
            <p:nvPr/>
          </p:nvSpPr>
          <p:spPr>
            <a:xfrm>
              <a:off x="1945907"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3" name="Rectangle 272"/>
            <p:cNvSpPr/>
            <p:nvPr/>
          </p:nvSpPr>
          <p:spPr>
            <a:xfrm>
              <a:off x="2281580"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4" name="Rectangle 273"/>
            <p:cNvSpPr/>
            <p:nvPr/>
          </p:nvSpPr>
          <p:spPr>
            <a:xfrm>
              <a:off x="2617253"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grpSp>
      <p:sp>
        <p:nvSpPr>
          <p:cNvPr id="2" name="Title 1"/>
          <p:cNvSpPr>
            <a:spLocks noGrp="1"/>
          </p:cNvSpPr>
          <p:nvPr>
            <p:ph type="title"/>
          </p:nvPr>
        </p:nvSpPr>
        <p:spPr/>
        <p:txBody>
          <a:bodyPr/>
          <a:lstStyle/>
          <a:p>
            <a:r>
              <a:rPr lang="en-GB" dirty="0" smtClean="0"/>
              <a:t>Cuckoo Hashing</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10</a:t>
            </a:fld>
            <a:endParaRPr lang="en-GB"/>
          </a:p>
        </p:txBody>
      </p:sp>
      <p:sp>
        <p:nvSpPr>
          <p:cNvPr id="125" name="Rectangle 124"/>
          <p:cNvSpPr/>
          <p:nvPr/>
        </p:nvSpPr>
        <p:spPr>
          <a:xfrm>
            <a:off x="810171" y="2167842"/>
            <a:ext cx="669600" cy="468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mj-lt"/>
              </a:rPr>
              <a:t>h</a:t>
            </a:r>
            <a:r>
              <a:rPr lang="en-GB" sz="2400" baseline="-25000" dirty="0" smtClean="0">
                <a:solidFill>
                  <a:schemeClr val="tx1"/>
                </a:solidFill>
                <a:latin typeface="+mj-lt"/>
              </a:rPr>
              <a:t>0</a:t>
            </a:r>
            <a:endParaRPr lang="en-GB" baseline="-25000" dirty="0">
              <a:solidFill>
                <a:schemeClr val="tx1"/>
              </a:solidFill>
              <a:latin typeface="+mj-lt"/>
            </a:endParaRPr>
          </a:p>
        </p:txBody>
      </p:sp>
      <p:sp>
        <p:nvSpPr>
          <p:cNvPr id="126" name="Rectangle 125"/>
          <p:cNvSpPr/>
          <p:nvPr/>
        </p:nvSpPr>
        <p:spPr>
          <a:xfrm>
            <a:off x="3767137" y="2175390"/>
            <a:ext cx="667823" cy="468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mj-lt"/>
              </a:rPr>
              <a:t>h</a:t>
            </a:r>
            <a:r>
              <a:rPr lang="en-GB" sz="2400" baseline="-25000" dirty="0" smtClean="0">
                <a:solidFill>
                  <a:schemeClr val="tx1"/>
                </a:solidFill>
                <a:latin typeface="+mj-lt"/>
              </a:rPr>
              <a:t>d-1</a:t>
            </a:r>
            <a:endParaRPr lang="en-GB" baseline="-25000" dirty="0">
              <a:solidFill>
                <a:schemeClr val="tx1"/>
              </a:solidFill>
              <a:latin typeface="+mj-lt"/>
            </a:endParaRPr>
          </a:p>
        </p:txBody>
      </p:sp>
      <p:cxnSp>
        <p:nvCxnSpPr>
          <p:cNvPr id="128" name="Elbow Connector 127"/>
          <p:cNvCxnSpPr>
            <a:stCxn id="125" idx="2"/>
          </p:cNvCxnSpPr>
          <p:nvPr/>
        </p:nvCxnSpPr>
        <p:spPr>
          <a:xfrm rot="16200000" flipH="1">
            <a:off x="764607" y="3017099"/>
            <a:ext cx="955757" cy="195028"/>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grpSp>
        <p:nvGrpSpPr>
          <p:cNvPr id="138" name="Group 137"/>
          <p:cNvGrpSpPr/>
          <p:nvPr/>
        </p:nvGrpSpPr>
        <p:grpSpPr>
          <a:xfrm>
            <a:off x="1144193" y="1759464"/>
            <a:ext cx="2956855" cy="415926"/>
            <a:chOff x="932329" y="1759464"/>
            <a:chExt cx="3168720" cy="415926"/>
          </a:xfrm>
        </p:grpSpPr>
        <p:sp>
          <p:nvSpPr>
            <p:cNvPr id="135" name="Freeform 134"/>
            <p:cNvSpPr/>
            <p:nvPr/>
          </p:nvSpPr>
          <p:spPr>
            <a:xfrm>
              <a:off x="932329" y="1759464"/>
              <a:ext cx="1874184" cy="409995"/>
            </a:xfrm>
            <a:custGeom>
              <a:avLst/>
              <a:gdLst>
                <a:gd name="connsiteX0" fmla="*/ 1864659 w 1873624"/>
                <a:gd name="connsiteY0" fmla="*/ 0 h 412377"/>
                <a:gd name="connsiteX1" fmla="*/ 1873624 w 1873624"/>
                <a:gd name="connsiteY1" fmla="*/ 143436 h 412377"/>
                <a:gd name="connsiteX2" fmla="*/ 0 w 1873624"/>
                <a:gd name="connsiteY2" fmla="*/ 143436 h 412377"/>
                <a:gd name="connsiteX3" fmla="*/ 0 w 1873624"/>
                <a:gd name="connsiteY3" fmla="*/ 412377 h 412377"/>
                <a:gd name="connsiteX0" fmla="*/ 1874184 w 1874184"/>
                <a:gd name="connsiteY0" fmla="*/ 0 h 409995"/>
                <a:gd name="connsiteX1" fmla="*/ 1873624 w 1874184"/>
                <a:gd name="connsiteY1" fmla="*/ 141054 h 409995"/>
                <a:gd name="connsiteX2" fmla="*/ 0 w 1874184"/>
                <a:gd name="connsiteY2" fmla="*/ 141054 h 409995"/>
                <a:gd name="connsiteX3" fmla="*/ 0 w 1874184"/>
                <a:gd name="connsiteY3" fmla="*/ 409995 h 409995"/>
              </a:gdLst>
              <a:ahLst/>
              <a:cxnLst>
                <a:cxn ang="0">
                  <a:pos x="connsiteX0" y="connsiteY0"/>
                </a:cxn>
                <a:cxn ang="0">
                  <a:pos x="connsiteX1" y="connsiteY1"/>
                </a:cxn>
                <a:cxn ang="0">
                  <a:pos x="connsiteX2" y="connsiteY2"/>
                </a:cxn>
                <a:cxn ang="0">
                  <a:pos x="connsiteX3" y="connsiteY3"/>
                </a:cxn>
              </a:cxnLst>
              <a:rect l="l" t="t" r="r" b="b"/>
              <a:pathLst>
                <a:path w="1874184" h="409995">
                  <a:moveTo>
                    <a:pt x="1874184" y="0"/>
                  </a:moveTo>
                  <a:cubicBezTo>
                    <a:pt x="1873997" y="47018"/>
                    <a:pt x="1873811" y="94036"/>
                    <a:pt x="1873624" y="141054"/>
                  </a:cubicBezTo>
                  <a:lnTo>
                    <a:pt x="0" y="141054"/>
                  </a:lnTo>
                  <a:lnTo>
                    <a:pt x="0" y="409995"/>
                  </a:lnTo>
                </a:path>
              </a:pathLst>
            </a:custGeom>
            <a:ln w="1905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latin typeface="Ubuntu Mono" panose="020B0509030602030204" pitchFamily="49" charset="0"/>
              </a:endParaRPr>
            </a:p>
          </p:txBody>
        </p:sp>
        <p:cxnSp>
          <p:nvCxnSpPr>
            <p:cNvPr id="137" name="Elbow Connector 136"/>
            <p:cNvCxnSpPr>
              <a:stCxn id="135" idx="1"/>
              <a:endCxn id="126" idx="0"/>
            </p:cNvCxnSpPr>
            <p:nvPr/>
          </p:nvCxnSpPr>
          <p:spPr>
            <a:xfrm>
              <a:off x="2805953" y="1900518"/>
              <a:ext cx="1295096" cy="274872"/>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grpSp>
      <p:sp>
        <p:nvSpPr>
          <p:cNvPr id="143" name="TextBox 142"/>
          <p:cNvSpPr txBox="1"/>
          <p:nvPr/>
        </p:nvSpPr>
        <p:spPr>
          <a:xfrm>
            <a:off x="1295409" y="4312241"/>
            <a:ext cx="761747" cy="369332"/>
          </a:xfrm>
          <a:prstGeom prst="rect">
            <a:avLst/>
          </a:prstGeom>
          <a:noFill/>
        </p:spPr>
        <p:txBody>
          <a:bodyPr wrap="none" rtlCol="0">
            <a:spAutoFit/>
          </a:bodyPr>
          <a:lstStyle/>
          <a:p>
            <a:r>
              <a:rPr lang="en-GB" dirty="0" smtClean="0">
                <a:latin typeface="Ubuntu Mono" panose="020B0509030602030204" pitchFamily="49" charset="0"/>
              </a:rPr>
              <a:t>0x879</a:t>
            </a:r>
            <a:endParaRPr lang="en-GB" dirty="0">
              <a:latin typeface="Ubuntu Mono" panose="020B0509030602030204" pitchFamily="49" charset="0"/>
            </a:endParaRPr>
          </a:p>
        </p:txBody>
      </p:sp>
      <p:sp>
        <p:nvSpPr>
          <p:cNvPr id="145" name="TextBox 144"/>
          <p:cNvSpPr txBox="1"/>
          <p:nvPr/>
        </p:nvSpPr>
        <p:spPr>
          <a:xfrm>
            <a:off x="4322270" y="2974590"/>
            <a:ext cx="761747" cy="369332"/>
          </a:xfrm>
          <a:prstGeom prst="rect">
            <a:avLst/>
          </a:prstGeom>
          <a:noFill/>
        </p:spPr>
        <p:txBody>
          <a:bodyPr wrap="none" rtlCol="0">
            <a:spAutoFit/>
          </a:bodyPr>
          <a:lstStyle/>
          <a:p>
            <a:r>
              <a:rPr lang="en-GB" dirty="0" smtClean="0">
                <a:solidFill>
                  <a:srgbClr val="00B050"/>
                </a:solidFill>
                <a:latin typeface="Ubuntu Mono" panose="020B0509030602030204" pitchFamily="49" charset="0"/>
              </a:rPr>
              <a:t>0x463</a:t>
            </a:r>
            <a:endParaRPr lang="en-GB" dirty="0">
              <a:solidFill>
                <a:srgbClr val="00B050"/>
              </a:solidFill>
              <a:latin typeface="Ubuntu Mono" panose="020B0509030602030204" pitchFamily="49" charset="0"/>
            </a:endParaRPr>
          </a:p>
        </p:txBody>
      </p:sp>
      <p:cxnSp>
        <p:nvCxnSpPr>
          <p:cNvPr id="247" name="Elbow Connector 246"/>
          <p:cNvCxnSpPr/>
          <p:nvPr/>
        </p:nvCxnSpPr>
        <p:spPr>
          <a:xfrm rot="16200000" flipH="1">
            <a:off x="311374" y="3468282"/>
            <a:ext cx="1861446" cy="195804"/>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253" name="Elbow Connector 252"/>
          <p:cNvCxnSpPr>
            <a:stCxn id="126" idx="2"/>
            <a:endCxn id="94" idx="1"/>
          </p:cNvCxnSpPr>
          <p:nvPr/>
        </p:nvCxnSpPr>
        <p:spPr>
          <a:xfrm rot="16200000" flipH="1">
            <a:off x="3510548" y="3234784"/>
            <a:ext cx="1403188" cy="222186"/>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258" name="Elbow Connector 257"/>
          <p:cNvCxnSpPr>
            <a:stCxn id="126" idx="2"/>
            <a:endCxn id="118" idx="1"/>
          </p:cNvCxnSpPr>
          <p:nvPr/>
        </p:nvCxnSpPr>
        <p:spPr>
          <a:xfrm rot="16200000" flipH="1">
            <a:off x="3962756" y="2782576"/>
            <a:ext cx="498773" cy="222186"/>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306319" y="3412215"/>
            <a:ext cx="761747" cy="369332"/>
          </a:xfrm>
          <a:prstGeom prst="rect">
            <a:avLst/>
          </a:prstGeom>
          <a:noFill/>
        </p:spPr>
        <p:txBody>
          <a:bodyPr wrap="none" rtlCol="0">
            <a:spAutoFit/>
          </a:bodyPr>
          <a:lstStyle/>
          <a:p>
            <a:r>
              <a:rPr lang="en-GB" dirty="0" smtClean="0">
                <a:latin typeface="Ubuntu Mono" panose="020B0509030602030204" pitchFamily="49" charset="0"/>
              </a:rPr>
              <a:t>0x100</a:t>
            </a:r>
            <a:endParaRPr lang="en-GB" dirty="0">
              <a:latin typeface="Ubuntu Mono" panose="020B0509030602030204" pitchFamily="49" charset="0"/>
            </a:endParaRPr>
          </a:p>
        </p:txBody>
      </p:sp>
      <p:sp>
        <p:nvSpPr>
          <p:cNvPr id="246" name="TextBox 245"/>
          <p:cNvSpPr txBox="1"/>
          <p:nvPr/>
        </p:nvSpPr>
        <p:spPr>
          <a:xfrm>
            <a:off x="2449418" y="1431298"/>
            <a:ext cx="761747" cy="369332"/>
          </a:xfrm>
          <a:prstGeom prst="rect">
            <a:avLst/>
          </a:prstGeom>
          <a:noFill/>
        </p:spPr>
        <p:txBody>
          <a:bodyPr wrap="none" rtlCol="0">
            <a:spAutoFit/>
          </a:bodyPr>
          <a:lstStyle/>
          <a:p>
            <a:r>
              <a:rPr lang="en-GB" dirty="0" smtClean="0">
                <a:latin typeface="Ubuntu Mono" panose="020B0509030602030204" pitchFamily="49" charset="0"/>
              </a:rPr>
              <a:t>0x244</a:t>
            </a:r>
            <a:endParaRPr lang="en-GB" dirty="0">
              <a:latin typeface="Ubuntu Mono" panose="020B0509030602030204" pitchFamily="49" charset="0"/>
            </a:endParaRPr>
          </a:p>
        </p:txBody>
      </p:sp>
      <p:sp>
        <p:nvSpPr>
          <p:cNvPr id="257" name="TextBox 256"/>
          <p:cNvSpPr txBox="1"/>
          <p:nvPr/>
        </p:nvSpPr>
        <p:spPr>
          <a:xfrm>
            <a:off x="2449418" y="1433930"/>
            <a:ext cx="761747" cy="369332"/>
          </a:xfrm>
          <a:prstGeom prst="rect">
            <a:avLst/>
          </a:prstGeom>
          <a:noFill/>
        </p:spPr>
        <p:txBody>
          <a:bodyPr wrap="none" rtlCol="0">
            <a:spAutoFit/>
          </a:bodyPr>
          <a:lstStyle/>
          <a:p>
            <a:r>
              <a:rPr lang="en-GB" dirty="0" smtClean="0">
                <a:solidFill>
                  <a:srgbClr val="0070C0"/>
                </a:solidFill>
                <a:latin typeface="Ubuntu Mono" panose="020B0509030602030204" pitchFamily="49" charset="0"/>
              </a:rPr>
              <a:t>0x591</a:t>
            </a:r>
            <a:endParaRPr lang="en-GB" dirty="0">
              <a:solidFill>
                <a:srgbClr val="0070C0"/>
              </a:solidFill>
              <a:latin typeface="Ubuntu Mono" panose="020B0509030602030204" pitchFamily="49" charset="0"/>
            </a:endParaRPr>
          </a:p>
        </p:txBody>
      </p:sp>
      <p:pic>
        <p:nvPicPr>
          <p:cNvPr id="262" name="Picture 261" descr="Clipart - &lt;strong&gt;Boom&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365" y="5038816"/>
            <a:ext cx="2695300" cy="1682659"/>
          </a:xfrm>
          <a:prstGeom prst="rect">
            <a:avLst/>
          </a:prstGeom>
        </p:spPr>
      </p:pic>
      <p:sp>
        <p:nvSpPr>
          <p:cNvPr id="264" name="TextBox 263"/>
          <p:cNvSpPr txBox="1"/>
          <p:nvPr/>
        </p:nvSpPr>
        <p:spPr>
          <a:xfrm>
            <a:off x="134616" y="6267261"/>
            <a:ext cx="10480241" cy="369332"/>
          </a:xfrm>
          <a:prstGeom prst="rect">
            <a:avLst/>
          </a:prstGeom>
          <a:noFill/>
        </p:spPr>
        <p:txBody>
          <a:bodyPr wrap="none" rtlCol="0">
            <a:spAutoFit/>
          </a:bodyPr>
          <a:lstStyle/>
          <a:p>
            <a:r>
              <a:rPr lang="en-GB" dirty="0" smtClean="0"/>
              <a:t>[3] A. </a:t>
            </a:r>
            <a:r>
              <a:rPr lang="en-GB" dirty="0"/>
              <a:t>Kirsch and </a:t>
            </a:r>
            <a:r>
              <a:rPr lang="en-GB" dirty="0" smtClean="0"/>
              <a:t>M. </a:t>
            </a:r>
            <a:r>
              <a:rPr lang="en-GB" dirty="0" err="1" smtClean="0"/>
              <a:t>Mitzenmacher</a:t>
            </a:r>
            <a:r>
              <a:rPr lang="en-GB" dirty="0"/>
              <a:t> </a:t>
            </a:r>
            <a:r>
              <a:rPr lang="en-GB" dirty="0" smtClean="0"/>
              <a:t>“Using </a:t>
            </a:r>
            <a:r>
              <a:rPr lang="en-GB" dirty="0"/>
              <a:t>a queue to </a:t>
            </a:r>
            <a:r>
              <a:rPr lang="en-GB" dirty="0" smtClean="0"/>
              <a:t>de-amortize cuckoo </a:t>
            </a:r>
            <a:r>
              <a:rPr lang="en-GB" dirty="0"/>
              <a:t>hashing in </a:t>
            </a:r>
            <a:r>
              <a:rPr lang="en-GB" dirty="0" smtClean="0"/>
              <a:t>hardware” AACCCC 2007</a:t>
            </a:r>
            <a:endParaRPr lang="en-GB" dirty="0"/>
          </a:p>
        </p:txBody>
      </p:sp>
      <p:sp>
        <p:nvSpPr>
          <p:cNvPr id="265" name="TextBox 264"/>
          <p:cNvSpPr txBox="1"/>
          <p:nvPr/>
        </p:nvSpPr>
        <p:spPr>
          <a:xfrm>
            <a:off x="2449417" y="1440007"/>
            <a:ext cx="761747" cy="369332"/>
          </a:xfrm>
          <a:prstGeom prst="rect">
            <a:avLst/>
          </a:prstGeom>
          <a:noFill/>
        </p:spPr>
        <p:txBody>
          <a:bodyPr wrap="none" rtlCol="0">
            <a:spAutoFit/>
          </a:bodyPr>
          <a:lstStyle/>
          <a:p>
            <a:r>
              <a:rPr lang="en-GB" dirty="0" smtClean="0">
                <a:solidFill>
                  <a:srgbClr val="00B050"/>
                </a:solidFill>
                <a:latin typeface="Ubuntu Mono" panose="020B0509030602030204" pitchFamily="49" charset="0"/>
              </a:rPr>
              <a:t>0x463</a:t>
            </a:r>
            <a:endParaRPr lang="en-GB" dirty="0">
              <a:solidFill>
                <a:srgbClr val="00B050"/>
              </a:solidFill>
              <a:latin typeface="Ubuntu Mono" panose="020B0509030602030204" pitchFamily="49" charset="0"/>
            </a:endParaRPr>
          </a:p>
        </p:txBody>
      </p:sp>
      <p:sp>
        <p:nvSpPr>
          <p:cNvPr id="267" name="TextBox 266"/>
          <p:cNvSpPr txBox="1"/>
          <p:nvPr/>
        </p:nvSpPr>
        <p:spPr>
          <a:xfrm>
            <a:off x="2449417" y="1437845"/>
            <a:ext cx="761747" cy="369332"/>
          </a:xfrm>
          <a:prstGeom prst="rect">
            <a:avLst/>
          </a:prstGeom>
          <a:noFill/>
        </p:spPr>
        <p:txBody>
          <a:bodyPr wrap="none" rtlCol="0">
            <a:spAutoFit/>
          </a:bodyPr>
          <a:lstStyle/>
          <a:p>
            <a:r>
              <a:rPr lang="en-GB" dirty="0" smtClean="0">
                <a:solidFill>
                  <a:srgbClr val="00B050"/>
                </a:solidFill>
                <a:latin typeface="Ubuntu Mono" panose="020B0509030602030204" pitchFamily="49" charset="0"/>
              </a:rPr>
              <a:t>0x463</a:t>
            </a:r>
            <a:endParaRPr lang="en-GB" dirty="0">
              <a:solidFill>
                <a:srgbClr val="00B050"/>
              </a:solidFill>
              <a:latin typeface="Ubuntu Mono" panose="020B0509030602030204" pitchFamily="49" charset="0"/>
            </a:endParaRPr>
          </a:p>
        </p:txBody>
      </p:sp>
      <p:cxnSp>
        <p:nvCxnSpPr>
          <p:cNvPr id="268" name="Elbow Connector 267"/>
          <p:cNvCxnSpPr>
            <a:stCxn id="125" idx="2"/>
          </p:cNvCxnSpPr>
          <p:nvPr/>
        </p:nvCxnSpPr>
        <p:spPr>
          <a:xfrm rot="16200000" flipH="1">
            <a:off x="199612" y="3582094"/>
            <a:ext cx="2085747" cy="195028"/>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316" name="Content Placeholder 131"/>
          <p:cNvSpPr>
            <a:spLocks noGrp="1"/>
          </p:cNvSpPr>
          <p:nvPr>
            <p:ph sz="half" idx="4294967295"/>
          </p:nvPr>
        </p:nvSpPr>
        <p:spPr>
          <a:xfrm>
            <a:off x="6387106" y="1825625"/>
            <a:ext cx="4966693" cy="4351338"/>
          </a:xfrm>
          <a:prstGeom prst="rect">
            <a:avLst/>
          </a:prstGeom>
        </p:spPr>
        <p:txBody>
          <a:bodyPr/>
          <a:lstStyle/>
          <a:p>
            <a:r>
              <a:rPr lang="en-GB" dirty="0" smtClean="0"/>
              <a:t>Use abundant BRAM efficiently</a:t>
            </a:r>
          </a:p>
          <a:p>
            <a:r>
              <a:rPr lang="en-GB" dirty="0" smtClean="0"/>
              <a:t>Collisions can often be resolved </a:t>
            </a:r>
            <a:r>
              <a:rPr lang="en-GB" b="1" dirty="0" smtClean="0"/>
              <a:t>immediately</a:t>
            </a:r>
            <a:r>
              <a:rPr lang="en-GB" dirty="0" smtClean="0"/>
              <a:t> </a:t>
            </a:r>
          </a:p>
          <a:p>
            <a:pPr lvl="1"/>
            <a:r>
              <a:rPr lang="en-GB" dirty="0" smtClean="0"/>
              <a:t>With a queue [3], </a:t>
            </a:r>
            <a:r>
              <a:rPr lang="en-GB" b="1" dirty="0" smtClean="0"/>
              <a:t>during idle cycles</a:t>
            </a:r>
          </a:p>
          <a:p>
            <a:r>
              <a:rPr lang="en-GB" dirty="0" smtClean="0"/>
              <a:t>High load factor</a:t>
            </a:r>
          </a:p>
          <a:p>
            <a:pPr lvl="1"/>
            <a:r>
              <a:rPr lang="en-GB" dirty="0" smtClean="0"/>
              <a:t>3 hash tables: &gt; 80% average</a:t>
            </a:r>
          </a:p>
          <a:p>
            <a:pPr lvl="1"/>
            <a:r>
              <a:rPr lang="en-GB" dirty="0" smtClean="0"/>
              <a:t>4 </a:t>
            </a:r>
            <a:r>
              <a:rPr lang="en-GB" dirty="0"/>
              <a:t>hash tables : </a:t>
            </a:r>
            <a:r>
              <a:rPr lang="en-GB" dirty="0" smtClean="0"/>
              <a:t>&gt; 90% average</a:t>
            </a:r>
          </a:p>
        </p:txBody>
      </p:sp>
      <p:sp>
        <p:nvSpPr>
          <p:cNvPr id="106" name="Rectangle 105"/>
          <p:cNvSpPr/>
          <p:nvPr/>
        </p:nvSpPr>
        <p:spPr>
          <a:xfrm>
            <a:off x="1281872" y="3485065"/>
            <a:ext cx="2160985" cy="29648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p:cNvSpPr/>
          <p:nvPr/>
        </p:nvSpPr>
        <p:spPr>
          <a:xfrm>
            <a:off x="4277716" y="3014069"/>
            <a:ext cx="2160985" cy="29648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a:off x="1262822" y="4596826"/>
            <a:ext cx="2160985" cy="296482"/>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4216401" y="2959100"/>
            <a:ext cx="2303924" cy="406399"/>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kceptacja Ok Zgoda · Darmowy obraz na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1439" y="4961558"/>
            <a:ext cx="1970051" cy="1303107"/>
          </a:xfrm>
          <a:prstGeom prst="rect">
            <a:avLst/>
          </a:prstGeom>
        </p:spPr>
      </p:pic>
    </p:spTree>
    <p:custDataLst>
      <p:tags r:id="rId1"/>
    </p:custDataLst>
    <p:extLst>
      <p:ext uri="{BB962C8B-B14F-4D97-AF65-F5344CB8AC3E}">
        <p14:creationId xmlns:p14="http://schemas.microsoft.com/office/powerpoint/2010/main" val="585853174"/>
      </p:ext>
    </p:extLst>
  </p:cSld>
  <p:clrMapOvr>
    <a:masterClrMapping/>
  </p:clrMapOvr>
  <mc:AlternateContent xmlns:mc="http://schemas.openxmlformats.org/markup-compatibility/2006" xmlns:p14="http://schemas.microsoft.com/office/powerpoint/2010/main">
    <mc:Choice Requires="p14">
      <p:transition spd="slow" p14:dur="2000" advTm="9954"/>
    </mc:Choice>
    <mc:Fallback xmlns="">
      <p:transition spd="slow" advTm="9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fill="hold"/>
                                        <p:tgtEl>
                                          <p:spTgt spid="246"/>
                                        </p:tgtEl>
                                        <p:attrNameLst>
                                          <p:attrName>ppt_x</p:attrName>
                                        </p:attrNameLst>
                                      </p:cBhvr>
                                      <p:tavLst>
                                        <p:tav tm="0">
                                          <p:val>
                                            <p:strVal val="#ppt_x"/>
                                          </p:val>
                                        </p:tav>
                                        <p:tav tm="100000">
                                          <p:val>
                                            <p:strVal val="#ppt_x"/>
                                          </p:val>
                                        </p:tav>
                                      </p:tavLst>
                                    </p:anim>
                                    <p:anim calcmode="lin" valueType="num">
                                      <p:cBhvr additive="base">
                                        <p:cTn id="8" dur="500" fill="hold"/>
                                        <p:tgtEl>
                                          <p:spTgt spid="2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8.33333E-7 1.85185E-6 L 0.15443 0.35463 " pathEditMode="relative" rAng="0" ptsTypes="AA">
                                      <p:cBhvr>
                                        <p:cTn id="18" dur="500" fill="hold"/>
                                        <p:tgtEl>
                                          <p:spTgt spid="246"/>
                                        </p:tgtEl>
                                        <p:attrNameLst>
                                          <p:attrName>ppt_x</p:attrName>
                                          <p:attrName>ppt_y</p:attrName>
                                        </p:attrNameLst>
                                      </p:cBhvr>
                                      <p:rCtr x="7721" y="17731"/>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4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5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2"/>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500"/>
                                        <p:tgtEl>
                                          <p:spTgt spid="10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3.54167E-6 1.85185E-6 L 0.00234 0.2956 " pathEditMode="relative" rAng="0" ptsTypes="AA">
                                      <p:cBhvr>
                                        <p:cTn id="44" dur="500" fill="hold"/>
                                        <p:tgtEl>
                                          <p:spTgt spid="145"/>
                                        </p:tgtEl>
                                        <p:attrNameLst>
                                          <p:attrName>ppt_x</p:attrName>
                                          <p:attrName>ppt_y</p:attrName>
                                        </p:attrNameLst>
                                      </p:cBhvr>
                                      <p:rCtr x="104" y="14769"/>
                                    </p:animMotion>
                                  </p:childTnLst>
                                </p:cTn>
                              </p:par>
                              <p:par>
                                <p:cTn id="45" presetID="42" presetClass="path" presetSubtype="0" accel="50000" decel="50000" fill="hold" grpId="1" nodeType="withEffect">
                                  <p:stCondLst>
                                    <p:cond delay="0"/>
                                  </p:stCondLst>
                                  <p:childTnLst>
                                    <p:animMotion origin="layout" path="M -8.33333E-7 3.7037E-7 L 0.15352 0.22477 " pathEditMode="relative" rAng="0" ptsTypes="AA">
                                      <p:cBhvr>
                                        <p:cTn id="46" dur="500" fill="hold"/>
                                        <p:tgtEl>
                                          <p:spTgt spid="257"/>
                                        </p:tgtEl>
                                        <p:attrNameLst>
                                          <p:attrName>ppt_x</p:attrName>
                                          <p:attrName>ppt_y</p:attrName>
                                        </p:attrNameLst>
                                      </p:cBhvr>
                                      <p:rCtr x="7630" y="11319"/>
                                    </p:animMotion>
                                  </p:childTnLst>
                                </p:cTn>
                              </p:par>
                              <p:par>
                                <p:cTn id="47" presetID="1" presetClass="exit" presetSubtype="0" fill="hold" nodeType="withEffect">
                                  <p:stCondLst>
                                    <p:cond delay="0"/>
                                  </p:stCondLst>
                                  <p:childTnLst>
                                    <p:set>
                                      <p:cBhvr>
                                        <p:cTn id="48" dur="1" fill="hold">
                                          <p:stCondLst>
                                            <p:cond delay="0"/>
                                          </p:stCondLst>
                                        </p:cTn>
                                        <p:tgtEl>
                                          <p:spTgt spid="12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5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265"/>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45"/>
                                        </p:tgtEl>
                                        <p:attrNameLst>
                                          <p:attrName>style.visibility</p:attrName>
                                        </p:attrNameLst>
                                      </p:cBhvr>
                                      <p:to>
                                        <p:strVal val="hidden"/>
                                      </p:to>
                                    </p:set>
                                  </p:childTnLst>
                                </p:cTn>
                              </p:par>
                              <p:par>
                                <p:cTn id="59" presetID="58" presetClass="path" presetSubtype="0" accel="50000" decel="50000" fill="hold" grpId="0" nodeType="withEffect">
                                  <p:stCondLst>
                                    <p:cond delay="0"/>
                                  </p:stCondLst>
                                  <p:childTnLst>
                                    <p:animMotion origin="layout" path="M -8.33333E-7 -0.00115 C 0.02083 0.04283 0.12188 0.07084 0.14922 0.09074 C 0.17331 0.1125 0.29948 0.16042 0.31849 0.22176 C 0.33737 0.28264 0.32969 0.41922 0.31823 0.45834 C 0.29727 0.50278 0.2181 0.49723 0.15677 0.51088 " pathEditMode="relative" rAng="0" ptsTypes="AAAAA">
                                      <p:cBhvr>
                                        <p:cTn id="60" dur="1000" spd="-100000" fill="hold"/>
                                        <p:tgtEl>
                                          <p:spTgt spid="265"/>
                                        </p:tgtEl>
                                        <p:attrNameLst>
                                          <p:attrName>ppt_x</p:attrName>
                                          <p:attrName>ppt_y</p:attrName>
                                        </p:attrNameLst>
                                      </p:cBhvr>
                                      <p:rCtr x="16497" y="25602"/>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267"/>
                                        </p:tgtEl>
                                        <p:attrNameLst>
                                          <p:attrName>style.visibility</p:attrName>
                                        </p:attrNameLst>
                                      </p:cBhvr>
                                      <p:to>
                                        <p:strVal val="visible"/>
                                      </p:to>
                                    </p:set>
                                  </p:childTnLst>
                                </p:cTn>
                              </p:par>
                              <p:par>
                                <p:cTn id="71" presetID="10" presetClass="entr" presetSubtype="0" fill="hold" grpId="0" nodeType="with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fade">
                                      <p:cBhvr>
                                        <p:cTn id="73" dur="500"/>
                                        <p:tgtEl>
                                          <p:spTgt spid="10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9"/>
                                        </p:tgtEl>
                                        <p:attrNameLst>
                                          <p:attrName>style.visibility</p:attrName>
                                        </p:attrNameLst>
                                      </p:cBhvr>
                                      <p:to>
                                        <p:strVal val="visible"/>
                                      </p:to>
                                    </p:set>
                                    <p:animEffect transition="in" filter="fade">
                                      <p:cBhvr>
                                        <p:cTn id="76" dur="500"/>
                                        <p:tgtEl>
                                          <p:spTgt spid="109"/>
                                        </p:tgtEl>
                                      </p:cBhvr>
                                    </p:animEffect>
                                  </p:childTnLst>
                                </p:cTn>
                              </p:par>
                              <p:par>
                                <p:cTn id="77" presetID="1" presetClass="exit" presetSubtype="0" fill="hold" grpId="2" nodeType="withEffect">
                                  <p:stCondLst>
                                    <p:cond delay="0"/>
                                  </p:stCondLst>
                                  <p:childTnLst>
                                    <p:set>
                                      <p:cBhvr>
                                        <p:cTn id="78" dur="1" fill="hold">
                                          <p:stCondLst>
                                            <p:cond delay="0"/>
                                          </p:stCondLst>
                                        </p:cTn>
                                        <p:tgtEl>
                                          <p:spTgt spid="265"/>
                                        </p:tgtEl>
                                        <p:attrNameLst>
                                          <p:attrName>style.visibility</p:attrName>
                                        </p:attrNameLst>
                                      </p:cBhvr>
                                      <p:to>
                                        <p:strVal val="hidden"/>
                                      </p:to>
                                    </p:set>
                                  </p:childTnLst>
                                </p:cTn>
                              </p:par>
                              <p:par>
                                <p:cTn id="79" presetID="42" presetClass="path" presetSubtype="0" accel="50000" decel="50000" fill="hold" grpId="0" nodeType="withEffect">
                                  <p:stCondLst>
                                    <p:cond delay="0"/>
                                  </p:stCondLst>
                                  <p:childTnLst>
                                    <p:animMotion origin="layout" path="M -8.33333E-7 -4.07407E-6 L -0.09453 0.45209 " pathEditMode="relative" rAng="0" ptsTypes="AA">
                                      <p:cBhvr>
                                        <p:cTn id="80" dur="500" fill="hold"/>
                                        <p:tgtEl>
                                          <p:spTgt spid="267"/>
                                        </p:tgtEl>
                                        <p:attrNameLst>
                                          <p:attrName>ppt_x</p:attrName>
                                          <p:attrName>ppt_y</p:attrName>
                                        </p:attrNameLst>
                                      </p:cBhvr>
                                      <p:rCtr x="-4727" y="22593"/>
                                    </p:animMotion>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16">
                                            <p:txEl>
                                              <p:pRg st="1" end="1"/>
                                            </p:txEl>
                                          </p:spTgt>
                                        </p:tgtEl>
                                        <p:attrNameLst>
                                          <p:attrName>style.visibility</p:attrName>
                                        </p:attrNameLst>
                                      </p:cBhvr>
                                      <p:to>
                                        <p:strVal val="visible"/>
                                      </p:to>
                                    </p:set>
                                    <p:animEffect transition="in" filter="fade">
                                      <p:cBhvr>
                                        <p:cTn id="89" dur="500"/>
                                        <p:tgtEl>
                                          <p:spTgt spid="316">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16">
                                            <p:txEl>
                                              <p:pRg st="2" end="2"/>
                                            </p:txEl>
                                          </p:spTgt>
                                        </p:tgtEl>
                                        <p:attrNameLst>
                                          <p:attrName>style.visibility</p:attrName>
                                        </p:attrNameLst>
                                      </p:cBhvr>
                                      <p:to>
                                        <p:strVal val="visible"/>
                                      </p:to>
                                    </p:set>
                                    <p:animEffect transition="in" filter="fade">
                                      <p:cBhvr>
                                        <p:cTn id="94" dur="500"/>
                                        <p:tgtEl>
                                          <p:spTgt spid="316">
                                            <p:txEl>
                                              <p:pRg st="2" end="2"/>
                                            </p:txEl>
                                          </p:spTgt>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26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16">
                                            <p:txEl>
                                              <p:pRg st="3" end="3"/>
                                            </p:txEl>
                                          </p:spTgt>
                                        </p:tgtEl>
                                        <p:attrNameLst>
                                          <p:attrName>style.visibility</p:attrName>
                                        </p:attrNameLst>
                                      </p:cBhvr>
                                      <p:to>
                                        <p:strVal val="visible"/>
                                      </p:to>
                                    </p:set>
                                    <p:animEffect transition="in" filter="fade">
                                      <p:cBhvr>
                                        <p:cTn id="101" dur="500"/>
                                        <p:tgtEl>
                                          <p:spTgt spid="316">
                                            <p:txEl>
                                              <p:pRg st="3" end="3"/>
                                            </p:txEl>
                                          </p:spTgt>
                                        </p:tgtEl>
                                      </p:cBhvr>
                                    </p:animEffect>
                                  </p:childTnLst>
                                </p:cTn>
                              </p:par>
                              <p:par>
                                <p:cTn id="102" presetID="10" presetClass="entr" presetSubtype="0" fill="hold" nodeType="withEffect">
                                  <p:stCondLst>
                                    <p:cond delay="0"/>
                                  </p:stCondLst>
                                  <p:childTnLst>
                                    <p:set>
                                      <p:cBhvr>
                                        <p:cTn id="103" dur="1" fill="hold">
                                          <p:stCondLst>
                                            <p:cond delay="0"/>
                                          </p:stCondLst>
                                        </p:cTn>
                                        <p:tgtEl>
                                          <p:spTgt spid="316">
                                            <p:txEl>
                                              <p:pRg st="4" end="4"/>
                                            </p:txEl>
                                          </p:spTgt>
                                        </p:tgtEl>
                                        <p:attrNameLst>
                                          <p:attrName>style.visibility</p:attrName>
                                        </p:attrNameLst>
                                      </p:cBhvr>
                                      <p:to>
                                        <p:strVal val="visible"/>
                                      </p:to>
                                    </p:set>
                                    <p:animEffect transition="in" filter="fade">
                                      <p:cBhvr>
                                        <p:cTn id="104" dur="500"/>
                                        <p:tgtEl>
                                          <p:spTgt spid="316">
                                            <p:txEl>
                                              <p:pRg st="4" end="4"/>
                                            </p:txEl>
                                          </p:spTgt>
                                        </p:tgtEl>
                                      </p:cBhvr>
                                    </p:animEffect>
                                  </p:childTnLst>
                                </p:cTn>
                              </p:par>
                              <p:par>
                                <p:cTn id="105" presetID="10" presetClass="entr" presetSubtype="0" fill="hold" nodeType="withEffect">
                                  <p:stCondLst>
                                    <p:cond delay="0"/>
                                  </p:stCondLst>
                                  <p:childTnLst>
                                    <p:set>
                                      <p:cBhvr>
                                        <p:cTn id="106" dur="1" fill="hold">
                                          <p:stCondLst>
                                            <p:cond delay="0"/>
                                          </p:stCondLst>
                                        </p:cTn>
                                        <p:tgtEl>
                                          <p:spTgt spid="316">
                                            <p:txEl>
                                              <p:pRg st="5" end="5"/>
                                            </p:txEl>
                                          </p:spTgt>
                                        </p:tgtEl>
                                        <p:attrNameLst>
                                          <p:attrName>style.visibility</p:attrName>
                                        </p:attrNameLst>
                                      </p:cBhvr>
                                      <p:to>
                                        <p:strVal val="visible"/>
                                      </p:to>
                                    </p:set>
                                    <p:animEffect transition="in" filter="fade">
                                      <p:cBhvr>
                                        <p:cTn id="107" dur="500"/>
                                        <p:tgtEl>
                                          <p:spTgt spid="3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5" grpId="1"/>
      <p:bldP spid="246" grpId="0"/>
      <p:bldP spid="246" grpId="1"/>
      <p:bldP spid="257" grpId="0"/>
      <p:bldP spid="257" grpId="1"/>
      <p:bldP spid="264" grpId="0"/>
      <p:bldP spid="265" grpId="0"/>
      <p:bldP spid="265" grpId="1"/>
      <p:bldP spid="265" grpId="2"/>
      <p:bldP spid="267" grpId="0"/>
      <p:bldP spid="267" grpId="1"/>
      <p:bldP spid="106" grpId="0" animBg="1"/>
      <p:bldP spid="107" grpId="0" animBg="1"/>
      <p:bldP spid="108" grpId="0" animBg="1"/>
      <p:bldP spid="1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Efficient Subentry Storage</a:t>
            </a:r>
            <a:endParaRPr lang="en-GB" dirty="0"/>
          </a:p>
        </p:txBody>
      </p:sp>
      <p:sp>
        <p:nvSpPr>
          <p:cNvPr id="3" name="Content Placeholder 2"/>
          <p:cNvSpPr>
            <a:spLocks noGrp="1"/>
          </p:cNvSpPr>
          <p:nvPr>
            <p:ph idx="1"/>
          </p:nvPr>
        </p:nvSpPr>
        <p:spPr/>
        <p:txBody>
          <a:bodyPr>
            <a:normAutofit lnSpcReduction="10000"/>
          </a:bodyPr>
          <a:lstStyle/>
          <a:p>
            <a:r>
              <a:rPr lang="en-GB" dirty="0" smtClean="0"/>
              <a:t>One subentry tracks one outstanding miss</a:t>
            </a:r>
          </a:p>
          <a:p>
            <a:r>
              <a:rPr lang="en-GB" dirty="0" smtClean="0"/>
              <a:t>Traditionally: </a:t>
            </a:r>
            <a:r>
              <a:rPr lang="en-GB" b="1" dirty="0" smtClean="0"/>
              <a:t>fixed number </a:t>
            </a:r>
            <a:r>
              <a:rPr lang="en-GB" dirty="0" smtClean="0"/>
              <a:t>of subentry slots per MSHR</a:t>
            </a:r>
          </a:p>
          <a:p>
            <a:pPr lvl="1"/>
            <a:r>
              <a:rPr lang="en-GB" dirty="0" smtClean="0"/>
              <a:t>Stall when an MSHR runs out of subentries [2]</a:t>
            </a:r>
          </a:p>
          <a:p>
            <a:pPr lvl="1"/>
            <a:r>
              <a:rPr lang="en-GB" dirty="0" smtClean="0"/>
              <a:t>Difficult </a:t>
            </a:r>
            <a:r>
              <a:rPr lang="en-GB" dirty="0" err="1" smtClean="0"/>
              <a:t>tradeoff</a:t>
            </a:r>
            <a:r>
              <a:rPr lang="en-GB" dirty="0" smtClean="0"/>
              <a:t> between load factor and stall probability</a:t>
            </a:r>
          </a:p>
          <a:p>
            <a:r>
              <a:rPr lang="en-GB" b="1" dirty="0" smtClean="0"/>
              <a:t>Decoupled</a:t>
            </a:r>
            <a:r>
              <a:rPr lang="en-GB" dirty="0" smtClean="0"/>
              <a:t> MSHR and subentry storage</a:t>
            </a:r>
          </a:p>
          <a:p>
            <a:pPr lvl="1"/>
            <a:r>
              <a:rPr lang="en-GB" dirty="0" smtClean="0"/>
              <a:t>Both in BRAM</a:t>
            </a:r>
          </a:p>
          <a:p>
            <a:r>
              <a:rPr lang="en-GB" dirty="0" smtClean="0"/>
              <a:t>Subentry slots are allocated in chunks (rows)</a:t>
            </a:r>
          </a:p>
          <a:p>
            <a:pPr lvl="1"/>
            <a:r>
              <a:rPr lang="en-GB" dirty="0" smtClean="0"/>
              <a:t>Each MSHR initially gets one row of subentry slots</a:t>
            </a:r>
          </a:p>
          <a:p>
            <a:pPr lvl="1"/>
            <a:r>
              <a:rPr lang="en-GB" dirty="0" smtClean="0"/>
              <a:t>MSHRs that need more subentries get additional rows, stored as linked lists</a:t>
            </a:r>
          </a:p>
          <a:p>
            <a:pPr lvl="1"/>
            <a:r>
              <a:rPr lang="en-GB" b="1" dirty="0" smtClean="0"/>
              <a:t>Higher utilization </a:t>
            </a:r>
            <a:r>
              <a:rPr lang="en-GB" dirty="0" smtClean="0"/>
              <a:t>and </a:t>
            </a:r>
            <a:r>
              <a:rPr lang="en-GB" b="1" dirty="0" smtClean="0"/>
              <a:t>fewer stalls </a:t>
            </a:r>
            <a:r>
              <a:rPr lang="en-GB" dirty="0" smtClean="0"/>
              <a:t>than static allocation</a:t>
            </a:r>
            <a:endParaRPr lang="en-GB" dirty="0"/>
          </a:p>
        </p:txBody>
      </p:sp>
      <p:sp>
        <p:nvSpPr>
          <p:cNvPr id="5" name="Slide Number Placeholder 4"/>
          <p:cNvSpPr>
            <a:spLocks noGrp="1"/>
          </p:cNvSpPr>
          <p:nvPr>
            <p:ph type="sldNum" sz="quarter" idx="12"/>
          </p:nvPr>
        </p:nvSpPr>
        <p:spPr/>
        <p:txBody>
          <a:bodyPr/>
          <a:lstStyle/>
          <a:p>
            <a:fld id="{CA030DB0-FDFB-4B67-8BAE-BD199550D61A}" type="slidenum">
              <a:rPr lang="en-GB" smtClean="0"/>
              <a:t>11</a:t>
            </a:fld>
            <a:endParaRPr lang="en-GB"/>
          </a:p>
        </p:txBody>
      </p:sp>
      <p:sp>
        <p:nvSpPr>
          <p:cNvPr id="9" name="Rectangle 8"/>
          <p:cNvSpPr/>
          <p:nvPr/>
        </p:nvSpPr>
        <p:spPr>
          <a:xfrm>
            <a:off x="10259868" y="1690688"/>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Ubuntu Mono" panose="020B0509030602030204" pitchFamily="49" charset="0"/>
              </a:rPr>
              <a:t>4</a:t>
            </a:r>
            <a:endParaRPr lang="en-GB" sz="1600" dirty="0">
              <a:solidFill>
                <a:schemeClr val="tx1"/>
              </a:solidFill>
              <a:latin typeface="Ubuntu Mono" panose="020B0509030602030204" pitchFamily="49" charset="0"/>
            </a:endParaRPr>
          </a:p>
        </p:txBody>
      </p:sp>
      <p:sp>
        <p:nvSpPr>
          <p:cNvPr id="10" name="Rectangle 9"/>
          <p:cNvSpPr/>
          <p:nvPr/>
        </p:nvSpPr>
        <p:spPr>
          <a:xfrm>
            <a:off x="10594774" y="1691116"/>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Ubuntu Mono" panose="020B0509030602030204" pitchFamily="49" charset="0"/>
              </a:rPr>
              <a:t>C</a:t>
            </a:r>
            <a:endParaRPr lang="en-GB" dirty="0">
              <a:solidFill>
                <a:schemeClr val="tx1"/>
              </a:solidFill>
              <a:latin typeface="Ubuntu Mono" panose="020B0509030602030204" pitchFamily="49" charset="0"/>
            </a:endParaRPr>
          </a:p>
        </p:txBody>
      </p:sp>
      <p:sp>
        <p:nvSpPr>
          <p:cNvPr id="11" name="Rectangle 10"/>
          <p:cNvSpPr/>
          <p:nvPr/>
        </p:nvSpPr>
        <p:spPr>
          <a:xfrm>
            <a:off x="10930447" y="1691116"/>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266120" y="1691116"/>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559191" y="1917120"/>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259868" y="1916263"/>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0594774" y="1916691"/>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0930447" y="1916691"/>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1266120" y="1916691"/>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559191" y="2140981"/>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0259868" y="2140124"/>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0594774" y="2140552"/>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0930447" y="2140552"/>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1266120" y="2140552"/>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9559191" y="2366556"/>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10259868" y="2365699"/>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0594774" y="2366127"/>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0930447" y="2366127"/>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1266120" y="2366127"/>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8379615" y="3794148"/>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8379615" y="4019723"/>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8379615" y="4243584"/>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8379615" y="4469159"/>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9471981" y="3794098"/>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9806887" y="3794526"/>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0142560" y="3794526"/>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9471981" y="4019673"/>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9806887" y="4020101"/>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10142560" y="4020101"/>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9471981" y="4243534"/>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9806887" y="4243962"/>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10142560" y="4243962"/>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9471981" y="4469109"/>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9806887" y="446953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0142560" y="446953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Arrow Connector 70"/>
          <p:cNvCxnSpPr>
            <a:stCxn id="43" idx="3"/>
            <a:endCxn id="44" idx="1"/>
          </p:cNvCxnSpPr>
          <p:nvPr/>
        </p:nvCxnSpPr>
        <p:spPr>
          <a:xfrm flipV="1">
            <a:off x="9081058" y="3908158"/>
            <a:ext cx="390923" cy="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a:stCxn id="49" idx="3"/>
            <a:endCxn id="50" idx="1"/>
          </p:cNvCxnSpPr>
          <p:nvPr/>
        </p:nvCxnSpPr>
        <p:spPr>
          <a:xfrm flipV="1">
            <a:off x="9081058" y="4133733"/>
            <a:ext cx="390923" cy="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p:cNvCxnSpPr>
            <a:stCxn id="55" idx="3"/>
            <a:endCxn id="56" idx="1"/>
          </p:cNvCxnSpPr>
          <p:nvPr/>
        </p:nvCxnSpPr>
        <p:spPr>
          <a:xfrm flipV="1">
            <a:off x="9081058" y="4357594"/>
            <a:ext cx="390923" cy="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V="1">
            <a:off x="9081058" y="4583169"/>
            <a:ext cx="390923" cy="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9" name="Rectangle 58"/>
          <p:cNvSpPr/>
          <p:nvPr/>
        </p:nvSpPr>
        <p:spPr>
          <a:xfrm>
            <a:off x="10864785" y="4243534"/>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0864785" y="4469109"/>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11200458" y="4243534"/>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11200458" y="4469109"/>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11533493" y="4243534"/>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11533493" y="4469109"/>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Arrow Connector 87"/>
          <p:cNvCxnSpPr>
            <a:stCxn id="58" idx="3"/>
          </p:cNvCxnSpPr>
          <p:nvPr/>
        </p:nvCxnSpPr>
        <p:spPr>
          <a:xfrm flipV="1">
            <a:off x="10478233" y="4357594"/>
            <a:ext cx="386552" cy="42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a:endCxn id="65" idx="1"/>
          </p:cNvCxnSpPr>
          <p:nvPr/>
        </p:nvCxnSpPr>
        <p:spPr>
          <a:xfrm flipV="1">
            <a:off x="10478233" y="4583169"/>
            <a:ext cx="386552" cy="25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6" name="TextBox 65"/>
          <p:cNvSpPr txBox="1"/>
          <p:nvPr/>
        </p:nvSpPr>
        <p:spPr>
          <a:xfrm>
            <a:off x="295835" y="5871882"/>
            <a:ext cx="10225941" cy="369332"/>
          </a:xfrm>
          <a:prstGeom prst="rect">
            <a:avLst/>
          </a:prstGeom>
          <a:noFill/>
        </p:spPr>
        <p:txBody>
          <a:bodyPr wrap="none" rtlCol="0">
            <a:spAutoFit/>
          </a:bodyPr>
          <a:lstStyle/>
          <a:p>
            <a:r>
              <a:rPr lang="en-GB" dirty="0" smtClean="0"/>
              <a:t>[2] </a:t>
            </a:r>
            <a:r>
              <a:rPr lang="en-GB" dirty="0"/>
              <a:t>K. I. </a:t>
            </a:r>
            <a:r>
              <a:rPr lang="en-GB" dirty="0" err="1"/>
              <a:t>Farkas</a:t>
            </a:r>
            <a:r>
              <a:rPr lang="en-GB" dirty="0"/>
              <a:t> and N. P. </a:t>
            </a:r>
            <a:r>
              <a:rPr lang="en-GB" dirty="0" err="1" smtClean="0"/>
              <a:t>Jouppi</a:t>
            </a:r>
            <a:r>
              <a:rPr lang="en-GB" dirty="0" smtClean="0"/>
              <a:t>  “Complexity/Performance </a:t>
            </a:r>
            <a:r>
              <a:rPr lang="en-GB" dirty="0" err="1"/>
              <a:t>Tradeoffs</a:t>
            </a:r>
            <a:r>
              <a:rPr lang="en-GB" dirty="0"/>
              <a:t> </a:t>
            </a:r>
            <a:r>
              <a:rPr lang="en-GB" dirty="0" smtClean="0"/>
              <a:t>with Non-blocking Loads” ISCA 1994</a:t>
            </a:r>
            <a:endParaRPr lang="en-GB" dirty="0"/>
          </a:p>
        </p:txBody>
      </p:sp>
      <p:sp>
        <p:nvSpPr>
          <p:cNvPr id="111" name="TextBox 110"/>
          <p:cNvSpPr txBox="1"/>
          <p:nvPr/>
        </p:nvSpPr>
        <p:spPr>
          <a:xfrm>
            <a:off x="9702451" y="1363165"/>
            <a:ext cx="414922" cy="307777"/>
          </a:xfrm>
          <a:prstGeom prst="rect">
            <a:avLst/>
          </a:prstGeom>
          <a:noFill/>
        </p:spPr>
        <p:txBody>
          <a:bodyPr wrap="none" rtlCol="0">
            <a:spAutoFit/>
          </a:bodyPr>
          <a:lstStyle/>
          <a:p>
            <a:r>
              <a:rPr lang="en-GB" sz="1400" dirty="0" smtClean="0"/>
              <a:t>tag</a:t>
            </a:r>
            <a:endParaRPr lang="en-GB" sz="1400" dirty="0"/>
          </a:p>
        </p:txBody>
      </p:sp>
      <p:sp>
        <p:nvSpPr>
          <p:cNvPr id="112" name="TextBox 111"/>
          <p:cNvSpPr txBox="1"/>
          <p:nvPr/>
        </p:nvSpPr>
        <p:spPr>
          <a:xfrm>
            <a:off x="10622062" y="1361199"/>
            <a:ext cx="952440" cy="307777"/>
          </a:xfrm>
          <a:prstGeom prst="rect">
            <a:avLst/>
          </a:prstGeom>
          <a:noFill/>
        </p:spPr>
        <p:txBody>
          <a:bodyPr wrap="none" rtlCol="0">
            <a:spAutoFit/>
          </a:bodyPr>
          <a:lstStyle/>
          <a:p>
            <a:r>
              <a:rPr lang="en-GB" sz="1400" dirty="0" smtClean="0"/>
              <a:t>subentries</a:t>
            </a:r>
            <a:endParaRPr lang="en-GB" sz="1400" dirty="0"/>
          </a:p>
        </p:txBody>
      </p:sp>
      <p:sp>
        <p:nvSpPr>
          <p:cNvPr id="114" name="Rectangle 113"/>
          <p:cNvSpPr/>
          <p:nvPr/>
        </p:nvSpPr>
        <p:spPr>
          <a:xfrm>
            <a:off x="11590487" y="1690688"/>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p:cNvSpPr/>
          <p:nvPr/>
        </p:nvSpPr>
        <p:spPr>
          <a:xfrm>
            <a:off x="11590487" y="1916263"/>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11590487" y="2140124"/>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p:cNvSpPr/>
          <p:nvPr/>
        </p:nvSpPr>
        <p:spPr>
          <a:xfrm>
            <a:off x="11590487" y="2365699"/>
            <a:ext cx="335673" cy="22811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8506932" y="3483296"/>
            <a:ext cx="414922" cy="307777"/>
          </a:xfrm>
          <a:prstGeom prst="rect">
            <a:avLst/>
          </a:prstGeom>
          <a:noFill/>
        </p:spPr>
        <p:txBody>
          <a:bodyPr wrap="none" rtlCol="0">
            <a:spAutoFit/>
          </a:bodyPr>
          <a:lstStyle/>
          <a:p>
            <a:r>
              <a:rPr lang="en-GB" sz="1400" dirty="0" smtClean="0"/>
              <a:t>tag</a:t>
            </a:r>
            <a:endParaRPr lang="en-GB" sz="1400" dirty="0"/>
          </a:p>
        </p:txBody>
      </p:sp>
      <p:sp>
        <p:nvSpPr>
          <p:cNvPr id="70" name="TextBox 69"/>
          <p:cNvSpPr txBox="1"/>
          <p:nvPr/>
        </p:nvSpPr>
        <p:spPr>
          <a:xfrm>
            <a:off x="9487357" y="3490539"/>
            <a:ext cx="952440" cy="307777"/>
          </a:xfrm>
          <a:prstGeom prst="rect">
            <a:avLst/>
          </a:prstGeom>
          <a:noFill/>
        </p:spPr>
        <p:txBody>
          <a:bodyPr wrap="none" rtlCol="0">
            <a:spAutoFit/>
          </a:bodyPr>
          <a:lstStyle/>
          <a:p>
            <a:r>
              <a:rPr lang="en-GB" sz="1400" dirty="0" smtClean="0"/>
              <a:t>subentries</a:t>
            </a:r>
            <a:endParaRPr lang="en-GB" sz="1400" dirty="0"/>
          </a:p>
        </p:txBody>
      </p:sp>
      <p:cxnSp>
        <p:nvCxnSpPr>
          <p:cNvPr id="6" name="Straight Connector 5"/>
          <p:cNvCxnSpPr/>
          <p:nvPr/>
        </p:nvCxnSpPr>
        <p:spPr>
          <a:xfrm>
            <a:off x="9266163" y="3420414"/>
            <a:ext cx="0" cy="1613647"/>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9559191" y="169154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Ubuntu Mono" panose="020B0509030602030204" pitchFamily="49" charset="0"/>
              </a:rPr>
              <a:t>0x100</a:t>
            </a:r>
            <a:endParaRPr lang="en-GB" sz="700" dirty="0">
              <a:solidFill>
                <a:schemeClr val="tx1"/>
              </a:solidFill>
              <a:latin typeface="Ubuntu Mono" panose="020B0509030602030204" pitchFamily="49" charset="0"/>
            </a:endParaRPr>
          </a:p>
        </p:txBody>
      </p:sp>
      <p:cxnSp>
        <p:nvCxnSpPr>
          <p:cNvPr id="75" name="Straight Arrow Connector 74"/>
          <p:cNvCxnSpPr/>
          <p:nvPr/>
        </p:nvCxnSpPr>
        <p:spPr>
          <a:xfrm flipV="1">
            <a:off x="7559040" y="4042288"/>
            <a:ext cx="1861295" cy="42682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9445009" y="3766868"/>
            <a:ext cx="1076767" cy="283534"/>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p:cNvSpPr/>
          <p:nvPr/>
        </p:nvSpPr>
        <p:spPr>
          <a:xfrm>
            <a:off x="10216616" y="1361199"/>
            <a:ext cx="1655753" cy="12326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3650264"/>
      </p:ext>
    </p:extLst>
  </p:cSld>
  <p:clrMapOvr>
    <a:masterClrMapping/>
  </p:clrMapOvr>
  <mc:AlternateContent xmlns:mc="http://schemas.openxmlformats.org/markup-compatibility/2006" xmlns:p14="http://schemas.microsoft.com/office/powerpoint/2010/main">
    <mc:Choice Requires="p14">
      <p:transition spd="slow" p14:dur="2000" advTm="3463"/>
    </mc:Choice>
    <mc:Fallback xmlns="">
      <p:transition spd="slow" advTm="34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1"/>
                                        </p:tgtEl>
                                        <p:attrNameLst>
                                          <p:attrName>style.visibility</p:attrName>
                                        </p:attrNameLst>
                                      </p:cBhvr>
                                      <p:to>
                                        <p:strVal val="visible"/>
                                      </p:to>
                                    </p:set>
                                    <p:animEffect transition="in" filter="fade">
                                      <p:cBhvr>
                                        <p:cTn id="70" dur="500"/>
                                        <p:tgtEl>
                                          <p:spTgt spid="11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500"/>
                                        <p:tgtEl>
                                          <p:spTgt spid="11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3"/>
                                        </p:tgtEl>
                                        <p:attrNameLst>
                                          <p:attrName>style.visibility</p:attrName>
                                        </p:attrNameLst>
                                      </p:cBhvr>
                                      <p:to>
                                        <p:strVal val="visible"/>
                                      </p:to>
                                    </p:set>
                                    <p:animEffect transition="in" filter="fade">
                                      <p:cBhvr>
                                        <p:cTn id="76" dur="500"/>
                                        <p:tgtEl>
                                          <p:spTgt spid="1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fade">
                                      <p:cBhvr>
                                        <p:cTn id="79" dur="500"/>
                                        <p:tgtEl>
                                          <p:spTgt spid="1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fade">
                                      <p:cBhvr>
                                        <p:cTn id="82" dur="500"/>
                                        <p:tgtEl>
                                          <p:spTgt spid="11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6"/>
                                        </p:tgtEl>
                                        <p:attrNameLst>
                                          <p:attrName>style.visibility</p:attrName>
                                        </p:attrNameLst>
                                      </p:cBhvr>
                                      <p:to>
                                        <p:strVal val="visible"/>
                                      </p:to>
                                    </p:set>
                                    <p:animEffect transition="in" filter="fade">
                                      <p:cBhvr>
                                        <p:cTn id="85" dur="500"/>
                                        <p:tgtEl>
                                          <p:spTgt spid="11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7"/>
                                        </p:tgtEl>
                                        <p:attrNameLst>
                                          <p:attrName>style.visibility</p:attrName>
                                        </p:attrNameLst>
                                      </p:cBhvr>
                                      <p:to>
                                        <p:strVal val="visible"/>
                                      </p:to>
                                    </p:set>
                                    <p:animEffect transition="in" filter="fade">
                                      <p:cBhvr>
                                        <p:cTn id="88" dur="500"/>
                                        <p:tgtEl>
                                          <p:spTgt spid="11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
                                            <p:txEl>
                                              <p:pRg st="1" end="1"/>
                                            </p:txEl>
                                          </p:spTgt>
                                        </p:tgtEl>
                                        <p:attrNameLst>
                                          <p:attrName>style.visibility</p:attrName>
                                        </p:attrNameLst>
                                      </p:cBhvr>
                                      <p:to>
                                        <p:strVal val="visible"/>
                                      </p:to>
                                    </p:set>
                                    <p:animEffect transition="in" filter="fade">
                                      <p:cBhvr>
                                        <p:cTn id="93" dur="500"/>
                                        <p:tgtEl>
                                          <p:spTgt spid="3">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
                                            <p:txEl>
                                              <p:pRg st="2" end="2"/>
                                            </p:txEl>
                                          </p:spTgt>
                                        </p:tgtEl>
                                        <p:attrNameLst>
                                          <p:attrName>style.visibility</p:attrName>
                                        </p:attrNameLst>
                                      </p:cBhvr>
                                      <p:to>
                                        <p:strVal val="visible"/>
                                      </p:to>
                                    </p:set>
                                    <p:animEffect transition="in" filter="fade">
                                      <p:cBhvr>
                                        <p:cTn id="98" dur="500"/>
                                        <p:tgtEl>
                                          <p:spTgt spid="3">
                                            <p:txEl>
                                              <p:pRg st="2" end="2"/>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
                                            <p:txEl>
                                              <p:pRg st="3" end="3"/>
                                            </p:txEl>
                                          </p:spTgt>
                                        </p:tgtEl>
                                        <p:attrNameLst>
                                          <p:attrName>style.visibility</p:attrName>
                                        </p:attrNameLst>
                                      </p:cBhvr>
                                      <p:to>
                                        <p:strVal val="visible"/>
                                      </p:to>
                                    </p:set>
                                    <p:animEffect transition="in" filter="fade">
                                      <p:cBhvr>
                                        <p:cTn id="106" dur="500"/>
                                        <p:tgtEl>
                                          <p:spTgt spid="3">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
                                            <p:txEl>
                                              <p:pRg st="4" end="4"/>
                                            </p:txEl>
                                          </p:spTgt>
                                        </p:tgtEl>
                                        <p:attrNameLst>
                                          <p:attrName>style.visibility</p:attrName>
                                        </p:attrNameLst>
                                      </p:cBhvr>
                                      <p:to>
                                        <p:strVal val="visible"/>
                                      </p:to>
                                    </p:set>
                                    <p:animEffect transition="in" filter="fade">
                                      <p:cBhvr>
                                        <p:cTn id="111" dur="500"/>
                                        <p:tgtEl>
                                          <p:spTgt spid="3">
                                            <p:txEl>
                                              <p:pRg st="4" end="4"/>
                                            </p:tx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500"/>
                                        <p:tgtEl>
                                          <p:spTgt spid="4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fade">
                                      <p:cBhvr>
                                        <p:cTn id="123" dur="500"/>
                                        <p:tgtEl>
                                          <p:spTgt spid="6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500"/>
                                        <p:tgtEl>
                                          <p:spTgt spid="4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500"/>
                                        <p:tgtEl>
                                          <p:spTgt spid="4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fade">
                                      <p:cBhvr>
                                        <p:cTn id="135" dur="500"/>
                                        <p:tgtEl>
                                          <p:spTgt spid="5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fade">
                                      <p:cBhvr>
                                        <p:cTn id="138" dur="500"/>
                                        <p:tgtEl>
                                          <p:spTgt spid="5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fade">
                                      <p:cBhvr>
                                        <p:cTn id="141" dur="500"/>
                                        <p:tgtEl>
                                          <p:spTgt spid="5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fade">
                                      <p:cBhvr>
                                        <p:cTn id="144" dur="500"/>
                                        <p:tgtEl>
                                          <p:spTgt spid="5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fade">
                                      <p:cBhvr>
                                        <p:cTn id="147" dur="500"/>
                                        <p:tgtEl>
                                          <p:spTgt spid="6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fade">
                                      <p:cBhvr>
                                        <p:cTn id="150" dur="500"/>
                                        <p:tgtEl>
                                          <p:spTgt spid="6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500"/>
                                        <p:tgtEl>
                                          <p:spTgt spid="6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Effect transition="in" filter="fade">
                                      <p:cBhvr>
                                        <p:cTn id="156" dur="500"/>
                                        <p:tgtEl>
                                          <p:spTgt spid="5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Effect transition="in" filter="fade">
                                      <p:cBhvr>
                                        <p:cTn id="159" dur="500"/>
                                        <p:tgtEl>
                                          <p:spTgt spid="52"/>
                                        </p:tgtEl>
                                      </p:cBhvr>
                                    </p:animEffect>
                                  </p:childTnLst>
                                </p:cTn>
                              </p:par>
                              <p:par>
                                <p:cTn id="160" presetID="10" presetClass="entr" presetSubtype="0" fill="hold" nodeType="withEffect">
                                  <p:stCondLst>
                                    <p:cond delay="0"/>
                                  </p:stCondLst>
                                  <p:childTnLst>
                                    <p:set>
                                      <p:cBhvr>
                                        <p:cTn id="161" dur="1" fill="hold">
                                          <p:stCondLst>
                                            <p:cond delay="0"/>
                                          </p:stCondLst>
                                        </p:cTn>
                                        <p:tgtEl>
                                          <p:spTgt spid="71"/>
                                        </p:tgtEl>
                                        <p:attrNameLst>
                                          <p:attrName>style.visibility</p:attrName>
                                        </p:attrNameLst>
                                      </p:cBhvr>
                                      <p:to>
                                        <p:strVal val="visible"/>
                                      </p:to>
                                    </p:set>
                                    <p:animEffect transition="in" filter="fade">
                                      <p:cBhvr>
                                        <p:cTn id="162" dur="500"/>
                                        <p:tgtEl>
                                          <p:spTgt spid="71"/>
                                        </p:tgtEl>
                                      </p:cBhvr>
                                    </p:animEffect>
                                  </p:childTnLst>
                                </p:cTn>
                              </p:par>
                              <p:par>
                                <p:cTn id="163" presetID="10" presetClass="entr" presetSubtype="0" fill="hold" nodeType="withEffect">
                                  <p:stCondLst>
                                    <p:cond delay="0"/>
                                  </p:stCondLst>
                                  <p:childTnLst>
                                    <p:set>
                                      <p:cBhvr>
                                        <p:cTn id="164" dur="1" fill="hold">
                                          <p:stCondLst>
                                            <p:cond delay="0"/>
                                          </p:stCondLst>
                                        </p:cTn>
                                        <p:tgtEl>
                                          <p:spTgt spid="72"/>
                                        </p:tgtEl>
                                        <p:attrNameLst>
                                          <p:attrName>style.visibility</p:attrName>
                                        </p:attrNameLst>
                                      </p:cBhvr>
                                      <p:to>
                                        <p:strVal val="visible"/>
                                      </p:to>
                                    </p:set>
                                    <p:animEffect transition="in" filter="fade">
                                      <p:cBhvr>
                                        <p:cTn id="165" dur="500"/>
                                        <p:tgtEl>
                                          <p:spTgt spid="72"/>
                                        </p:tgtEl>
                                      </p:cBhvr>
                                    </p:animEffect>
                                  </p:childTnLst>
                                </p:cTn>
                              </p:par>
                              <p:par>
                                <p:cTn id="166" presetID="10" presetClass="entr" presetSubtype="0" fill="hold" nodeType="withEffect">
                                  <p:stCondLst>
                                    <p:cond delay="0"/>
                                  </p:stCondLst>
                                  <p:childTnLst>
                                    <p:set>
                                      <p:cBhvr>
                                        <p:cTn id="167" dur="1" fill="hold">
                                          <p:stCondLst>
                                            <p:cond delay="0"/>
                                          </p:stCondLst>
                                        </p:cTn>
                                        <p:tgtEl>
                                          <p:spTgt spid="73"/>
                                        </p:tgtEl>
                                        <p:attrNameLst>
                                          <p:attrName>style.visibility</p:attrName>
                                        </p:attrNameLst>
                                      </p:cBhvr>
                                      <p:to>
                                        <p:strVal val="visible"/>
                                      </p:to>
                                    </p:set>
                                    <p:animEffect transition="in" filter="fade">
                                      <p:cBhvr>
                                        <p:cTn id="168" dur="500"/>
                                        <p:tgtEl>
                                          <p:spTgt spid="73"/>
                                        </p:tgtEl>
                                      </p:cBhvr>
                                    </p:animEffect>
                                  </p:childTnLst>
                                </p:cTn>
                              </p:par>
                              <p:par>
                                <p:cTn id="169" presetID="10" presetClass="entr" presetSubtype="0" fill="hold" nodeType="withEffect">
                                  <p:stCondLst>
                                    <p:cond delay="0"/>
                                  </p:stCondLst>
                                  <p:childTnLst>
                                    <p:set>
                                      <p:cBhvr>
                                        <p:cTn id="170" dur="1" fill="hold">
                                          <p:stCondLst>
                                            <p:cond delay="0"/>
                                          </p:stCondLst>
                                        </p:cTn>
                                        <p:tgtEl>
                                          <p:spTgt spid="74"/>
                                        </p:tgtEl>
                                        <p:attrNameLst>
                                          <p:attrName>style.visibility</p:attrName>
                                        </p:attrNameLst>
                                      </p:cBhvr>
                                      <p:to>
                                        <p:strVal val="visible"/>
                                      </p:to>
                                    </p:set>
                                    <p:animEffect transition="in" filter="fade">
                                      <p:cBhvr>
                                        <p:cTn id="171" dur="500"/>
                                        <p:tgtEl>
                                          <p:spTgt spid="7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7"/>
                                        </p:tgtEl>
                                        <p:attrNameLst>
                                          <p:attrName>style.visibility</p:attrName>
                                        </p:attrNameLst>
                                      </p:cBhvr>
                                      <p:to>
                                        <p:strVal val="visible"/>
                                      </p:to>
                                    </p:set>
                                    <p:animEffect transition="in" filter="fade">
                                      <p:cBhvr>
                                        <p:cTn id="174" dur="500"/>
                                        <p:tgtEl>
                                          <p:spTgt spid="67"/>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0"/>
                                        </p:tgtEl>
                                        <p:attrNameLst>
                                          <p:attrName>style.visibility</p:attrName>
                                        </p:attrNameLst>
                                      </p:cBhvr>
                                      <p:to>
                                        <p:strVal val="visible"/>
                                      </p:to>
                                    </p:set>
                                    <p:animEffect transition="in" filter="fade">
                                      <p:cBhvr>
                                        <p:cTn id="177" dur="500"/>
                                        <p:tgtEl>
                                          <p:spTgt spid="70"/>
                                        </p:tgtEl>
                                      </p:cBhvr>
                                    </p:animEffect>
                                  </p:childTnLst>
                                </p:cTn>
                              </p:par>
                              <p:par>
                                <p:cTn id="178" presetID="10" presetClass="entr" presetSubtype="0" fill="hold" nodeType="withEffect">
                                  <p:stCondLst>
                                    <p:cond delay="0"/>
                                  </p:stCondLst>
                                  <p:childTnLst>
                                    <p:set>
                                      <p:cBhvr>
                                        <p:cTn id="179" dur="1" fill="hold">
                                          <p:stCondLst>
                                            <p:cond delay="0"/>
                                          </p:stCondLst>
                                        </p:cTn>
                                        <p:tgtEl>
                                          <p:spTgt spid="6"/>
                                        </p:tgtEl>
                                        <p:attrNameLst>
                                          <p:attrName>style.visibility</p:attrName>
                                        </p:attrNameLst>
                                      </p:cBhvr>
                                      <p:to>
                                        <p:strVal val="visible"/>
                                      </p:to>
                                    </p:set>
                                    <p:animEffect transition="in" filter="fade">
                                      <p:cBhvr>
                                        <p:cTn id="180" dur="500"/>
                                        <p:tgtEl>
                                          <p:spTgt spid="6"/>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3">
                                            <p:txEl>
                                              <p:pRg st="5" end="5"/>
                                            </p:txEl>
                                          </p:spTgt>
                                        </p:tgtEl>
                                        <p:attrNameLst>
                                          <p:attrName>style.visibility</p:attrName>
                                        </p:attrNameLst>
                                      </p:cBhvr>
                                      <p:to>
                                        <p:strVal val="visible"/>
                                      </p:to>
                                    </p:set>
                                    <p:animEffect transition="in" filter="fade">
                                      <p:cBhvr>
                                        <p:cTn id="185" dur="500"/>
                                        <p:tgtEl>
                                          <p:spTgt spid="3">
                                            <p:txEl>
                                              <p:pRg st="5" end="5"/>
                                            </p:txEl>
                                          </p:spTgt>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3">
                                            <p:txEl>
                                              <p:pRg st="6" end="6"/>
                                            </p:txEl>
                                          </p:spTgt>
                                        </p:tgtEl>
                                        <p:attrNameLst>
                                          <p:attrName>style.visibility</p:attrName>
                                        </p:attrNameLst>
                                      </p:cBhvr>
                                      <p:to>
                                        <p:strVal val="visible"/>
                                      </p:to>
                                    </p:set>
                                    <p:animEffect transition="in" filter="fade">
                                      <p:cBhvr>
                                        <p:cTn id="190" dur="500"/>
                                        <p:tgtEl>
                                          <p:spTgt spid="3">
                                            <p:txEl>
                                              <p:pRg st="6" end="6"/>
                                            </p:txEl>
                                          </p:spTgt>
                                        </p:tgtEl>
                                      </p:cBhvr>
                                    </p:animEffect>
                                  </p:childTnLst>
                                </p:cTn>
                              </p:par>
                              <p:par>
                                <p:cTn id="191" presetID="10" presetClass="entr" presetSubtype="0" fill="hold" nodeType="withEffect">
                                  <p:stCondLst>
                                    <p:cond delay="0"/>
                                  </p:stCondLst>
                                  <p:childTnLst>
                                    <p:set>
                                      <p:cBhvr>
                                        <p:cTn id="192" dur="1" fill="hold">
                                          <p:stCondLst>
                                            <p:cond delay="0"/>
                                          </p:stCondLst>
                                        </p:cTn>
                                        <p:tgtEl>
                                          <p:spTgt spid="75"/>
                                        </p:tgtEl>
                                        <p:attrNameLst>
                                          <p:attrName>style.visibility</p:attrName>
                                        </p:attrNameLst>
                                      </p:cBhvr>
                                      <p:to>
                                        <p:strVal val="visible"/>
                                      </p:to>
                                    </p:set>
                                    <p:animEffect transition="in" filter="fade">
                                      <p:cBhvr>
                                        <p:cTn id="193" dur="500"/>
                                        <p:tgtEl>
                                          <p:spTgt spid="7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76"/>
                                        </p:tgtEl>
                                        <p:attrNameLst>
                                          <p:attrName>style.visibility</p:attrName>
                                        </p:attrNameLst>
                                      </p:cBhvr>
                                      <p:to>
                                        <p:strVal val="visible"/>
                                      </p:to>
                                    </p:set>
                                    <p:animEffect transition="in" filter="fade">
                                      <p:cBhvr>
                                        <p:cTn id="196" dur="500"/>
                                        <p:tgtEl>
                                          <p:spTgt spid="76"/>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3">
                                            <p:txEl>
                                              <p:pRg st="7" end="7"/>
                                            </p:txEl>
                                          </p:spTgt>
                                        </p:tgtEl>
                                        <p:attrNameLst>
                                          <p:attrName>style.visibility</p:attrName>
                                        </p:attrNameLst>
                                      </p:cBhvr>
                                      <p:to>
                                        <p:strVal val="visible"/>
                                      </p:to>
                                    </p:set>
                                    <p:animEffect transition="in" filter="fade">
                                      <p:cBhvr>
                                        <p:cTn id="201" dur="500"/>
                                        <p:tgtEl>
                                          <p:spTgt spid="3">
                                            <p:txEl>
                                              <p:pRg st="7" end="7"/>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1" presetClass="emph" presetSubtype="2" fill="hold" nodeType="clickEffect">
                                  <p:stCondLst>
                                    <p:cond delay="0"/>
                                  </p:stCondLst>
                                  <p:childTnLst>
                                    <p:animClr clrSpc="rgb" dir="cw">
                                      <p:cBhvr>
                                        <p:cTn id="205" dur="200" fill="hold"/>
                                        <p:tgtEl>
                                          <p:spTgt spid="44"/>
                                        </p:tgtEl>
                                        <p:attrNameLst>
                                          <p:attrName>fillcolor</p:attrName>
                                        </p:attrNameLst>
                                      </p:cBhvr>
                                      <p:to>
                                        <a:srgbClr val="BFBFBF"/>
                                      </p:to>
                                    </p:animClr>
                                    <p:set>
                                      <p:cBhvr>
                                        <p:cTn id="206" dur="200" fill="hold"/>
                                        <p:tgtEl>
                                          <p:spTgt spid="44"/>
                                        </p:tgtEl>
                                        <p:attrNameLst>
                                          <p:attrName>fill.type</p:attrName>
                                        </p:attrNameLst>
                                      </p:cBhvr>
                                      <p:to>
                                        <p:strVal val="solid"/>
                                      </p:to>
                                    </p:set>
                                    <p:set>
                                      <p:cBhvr>
                                        <p:cTn id="207" dur="200" fill="hold"/>
                                        <p:tgtEl>
                                          <p:spTgt spid="44"/>
                                        </p:tgtEl>
                                        <p:attrNameLst>
                                          <p:attrName>fill.on</p:attrName>
                                        </p:attrNameLst>
                                      </p:cBhvr>
                                      <p:to>
                                        <p:strVal val="true"/>
                                      </p:to>
                                    </p:set>
                                  </p:childTnLst>
                                </p:cTn>
                              </p:par>
                              <p:par>
                                <p:cTn id="208" presetID="1" presetClass="emph" presetSubtype="2" fill="hold" nodeType="withEffect">
                                  <p:stCondLst>
                                    <p:cond delay="0"/>
                                  </p:stCondLst>
                                  <p:childTnLst>
                                    <p:animClr clrSpc="rgb" dir="cw">
                                      <p:cBhvr>
                                        <p:cTn id="209" dur="200" fill="hold"/>
                                        <p:tgtEl>
                                          <p:spTgt spid="45"/>
                                        </p:tgtEl>
                                        <p:attrNameLst>
                                          <p:attrName>fillcolor</p:attrName>
                                        </p:attrNameLst>
                                      </p:cBhvr>
                                      <p:to>
                                        <a:srgbClr val="BFBFBF"/>
                                      </p:to>
                                    </p:animClr>
                                    <p:set>
                                      <p:cBhvr>
                                        <p:cTn id="210" dur="200" fill="hold"/>
                                        <p:tgtEl>
                                          <p:spTgt spid="45"/>
                                        </p:tgtEl>
                                        <p:attrNameLst>
                                          <p:attrName>fill.type</p:attrName>
                                        </p:attrNameLst>
                                      </p:cBhvr>
                                      <p:to>
                                        <p:strVal val="solid"/>
                                      </p:to>
                                    </p:set>
                                    <p:set>
                                      <p:cBhvr>
                                        <p:cTn id="211" dur="200" fill="hold"/>
                                        <p:tgtEl>
                                          <p:spTgt spid="45"/>
                                        </p:tgtEl>
                                        <p:attrNameLst>
                                          <p:attrName>fill.on</p:attrName>
                                        </p:attrNameLst>
                                      </p:cBhvr>
                                      <p:to>
                                        <p:strVal val="true"/>
                                      </p:to>
                                    </p:set>
                                  </p:childTnLst>
                                </p:cTn>
                              </p:par>
                              <p:par>
                                <p:cTn id="212" presetID="1" presetClass="emph" presetSubtype="2" fill="hold" nodeType="withEffect">
                                  <p:stCondLst>
                                    <p:cond delay="0"/>
                                  </p:stCondLst>
                                  <p:childTnLst>
                                    <p:animClr clrSpc="rgb" dir="cw">
                                      <p:cBhvr>
                                        <p:cTn id="213" dur="200" fill="hold"/>
                                        <p:tgtEl>
                                          <p:spTgt spid="50"/>
                                        </p:tgtEl>
                                        <p:attrNameLst>
                                          <p:attrName>fillcolor</p:attrName>
                                        </p:attrNameLst>
                                      </p:cBhvr>
                                      <p:to>
                                        <a:srgbClr val="BFBFBF"/>
                                      </p:to>
                                    </p:animClr>
                                    <p:set>
                                      <p:cBhvr>
                                        <p:cTn id="214" dur="200" fill="hold"/>
                                        <p:tgtEl>
                                          <p:spTgt spid="50"/>
                                        </p:tgtEl>
                                        <p:attrNameLst>
                                          <p:attrName>fill.type</p:attrName>
                                        </p:attrNameLst>
                                      </p:cBhvr>
                                      <p:to>
                                        <p:strVal val="solid"/>
                                      </p:to>
                                    </p:set>
                                    <p:set>
                                      <p:cBhvr>
                                        <p:cTn id="215" dur="200" fill="hold"/>
                                        <p:tgtEl>
                                          <p:spTgt spid="50"/>
                                        </p:tgtEl>
                                        <p:attrNameLst>
                                          <p:attrName>fill.on</p:attrName>
                                        </p:attrNameLst>
                                      </p:cBhvr>
                                      <p:to>
                                        <p:strVal val="true"/>
                                      </p:to>
                                    </p:set>
                                  </p:childTnLst>
                                </p:cTn>
                              </p:par>
                              <p:par>
                                <p:cTn id="216" presetID="1" presetClass="emph" presetSubtype="2" fill="hold" nodeType="withEffect">
                                  <p:stCondLst>
                                    <p:cond delay="0"/>
                                  </p:stCondLst>
                                  <p:childTnLst>
                                    <p:animClr clrSpc="rgb" dir="cw">
                                      <p:cBhvr>
                                        <p:cTn id="217" dur="200" fill="hold"/>
                                        <p:tgtEl>
                                          <p:spTgt spid="56"/>
                                        </p:tgtEl>
                                        <p:attrNameLst>
                                          <p:attrName>fillcolor</p:attrName>
                                        </p:attrNameLst>
                                      </p:cBhvr>
                                      <p:to>
                                        <a:srgbClr val="BFBFBF"/>
                                      </p:to>
                                    </p:animClr>
                                    <p:set>
                                      <p:cBhvr>
                                        <p:cTn id="218" dur="200" fill="hold"/>
                                        <p:tgtEl>
                                          <p:spTgt spid="56"/>
                                        </p:tgtEl>
                                        <p:attrNameLst>
                                          <p:attrName>fill.type</p:attrName>
                                        </p:attrNameLst>
                                      </p:cBhvr>
                                      <p:to>
                                        <p:strVal val="solid"/>
                                      </p:to>
                                    </p:set>
                                    <p:set>
                                      <p:cBhvr>
                                        <p:cTn id="219" dur="200" fill="hold"/>
                                        <p:tgtEl>
                                          <p:spTgt spid="56"/>
                                        </p:tgtEl>
                                        <p:attrNameLst>
                                          <p:attrName>fill.on</p:attrName>
                                        </p:attrNameLst>
                                      </p:cBhvr>
                                      <p:to>
                                        <p:strVal val="true"/>
                                      </p:to>
                                    </p:set>
                                  </p:childTnLst>
                                </p:cTn>
                              </p:par>
                              <p:par>
                                <p:cTn id="220" presetID="1" presetClass="emph" presetSubtype="2" fill="hold" nodeType="withEffect">
                                  <p:stCondLst>
                                    <p:cond delay="0"/>
                                  </p:stCondLst>
                                  <p:childTnLst>
                                    <p:animClr clrSpc="rgb" dir="cw">
                                      <p:cBhvr>
                                        <p:cTn id="221" dur="200" fill="hold"/>
                                        <p:tgtEl>
                                          <p:spTgt spid="57"/>
                                        </p:tgtEl>
                                        <p:attrNameLst>
                                          <p:attrName>fillcolor</p:attrName>
                                        </p:attrNameLst>
                                      </p:cBhvr>
                                      <p:to>
                                        <a:srgbClr val="BFBFBF"/>
                                      </p:to>
                                    </p:animClr>
                                    <p:set>
                                      <p:cBhvr>
                                        <p:cTn id="222" dur="200" fill="hold"/>
                                        <p:tgtEl>
                                          <p:spTgt spid="57"/>
                                        </p:tgtEl>
                                        <p:attrNameLst>
                                          <p:attrName>fill.type</p:attrName>
                                        </p:attrNameLst>
                                      </p:cBhvr>
                                      <p:to>
                                        <p:strVal val="solid"/>
                                      </p:to>
                                    </p:set>
                                    <p:set>
                                      <p:cBhvr>
                                        <p:cTn id="223" dur="200" fill="hold"/>
                                        <p:tgtEl>
                                          <p:spTgt spid="57"/>
                                        </p:tgtEl>
                                        <p:attrNameLst>
                                          <p:attrName>fill.on</p:attrName>
                                        </p:attrNameLst>
                                      </p:cBhvr>
                                      <p:to>
                                        <p:strVal val="true"/>
                                      </p:to>
                                    </p:set>
                                  </p:childTnLst>
                                </p:cTn>
                              </p:par>
                              <p:par>
                                <p:cTn id="224" presetID="1" presetClass="emph" presetSubtype="2" fill="hold" nodeType="withEffect">
                                  <p:stCondLst>
                                    <p:cond delay="0"/>
                                  </p:stCondLst>
                                  <p:childTnLst>
                                    <p:animClr clrSpc="rgb" dir="cw">
                                      <p:cBhvr>
                                        <p:cTn id="225" dur="200" fill="hold"/>
                                        <p:tgtEl>
                                          <p:spTgt spid="58"/>
                                        </p:tgtEl>
                                        <p:attrNameLst>
                                          <p:attrName>fillcolor</p:attrName>
                                        </p:attrNameLst>
                                      </p:cBhvr>
                                      <p:to>
                                        <a:srgbClr val="BFBFBF"/>
                                      </p:to>
                                    </p:animClr>
                                    <p:set>
                                      <p:cBhvr>
                                        <p:cTn id="226" dur="200" fill="hold"/>
                                        <p:tgtEl>
                                          <p:spTgt spid="58"/>
                                        </p:tgtEl>
                                        <p:attrNameLst>
                                          <p:attrName>fill.type</p:attrName>
                                        </p:attrNameLst>
                                      </p:cBhvr>
                                      <p:to>
                                        <p:strVal val="solid"/>
                                      </p:to>
                                    </p:set>
                                    <p:set>
                                      <p:cBhvr>
                                        <p:cTn id="227" dur="200" fill="hold"/>
                                        <p:tgtEl>
                                          <p:spTgt spid="58"/>
                                        </p:tgtEl>
                                        <p:attrNameLst>
                                          <p:attrName>fill.on</p:attrName>
                                        </p:attrNameLst>
                                      </p:cBhvr>
                                      <p:to>
                                        <p:strVal val="true"/>
                                      </p:to>
                                    </p:set>
                                  </p:childTnLst>
                                </p:cTn>
                              </p:par>
                              <p:par>
                                <p:cTn id="228" presetID="1" presetClass="emph" presetSubtype="2" fill="hold" nodeType="withEffect">
                                  <p:stCondLst>
                                    <p:cond delay="0"/>
                                  </p:stCondLst>
                                  <p:childTnLst>
                                    <p:animClr clrSpc="rgb" dir="cw">
                                      <p:cBhvr>
                                        <p:cTn id="229" dur="200" fill="hold"/>
                                        <p:tgtEl>
                                          <p:spTgt spid="62"/>
                                        </p:tgtEl>
                                        <p:attrNameLst>
                                          <p:attrName>fillcolor</p:attrName>
                                        </p:attrNameLst>
                                      </p:cBhvr>
                                      <p:to>
                                        <a:srgbClr val="BFBFBF"/>
                                      </p:to>
                                    </p:animClr>
                                    <p:set>
                                      <p:cBhvr>
                                        <p:cTn id="230" dur="200" fill="hold"/>
                                        <p:tgtEl>
                                          <p:spTgt spid="62"/>
                                        </p:tgtEl>
                                        <p:attrNameLst>
                                          <p:attrName>fill.type</p:attrName>
                                        </p:attrNameLst>
                                      </p:cBhvr>
                                      <p:to>
                                        <p:strVal val="solid"/>
                                      </p:to>
                                    </p:set>
                                    <p:set>
                                      <p:cBhvr>
                                        <p:cTn id="231" dur="200" fill="hold"/>
                                        <p:tgtEl>
                                          <p:spTgt spid="62"/>
                                        </p:tgtEl>
                                        <p:attrNameLst>
                                          <p:attrName>fill.on</p:attrName>
                                        </p:attrNameLst>
                                      </p:cBhvr>
                                      <p:to>
                                        <p:strVal val="true"/>
                                      </p:to>
                                    </p:set>
                                  </p:childTnLst>
                                </p:cTn>
                              </p:par>
                              <p:par>
                                <p:cTn id="232" presetID="1" presetClass="emph" presetSubtype="2" fill="hold" nodeType="withEffect">
                                  <p:stCondLst>
                                    <p:cond delay="0"/>
                                  </p:stCondLst>
                                  <p:childTnLst>
                                    <p:animClr clrSpc="rgb" dir="cw">
                                      <p:cBhvr>
                                        <p:cTn id="233" dur="200" fill="hold"/>
                                        <p:tgtEl>
                                          <p:spTgt spid="63"/>
                                        </p:tgtEl>
                                        <p:attrNameLst>
                                          <p:attrName>fillcolor</p:attrName>
                                        </p:attrNameLst>
                                      </p:cBhvr>
                                      <p:to>
                                        <a:srgbClr val="BFBFBF"/>
                                      </p:to>
                                    </p:animClr>
                                    <p:set>
                                      <p:cBhvr>
                                        <p:cTn id="234" dur="200" fill="hold"/>
                                        <p:tgtEl>
                                          <p:spTgt spid="63"/>
                                        </p:tgtEl>
                                        <p:attrNameLst>
                                          <p:attrName>fill.type</p:attrName>
                                        </p:attrNameLst>
                                      </p:cBhvr>
                                      <p:to>
                                        <p:strVal val="solid"/>
                                      </p:to>
                                    </p:set>
                                    <p:set>
                                      <p:cBhvr>
                                        <p:cTn id="235" dur="200" fill="hold"/>
                                        <p:tgtEl>
                                          <p:spTgt spid="63"/>
                                        </p:tgtEl>
                                        <p:attrNameLst>
                                          <p:attrName>fill.on</p:attrName>
                                        </p:attrNameLst>
                                      </p:cBhvr>
                                      <p:to>
                                        <p:strVal val="true"/>
                                      </p:to>
                                    </p:set>
                                  </p:childTnLst>
                                </p:cTn>
                              </p:par>
                              <p:par>
                                <p:cTn id="236" presetID="1" presetClass="emph" presetSubtype="2" fill="hold" nodeType="withEffect">
                                  <p:stCondLst>
                                    <p:cond delay="0"/>
                                  </p:stCondLst>
                                  <p:childTnLst>
                                    <p:animClr clrSpc="rgb" dir="cw">
                                      <p:cBhvr>
                                        <p:cTn id="237" dur="200" fill="hold"/>
                                        <p:tgtEl>
                                          <p:spTgt spid="64"/>
                                        </p:tgtEl>
                                        <p:attrNameLst>
                                          <p:attrName>fillcolor</p:attrName>
                                        </p:attrNameLst>
                                      </p:cBhvr>
                                      <p:to>
                                        <a:srgbClr val="BFBFBF"/>
                                      </p:to>
                                    </p:animClr>
                                    <p:set>
                                      <p:cBhvr>
                                        <p:cTn id="238" dur="200" fill="hold"/>
                                        <p:tgtEl>
                                          <p:spTgt spid="64"/>
                                        </p:tgtEl>
                                        <p:attrNameLst>
                                          <p:attrName>fill.type</p:attrName>
                                        </p:attrNameLst>
                                      </p:cBhvr>
                                      <p:to>
                                        <p:strVal val="solid"/>
                                      </p:to>
                                    </p:set>
                                    <p:set>
                                      <p:cBhvr>
                                        <p:cTn id="239" dur="200" fill="hold"/>
                                        <p:tgtEl>
                                          <p:spTgt spid="64"/>
                                        </p:tgtEl>
                                        <p:attrNameLst>
                                          <p:attrName>fill.on</p:attrName>
                                        </p:attrNameLst>
                                      </p:cBhvr>
                                      <p:to>
                                        <p:strVal val="true"/>
                                      </p:to>
                                    </p:se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nodeType="clickEffect">
                                  <p:stCondLst>
                                    <p:cond delay="0"/>
                                  </p:stCondLst>
                                  <p:childTnLst>
                                    <p:set>
                                      <p:cBhvr>
                                        <p:cTn id="243" dur="1" fill="hold">
                                          <p:stCondLst>
                                            <p:cond delay="0"/>
                                          </p:stCondLst>
                                        </p:cTn>
                                        <p:tgtEl>
                                          <p:spTgt spid="3">
                                            <p:txEl>
                                              <p:pRg st="8" end="8"/>
                                            </p:txEl>
                                          </p:spTgt>
                                        </p:tgtEl>
                                        <p:attrNameLst>
                                          <p:attrName>style.visibility</p:attrName>
                                        </p:attrNameLst>
                                      </p:cBhvr>
                                      <p:to>
                                        <p:strVal val="visible"/>
                                      </p:to>
                                    </p:set>
                                    <p:animEffect transition="in" filter="fade">
                                      <p:cBhvr>
                                        <p:cTn id="244" dur="500"/>
                                        <p:tgtEl>
                                          <p:spTgt spid="3">
                                            <p:txEl>
                                              <p:pRg st="8" end="8"/>
                                            </p:txEl>
                                          </p:spTgt>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9"/>
                                        </p:tgtEl>
                                        <p:attrNameLst>
                                          <p:attrName>style.visibility</p:attrName>
                                        </p:attrNameLst>
                                      </p:cBhvr>
                                      <p:to>
                                        <p:strVal val="visible"/>
                                      </p:to>
                                    </p:set>
                                    <p:animEffect transition="in" filter="fade">
                                      <p:cBhvr>
                                        <p:cTn id="247" dur="500"/>
                                        <p:tgtEl>
                                          <p:spTgt spid="59"/>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65"/>
                                        </p:tgtEl>
                                        <p:attrNameLst>
                                          <p:attrName>style.visibility</p:attrName>
                                        </p:attrNameLst>
                                      </p:cBhvr>
                                      <p:to>
                                        <p:strVal val="visible"/>
                                      </p:to>
                                    </p:set>
                                    <p:animEffect transition="in" filter="fade">
                                      <p:cBhvr>
                                        <p:cTn id="250" dur="500"/>
                                        <p:tgtEl>
                                          <p:spTgt spid="6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68"/>
                                        </p:tgtEl>
                                        <p:attrNameLst>
                                          <p:attrName>style.visibility</p:attrName>
                                        </p:attrNameLst>
                                      </p:cBhvr>
                                      <p:to>
                                        <p:strVal val="visible"/>
                                      </p:to>
                                    </p:set>
                                    <p:animEffect transition="in" filter="fade">
                                      <p:cBhvr>
                                        <p:cTn id="253" dur="500"/>
                                        <p:tgtEl>
                                          <p:spTgt spid="68"/>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69"/>
                                        </p:tgtEl>
                                        <p:attrNameLst>
                                          <p:attrName>style.visibility</p:attrName>
                                        </p:attrNameLst>
                                      </p:cBhvr>
                                      <p:to>
                                        <p:strVal val="visible"/>
                                      </p:to>
                                    </p:set>
                                    <p:animEffect transition="in" filter="fade">
                                      <p:cBhvr>
                                        <p:cTn id="256" dur="500"/>
                                        <p:tgtEl>
                                          <p:spTgt spid="69"/>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Effect transition="in" filter="fade">
                                      <p:cBhvr>
                                        <p:cTn id="259" dur="500"/>
                                        <p:tgtEl>
                                          <p:spTgt spid="83"/>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84"/>
                                        </p:tgtEl>
                                        <p:attrNameLst>
                                          <p:attrName>style.visibility</p:attrName>
                                        </p:attrNameLst>
                                      </p:cBhvr>
                                      <p:to>
                                        <p:strVal val="visible"/>
                                      </p:to>
                                    </p:set>
                                    <p:animEffect transition="in" filter="fade">
                                      <p:cBhvr>
                                        <p:cTn id="262" dur="500"/>
                                        <p:tgtEl>
                                          <p:spTgt spid="84"/>
                                        </p:tgtEl>
                                      </p:cBhvr>
                                    </p:animEffect>
                                  </p:childTnLst>
                                </p:cTn>
                              </p:par>
                              <p:par>
                                <p:cTn id="263" presetID="10" presetClass="entr" presetSubtype="0" fill="hold" nodeType="withEffect">
                                  <p:stCondLst>
                                    <p:cond delay="0"/>
                                  </p:stCondLst>
                                  <p:childTnLst>
                                    <p:set>
                                      <p:cBhvr>
                                        <p:cTn id="264" dur="1" fill="hold">
                                          <p:stCondLst>
                                            <p:cond delay="0"/>
                                          </p:stCondLst>
                                        </p:cTn>
                                        <p:tgtEl>
                                          <p:spTgt spid="88"/>
                                        </p:tgtEl>
                                        <p:attrNameLst>
                                          <p:attrName>style.visibility</p:attrName>
                                        </p:attrNameLst>
                                      </p:cBhvr>
                                      <p:to>
                                        <p:strVal val="visible"/>
                                      </p:to>
                                    </p:set>
                                    <p:animEffect transition="in" filter="fade">
                                      <p:cBhvr>
                                        <p:cTn id="265" dur="500"/>
                                        <p:tgtEl>
                                          <p:spTgt spid="88"/>
                                        </p:tgtEl>
                                      </p:cBhvr>
                                    </p:animEffect>
                                  </p:childTnLst>
                                </p:cTn>
                              </p:par>
                              <p:par>
                                <p:cTn id="266" presetID="10" presetClass="entr" presetSubtype="0" fill="hold" nodeType="withEffect">
                                  <p:stCondLst>
                                    <p:cond delay="0"/>
                                  </p:stCondLst>
                                  <p:childTnLst>
                                    <p:set>
                                      <p:cBhvr>
                                        <p:cTn id="267" dur="1" fill="hold">
                                          <p:stCondLst>
                                            <p:cond delay="0"/>
                                          </p:stCondLst>
                                        </p:cTn>
                                        <p:tgtEl>
                                          <p:spTgt spid="89"/>
                                        </p:tgtEl>
                                        <p:attrNameLst>
                                          <p:attrName>style.visibility</p:attrName>
                                        </p:attrNameLst>
                                      </p:cBhvr>
                                      <p:to>
                                        <p:strVal val="visible"/>
                                      </p:to>
                                    </p:set>
                                    <p:animEffect transition="in" filter="fade">
                                      <p:cBhvr>
                                        <p:cTn id="268" dur="500"/>
                                        <p:tgtEl>
                                          <p:spTgt spid="89"/>
                                        </p:tgtEl>
                                      </p:cBhvr>
                                    </p:animEffect>
                                  </p:childTnLst>
                                </p:cTn>
                              </p:par>
                              <p:par>
                                <p:cTn id="269" presetID="1" presetClass="emph" presetSubtype="2" fill="hold" nodeType="withEffect">
                                  <p:stCondLst>
                                    <p:cond delay="0"/>
                                  </p:stCondLst>
                                  <p:childTnLst>
                                    <p:animClr clrSpc="rgb" dir="cw">
                                      <p:cBhvr>
                                        <p:cTn id="270" dur="200" fill="hold"/>
                                        <p:tgtEl>
                                          <p:spTgt spid="59"/>
                                        </p:tgtEl>
                                        <p:attrNameLst>
                                          <p:attrName>fillcolor</p:attrName>
                                        </p:attrNameLst>
                                      </p:cBhvr>
                                      <p:to>
                                        <a:srgbClr val="BFBFBF"/>
                                      </p:to>
                                    </p:animClr>
                                    <p:set>
                                      <p:cBhvr>
                                        <p:cTn id="271" dur="200" fill="hold"/>
                                        <p:tgtEl>
                                          <p:spTgt spid="59"/>
                                        </p:tgtEl>
                                        <p:attrNameLst>
                                          <p:attrName>fill.type</p:attrName>
                                        </p:attrNameLst>
                                      </p:cBhvr>
                                      <p:to>
                                        <p:strVal val="solid"/>
                                      </p:to>
                                    </p:set>
                                    <p:set>
                                      <p:cBhvr>
                                        <p:cTn id="272" dur="200" fill="hold"/>
                                        <p:tgtEl>
                                          <p:spTgt spid="59"/>
                                        </p:tgtEl>
                                        <p:attrNameLst>
                                          <p:attrName>fill.on</p:attrName>
                                        </p:attrNameLst>
                                      </p:cBhvr>
                                      <p:to>
                                        <p:strVal val="true"/>
                                      </p:to>
                                    </p:set>
                                  </p:childTnLst>
                                </p:cTn>
                              </p:par>
                              <p:par>
                                <p:cTn id="273" presetID="1" presetClass="emph" presetSubtype="2" fill="hold" nodeType="withEffect">
                                  <p:stCondLst>
                                    <p:cond delay="0"/>
                                  </p:stCondLst>
                                  <p:childTnLst>
                                    <p:animClr clrSpc="rgb" dir="cw">
                                      <p:cBhvr>
                                        <p:cTn id="274" dur="200" fill="hold"/>
                                        <p:tgtEl>
                                          <p:spTgt spid="65"/>
                                        </p:tgtEl>
                                        <p:attrNameLst>
                                          <p:attrName>fillcolor</p:attrName>
                                        </p:attrNameLst>
                                      </p:cBhvr>
                                      <p:to>
                                        <a:srgbClr val="BFBFBF"/>
                                      </p:to>
                                    </p:animClr>
                                    <p:set>
                                      <p:cBhvr>
                                        <p:cTn id="275" dur="200" fill="hold"/>
                                        <p:tgtEl>
                                          <p:spTgt spid="65"/>
                                        </p:tgtEl>
                                        <p:attrNameLst>
                                          <p:attrName>fill.type</p:attrName>
                                        </p:attrNameLst>
                                      </p:cBhvr>
                                      <p:to>
                                        <p:strVal val="solid"/>
                                      </p:to>
                                    </p:set>
                                    <p:set>
                                      <p:cBhvr>
                                        <p:cTn id="276" dur="200" fill="hold"/>
                                        <p:tgtEl>
                                          <p:spTgt spid="65"/>
                                        </p:tgtEl>
                                        <p:attrNameLst>
                                          <p:attrName>fill.on</p:attrName>
                                        </p:attrNameLst>
                                      </p:cBhvr>
                                      <p:to>
                                        <p:strVal val="true"/>
                                      </p:to>
                                    </p:set>
                                  </p:childTnLst>
                                </p:cTn>
                              </p:par>
                              <p:par>
                                <p:cTn id="277" presetID="1" presetClass="emph" presetSubtype="2" fill="hold" nodeType="withEffect">
                                  <p:stCondLst>
                                    <p:cond delay="0"/>
                                  </p:stCondLst>
                                  <p:childTnLst>
                                    <p:animClr clrSpc="rgb" dir="cw">
                                      <p:cBhvr>
                                        <p:cTn id="278" dur="200" fill="hold"/>
                                        <p:tgtEl>
                                          <p:spTgt spid="68"/>
                                        </p:tgtEl>
                                        <p:attrNameLst>
                                          <p:attrName>fillcolor</p:attrName>
                                        </p:attrNameLst>
                                      </p:cBhvr>
                                      <p:to>
                                        <a:srgbClr val="BFBFBF"/>
                                      </p:to>
                                    </p:animClr>
                                    <p:set>
                                      <p:cBhvr>
                                        <p:cTn id="279" dur="200" fill="hold"/>
                                        <p:tgtEl>
                                          <p:spTgt spid="68"/>
                                        </p:tgtEl>
                                        <p:attrNameLst>
                                          <p:attrName>fill.type</p:attrName>
                                        </p:attrNameLst>
                                      </p:cBhvr>
                                      <p:to>
                                        <p:strVal val="solid"/>
                                      </p:to>
                                    </p:set>
                                    <p:set>
                                      <p:cBhvr>
                                        <p:cTn id="280" dur="200" fill="hold"/>
                                        <p:tgtEl>
                                          <p:spTgt spid="68"/>
                                        </p:tgtEl>
                                        <p:attrNameLst>
                                          <p:attrName>fill.on</p:attrName>
                                        </p:attrNameLst>
                                      </p:cBhvr>
                                      <p:to>
                                        <p:strVal val="true"/>
                                      </p:to>
                                    </p:se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nodeType="clickEffect">
                                  <p:stCondLst>
                                    <p:cond delay="0"/>
                                  </p:stCondLst>
                                  <p:childTnLst>
                                    <p:set>
                                      <p:cBhvr>
                                        <p:cTn id="284" dur="1" fill="hold">
                                          <p:stCondLst>
                                            <p:cond delay="0"/>
                                          </p:stCondLst>
                                        </p:cTn>
                                        <p:tgtEl>
                                          <p:spTgt spid="3">
                                            <p:txEl>
                                              <p:pRg st="9" end="9"/>
                                            </p:txEl>
                                          </p:spTgt>
                                        </p:tgtEl>
                                        <p:attrNameLst>
                                          <p:attrName>style.visibility</p:attrName>
                                        </p:attrNameLst>
                                      </p:cBhvr>
                                      <p:to>
                                        <p:strVal val="visible"/>
                                      </p:to>
                                    </p:set>
                                    <p:animEffect transition="in" filter="fade">
                                      <p:cBhvr>
                                        <p:cTn id="28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6" grpId="0" animBg="1"/>
      <p:bldP spid="17" grpId="0" animBg="1"/>
      <p:bldP spid="18" grpId="0" animBg="1"/>
      <p:bldP spid="19"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43" grpId="0" animBg="1"/>
      <p:bldP spid="49" grpId="0" animBg="1"/>
      <p:bldP spid="55" grpId="0" animBg="1"/>
      <p:bldP spid="61" grpId="0" animBg="1"/>
      <p:bldP spid="44" grpId="0" animBg="1"/>
      <p:bldP spid="45" grpId="0" animBg="1"/>
      <p:bldP spid="46" grpId="0" animBg="1"/>
      <p:bldP spid="50" grpId="0" animBg="1"/>
      <p:bldP spid="51" grpId="0" animBg="1"/>
      <p:bldP spid="52" grpId="0" animBg="1"/>
      <p:bldP spid="56" grpId="0" animBg="1"/>
      <p:bldP spid="57" grpId="0" animBg="1"/>
      <p:bldP spid="58" grpId="0" animBg="1"/>
      <p:bldP spid="62" grpId="0" animBg="1"/>
      <p:bldP spid="63" grpId="0" animBg="1"/>
      <p:bldP spid="64" grpId="0" animBg="1"/>
      <p:bldP spid="59" grpId="0" animBg="1"/>
      <p:bldP spid="65" grpId="0" animBg="1"/>
      <p:bldP spid="68" grpId="0" animBg="1"/>
      <p:bldP spid="69" grpId="0" animBg="1"/>
      <p:bldP spid="83" grpId="0" animBg="1"/>
      <p:bldP spid="84" grpId="0" animBg="1"/>
      <p:bldP spid="66" grpId="0"/>
      <p:bldP spid="111" grpId="0"/>
      <p:bldP spid="112" grpId="0"/>
      <p:bldP spid="114" grpId="0" animBg="1"/>
      <p:bldP spid="115" grpId="0" animBg="1"/>
      <p:bldP spid="116" grpId="0" animBg="1"/>
      <p:bldP spid="117" grpId="0" animBg="1"/>
      <p:bldP spid="67" grpId="0"/>
      <p:bldP spid="70" grpId="0"/>
      <p:bldP spid="8" grpId="0" animBg="1"/>
      <p:bldP spid="76" grpId="0" animBg="1"/>
      <p:bldP spid="1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a:t>Background on Non-Blocking </a:t>
            </a:r>
            <a:r>
              <a:rPr lang="en-GB" dirty="0" smtClean="0"/>
              <a:t>Caches</a:t>
            </a:r>
          </a:p>
          <a:p>
            <a:r>
              <a:rPr lang="en-GB" dirty="0" smtClean="0"/>
              <a:t>Efficient MSHR and Subentry Storage</a:t>
            </a:r>
          </a:p>
          <a:p>
            <a:r>
              <a:rPr lang="en-GB" b="1" dirty="0" smtClean="0"/>
              <a:t>Detailed Architecture</a:t>
            </a:r>
          </a:p>
          <a:p>
            <a:r>
              <a:rPr lang="en-GB" dirty="0"/>
              <a:t>Experimental Setup</a:t>
            </a:r>
          </a:p>
          <a:p>
            <a:r>
              <a:rPr lang="en-GB" dirty="0" smtClean="0"/>
              <a:t>Results</a:t>
            </a:r>
          </a:p>
          <a:p>
            <a:r>
              <a:rPr lang="en-GB" dirty="0" smtClean="0"/>
              <a:t>Conclusions</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12</a:t>
            </a:fld>
            <a:endParaRPr lang="en-GB"/>
          </a:p>
        </p:txBody>
      </p:sp>
    </p:spTree>
    <p:extLst>
      <p:ext uri="{BB962C8B-B14F-4D97-AF65-F5344CB8AC3E}">
        <p14:creationId xmlns:p14="http://schemas.microsoft.com/office/powerpoint/2010/main" val="2769744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8007" y="2345217"/>
            <a:ext cx="10475986" cy="3312154"/>
          </a:xfrm>
          <a:prstGeom prst="rect">
            <a:avLst/>
          </a:prstGeom>
        </p:spPr>
      </p:pic>
      <p:sp>
        <p:nvSpPr>
          <p:cNvPr id="2" name="Title 1"/>
          <p:cNvSpPr>
            <a:spLocks noGrp="1"/>
          </p:cNvSpPr>
          <p:nvPr>
            <p:ph type="title"/>
          </p:nvPr>
        </p:nvSpPr>
        <p:spPr/>
        <p:txBody>
          <a:bodyPr/>
          <a:lstStyle/>
          <a:p>
            <a:r>
              <a:rPr lang="en-GB" dirty="0" smtClean="0"/>
              <a:t>MSHR-Rich Memory System</a:t>
            </a:r>
            <a:br>
              <a:rPr lang="en-GB" dirty="0" smtClean="0"/>
            </a:br>
            <a:r>
              <a:rPr lang="en-GB" dirty="0" smtClean="0"/>
              <a:t>General Architecture</a:t>
            </a:r>
            <a:endParaRPr lang="en-GB" dirty="0"/>
          </a:p>
        </p:txBody>
      </p:sp>
      <p:sp>
        <p:nvSpPr>
          <p:cNvPr id="5" name="TextBox 4"/>
          <p:cNvSpPr txBox="1"/>
          <p:nvPr/>
        </p:nvSpPr>
        <p:spPr>
          <a:xfrm>
            <a:off x="3448794" y="4670049"/>
            <a:ext cx="471604" cy="523220"/>
          </a:xfrm>
          <a:prstGeom prst="rect">
            <a:avLst/>
          </a:prstGeom>
          <a:noFill/>
        </p:spPr>
        <p:txBody>
          <a:bodyPr wrap="none" rtlCol="0">
            <a:spAutoFit/>
          </a:bodyPr>
          <a:lstStyle/>
          <a:p>
            <a:r>
              <a:rPr lang="en-GB" sz="2800" dirty="0" smtClean="0"/>
              <a:t>N</a:t>
            </a:r>
            <a:r>
              <a:rPr lang="en-GB" sz="2800" baseline="-25000" dirty="0" smtClean="0"/>
              <a:t>i</a:t>
            </a:r>
            <a:endParaRPr lang="en-GB" sz="2800" baseline="-25000" dirty="0"/>
          </a:p>
        </p:txBody>
      </p:sp>
      <p:sp>
        <p:nvSpPr>
          <p:cNvPr id="8" name="Slide Number Placeholder 7"/>
          <p:cNvSpPr>
            <a:spLocks noGrp="1"/>
          </p:cNvSpPr>
          <p:nvPr>
            <p:ph type="sldNum" sz="quarter" idx="12"/>
          </p:nvPr>
        </p:nvSpPr>
        <p:spPr/>
        <p:txBody>
          <a:bodyPr/>
          <a:lstStyle/>
          <a:p>
            <a:fld id="{CA030DB0-FDFB-4B67-8BAE-BD199550D61A}" type="slidenum">
              <a:rPr lang="en-GB" smtClean="0"/>
              <a:t>13</a:t>
            </a:fld>
            <a:endParaRPr lang="en-GB"/>
          </a:p>
        </p:txBody>
      </p:sp>
      <p:sp>
        <p:nvSpPr>
          <p:cNvPr id="16" name="Left Brace 15"/>
          <p:cNvSpPr/>
          <p:nvPr/>
        </p:nvSpPr>
        <p:spPr>
          <a:xfrm flipH="1">
            <a:off x="3021104" y="2465294"/>
            <a:ext cx="363445" cy="3110753"/>
          </a:xfrm>
          <a:prstGeom prst="leftBrace">
            <a:avLst>
              <a:gd name="adj1" fmla="val 86434"/>
              <a:gd name="adj2" fmla="val 7980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TextBox 16"/>
          <p:cNvSpPr txBox="1"/>
          <p:nvPr/>
        </p:nvSpPr>
        <p:spPr>
          <a:xfrm>
            <a:off x="3580227" y="2542011"/>
            <a:ext cx="542136" cy="523220"/>
          </a:xfrm>
          <a:prstGeom prst="rect">
            <a:avLst/>
          </a:prstGeom>
          <a:noFill/>
        </p:spPr>
        <p:txBody>
          <a:bodyPr wrap="none" rtlCol="0">
            <a:spAutoFit/>
          </a:bodyPr>
          <a:lstStyle/>
          <a:p>
            <a:r>
              <a:rPr lang="en-GB" sz="2800" dirty="0" err="1" smtClean="0"/>
              <a:t>N</a:t>
            </a:r>
            <a:r>
              <a:rPr lang="en-GB" sz="2800" baseline="-25000" dirty="0" err="1" smtClean="0"/>
              <a:t>b</a:t>
            </a:r>
            <a:endParaRPr lang="en-GB" sz="2800" baseline="-25000" dirty="0"/>
          </a:p>
        </p:txBody>
      </p:sp>
      <p:sp>
        <p:nvSpPr>
          <p:cNvPr id="18" name="Left Brace 17"/>
          <p:cNvSpPr/>
          <p:nvPr/>
        </p:nvSpPr>
        <p:spPr>
          <a:xfrm flipV="1">
            <a:off x="4178252" y="2465294"/>
            <a:ext cx="363445" cy="3110753"/>
          </a:xfrm>
          <a:prstGeom prst="leftBrace">
            <a:avLst>
              <a:gd name="adj1" fmla="val 86434"/>
              <a:gd name="adj2" fmla="val 87764"/>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 name="Rectangle 2"/>
          <p:cNvSpPr/>
          <p:nvPr/>
        </p:nvSpPr>
        <p:spPr>
          <a:xfrm>
            <a:off x="4799552" y="2345217"/>
            <a:ext cx="4651202" cy="1327044"/>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7743825" y="874741"/>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444502" y="873884"/>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779408" y="874312"/>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115081" y="874312"/>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9450754" y="874312"/>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743825" y="1100316"/>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444502" y="1099459"/>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779408" y="109988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9115081" y="109988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9450754" y="109988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7743825" y="1324177"/>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444502" y="1323320"/>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8779408" y="1323748"/>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9115081" y="1323748"/>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9450754" y="1323748"/>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7743825" y="1549752"/>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8444502" y="1548895"/>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8779408" y="1549323"/>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9115081" y="1549323"/>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9450754" y="1549323"/>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7887085" y="546361"/>
            <a:ext cx="414922" cy="307777"/>
          </a:xfrm>
          <a:prstGeom prst="rect">
            <a:avLst/>
          </a:prstGeom>
          <a:noFill/>
        </p:spPr>
        <p:txBody>
          <a:bodyPr wrap="none" rtlCol="0">
            <a:spAutoFit/>
          </a:bodyPr>
          <a:lstStyle/>
          <a:p>
            <a:r>
              <a:rPr lang="en-GB" sz="1400" dirty="0" smtClean="0"/>
              <a:t>tag</a:t>
            </a:r>
            <a:endParaRPr lang="en-GB" sz="1400" dirty="0"/>
          </a:p>
        </p:txBody>
      </p:sp>
      <p:sp>
        <p:nvSpPr>
          <p:cNvPr id="40" name="TextBox 39"/>
          <p:cNvSpPr txBox="1"/>
          <p:nvPr/>
        </p:nvSpPr>
        <p:spPr>
          <a:xfrm>
            <a:off x="8806696" y="544395"/>
            <a:ext cx="952440" cy="307777"/>
          </a:xfrm>
          <a:prstGeom prst="rect">
            <a:avLst/>
          </a:prstGeom>
          <a:noFill/>
        </p:spPr>
        <p:txBody>
          <a:bodyPr wrap="none" rtlCol="0">
            <a:spAutoFit/>
          </a:bodyPr>
          <a:lstStyle/>
          <a:p>
            <a:r>
              <a:rPr lang="en-GB" sz="1400" dirty="0" smtClean="0"/>
              <a:t>subentries</a:t>
            </a:r>
            <a:endParaRPr lang="en-GB" sz="1400" dirty="0"/>
          </a:p>
        </p:txBody>
      </p:sp>
      <p:sp>
        <p:nvSpPr>
          <p:cNvPr id="41" name="Rectangle 40"/>
          <p:cNvSpPr/>
          <p:nvPr/>
        </p:nvSpPr>
        <p:spPr>
          <a:xfrm>
            <a:off x="9775121" y="873884"/>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9775121" y="1099459"/>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9775121" y="1323320"/>
            <a:ext cx="335673" cy="22811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9775121" y="1548895"/>
            <a:ext cx="335673" cy="228119"/>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471223" y="544395"/>
            <a:ext cx="1167093" cy="142075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stCxn id="6" idx="3"/>
            <a:endCxn id="3" idx="0"/>
          </p:cNvCxnSpPr>
          <p:nvPr/>
        </p:nvCxnSpPr>
        <p:spPr>
          <a:xfrm flipH="1">
            <a:off x="7126288" y="1757087"/>
            <a:ext cx="515852" cy="674963"/>
          </a:xfrm>
          <a:prstGeom prst="straightConnector1">
            <a:avLst/>
          </a:prstGeom>
          <a:ln w="28575">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45" name="Oval 44"/>
          <p:cNvSpPr/>
          <p:nvPr/>
        </p:nvSpPr>
        <p:spPr>
          <a:xfrm>
            <a:off x="8362798" y="563218"/>
            <a:ext cx="1978812" cy="142075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Arrow Connector 45"/>
          <p:cNvCxnSpPr>
            <a:stCxn id="45" idx="4"/>
            <a:endCxn id="11" idx="0"/>
          </p:cNvCxnSpPr>
          <p:nvPr/>
        </p:nvCxnSpPr>
        <p:spPr>
          <a:xfrm flipH="1">
            <a:off x="8655050" y="1983975"/>
            <a:ext cx="697154" cy="825900"/>
          </a:xfrm>
          <a:prstGeom prst="straightConnector1">
            <a:avLst/>
          </a:prstGeom>
          <a:ln w="28575">
            <a:solidFill>
              <a:srgbClr val="0070C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8775518"/>
      </p:ext>
    </p:extLst>
  </p:cSld>
  <p:clrMapOvr>
    <a:masterClrMapping/>
  </p:clrMapOvr>
  <mc:AlternateContent xmlns:mc="http://schemas.openxmlformats.org/markup-compatibility/2006" xmlns:p14="http://schemas.microsoft.com/office/powerpoint/2010/main">
    <mc:Choice Requires="p14">
      <p:transition spd="slow" p14:dur="2000" advTm="1193"/>
    </mc:Choice>
    <mc:Fallback xmlns="">
      <p:transition spd="slow" advTm="1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 Handling</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14</a:t>
            </a:fld>
            <a:endParaRPr lang="en-GB"/>
          </a:p>
        </p:txBody>
      </p:sp>
      <p:grpSp>
        <p:nvGrpSpPr>
          <p:cNvPr id="22" name="Group 21"/>
          <p:cNvGrpSpPr/>
          <p:nvPr/>
        </p:nvGrpSpPr>
        <p:grpSpPr>
          <a:xfrm>
            <a:off x="4263106" y="1884085"/>
            <a:ext cx="1223412" cy="369332"/>
            <a:chOff x="4263106" y="1884085"/>
            <a:chExt cx="1223412" cy="369332"/>
          </a:xfrm>
        </p:grpSpPr>
        <p:sp>
          <p:nvSpPr>
            <p:cNvPr id="11" name="Rectangle 10"/>
            <p:cNvSpPr/>
            <p:nvPr/>
          </p:nvSpPr>
          <p:spPr>
            <a:xfrm>
              <a:off x="4275982" y="1931982"/>
              <a:ext cx="1121085"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 name="Straight Connector 11"/>
            <p:cNvCxnSpPr/>
            <p:nvPr/>
          </p:nvCxnSpPr>
          <p:spPr>
            <a:xfrm flipV="1">
              <a:off x="4643400" y="1929330"/>
              <a:ext cx="0" cy="27360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263106" y="1884085"/>
              <a:ext cx="1223412"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0x736</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grpSp>
      <p:sp>
        <p:nvSpPr>
          <p:cNvPr id="14" name="TextBox 13"/>
          <p:cNvSpPr txBox="1"/>
          <p:nvPr/>
        </p:nvSpPr>
        <p:spPr>
          <a:xfrm>
            <a:off x="4251920" y="1578651"/>
            <a:ext cx="385042" cy="369332"/>
          </a:xfrm>
          <a:prstGeom prst="rect">
            <a:avLst/>
          </a:prstGeom>
          <a:noFill/>
        </p:spPr>
        <p:txBody>
          <a:bodyPr wrap="none" rtlCol="0">
            <a:spAutoFit/>
          </a:bodyPr>
          <a:lstStyle/>
          <a:p>
            <a:r>
              <a:rPr lang="en-GB" dirty="0" smtClean="0"/>
              <a:t>ID</a:t>
            </a:r>
            <a:endParaRPr lang="en-GB" dirty="0"/>
          </a:p>
        </p:txBody>
      </p:sp>
      <p:sp>
        <p:nvSpPr>
          <p:cNvPr id="15" name="TextBox 14"/>
          <p:cNvSpPr txBox="1"/>
          <p:nvPr/>
        </p:nvSpPr>
        <p:spPr>
          <a:xfrm>
            <a:off x="4550284" y="1576060"/>
            <a:ext cx="933461" cy="369332"/>
          </a:xfrm>
          <a:prstGeom prst="rect">
            <a:avLst/>
          </a:prstGeom>
          <a:noFill/>
        </p:spPr>
        <p:txBody>
          <a:bodyPr wrap="none" rtlCol="0">
            <a:spAutoFit/>
          </a:bodyPr>
          <a:lstStyle/>
          <a:p>
            <a:r>
              <a:rPr lang="en-GB" dirty="0" smtClean="0"/>
              <a:t>Address</a:t>
            </a:r>
            <a:endParaRPr lang="en-GB" dirty="0"/>
          </a:p>
        </p:txBody>
      </p:sp>
      <p:sp>
        <p:nvSpPr>
          <p:cNvPr id="19" name="TextBox 18"/>
          <p:cNvSpPr txBox="1"/>
          <p:nvPr/>
        </p:nvSpPr>
        <p:spPr>
          <a:xfrm>
            <a:off x="5311692" y="2490718"/>
            <a:ext cx="601447" cy="369332"/>
          </a:xfrm>
          <a:prstGeom prst="rect">
            <a:avLst/>
          </a:prstGeom>
          <a:noFill/>
        </p:spPr>
        <p:txBody>
          <a:bodyPr wrap="none" rtlCol="0">
            <a:spAutoFit/>
          </a:bodyPr>
          <a:lstStyle/>
          <a:p>
            <a:r>
              <a:rPr lang="en-GB" dirty="0" smtClean="0">
                <a:solidFill>
                  <a:srgbClr val="FF0000"/>
                </a:solidFill>
              </a:rPr>
              <a:t>miss</a:t>
            </a:r>
            <a:endParaRPr lang="en-GB" dirty="0">
              <a:solidFill>
                <a:srgbClr val="FF0000"/>
              </a:solidFill>
            </a:endParaRPr>
          </a:p>
        </p:txBody>
      </p:sp>
      <p:pic>
        <p:nvPicPr>
          <p:cNvPr id="17" name="Content Placeholder 1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8007" y="2345217"/>
            <a:ext cx="10475986" cy="3312154"/>
          </a:xfrm>
          <a:prstGeom prst="rect">
            <a:avLst/>
          </a:prstGeom>
        </p:spPr>
      </p:pic>
    </p:spTree>
    <p:extLst>
      <p:ext uri="{BB962C8B-B14F-4D97-AF65-F5344CB8AC3E}">
        <p14:creationId xmlns:p14="http://schemas.microsoft.com/office/powerpoint/2010/main" val="22573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1.25E-6 -3.7037E-7 L 0.13529 -0.0007 " pathEditMode="relative" rAng="0" ptsTypes="AA">
                                      <p:cBhvr>
                                        <p:cTn id="28" dur="500" fill="hold"/>
                                        <p:tgtEl>
                                          <p:spTgt spid="22"/>
                                        </p:tgtEl>
                                        <p:attrNameLst>
                                          <p:attrName>ppt_x</p:attrName>
                                          <p:attrName>ppt_y</p:attrName>
                                        </p:attrNameLst>
                                      </p:cBhvr>
                                      <p:rCtr x="678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Miss Handling</a:t>
            </a:r>
          </a:p>
        </p:txBody>
      </p:sp>
      <p:sp>
        <p:nvSpPr>
          <p:cNvPr id="4" name="Slide Number Placeholder 3"/>
          <p:cNvSpPr>
            <a:spLocks noGrp="1"/>
          </p:cNvSpPr>
          <p:nvPr>
            <p:ph type="sldNum" sz="quarter" idx="12"/>
          </p:nvPr>
        </p:nvSpPr>
        <p:spPr/>
        <p:txBody>
          <a:bodyPr/>
          <a:lstStyle/>
          <a:p>
            <a:fld id="{CA030DB0-FDFB-4B67-8BAE-BD199550D61A}" type="slidenum">
              <a:rPr lang="en-GB" smtClean="0"/>
              <a:t>15</a:t>
            </a:fld>
            <a:endParaRPr lang="en-GB"/>
          </a:p>
        </p:txBody>
      </p:sp>
      <p:grpSp>
        <p:nvGrpSpPr>
          <p:cNvPr id="16" name="Group 15"/>
          <p:cNvGrpSpPr/>
          <p:nvPr/>
        </p:nvGrpSpPr>
        <p:grpSpPr>
          <a:xfrm>
            <a:off x="5913139" y="1880113"/>
            <a:ext cx="1223412" cy="369332"/>
            <a:chOff x="4263106" y="1884085"/>
            <a:chExt cx="1223412" cy="369332"/>
          </a:xfrm>
        </p:grpSpPr>
        <p:sp>
          <p:nvSpPr>
            <p:cNvPr id="17" name="Rectangle 16"/>
            <p:cNvSpPr/>
            <p:nvPr/>
          </p:nvSpPr>
          <p:spPr>
            <a:xfrm>
              <a:off x="4275982" y="1931982"/>
              <a:ext cx="1121085"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18" name="Straight Connector 17"/>
            <p:cNvCxnSpPr/>
            <p:nvPr/>
          </p:nvCxnSpPr>
          <p:spPr>
            <a:xfrm flipV="1">
              <a:off x="4643400" y="1929330"/>
              <a:ext cx="0" cy="273600"/>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263106" y="1884085"/>
              <a:ext cx="1223412"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bg1"/>
                  </a:solidFill>
                  <a:latin typeface="Ubuntu Mono" panose="020B0509030602030204" pitchFamily="49" charset="0"/>
                </a:rPr>
                <a:t>0x73</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grpSp>
      <p:sp>
        <p:nvSpPr>
          <p:cNvPr id="21" name="TextBox 20"/>
          <p:cNvSpPr txBox="1"/>
          <p:nvPr/>
        </p:nvSpPr>
        <p:spPr>
          <a:xfrm>
            <a:off x="6250209" y="1880113"/>
            <a:ext cx="761747" cy="369332"/>
          </a:xfrm>
          <a:prstGeom prst="rect">
            <a:avLst/>
          </a:prstGeom>
          <a:noFill/>
        </p:spPr>
        <p:txBody>
          <a:bodyPr wrap="none" rtlCol="0">
            <a:spAutoFit/>
          </a:bodyPr>
          <a:lstStyle/>
          <a:p>
            <a:r>
              <a:rPr lang="en-GB" dirty="0" smtClean="0">
                <a:latin typeface="Ubuntu Mono" panose="020B0509030602030204" pitchFamily="49" charset="0"/>
              </a:rPr>
              <a:t>0x736</a:t>
            </a:r>
            <a:endParaRPr lang="en-GB" dirty="0">
              <a:solidFill>
                <a:schemeClr val="accent1"/>
              </a:solidFill>
              <a:latin typeface="Ubuntu Mono" panose="020B0509030602030204" pitchFamily="49" charset="0"/>
            </a:endParaRPr>
          </a:p>
        </p:txBody>
      </p:sp>
      <p:sp>
        <p:nvSpPr>
          <p:cNvPr id="24" name="TextBox 23"/>
          <p:cNvSpPr txBox="1"/>
          <p:nvPr/>
        </p:nvSpPr>
        <p:spPr>
          <a:xfrm>
            <a:off x="6807421" y="2856078"/>
            <a:ext cx="418704" cy="369332"/>
          </a:xfrm>
          <a:prstGeom prst="rect">
            <a:avLst/>
          </a:prstGeom>
          <a:noFill/>
        </p:spPr>
        <p:txBody>
          <a:bodyPr wrap="none" rtlCol="0">
            <a:spAutoFit/>
          </a:bodyPr>
          <a:lstStyle/>
          <a:p>
            <a:r>
              <a:rPr lang="en-GB" dirty="0" smtClean="0">
                <a:solidFill>
                  <a:schemeClr val="accent6"/>
                </a:solidFill>
              </a:rPr>
              <a:t>51</a:t>
            </a:r>
            <a:endParaRPr lang="en-GB" dirty="0">
              <a:solidFill>
                <a:schemeClr val="accent6"/>
              </a:solidFill>
            </a:endParaRPr>
          </a:p>
        </p:txBody>
      </p:sp>
      <p:cxnSp>
        <p:nvCxnSpPr>
          <p:cNvPr id="25" name="Straight Arrow Connector 24"/>
          <p:cNvCxnSpPr/>
          <p:nvPr/>
        </p:nvCxnSpPr>
        <p:spPr>
          <a:xfrm>
            <a:off x="7324725" y="1690688"/>
            <a:ext cx="121593" cy="2107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826519" y="1368822"/>
            <a:ext cx="3226461" cy="369332"/>
          </a:xfrm>
          <a:prstGeom prst="rect">
            <a:avLst/>
          </a:prstGeom>
          <a:noFill/>
        </p:spPr>
        <p:txBody>
          <a:bodyPr wrap="none" rtlCol="0">
            <a:spAutoFit/>
          </a:bodyPr>
          <a:lstStyle/>
          <a:p>
            <a:r>
              <a:rPr lang="en-GB" dirty="0" smtClean="0"/>
              <a:t>Pointer to first row of subentries</a:t>
            </a:r>
            <a:endParaRPr lang="en-GB" dirty="0"/>
          </a:p>
        </p:txBody>
      </p:sp>
      <p:pic>
        <p:nvPicPr>
          <p:cNvPr id="15" name="Content Placeholder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007" y="2345217"/>
            <a:ext cx="10475986" cy="3312154"/>
          </a:xfrm>
          <a:prstGeom prst="rect">
            <a:avLst/>
          </a:prstGeom>
        </p:spPr>
      </p:pic>
      <p:sp>
        <p:nvSpPr>
          <p:cNvPr id="19" name="Rectangle 18"/>
          <p:cNvSpPr/>
          <p:nvPr/>
        </p:nvSpPr>
        <p:spPr>
          <a:xfrm>
            <a:off x="7863840" y="2673531"/>
            <a:ext cx="1586914" cy="998730"/>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543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4.07407E-6 L 0.0388 0.13888 " pathEditMode="relative" rAng="0" ptsTypes="AA">
                                      <p:cBhvr>
                                        <p:cTn id="6" dur="500" fill="hold"/>
                                        <p:tgtEl>
                                          <p:spTgt spid="21"/>
                                        </p:tgtEl>
                                        <p:attrNameLst>
                                          <p:attrName>ppt_x</p:attrName>
                                          <p:attrName>ppt_y</p:attrName>
                                        </p:attrNameLst>
                                      </p:cBhvr>
                                      <p:rCtr x="1940" y="6944"/>
                                    </p:animMotion>
                                  </p:childTnLst>
                                </p:cTn>
                              </p:par>
                            </p:childTnLst>
                          </p:cTn>
                        </p:par>
                        <p:par>
                          <p:cTn id="7" fill="hold">
                            <p:stCondLst>
                              <p:cond delay="500"/>
                            </p:stCondLst>
                            <p:childTnLst>
                              <p:par>
                                <p:cTn id="8" presetID="10" presetClass="exit" presetSubtype="0" fill="hold" grpId="1" nodeType="after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500"/>
                            </p:stCondLst>
                            <p:childTnLst>
                              <p:par>
                                <p:cTn id="17" presetID="42" presetClass="path" presetSubtype="0" accel="50000" decel="50000" fill="hold" grpId="0" nodeType="afterEffect">
                                  <p:stCondLst>
                                    <p:cond delay="0"/>
                                  </p:stCondLst>
                                  <p:childTnLst>
                                    <p:animMotion origin="layout" path="M -8.33333E-7 2.96296E-6 L 0.05195 -0.14329 " pathEditMode="relative" rAng="0" ptsTypes="AA">
                                      <p:cBhvr>
                                        <p:cTn id="18" dur="500" fill="hold"/>
                                        <p:tgtEl>
                                          <p:spTgt spid="24"/>
                                        </p:tgtEl>
                                        <p:attrNameLst>
                                          <p:attrName>ppt_x</p:attrName>
                                          <p:attrName>ppt_y</p:attrName>
                                        </p:attrNameLst>
                                      </p:cBhvr>
                                      <p:rCtr x="2591" y="-7176"/>
                                    </p:animMotion>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4.79167E-6 4.07407E-6 L 0.17174 -0.00209 " pathEditMode="relative" rAng="0" ptsTypes="AA">
                                      <p:cBhvr>
                                        <p:cTn id="29" dur="500" fill="hold"/>
                                        <p:tgtEl>
                                          <p:spTgt spid="16"/>
                                        </p:tgtEl>
                                        <p:attrNameLst>
                                          <p:attrName>ppt_x</p:attrName>
                                          <p:attrName>ppt_y</p:attrName>
                                        </p:attrNameLst>
                                      </p:cBhvr>
                                      <p:rCtr x="8581" y="-116"/>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4" grpId="0"/>
      <p:bldP spid="24" grpId="1"/>
      <p:bldP spid="26"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Subentry Buffer</a:t>
            </a:r>
            <a:endParaRPr lang="en-GB" dirty="0"/>
          </a:p>
        </p:txBody>
      </p:sp>
      <p:sp>
        <p:nvSpPr>
          <p:cNvPr id="6" name="Slide Number Placeholder 5"/>
          <p:cNvSpPr>
            <a:spLocks noGrp="1"/>
          </p:cNvSpPr>
          <p:nvPr>
            <p:ph type="sldNum" sz="quarter" idx="12"/>
          </p:nvPr>
        </p:nvSpPr>
        <p:spPr/>
        <p:txBody>
          <a:bodyPr/>
          <a:lstStyle/>
          <a:p>
            <a:fld id="{CA030DB0-FDFB-4B67-8BAE-BD199550D61A}" type="slidenum">
              <a:rPr lang="en-GB" smtClean="0"/>
              <a:t>16</a:t>
            </a:fld>
            <a:endParaRPr lang="en-GB"/>
          </a:p>
        </p:txBody>
      </p:sp>
      <p:sp>
        <p:nvSpPr>
          <p:cNvPr id="4" name="Rectangle 3"/>
          <p:cNvSpPr/>
          <p:nvPr/>
        </p:nvSpPr>
        <p:spPr>
          <a:xfrm>
            <a:off x="3935760" y="2708920"/>
            <a:ext cx="3175489" cy="14120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Subentry</a:t>
            </a:r>
          </a:p>
          <a:p>
            <a:pPr algn="ctr"/>
            <a:r>
              <a:rPr lang="en-GB" dirty="0" smtClean="0"/>
              <a:t>buffer</a:t>
            </a:r>
            <a:endParaRPr lang="en-GB" dirty="0"/>
          </a:p>
        </p:txBody>
      </p:sp>
      <p:sp>
        <p:nvSpPr>
          <p:cNvPr id="7" name="TextBox 6"/>
          <p:cNvSpPr txBox="1"/>
          <p:nvPr/>
        </p:nvSpPr>
        <p:spPr>
          <a:xfrm>
            <a:off x="4226118" y="2724476"/>
            <a:ext cx="677558" cy="307777"/>
          </a:xfrm>
          <a:prstGeom prst="rect">
            <a:avLst/>
          </a:prstGeom>
          <a:noFill/>
        </p:spPr>
        <p:txBody>
          <a:bodyPr wrap="none" rtlCol="0">
            <a:spAutoFit/>
          </a:bodyPr>
          <a:lstStyle/>
          <a:p>
            <a:r>
              <a:rPr lang="en-GB" sz="1400" dirty="0" err="1" smtClean="0"/>
              <a:t>rdaddr</a:t>
            </a:r>
            <a:endParaRPr lang="en-GB" sz="1400" dirty="0"/>
          </a:p>
        </p:txBody>
      </p:sp>
      <p:sp>
        <p:nvSpPr>
          <p:cNvPr id="8" name="TextBox 7"/>
          <p:cNvSpPr txBox="1"/>
          <p:nvPr/>
        </p:nvSpPr>
        <p:spPr>
          <a:xfrm>
            <a:off x="4232851" y="3795669"/>
            <a:ext cx="664093" cy="307777"/>
          </a:xfrm>
          <a:prstGeom prst="rect">
            <a:avLst/>
          </a:prstGeom>
          <a:noFill/>
        </p:spPr>
        <p:txBody>
          <a:bodyPr wrap="none" rtlCol="0">
            <a:spAutoFit/>
          </a:bodyPr>
          <a:lstStyle/>
          <a:p>
            <a:r>
              <a:rPr lang="en-GB" sz="1400" dirty="0" err="1" smtClean="0"/>
              <a:t>rddata</a:t>
            </a:r>
            <a:endParaRPr lang="en-GB" sz="1400" dirty="0"/>
          </a:p>
        </p:txBody>
      </p:sp>
      <p:sp>
        <p:nvSpPr>
          <p:cNvPr id="9" name="TextBox 8"/>
          <p:cNvSpPr txBox="1"/>
          <p:nvPr/>
        </p:nvSpPr>
        <p:spPr>
          <a:xfrm>
            <a:off x="3935760" y="3129562"/>
            <a:ext cx="710003" cy="307777"/>
          </a:xfrm>
          <a:prstGeom prst="rect">
            <a:avLst/>
          </a:prstGeom>
          <a:noFill/>
        </p:spPr>
        <p:txBody>
          <a:bodyPr wrap="none" rtlCol="0">
            <a:spAutoFit/>
          </a:bodyPr>
          <a:lstStyle/>
          <a:p>
            <a:r>
              <a:rPr lang="en-GB" sz="1400" dirty="0" err="1" smtClean="0"/>
              <a:t>wraddr</a:t>
            </a:r>
            <a:endParaRPr lang="en-GB" sz="1400" dirty="0"/>
          </a:p>
        </p:txBody>
      </p:sp>
      <p:sp>
        <p:nvSpPr>
          <p:cNvPr id="10" name="TextBox 9"/>
          <p:cNvSpPr txBox="1"/>
          <p:nvPr/>
        </p:nvSpPr>
        <p:spPr>
          <a:xfrm>
            <a:off x="3944343" y="3333611"/>
            <a:ext cx="697755" cy="307777"/>
          </a:xfrm>
          <a:prstGeom prst="rect">
            <a:avLst/>
          </a:prstGeom>
          <a:noFill/>
        </p:spPr>
        <p:txBody>
          <a:bodyPr wrap="none" rtlCol="0">
            <a:spAutoFit/>
          </a:bodyPr>
          <a:lstStyle/>
          <a:p>
            <a:r>
              <a:rPr lang="en-GB" sz="1400" dirty="0" err="1" smtClean="0"/>
              <a:t>wrdata</a:t>
            </a:r>
            <a:endParaRPr lang="en-GB" sz="1400" dirty="0"/>
          </a:p>
        </p:txBody>
      </p:sp>
      <p:sp>
        <p:nvSpPr>
          <p:cNvPr id="12" name="Rectangle 11"/>
          <p:cNvSpPr/>
          <p:nvPr/>
        </p:nvSpPr>
        <p:spPr>
          <a:xfrm>
            <a:off x="2439114" y="5476420"/>
            <a:ext cx="1258277" cy="602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Update logic</a:t>
            </a:r>
            <a:endParaRPr lang="en-GB" dirty="0"/>
          </a:p>
        </p:txBody>
      </p:sp>
      <p:sp>
        <p:nvSpPr>
          <p:cNvPr id="14" name="Rectangle 13"/>
          <p:cNvSpPr/>
          <p:nvPr/>
        </p:nvSpPr>
        <p:spPr>
          <a:xfrm>
            <a:off x="5639514" y="5476419"/>
            <a:ext cx="1258277" cy="60266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bg1">
                    <a:lumMod val="85000"/>
                  </a:schemeClr>
                </a:solidFill>
              </a:rPr>
              <a:t>Response</a:t>
            </a:r>
          </a:p>
          <a:p>
            <a:pPr algn="ctr"/>
            <a:r>
              <a:rPr lang="en-GB" dirty="0" smtClean="0">
                <a:solidFill>
                  <a:schemeClr val="bg1">
                    <a:lumMod val="85000"/>
                  </a:schemeClr>
                </a:solidFill>
              </a:rPr>
              <a:t>generator</a:t>
            </a:r>
            <a:endParaRPr lang="en-GB" dirty="0">
              <a:solidFill>
                <a:schemeClr val="bg1">
                  <a:lumMod val="85000"/>
                </a:schemeClr>
              </a:solidFill>
            </a:endParaRPr>
          </a:p>
        </p:txBody>
      </p:sp>
      <p:sp>
        <p:nvSpPr>
          <p:cNvPr id="15" name="Rectangle 14"/>
          <p:cNvSpPr/>
          <p:nvPr/>
        </p:nvSpPr>
        <p:spPr>
          <a:xfrm>
            <a:off x="4446021" y="5593651"/>
            <a:ext cx="105507" cy="382954"/>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4553176" y="5593651"/>
            <a:ext cx="105507" cy="382954"/>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658683" y="5593651"/>
            <a:ext cx="105507" cy="382954"/>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2" name="Straight Connector 21"/>
          <p:cNvCxnSpPr>
            <a:stCxn id="17" idx="0"/>
          </p:cNvCxnSpPr>
          <p:nvPr/>
        </p:nvCxnSpPr>
        <p:spPr>
          <a:xfrm>
            <a:off x="4711437" y="5593651"/>
            <a:ext cx="162231"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705061" y="5976605"/>
            <a:ext cx="162231"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6" name="Elbow Connector 25"/>
          <p:cNvCxnSpPr>
            <a:stCxn id="69" idx="1"/>
            <a:endCxn id="14" idx="0"/>
          </p:cNvCxnSpPr>
          <p:nvPr/>
        </p:nvCxnSpPr>
        <p:spPr>
          <a:xfrm>
            <a:off x="4552199" y="4758382"/>
            <a:ext cx="1716454" cy="718037"/>
          </a:xfrm>
          <a:prstGeom prst="bentConnector2">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4" idx="1"/>
            <a:endCxn id="17" idx="3"/>
          </p:cNvCxnSpPr>
          <p:nvPr/>
        </p:nvCxnSpPr>
        <p:spPr>
          <a:xfrm flipH="1">
            <a:off x="4764190" y="5777751"/>
            <a:ext cx="875324" cy="7377"/>
          </a:xfrm>
          <a:prstGeom prst="straightConnector1">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5" idx="1"/>
            <a:endCxn id="12" idx="3"/>
          </p:cNvCxnSpPr>
          <p:nvPr/>
        </p:nvCxnSpPr>
        <p:spPr>
          <a:xfrm flipH="1" flipV="1">
            <a:off x="3697391" y="5777752"/>
            <a:ext cx="748630" cy="7376"/>
          </a:xfrm>
          <a:prstGeom prst="straightConnector1">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810714" y="5278497"/>
            <a:ext cx="1781000" cy="307777"/>
          </a:xfrm>
          <a:prstGeom prst="rect">
            <a:avLst/>
          </a:prstGeom>
          <a:noFill/>
        </p:spPr>
        <p:txBody>
          <a:bodyPr wrap="none" rtlCol="0">
            <a:spAutoFit/>
          </a:bodyPr>
          <a:lstStyle/>
          <a:p>
            <a:r>
              <a:rPr lang="en-GB" sz="1400" dirty="0" smtClean="0">
                <a:solidFill>
                  <a:schemeClr val="bg1">
                    <a:lumMod val="85000"/>
                  </a:schemeClr>
                </a:solidFill>
              </a:rPr>
              <a:t>Free row queue (FRQ)</a:t>
            </a:r>
            <a:endParaRPr lang="en-GB" sz="1400" dirty="0">
              <a:solidFill>
                <a:schemeClr val="bg1">
                  <a:lumMod val="85000"/>
                </a:schemeClr>
              </a:solidFill>
            </a:endParaRPr>
          </a:p>
        </p:txBody>
      </p:sp>
      <p:cxnSp>
        <p:nvCxnSpPr>
          <p:cNvPr id="39" name="Elbow Connector 38"/>
          <p:cNvCxnSpPr>
            <a:stCxn id="12" idx="1"/>
            <a:endCxn id="10" idx="1"/>
          </p:cNvCxnSpPr>
          <p:nvPr/>
        </p:nvCxnSpPr>
        <p:spPr>
          <a:xfrm rot="10800000" flipH="1">
            <a:off x="2439113" y="3487500"/>
            <a:ext cx="1505229" cy="2290252"/>
          </a:xfrm>
          <a:prstGeom prst="bentConnector3">
            <a:avLst>
              <a:gd name="adj1" fmla="val -15187"/>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4355546" y="2137149"/>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cxnSp>
        <p:nvCxnSpPr>
          <p:cNvPr id="53" name="Straight Arrow Connector 52"/>
          <p:cNvCxnSpPr>
            <a:stCxn id="46" idx="2"/>
            <a:endCxn id="7" idx="0"/>
          </p:cNvCxnSpPr>
          <p:nvPr/>
        </p:nvCxnSpPr>
        <p:spPr>
          <a:xfrm flipH="1">
            <a:off x="4564897" y="2506481"/>
            <a:ext cx="1" cy="2179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95" name="Group 94"/>
          <p:cNvGrpSpPr/>
          <p:nvPr/>
        </p:nvGrpSpPr>
        <p:grpSpPr>
          <a:xfrm>
            <a:off x="4872688" y="4277504"/>
            <a:ext cx="1860181" cy="369332"/>
            <a:chOff x="5844989" y="4332422"/>
            <a:chExt cx="1860181" cy="369332"/>
          </a:xfrm>
        </p:grpSpPr>
        <p:grpSp>
          <p:nvGrpSpPr>
            <p:cNvPr id="55" name="Group 54"/>
            <p:cNvGrpSpPr/>
            <p:nvPr/>
          </p:nvGrpSpPr>
          <p:grpSpPr>
            <a:xfrm>
              <a:off x="5844989" y="4332422"/>
              <a:ext cx="646331" cy="369332"/>
              <a:chOff x="5683738" y="2239597"/>
              <a:chExt cx="646331" cy="369332"/>
            </a:xfrm>
          </p:grpSpPr>
          <p:sp>
            <p:nvSpPr>
              <p:cNvPr id="56" name="Rectangle 55"/>
              <p:cNvSpPr/>
              <p:nvPr/>
            </p:nvSpPr>
            <p:spPr>
              <a:xfrm>
                <a:off x="5696615" y="2287494"/>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57" name="TextBox 56"/>
              <p:cNvSpPr txBox="1"/>
              <p:nvPr/>
            </p:nvSpPr>
            <p:spPr>
              <a:xfrm>
                <a:off x="5683738" y="2239597"/>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58" name="Straight Connector 57"/>
              <p:cNvCxnSpPr/>
              <p:nvPr/>
            </p:nvCxnSpPr>
            <p:spPr>
              <a:xfrm flipV="1">
                <a:off x="6064032" y="2284842"/>
                <a:ext cx="0" cy="273600"/>
              </a:xfrm>
              <a:prstGeom prst="line">
                <a:avLst/>
              </a:prstGeom>
            </p:spPr>
            <p:style>
              <a:lnRef idx="1">
                <a:schemeClr val="dk1"/>
              </a:lnRef>
              <a:fillRef idx="0">
                <a:schemeClr val="dk1"/>
              </a:fillRef>
              <a:effectRef idx="0">
                <a:schemeClr val="dk1"/>
              </a:effectRef>
              <a:fontRef idx="minor">
                <a:schemeClr val="tx1"/>
              </a:fontRef>
            </p:style>
          </p:cxnSp>
        </p:grpSp>
        <p:sp>
          <p:nvSpPr>
            <p:cNvPr id="60" name="Rectangle 59"/>
            <p:cNvSpPr/>
            <p:nvPr/>
          </p:nvSpPr>
          <p:spPr>
            <a:xfrm>
              <a:off x="6473634"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62" name="Straight Connector 61"/>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65" name="Rectangle 64"/>
            <p:cNvSpPr/>
            <p:nvPr/>
          </p:nvSpPr>
          <p:spPr>
            <a:xfrm>
              <a:off x="7089402"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grpSp>
      <p:sp>
        <p:nvSpPr>
          <p:cNvPr id="69" name="Freeform 68"/>
          <p:cNvSpPr/>
          <p:nvPr/>
        </p:nvSpPr>
        <p:spPr>
          <a:xfrm>
            <a:off x="3053599" y="4117032"/>
            <a:ext cx="1498600" cy="1352550"/>
          </a:xfrm>
          <a:custGeom>
            <a:avLst/>
            <a:gdLst>
              <a:gd name="connsiteX0" fmla="*/ 1498600 w 1498600"/>
              <a:gd name="connsiteY0" fmla="*/ 0 h 1352550"/>
              <a:gd name="connsiteX1" fmla="*/ 1498600 w 1498600"/>
              <a:gd name="connsiteY1" fmla="*/ 641350 h 1352550"/>
              <a:gd name="connsiteX2" fmla="*/ 0 w 1498600"/>
              <a:gd name="connsiteY2" fmla="*/ 641350 h 1352550"/>
              <a:gd name="connsiteX3" fmla="*/ 0 w 1498600"/>
              <a:gd name="connsiteY3" fmla="*/ 1352550 h 1352550"/>
            </a:gdLst>
            <a:ahLst/>
            <a:cxnLst>
              <a:cxn ang="0">
                <a:pos x="connsiteX0" y="connsiteY0"/>
              </a:cxn>
              <a:cxn ang="0">
                <a:pos x="connsiteX1" y="connsiteY1"/>
              </a:cxn>
              <a:cxn ang="0">
                <a:pos x="connsiteX2" y="connsiteY2"/>
              </a:cxn>
              <a:cxn ang="0">
                <a:pos x="connsiteX3" y="connsiteY3"/>
              </a:cxn>
            </a:cxnLst>
            <a:rect l="l" t="t" r="r" b="b"/>
            <a:pathLst>
              <a:path w="1498600" h="1352550">
                <a:moveTo>
                  <a:pt x="1498600" y="0"/>
                </a:moveTo>
                <a:lnTo>
                  <a:pt x="1498600" y="641350"/>
                </a:lnTo>
                <a:lnTo>
                  <a:pt x="0" y="641350"/>
                </a:lnTo>
                <a:lnTo>
                  <a:pt x="0" y="1352550"/>
                </a:lnTo>
              </a:path>
            </a:pathLst>
          </a:custGeom>
          <a:ln w="1905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72" name="Straight Arrow Connector 71"/>
          <p:cNvCxnSpPr>
            <a:endCxn id="9" idx="1"/>
          </p:cNvCxnSpPr>
          <p:nvPr/>
        </p:nvCxnSpPr>
        <p:spPr>
          <a:xfrm flipV="1">
            <a:off x="3644149" y="3283451"/>
            <a:ext cx="29161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p:cNvCxnSpPr>
            <a:endCxn id="46" idx="1"/>
          </p:cNvCxnSpPr>
          <p:nvPr/>
        </p:nvCxnSpPr>
        <p:spPr>
          <a:xfrm>
            <a:off x="3548899" y="1996132"/>
            <a:ext cx="806647" cy="32568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0" name="TextBox 79"/>
          <p:cNvSpPr txBox="1"/>
          <p:nvPr/>
        </p:nvSpPr>
        <p:spPr>
          <a:xfrm>
            <a:off x="1504199" y="1642608"/>
            <a:ext cx="2848537" cy="369332"/>
          </a:xfrm>
          <a:prstGeom prst="rect">
            <a:avLst/>
          </a:prstGeom>
          <a:noFill/>
        </p:spPr>
        <p:txBody>
          <a:bodyPr wrap="none" rtlCol="0">
            <a:spAutoFit/>
          </a:bodyPr>
          <a:lstStyle/>
          <a:p>
            <a:r>
              <a:rPr lang="en-GB" dirty="0" smtClean="0">
                <a:solidFill>
                  <a:schemeClr val="accent6"/>
                </a:solidFill>
              </a:rPr>
              <a:t>Head row from MSHR buffer</a:t>
            </a:r>
            <a:endParaRPr lang="en-GB" dirty="0">
              <a:solidFill>
                <a:schemeClr val="accent6"/>
              </a:solidFill>
            </a:endParaRPr>
          </a:p>
        </p:txBody>
      </p:sp>
      <p:sp>
        <p:nvSpPr>
          <p:cNvPr id="81" name="TextBox 80"/>
          <p:cNvSpPr txBox="1"/>
          <p:nvPr/>
        </p:nvSpPr>
        <p:spPr>
          <a:xfrm>
            <a:off x="4777151" y="1507492"/>
            <a:ext cx="385042" cy="369332"/>
          </a:xfrm>
          <a:prstGeom prst="rect">
            <a:avLst/>
          </a:prstGeom>
          <a:noFill/>
        </p:spPr>
        <p:txBody>
          <a:bodyPr wrap="none" rtlCol="0">
            <a:spAutoFit/>
          </a:bodyPr>
          <a:lstStyle/>
          <a:p>
            <a:r>
              <a:rPr lang="en-GB" dirty="0" smtClean="0">
                <a:solidFill>
                  <a:schemeClr val="accent2"/>
                </a:solidFill>
              </a:rPr>
              <a:t>ID</a:t>
            </a:r>
            <a:endParaRPr lang="en-GB" dirty="0">
              <a:solidFill>
                <a:schemeClr val="accent2"/>
              </a:solidFill>
            </a:endParaRPr>
          </a:p>
        </p:txBody>
      </p:sp>
      <p:sp>
        <p:nvSpPr>
          <p:cNvPr id="82" name="TextBox 81"/>
          <p:cNvSpPr txBox="1"/>
          <p:nvPr/>
        </p:nvSpPr>
        <p:spPr>
          <a:xfrm>
            <a:off x="6167174" y="1562650"/>
            <a:ext cx="753668" cy="369332"/>
          </a:xfrm>
          <a:prstGeom prst="rect">
            <a:avLst/>
          </a:prstGeom>
          <a:noFill/>
        </p:spPr>
        <p:txBody>
          <a:bodyPr wrap="none" rtlCol="0">
            <a:spAutoFit/>
          </a:bodyPr>
          <a:lstStyle/>
          <a:p>
            <a:r>
              <a:rPr lang="en-GB" dirty="0" smtClean="0">
                <a:solidFill>
                  <a:schemeClr val="accent1"/>
                </a:solidFill>
              </a:rPr>
              <a:t>Offset</a:t>
            </a:r>
            <a:endParaRPr lang="en-GB" dirty="0">
              <a:solidFill>
                <a:schemeClr val="accent1"/>
              </a:solidFill>
            </a:endParaRPr>
          </a:p>
        </p:txBody>
      </p:sp>
      <p:cxnSp>
        <p:nvCxnSpPr>
          <p:cNvPr id="83" name="Straight Arrow Connector 82"/>
          <p:cNvCxnSpPr>
            <a:stCxn id="81" idx="2"/>
          </p:cNvCxnSpPr>
          <p:nvPr/>
        </p:nvCxnSpPr>
        <p:spPr>
          <a:xfrm>
            <a:off x="4969672" y="1876824"/>
            <a:ext cx="56998" cy="3165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6" name="Straight Arrow Connector 85"/>
          <p:cNvCxnSpPr>
            <a:endCxn id="41" idx="3"/>
          </p:cNvCxnSpPr>
          <p:nvPr/>
        </p:nvCxnSpPr>
        <p:spPr>
          <a:xfrm flipH="1">
            <a:off x="5456319" y="1857111"/>
            <a:ext cx="812334" cy="469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809988" y="2141815"/>
            <a:ext cx="646331" cy="369332"/>
            <a:chOff x="5683738" y="2239597"/>
            <a:chExt cx="646331" cy="369332"/>
          </a:xfrm>
        </p:grpSpPr>
        <p:sp>
          <p:nvSpPr>
            <p:cNvPr id="40" name="Rectangle 39"/>
            <p:cNvSpPr/>
            <p:nvPr/>
          </p:nvSpPr>
          <p:spPr>
            <a:xfrm>
              <a:off x="5696615" y="2287494"/>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43" name="Straight Connector 42"/>
            <p:cNvCxnSpPr/>
            <p:nvPr/>
          </p:nvCxnSpPr>
          <p:spPr>
            <a:xfrm flipV="1">
              <a:off x="6064032" y="2284842"/>
              <a:ext cx="0" cy="273600"/>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5683738" y="2239597"/>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grpSp>
      <p:sp>
        <p:nvSpPr>
          <p:cNvPr id="104" name="TextBox 103"/>
          <p:cNvSpPr txBox="1"/>
          <p:nvPr/>
        </p:nvSpPr>
        <p:spPr>
          <a:xfrm>
            <a:off x="4513789" y="4270713"/>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grpSp>
        <p:nvGrpSpPr>
          <p:cNvPr id="118" name="Group 117"/>
          <p:cNvGrpSpPr/>
          <p:nvPr/>
        </p:nvGrpSpPr>
        <p:grpSpPr>
          <a:xfrm>
            <a:off x="2137276" y="6085921"/>
            <a:ext cx="1861952" cy="369788"/>
            <a:chOff x="3109577" y="6140839"/>
            <a:chExt cx="1861952" cy="369788"/>
          </a:xfrm>
        </p:grpSpPr>
        <p:grpSp>
          <p:nvGrpSpPr>
            <p:cNvPr id="106" name="Group 105"/>
            <p:cNvGrpSpPr/>
            <p:nvPr/>
          </p:nvGrpSpPr>
          <p:grpSpPr>
            <a:xfrm>
              <a:off x="3109577" y="6140839"/>
              <a:ext cx="646331" cy="369332"/>
              <a:chOff x="5683738" y="2239597"/>
              <a:chExt cx="646331" cy="369332"/>
            </a:xfrm>
          </p:grpSpPr>
          <p:sp>
            <p:nvSpPr>
              <p:cNvPr id="110" name="Rectangle 109"/>
              <p:cNvSpPr/>
              <p:nvPr/>
            </p:nvSpPr>
            <p:spPr>
              <a:xfrm>
                <a:off x="5696615" y="2287494"/>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111" name="TextBox 110"/>
              <p:cNvSpPr txBox="1"/>
              <p:nvPr/>
            </p:nvSpPr>
            <p:spPr>
              <a:xfrm>
                <a:off x="5683738" y="2239597"/>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112" name="Straight Connector 111"/>
              <p:cNvCxnSpPr/>
              <p:nvPr/>
            </p:nvCxnSpPr>
            <p:spPr>
              <a:xfrm flipV="1">
                <a:off x="6064032" y="2284842"/>
                <a:ext cx="0" cy="273600"/>
              </a:xfrm>
              <a:prstGeom prst="line">
                <a:avLst/>
              </a:prstGeom>
            </p:spPr>
            <p:style>
              <a:lnRef idx="1">
                <a:schemeClr val="dk1"/>
              </a:lnRef>
              <a:fillRef idx="0">
                <a:schemeClr val="dk1"/>
              </a:fillRef>
              <a:effectRef idx="0">
                <a:schemeClr val="dk1"/>
              </a:effectRef>
              <a:fontRef idx="minor">
                <a:schemeClr val="tx1"/>
              </a:fontRef>
            </p:style>
          </p:cxnSp>
        </p:grpSp>
        <p:sp>
          <p:nvSpPr>
            <p:cNvPr id="109" name="Rectangle 108"/>
            <p:cNvSpPr/>
            <p:nvPr/>
          </p:nvSpPr>
          <p:spPr>
            <a:xfrm>
              <a:off x="4355761" y="619099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grpSp>
          <p:nvGrpSpPr>
            <p:cNvPr id="113" name="Group 112"/>
            <p:cNvGrpSpPr/>
            <p:nvPr/>
          </p:nvGrpSpPr>
          <p:grpSpPr>
            <a:xfrm>
              <a:off x="3730265" y="6141295"/>
              <a:ext cx="646331" cy="369332"/>
              <a:chOff x="5681334" y="2239597"/>
              <a:chExt cx="646331" cy="369332"/>
            </a:xfrm>
          </p:grpSpPr>
          <p:sp>
            <p:nvSpPr>
              <p:cNvPr id="114" name="Rectangle 113"/>
              <p:cNvSpPr/>
              <p:nvPr/>
            </p:nvSpPr>
            <p:spPr>
              <a:xfrm>
                <a:off x="5696615" y="2287494"/>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115" name="Straight Connector 114"/>
              <p:cNvCxnSpPr/>
              <p:nvPr/>
            </p:nvCxnSpPr>
            <p:spPr>
              <a:xfrm flipV="1">
                <a:off x="6064032" y="2284842"/>
                <a:ext cx="0" cy="273600"/>
              </a:xfrm>
              <a:prstGeom prst="line">
                <a:avLst/>
              </a:prstGeom>
            </p:spPr>
            <p:style>
              <a:lnRef idx="1">
                <a:schemeClr val="dk1"/>
              </a:lnRef>
              <a:fillRef idx="0">
                <a:schemeClr val="dk1"/>
              </a:fillRef>
              <a:effectRef idx="0">
                <a:schemeClr val="dk1"/>
              </a:effectRef>
              <a:fontRef idx="minor">
                <a:schemeClr val="tx1"/>
              </a:fontRef>
            </p:style>
          </p:cxnSp>
          <p:sp>
            <p:nvSpPr>
              <p:cNvPr id="116" name="TextBox 115"/>
              <p:cNvSpPr txBox="1"/>
              <p:nvPr/>
            </p:nvSpPr>
            <p:spPr>
              <a:xfrm>
                <a:off x="5681334" y="2239597"/>
                <a:ext cx="646331" cy="369332"/>
              </a:xfrm>
              <a:prstGeom prst="rect">
                <a:avLst/>
              </a:prstGeom>
              <a:noFill/>
            </p:spPr>
            <p:txBody>
              <a:bodyPr wrap="none" rtlCol="0">
                <a:spAutoFit/>
              </a:bodyPr>
              <a:lstStyle/>
              <a:p>
                <a:pPr algn="ctr"/>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grpSp>
      </p:grpSp>
      <p:cxnSp>
        <p:nvCxnSpPr>
          <p:cNvPr id="54" name="Straight Arrow Connector 53"/>
          <p:cNvCxnSpPr/>
          <p:nvPr/>
        </p:nvCxnSpPr>
        <p:spPr>
          <a:xfrm>
            <a:off x="7712658" y="1052085"/>
            <a:ext cx="316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Rectangle 60"/>
          <p:cNvSpPr/>
          <p:nvPr/>
        </p:nvSpPr>
        <p:spPr>
          <a:xfrm>
            <a:off x="8041237"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3" name="TextBox 62"/>
          <p:cNvSpPr txBox="1"/>
          <p:nvPr/>
        </p:nvSpPr>
        <p:spPr>
          <a:xfrm>
            <a:off x="8028360" y="867419"/>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64" name="Straight Connector 63"/>
          <p:cNvCxnSpPr/>
          <p:nvPr/>
        </p:nvCxnSpPr>
        <p:spPr>
          <a:xfrm flipV="1">
            <a:off x="8408654" y="917512"/>
            <a:ext cx="0" cy="273600"/>
          </a:xfrm>
          <a:prstGeom prst="line">
            <a:avLst/>
          </a:prstGeom>
        </p:spPr>
        <p:style>
          <a:lnRef idx="1">
            <a:schemeClr val="dk1"/>
          </a:lnRef>
          <a:fillRef idx="0">
            <a:schemeClr val="dk1"/>
          </a:fillRef>
          <a:effectRef idx="0">
            <a:schemeClr val="dk1"/>
          </a:effectRef>
          <a:fontRef idx="minor">
            <a:schemeClr val="tx1"/>
          </a:fontRef>
        </p:style>
      </p:cxnSp>
      <p:sp>
        <p:nvSpPr>
          <p:cNvPr id="66" name="Rectangle 65"/>
          <p:cNvSpPr/>
          <p:nvPr/>
        </p:nvSpPr>
        <p:spPr>
          <a:xfrm>
            <a:off x="8657005"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67" name="Straight Connector 66"/>
          <p:cNvCxnSpPr/>
          <p:nvPr/>
        </p:nvCxnSpPr>
        <p:spPr>
          <a:xfrm flipV="1">
            <a:off x="9026193" y="917512"/>
            <a:ext cx="0" cy="273600"/>
          </a:xfrm>
          <a:prstGeom prst="line">
            <a:avLst/>
          </a:prstGeom>
        </p:spPr>
        <p:style>
          <a:lnRef idx="1">
            <a:schemeClr val="dk1"/>
          </a:lnRef>
          <a:fillRef idx="0">
            <a:schemeClr val="dk1"/>
          </a:fillRef>
          <a:effectRef idx="0">
            <a:schemeClr val="dk1"/>
          </a:effectRef>
          <a:fontRef idx="minor">
            <a:schemeClr val="tx1"/>
          </a:fontRef>
        </p:style>
      </p:cxnSp>
      <p:sp>
        <p:nvSpPr>
          <p:cNvPr id="68" name="Rectangle 67"/>
          <p:cNvSpPr/>
          <p:nvPr/>
        </p:nvSpPr>
        <p:spPr>
          <a:xfrm>
            <a:off x="9272773"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Ubuntu Mono" panose="020B0509030602030204" pitchFamily="49" charset="0"/>
            </a:endParaRPr>
          </a:p>
        </p:txBody>
      </p:sp>
      <p:sp>
        <p:nvSpPr>
          <p:cNvPr id="87" name="Rectangle 86"/>
          <p:cNvSpPr/>
          <p:nvPr/>
        </p:nvSpPr>
        <p:spPr>
          <a:xfrm>
            <a:off x="6465014" y="916160"/>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8" name="Rectangle 87"/>
          <p:cNvSpPr/>
          <p:nvPr/>
        </p:nvSpPr>
        <p:spPr>
          <a:xfrm>
            <a:off x="7080781" y="916160"/>
            <a:ext cx="615600"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9" name="TextBox 88"/>
          <p:cNvSpPr txBox="1"/>
          <p:nvPr/>
        </p:nvSpPr>
        <p:spPr>
          <a:xfrm>
            <a:off x="6410934" y="881051"/>
            <a:ext cx="761747" cy="369332"/>
          </a:xfrm>
          <a:prstGeom prst="rect">
            <a:avLst/>
          </a:prstGeom>
          <a:noFill/>
        </p:spPr>
        <p:txBody>
          <a:bodyPr wrap="none" rtlCol="0">
            <a:spAutoFit/>
          </a:bodyPr>
          <a:lstStyle/>
          <a:p>
            <a:r>
              <a:rPr lang="en-GB" dirty="0" smtClean="0">
                <a:latin typeface="Ubuntu Mono" panose="020B0509030602030204" pitchFamily="49" charset="0"/>
              </a:rPr>
              <a:t>0x736</a:t>
            </a:r>
            <a:endParaRPr lang="en-GB" dirty="0">
              <a:latin typeface="Ubuntu Mono" panose="020B0509030602030204" pitchFamily="49" charset="0"/>
            </a:endParaRPr>
          </a:p>
        </p:txBody>
      </p:sp>
      <p:sp>
        <p:nvSpPr>
          <p:cNvPr id="90" name="TextBox 89"/>
          <p:cNvSpPr txBox="1"/>
          <p:nvPr/>
        </p:nvSpPr>
        <p:spPr>
          <a:xfrm>
            <a:off x="7180911" y="863922"/>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cxnSp>
        <p:nvCxnSpPr>
          <p:cNvPr id="91" name="Straight Connector 90"/>
          <p:cNvCxnSpPr/>
          <p:nvPr/>
        </p:nvCxnSpPr>
        <p:spPr>
          <a:xfrm>
            <a:off x="7842568" y="671786"/>
            <a:ext cx="0" cy="74295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93" name="TextBox 92"/>
          <p:cNvSpPr txBox="1"/>
          <p:nvPr/>
        </p:nvSpPr>
        <p:spPr>
          <a:xfrm>
            <a:off x="6552606" y="565071"/>
            <a:ext cx="478401" cy="369332"/>
          </a:xfrm>
          <a:prstGeom prst="rect">
            <a:avLst/>
          </a:prstGeom>
          <a:noFill/>
        </p:spPr>
        <p:txBody>
          <a:bodyPr wrap="square" rtlCol="0">
            <a:spAutoFit/>
          </a:bodyPr>
          <a:lstStyle/>
          <a:p>
            <a:r>
              <a:rPr lang="en-GB" dirty="0" smtClean="0"/>
              <a:t>tag</a:t>
            </a:r>
            <a:endParaRPr lang="en-GB" dirty="0"/>
          </a:p>
        </p:txBody>
      </p:sp>
      <p:sp>
        <p:nvSpPr>
          <p:cNvPr id="94" name="TextBox 93"/>
          <p:cNvSpPr txBox="1"/>
          <p:nvPr/>
        </p:nvSpPr>
        <p:spPr>
          <a:xfrm>
            <a:off x="7431738" y="3129562"/>
            <a:ext cx="4633734" cy="1200329"/>
          </a:xfrm>
          <a:prstGeom prst="rect">
            <a:avLst/>
          </a:prstGeom>
          <a:noFill/>
        </p:spPr>
        <p:txBody>
          <a:bodyPr wrap="square" rtlCol="0">
            <a:spAutoFit/>
          </a:bodyPr>
          <a:lstStyle/>
          <a:p>
            <a:r>
              <a:rPr lang="en-GB" sz="2400" dirty="0" smtClean="0"/>
              <a:t>One read, one write per request: insertion pipelined without stall</a:t>
            </a:r>
          </a:p>
          <a:p>
            <a:r>
              <a:rPr lang="en-GB" sz="2400" dirty="0" smtClean="0"/>
              <a:t>(dual-port BRAM)</a:t>
            </a:r>
          </a:p>
        </p:txBody>
      </p:sp>
      <p:sp>
        <p:nvSpPr>
          <p:cNvPr id="71" name="TextBox 70"/>
          <p:cNvSpPr txBox="1"/>
          <p:nvPr/>
        </p:nvSpPr>
        <p:spPr>
          <a:xfrm>
            <a:off x="8628847" y="863922"/>
            <a:ext cx="646331" cy="369332"/>
          </a:xfrm>
          <a:prstGeom prst="rect">
            <a:avLst/>
          </a:prstGeom>
          <a:noFill/>
        </p:spPr>
        <p:txBody>
          <a:bodyPr wrap="none" rtlCol="0">
            <a:spAutoFit/>
          </a:bodyPr>
          <a:lstStyle/>
          <a:p>
            <a:pPr algn="ctr"/>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sp>
        <p:nvSpPr>
          <p:cNvPr id="74" name="TextBox 73"/>
          <p:cNvSpPr txBox="1"/>
          <p:nvPr/>
        </p:nvSpPr>
        <p:spPr>
          <a:xfrm>
            <a:off x="7154914" y="564826"/>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sp>
        <p:nvSpPr>
          <p:cNvPr id="75" name="TextBox 74"/>
          <p:cNvSpPr txBox="1"/>
          <p:nvPr/>
        </p:nvSpPr>
        <p:spPr>
          <a:xfrm>
            <a:off x="8048870" y="564826"/>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76" name="TextBox 75"/>
          <p:cNvSpPr txBox="1"/>
          <p:nvPr/>
        </p:nvSpPr>
        <p:spPr>
          <a:xfrm>
            <a:off x="8138949" y="1131408"/>
            <a:ext cx="746378"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78" name="TextBox 77"/>
          <p:cNvSpPr txBox="1"/>
          <p:nvPr/>
        </p:nvSpPr>
        <p:spPr>
          <a:xfrm>
            <a:off x="8612463" y="564826"/>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84" name="TextBox 83"/>
          <p:cNvSpPr txBox="1"/>
          <p:nvPr/>
        </p:nvSpPr>
        <p:spPr>
          <a:xfrm>
            <a:off x="8737079" y="1135297"/>
            <a:ext cx="836935"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85" name="TextBox 84"/>
          <p:cNvSpPr txBox="1"/>
          <p:nvPr/>
        </p:nvSpPr>
        <p:spPr>
          <a:xfrm>
            <a:off x="9337443" y="564826"/>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spTree>
    <p:extLst>
      <p:ext uri="{BB962C8B-B14F-4D97-AF65-F5344CB8AC3E}">
        <p14:creationId xmlns:p14="http://schemas.microsoft.com/office/powerpoint/2010/main" val="16473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par>
                                <p:cTn id="24" presetID="10" presetClass="entr" presetSubtype="0"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par>
                                <p:cTn id="27" presetID="10"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36" presetClass="path" presetSubtype="0" accel="50000" decel="50000" fill="hold" grpId="1" nodeType="clickEffect">
                                  <p:stCondLst>
                                    <p:cond delay="0"/>
                                  </p:stCondLst>
                                  <p:childTnLst>
                                    <p:animMotion origin="layout" path="M 0.00104 4.07407E-6 L 0.00104 0.15555 C 0.00104 0.22523 0.00417 0.31134 0.00703 0.31134 L 0.01302 0.31134 " pathEditMode="relative" rAng="0" ptsTypes="AAAA">
                                      <p:cBhvr>
                                        <p:cTn id="36" dur="1000" fill="hold"/>
                                        <p:tgtEl>
                                          <p:spTgt spid="46"/>
                                        </p:tgtEl>
                                        <p:attrNameLst>
                                          <p:attrName>ppt_x</p:attrName>
                                          <p:attrName>ppt_y</p:attrName>
                                        </p:attrNameLst>
                                      </p:cBhvr>
                                      <p:rCtr x="599" y="15556"/>
                                    </p:animMotion>
                                  </p:childTnLst>
                                </p:cTn>
                              </p:par>
                              <p:par>
                                <p:cTn id="37" presetID="10" presetClass="exit" presetSubtype="0" fill="hold" nodeType="withEffect">
                                  <p:stCondLst>
                                    <p:cond delay="0"/>
                                  </p:stCondLst>
                                  <p:childTnLst>
                                    <p:animEffect transition="out" filter="fade">
                                      <p:cBhvr>
                                        <p:cTn id="38" dur="500"/>
                                        <p:tgtEl>
                                          <p:spTgt spid="79"/>
                                        </p:tgtEl>
                                      </p:cBhvr>
                                    </p:animEffect>
                                    <p:set>
                                      <p:cBhvr>
                                        <p:cTn id="39" dur="1" fill="hold">
                                          <p:stCondLst>
                                            <p:cond delay="499"/>
                                          </p:stCondLst>
                                        </p:cTn>
                                        <p:tgtEl>
                                          <p:spTgt spid="7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0"/>
                                        </p:tgtEl>
                                      </p:cBhvr>
                                    </p:animEffect>
                                    <p:set>
                                      <p:cBhvr>
                                        <p:cTn id="42" dur="1" fill="hold">
                                          <p:stCondLst>
                                            <p:cond delay="499"/>
                                          </p:stCondLst>
                                        </p:cTn>
                                        <p:tgtEl>
                                          <p:spTgt spid="8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81"/>
                                        </p:tgtEl>
                                      </p:cBhvr>
                                    </p:animEffect>
                                    <p:set>
                                      <p:cBhvr>
                                        <p:cTn id="45" dur="1" fill="hold">
                                          <p:stCondLst>
                                            <p:cond delay="499"/>
                                          </p:stCondLst>
                                        </p:cTn>
                                        <p:tgtEl>
                                          <p:spTgt spid="8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3"/>
                                        </p:tgtEl>
                                      </p:cBhvr>
                                    </p:animEffect>
                                    <p:set>
                                      <p:cBhvr>
                                        <p:cTn id="48" dur="1" fill="hold">
                                          <p:stCondLst>
                                            <p:cond delay="499"/>
                                          </p:stCondLst>
                                        </p:cTn>
                                        <p:tgtEl>
                                          <p:spTgt spid="8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86"/>
                                        </p:tgtEl>
                                      </p:cBhvr>
                                    </p:animEffect>
                                    <p:set>
                                      <p:cBhvr>
                                        <p:cTn id="51" dur="1" fill="hold">
                                          <p:stCondLst>
                                            <p:cond delay="499"/>
                                          </p:stCondLst>
                                        </p:cTn>
                                        <p:tgtEl>
                                          <p:spTgt spid="8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82"/>
                                        </p:tgtEl>
                                      </p:cBhvr>
                                    </p:animEffect>
                                    <p:set>
                                      <p:cBhvr>
                                        <p:cTn id="54" dur="1" fill="hold">
                                          <p:stCondLst>
                                            <p:cond delay="499"/>
                                          </p:stCondLst>
                                        </p:cTn>
                                        <p:tgtEl>
                                          <p:spTgt spid="82"/>
                                        </p:tgtEl>
                                        <p:attrNameLst>
                                          <p:attrName>style.visibility</p:attrName>
                                        </p:attrNameLst>
                                      </p:cBhvr>
                                      <p:to>
                                        <p:strVal val="hidden"/>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500"/>
                                        <p:tgtEl>
                                          <p:spTgt spid="95"/>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path" presetSubtype="0" accel="50000" decel="50000" fill="hold" nodeType="clickEffect">
                                  <p:stCondLst>
                                    <p:cond delay="0"/>
                                  </p:stCondLst>
                                  <p:childTnLst>
                                    <p:animMotion origin="layout" path="M -1.45833E-6 -2.96296E-6 L -0.11237 -2.96296E-6 C -0.1625 -2.96296E-6 -0.22435 0.07199 -0.22435 0.13172 L -0.22435 0.26389 " pathEditMode="relative" rAng="0" ptsTypes="AAAA">
                                      <p:cBhvr>
                                        <p:cTn id="65" dur="1000" fill="hold"/>
                                        <p:tgtEl>
                                          <p:spTgt spid="95"/>
                                        </p:tgtEl>
                                        <p:attrNameLst>
                                          <p:attrName>ppt_x</p:attrName>
                                          <p:attrName>ppt_y</p:attrName>
                                        </p:attrNameLst>
                                      </p:cBhvr>
                                      <p:rCtr x="-11224" y="13194"/>
                                    </p:animMotion>
                                  </p:childTnLst>
                                </p:cTn>
                              </p:par>
                            </p:childTnLst>
                          </p:cTn>
                        </p:par>
                        <p:par>
                          <p:cTn id="66" fill="hold">
                            <p:stCondLst>
                              <p:cond delay="1000"/>
                            </p:stCondLst>
                            <p:childTnLst>
                              <p:par>
                                <p:cTn id="67" presetID="42" presetClass="path" presetSubtype="0" accel="50000" decel="50000" fill="hold" nodeType="afterEffect">
                                  <p:stCondLst>
                                    <p:cond delay="0"/>
                                  </p:stCondLst>
                                  <p:childTnLst>
                                    <p:animMotion origin="layout" path="M -3.33333E-6 -3.7037E-7 L -0.16836 0.575 " pathEditMode="relative" rAng="0" ptsTypes="AA">
                                      <p:cBhvr>
                                        <p:cTn id="68" dur="1000" fill="hold"/>
                                        <p:tgtEl>
                                          <p:spTgt spid="47"/>
                                        </p:tgtEl>
                                        <p:attrNameLst>
                                          <p:attrName>ppt_x</p:attrName>
                                          <p:attrName>ppt_y</p:attrName>
                                        </p:attrNameLst>
                                      </p:cBhvr>
                                      <p:rCtr x="-8424" y="28750"/>
                                    </p:animMotion>
                                  </p:childTnLst>
                                </p:cTn>
                              </p:par>
                            </p:childTnLst>
                          </p:cTn>
                        </p:par>
                        <p:par>
                          <p:cTn id="69" fill="hold">
                            <p:stCondLst>
                              <p:cond delay="2000"/>
                            </p:stCondLst>
                            <p:childTnLst>
                              <p:par>
                                <p:cTn id="70" presetID="1" presetClass="entr" presetSubtype="0" fill="hold" nodeType="afterEffect">
                                  <p:stCondLst>
                                    <p:cond delay="0"/>
                                  </p:stCondLst>
                                  <p:childTnLst>
                                    <p:set>
                                      <p:cBhvr>
                                        <p:cTn id="71" dur="1" fill="hold">
                                          <p:stCondLst>
                                            <p:cond delay="0"/>
                                          </p:stCondLst>
                                        </p:cTn>
                                        <p:tgtEl>
                                          <p:spTgt spid="118"/>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95"/>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4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1" nodeType="clickEffect">
                                  <p:stCondLst>
                                    <p:cond delay="0"/>
                                  </p:stCondLst>
                                  <p:childTnLst>
                                    <p:animMotion origin="layout" path="M 2.08333E-7 2.96296E-6 L -0.10156 -0.17084 " pathEditMode="relative" rAng="0" ptsTypes="AA">
                                      <p:cBhvr>
                                        <p:cTn id="79" dur="1000" fill="hold"/>
                                        <p:tgtEl>
                                          <p:spTgt spid="104"/>
                                        </p:tgtEl>
                                        <p:attrNameLst>
                                          <p:attrName>ppt_x</p:attrName>
                                          <p:attrName>ppt_y</p:attrName>
                                        </p:attrNameLst>
                                      </p:cBhvr>
                                      <p:rCtr x="-5078" y="-8542"/>
                                    </p:animMotion>
                                  </p:childTnLst>
                                </p:cTn>
                              </p:par>
                            </p:childTnLst>
                          </p:cTn>
                        </p:par>
                        <p:par>
                          <p:cTn id="80" fill="hold">
                            <p:stCondLst>
                              <p:cond delay="1000"/>
                            </p:stCondLst>
                            <p:childTnLst>
                              <p:par>
                                <p:cTn id="81" presetID="36" presetClass="path" presetSubtype="0" accel="50000" decel="50000" fill="hold" nodeType="afterEffect">
                                  <p:stCondLst>
                                    <p:cond delay="0"/>
                                  </p:stCondLst>
                                  <p:childTnLst>
                                    <p:animMotion origin="layout" path="M -2.5E-6 0.00023 L -2.5E-6 -0.20208 C -2.5E-6 -0.44028 -0.00872 -0.40393 0.08399 -0.40393 L 0.16849 -0.40393 " pathEditMode="relative" rAng="0" ptsTypes="AAAA">
                                      <p:cBhvr>
                                        <p:cTn id="82" dur="1000" fill="hold"/>
                                        <p:tgtEl>
                                          <p:spTgt spid="118"/>
                                        </p:tgtEl>
                                        <p:attrNameLst>
                                          <p:attrName>ppt_x</p:attrName>
                                          <p:attrName>ppt_y</p:attrName>
                                        </p:attrNameLst>
                                      </p:cBhvr>
                                      <p:rCtr x="8411" y="-20324"/>
                                    </p:animMotion>
                                  </p:childTnLst>
                                </p:cTn>
                              </p:par>
                            </p:childTnLst>
                          </p:cTn>
                        </p:par>
                        <p:par>
                          <p:cTn id="83" fill="hold">
                            <p:stCondLst>
                              <p:cond delay="2000"/>
                            </p:stCondLst>
                            <p:childTnLst>
                              <p:par>
                                <p:cTn id="84" presetID="10" presetClass="exit" presetSubtype="0" fill="hold" nodeType="afterEffect">
                                  <p:stCondLst>
                                    <p:cond delay="0"/>
                                  </p:stCondLst>
                                  <p:childTnLst>
                                    <p:animEffect transition="out" filter="fade">
                                      <p:cBhvr>
                                        <p:cTn id="85" dur="500"/>
                                        <p:tgtEl>
                                          <p:spTgt spid="118"/>
                                        </p:tgtEl>
                                      </p:cBhvr>
                                    </p:animEffect>
                                    <p:set>
                                      <p:cBhvr>
                                        <p:cTn id="86" dur="1" fill="hold">
                                          <p:stCondLst>
                                            <p:cond delay="499"/>
                                          </p:stCondLst>
                                        </p:cTn>
                                        <p:tgtEl>
                                          <p:spTgt spid="118"/>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94">
                                            <p:txEl>
                                              <p:pRg st="0" end="0"/>
                                            </p:txEl>
                                          </p:spTgt>
                                        </p:tgtEl>
                                        <p:attrNameLst>
                                          <p:attrName>style.visibility</p:attrName>
                                        </p:attrNameLst>
                                      </p:cBhvr>
                                      <p:to>
                                        <p:strVal val="visible"/>
                                      </p:to>
                                    </p:set>
                                    <p:animEffect transition="in" filter="fade">
                                      <p:cBhvr>
                                        <p:cTn id="89" dur="500"/>
                                        <p:tgtEl>
                                          <p:spTgt spid="94">
                                            <p:txEl>
                                              <p:pRg st="0" end="0"/>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94">
                                            <p:txEl>
                                              <p:pRg st="1" end="1"/>
                                            </p:txEl>
                                          </p:spTgt>
                                        </p:tgtEl>
                                        <p:attrNameLst>
                                          <p:attrName>style.visibility</p:attrName>
                                        </p:attrNameLst>
                                      </p:cBhvr>
                                      <p:to>
                                        <p:strVal val="visible"/>
                                      </p:to>
                                    </p:set>
                                    <p:animEffect transition="in" filter="fade">
                                      <p:cBhvr>
                                        <p:cTn id="92" dur="500"/>
                                        <p:tgtEl>
                                          <p:spTgt spid="94">
                                            <p:txEl>
                                              <p:pRg st="1" end="1"/>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80" grpId="0"/>
      <p:bldP spid="80" grpId="1"/>
      <p:bldP spid="81" grpId="0"/>
      <p:bldP spid="81" grpId="1"/>
      <p:bldP spid="82" grpId="0"/>
      <p:bldP spid="82" grpId="1"/>
      <p:bldP spid="104" grpId="0"/>
      <p:bldP spid="104" grpId="1"/>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2138161" y="6431129"/>
            <a:ext cx="1860181" cy="369332"/>
            <a:chOff x="5844989" y="4332422"/>
            <a:chExt cx="1860181" cy="369332"/>
          </a:xfrm>
        </p:grpSpPr>
        <p:sp>
          <p:nvSpPr>
            <p:cNvPr id="98" name="Rectangle 97"/>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9" name="TextBox 98"/>
            <p:cNvSpPr txBox="1"/>
            <p:nvPr/>
          </p:nvSpPr>
          <p:spPr>
            <a:xfrm>
              <a:off x="5844989" y="4332422"/>
              <a:ext cx="184731" cy="369332"/>
            </a:xfrm>
            <a:prstGeom prst="rect">
              <a:avLst/>
            </a:prstGeom>
            <a:noFill/>
          </p:spPr>
          <p:txBody>
            <a:bodyPr wrap="none" rtlCol="0">
              <a:spAutoFit/>
            </a:bodyPr>
            <a:lstStyle/>
            <a:p>
              <a:endParaRPr lang="en-GB" dirty="0">
                <a:solidFill>
                  <a:schemeClr val="accent1"/>
                </a:solidFill>
              </a:endParaRPr>
            </a:p>
          </p:txBody>
        </p:sp>
        <p:cxnSp>
          <p:nvCxnSpPr>
            <p:cNvPr id="100" name="Straight Connector 99"/>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101" name="Rectangle 100"/>
            <p:cNvSpPr/>
            <p:nvPr/>
          </p:nvSpPr>
          <p:spPr>
            <a:xfrm>
              <a:off x="6473634" y="4382576"/>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02" name="Straight Connector 101"/>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103" name="Rectangle 102"/>
            <p:cNvSpPr/>
            <p:nvPr/>
          </p:nvSpPr>
          <p:spPr>
            <a:xfrm>
              <a:off x="7089402" y="4381271"/>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sp>
        <p:nvSpPr>
          <p:cNvPr id="2" name="Title 1"/>
          <p:cNvSpPr>
            <a:spLocks noGrp="1"/>
          </p:cNvSpPr>
          <p:nvPr>
            <p:ph type="title"/>
          </p:nvPr>
        </p:nvSpPr>
        <p:spPr/>
        <p:txBody>
          <a:bodyPr/>
          <a:lstStyle/>
          <a:p>
            <a:r>
              <a:rPr lang="en-GB" dirty="0" smtClean="0"/>
              <a:t>Subentry Buffer</a:t>
            </a:r>
            <a:endParaRPr lang="en-GB" dirty="0"/>
          </a:p>
        </p:txBody>
      </p:sp>
      <p:sp>
        <p:nvSpPr>
          <p:cNvPr id="6" name="Slide Number Placeholder 5"/>
          <p:cNvSpPr>
            <a:spLocks noGrp="1"/>
          </p:cNvSpPr>
          <p:nvPr>
            <p:ph type="sldNum" sz="quarter" idx="12"/>
          </p:nvPr>
        </p:nvSpPr>
        <p:spPr/>
        <p:txBody>
          <a:bodyPr/>
          <a:lstStyle/>
          <a:p>
            <a:fld id="{CA030DB0-FDFB-4B67-8BAE-BD199550D61A}" type="slidenum">
              <a:rPr lang="en-GB" smtClean="0"/>
              <a:t>17</a:t>
            </a:fld>
            <a:endParaRPr lang="en-GB"/>
          </a:p>
        </p:txBody>
      </p:sp>
      <p:sp>
        <p:nvSpPr>
          <p:cNvPr id="4" name="Rectangle 3"/>
          <p:cNvSpPr/>
          <p:nvPr/>
        </p:nvSpPr>
        <p:spPr>
          <a:xfrm>
            <a:off x="3935760" y="2708920"/>
            <a:ext cx="3175489" cy="14120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Subentry</a:t>
            </a:r>
          </a:p>
          <a:p>
            <a:pPr algn="ctr"/>
            <a:r>
              <a:rPr lang="en-GB" dirty="0" smtClean="0"/>
              <a:t>buffer</a:t>
            </a:r>
            <a:endParaRPr lang="en-GB" dirty="0"/>
          </a:p>
        </p:txBody>
      </p:sp>
      <p:sp>
        <p:nvSpPr>
          <p:cNvPr id="7" name="TextBox 6"/>
          <p:cNvSpPr txBox="1"/>
          <p:nvPr/>
        </p:nvSpPr>
        <p:spPr>
          <a:xfrm>
            <a:off x="4226118" y="2724476"/>
            <a:ext cx="677558" cy="307777"/>
          </a:xfrm>
          <a:prstGeom prst="rect">
            <a:avLst/>
          </a:prstGeom>
          <a:noFill/>
        </p:spPr>
        <p:txBody>
          <a:bodyPr wrap="none" rtlCol="0">
            <a:spAutoFit/>
          </a:bodyPr>
          <a:lstStyle/>
          <a:p>
            <a:r>
              <a:rPr lang="en-GB" sz="1400" dirty="0" err="1" smtClean="0"/>
              <a:t>rdaddr</a:t>
            </a:r>
            <a:endParaRPr lang="en-GB" sz="1400" dirty="0"/>
          </a:p>
        </p:txBody>
      </p:sp>
      <p:sp>
        <p:nvSpPr>
          <p:cNvPr id="8" name="TextBox 7"/>
          <p:cNvSpPr txBox="1"/>
          <p:nvPr/>
        </p:nvSpPr>
        <p:spPr>
          <a:xfrm>
            <a:off x="4232851" y="3795669"/>
            <a:ext cx="664093" cy="307777"/>
          </a:xfrm>
          <a:prstGeom prst="rect">
            <a:avLst/>
          </a:prstGeom>
          <a:noFill/>
        </p:spPr>
        <p:txBody>
          <a:bodyPr wrap="none" rtlCol="0">
            <a:spAutoFit/>
          </a:bodyPr>
          <a:lstStyle/>
          <a:p>
            <a:r>
              <a:rPr lang="en-GB" sz="1400" dirty="0" err="1" smtClean="0"/>
              <a:t>rddata</a:t>
            </a:r>
            <a:endParaRPr lang="en-GB" sz="1400" dirty="0"/>
          </a:p>
        </p:txBody>
      </p:sp>
      <p:sp>
        <p:nvSpPr>
          <p:cNvPr id="9" name="TextBox 8"/>
          <p:cNvSpPr txBox="1"/>
          <p:nvPr/>
        </p:nvSpPr>
        <p:spPr>
          <a:xfrm>
            <a:off x="3935760" y="3129562"/>
            <a:ext cx="710003" cy="307777"/>
          </a:xfrm>
          <a:prstGeom prst="rect">
            <a:avLst/>
          </a:prstGeom>
          <a:noFill/>
        </p:spPr>
        <p:txBody>
          <a:bodyPr wrap="none" rtlCol="0">
            <a:spAutoFit/>
          </a:bodyPr>
          <a:lstStyle/>
          <a:p>
            <a:r>
              <a:rPr lang="en-GB" sz="1400" dirty="0" err="1" smtClean="0"/>
              <a:t>wraddr</a:t>
            </a:r>
            <a:endParaRPr lang="en-GB" sz="1400" dirty="0"/>
          </a:p>
        </p:txBody>
      </p:sp>
      <p:sp>
        <p:nvSpPr>
          <p:cNvPr id="10" name="TextBox 9"/>
          <p:cNvSpPr txBox="1"/>
          <p:nvPr/>
        </p:nvSpPr>
        <p:spPr>
          <a:xfrm>
            <a:off x="3944343" y="3333611"/>
            <a:ext cx="697755" cy="307777"/>
          </a:xfrm>
          <a:prstGeom prst="rect">
            <a:avLst/>
          </a:prstGeom>
          <a:noFill/>
        </p:spPr>
        <p:txBody>
          <a:bodyPr wrap="none" rtlCol="0">
            <a:spAutoFit/>
          </a:bodyPr>
          <a:lstStyle/>
          <a:p>
            <a:r>
              <a:rPr lang="en-GB" sz="1400" dirty="0" err="1" smtClean="0"/>
              <a:t>wrdata</a:t>
            </a:r>
            <a:endParaRPr lang="en-GB" sz="1400" dirty="0"/>
          </a:p>
        </p:txBody>
      </p:sp>
      <p:sp>
        <p:nvSpPr>
          <p:cNvPr id="12" name="Rectangle 11"/>
          <p:cNvSpPr/>
          <p:nvPr/>
        </p:nvSpPr>
        <p:spPr>
          <a:xfrm>
            <a:off x="2439114" y="5476420"/>
            <a:ext cx="1258277" cy="602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Update logic</a:t>
            </a:r>
            <a:endParaRPr lang="en-GB" dirty="0"/>
          </a:p>
        </p:txBody>
      </p:sp>
      <p:sp>
        <p:nvSpPr>
          <p:cNvPr id="14" name="Rectangle 13"/>
          <p:cNvSpPr/>
          <p:nvPr/>
        </p:nvSpPr>
        <p:spPr>
          <a:xfrm>
            <a:off x="5639514" y="5476419"/>
            <a:ext cx="1258277" cy="60266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bg1">
                    <a:lumMod val="85000"/>
                  </a:schemeClr>
                </a:solidFill>
              </a:rPr>
              <a:t>Response</a:t>
            </a:r>
          </a:p>
          <a:p>
            <a:pPr algn="ctr"/>
            <a:r>
              <a:rPr lang="en-GB" dirty="0" smtClean="0">
                <a:solidFill>
                  <a:schemeClr val="bg1">
                    <a:lumMod val="85000"/>
                  </a:schemeClr>
                </a:solidFill>
              </a:rPr>
              <a:t>generator</a:t>
            </a:r>
            <a:endParaRPr lang="en-GB" dirty="0">
              <a:solidFill>
                <a:schemeClr val="bg1">
                  <a:lumMod val="85000"/>
                </a:schemeClr>
              </a:solidFill>
            </a:endParaRPr>
          </a:p>
        </p:txBody>
      </p:sp>
      <p:sp>
        <p:nvSpPr>
          <p:cNvPr id="15" name="Rectangle 14"/>
          <p:cNvSpPr/>
          <p:nvPr/>
        </p:nvSpPr>
        <p:spPr>
          <a:xfrm>
            <a:off x="4446021" y="5593651"/>
            <a:ext cx="105507" cy="382954"/>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4553176" y="5593651"/>
            <a:ext cx="105507" cy="382954"/>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658683" y="5593651"/>
            <a:ext cx="105507" cy="382954"/>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2" name="Straight Connector 21"/>
          <p:cNvCxnSpPr>
            <a:stCxn id="17" idx="0"/>
          </p:cNvCxnSpPr>
          <p:nvPr/>
        </p:nvCxnSpPr>
        <p:spPr>
          <a:xfrm>
            <a:off x="4711437" y="5593651"/>
            <a:ext cx="162231"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705061" y="5976605"/>
            <a:ext cx="162231"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6" name="Elbow Connector 25"/>
          <p:cNvCxnSpPr>
            <a:stCxn id="69" idx="1"/>
            <a:endCxn id="14" idx="0"/>
          </p:cNvCxnSpPr>
          <p:nvPr/>
        </p:nvCxnSpPr>
        <p:spPr>
          <a:xfrm>
            <a:off x="4552199" y="4758382"/>
            <a:ext cx="1716454" cy="718037"/>
          </a:xfrm>
          <a:prstGeom prst="bentConnector2">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4" idx="1"/>
            <a:endCxn id="17" idx="3"/>
          </p:cNvCxnSpPr>
          <p:nvPr/>
        </p:nvCxnSpPr>
        <p:spPr>
          <a:xfrm flipH="1">
            <a:off x="4764190" y="5777751"/>
            <a:ext cx="875324" cy="7377"/>
          </a:xfrm>
          <a:prstGeom prst="straightConnector1">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5" idx="1"/>
            <a:endCxn id="12" idx="3"/>
          </p:cNvCxnSpPr>
          <p:nvPr/>
        </p:nvCxnSpPr>
        <p:spPr>
          <a:xfrm flipH="1" flipV="1">
            <a:off x="3697391" y="5777752"/>
            <a:ext cx="748630" cy="7376"/>
          </a:xfrm>
          <a:prstGeom prst="straightConnector1">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810714" y="5278497"/>
            <a:ext cx="1781000" cy="307777"/>
          </a:xfrm>
          <a:prstGeom prst="rect">
            <a:avLst/>
          </a:prstGeom>
          <a:noFill/>
        </p:spPr>
        <p:txBody>
          <a:bodyPr wrap="none" rtlCol="0">
            <a:spAutoFit/>
          </a:bodyPr>
          <a:lstStyle/>
          <a:p>
            <a:r>
              <a:rPr lang="en-GB" sz="1400" dirty="0" smtClean="0">
                <a:solidFill>
                  <a:schemeClr val="bg1">
                    <a:lumMod val="85000"/>
                  </a:schemeClr>
                </a:solidFill>
              </a:rPr>
              <a:t>Free row queue (FRQ)</a:t>
            </a:r>
            <a:endParaRPr lang="en-GB" sz="1400" dirty="0">
              <a:solidFill>
                <a:schemeClr val="bg1">
                  <a:lumMod val="85000"/>
                </a:schemeClr>
              </a:solidFill>
            </a:endParaRPr>
          </a:p>
        </p:txBody>
      </p:sp>
      <p:cxnSp>
        <p:nvCxnSpPr>
          <p:cNvPr id="39" name="Elbow Connector 38"/>
          <p:cNvCxnSpPr>
            <a:stCxn id="12" idx="1"/>
            <a:endCxn id="10" idx="1"/>
          </p:cNvCxnSpPr>
          <p:nvPr/>
        </p:nvCxnSpPr>
        <p:spPr>
          <a:xfrm rot="10800000" flipH="1">
            <a:off x="2439113" y="3487500"/>
            <a:ext cx="1505229" cy="2290252"/>
          </a:xfrm>
          <a:prstGeom prst="bentConnector3">
            <a:avLst>
              <a:gd name="adj1" fmla="val -15187"/>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4355546" y="2137149"/>
            <a:ext cx="418704" cy="369332"/>
          </a:xfrm>
          <a:prstGeom prst="rect">
            <a:avLst/>
          </a:prstGeom>
          <a:noFill/>
        </p:spPr>
        <p:txBody>
          <a:bodyPr wrap="none" rtlCol="0">
            <a:spAutoFit/>
          </a:bodyPr>
          <a:lstStyle/>
          <a:p>
            <a:r>
              <a:rPr lang="en-GB" dirty="0" smtClean="0">
                <a:solidFill>
                  <a:schemeClr val="accent6"/>
                </a:solidFill>
              </a:rPr>
              <a:t>51</a:t>
            </a:r>
            <a:endParaRPr lang="en-GB" dirty="0">
              <a:solidFill>
                <a:schemeClr val="accent6"/>
              </a:solidFill>
            </a:endParaRPr>
          </a:p>
        </p:txBody>
      </p:sp>
      <p:cxnSp>
        <p:nvCxnSpPr>
          <p:cNvPr id="53" name="Straight Arrow Connector 52"/>
          <p:cNvCxnSpPr>
            <a:stCxn id="46" idx="2"/>
            <a:endCxn id="7" idx="0"/>
          </p:cNvCxnSpPr>
          <p:nvPr/>
        </p:nvCxnSpPr>
        <p:spPr>
          <a:xfrm flipH="1">
            <a:off x="4564897" y="2506481"/>
            <a:ext cx="1" cy="2179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9" name="Freeform 68"/>
          <p:cNvSpPr/>
          <p:nvPr/>
        </p:nvSpPr>
        <p:spPr>
          <a:xfrm>
            <a:off x="3053599" y="4117032"/>
            <a:ext cx="1498600" cy="1352550"/>
          </a:xfrm>
          <a:custGeom>
            <a:avLst/>
            <a:gdLst>
              <a:gd name="connsiteX0" fmla="*/ 1498600 w 1498600"/>
              <a:gd name="connsiteY0" fmla="*/ 0 h 1352550"/>
              <a:gd name="connsiteX1" fmla="*/ 1498600 w 1498600"/>
              <a:gd name="connsiteY1" fmla="*/ 641350 h 1352550"/>
              <a:gd name="connsiteX2" fmla="*/ 0 w 1498600"/>
              <a:gd name="connsiteY2" fmla="*/ 641350 h 1352550"/>
              <a:gd name="connsiteX3" fmla="*/ 0 w 1498600"/>
              <a:gd name="connsiteY3" fmla="*/ 1352550 h 1352550"/>
            </a:gdLst>
            <a:ahLst/>
            <a:cxnLst>
              <a:cxn ang="0">
                <a:pos x="connsiteX0" y="connsiteY0"/>
              </a:cxn>
              <a:cxn ang="0">
                <a:pos x="connsiteX1" y="connsiteY1"/>
              </a:cxn>
              <a:cxn ang="0">
                <a:pos x="connsiteX2" y="connsiteY2"/>
              </a:cxn>
              <a:cxn ang="0">
                <a:pos x="connsiteX3" y="connsiteY3"/>
              </a:cxn>
            </a:cxnLst>
            <a:rect l="l" t="t" r="r" b="b"/>
            <a:pathLst>
              <a:path w="1498600" h="1352550">
                <a:moveTo>
                  <a:pt x="1498600" y="0"/>
                </a:moveTo>
                <a:lnTo>
                  <a:pt x="1498600" y="641350"/>
                </a:lnTo>
                <a:lnTo>
                  <a:pt x="0" y="641350"/>
                </a:lnTo>
                <a:lnTo>
                  <a:pt x="0" y="1352550"/>
                </a:lnTo>
              </a:path>
            </a:pathLst>
          </a:custGeom>
          <a:ln w="1905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72" name="Straight Arrow Connector 71"/>
          <p:cNvCxnSpPr>
            <a:endCxn id="9" idx="1"/>
          </p:cNvCxnSpPr>
          <p:nvPr/>
        </p:nvCxnSpPr>
        <p:spPr>
          <a:xfrm flipV="1">
            <a:off x="3644149" y="3283451"/>
            <a:ext cx="29161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4" name="TextBox 103"/>
          <p:cNvSpPr txBox="1"/>
          <p:nvPr/>
        </p:nvSpPr>
        <p:spPr>
          <a:xfrm>
            <a:off x="4513789" y="4270713"/>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grpSp>
        <p:nvGrpSpPr>
          <p:cNvPr id="5" name="Group 4"/>
          <p:cNvGrpSpPr/>
          <p:nvPr/>
        </p:nvGrpSpPr>
        <p:grpSpPr>
          <a:xfrm>
            <a:off x="4872688" y="4274007"/>
            <a:ext cx="1860181" cy="372829"/>
            <a:chOff x="5844989" y="4328925"/>
            <a:chExt cx="1860181" cy="372829"/>
          </a:xfrm>
        </p:grpSpPr>
        <p:sp>
          <p:nvSpPr>
            <p:cNvPr id="56" name="Rectangle 55"/>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57" name="TextBox 56"/>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58" name="Straight Connector 57"/>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60" name="Rectangle 59"/>
            <p:cNvSpPr/>
            <p:nvPr/>
          </p:nvSpPr>
          <p:spPr>
            <a:xfrm>
              <a:off x="6473634"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62" name="Straight Connector 61"/>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65" name="Rectangle 64"/>
            <p:cNvSpPr/>
            <p:nvPr/>
          </p:nvSpPr>
          <p:spPr>
            <a:xfrm>
              <a:off x="7089402"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54" name="TextBox 53"/>
            <p:cNvSpPr txBox="1"/>
            <p:nvPr/>
          </p:nvSpPr>
          <p:spPr>
            <a:xfrm>
              <a:off x="6445476" y="4328925"/>
              <a:ext cx="646331" cy="369332"/>
            </a:xfrm>
            <a:prstGeom prst="rect">
              <a:avLst/>
            </a:prstGeom>
            <a:noFill/>
          </p:spPr>
          <p:txBody>
            <a:bodyPr wrap="none" rtlCol="0">
              <a:spAutoFit/>
            </a:bodyPr>
            <a:lstStyle/>
            <a:p>
              <a:pPr algn="ctr"/>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grpSp>
      <p:grpSp>
        <p:nvGrpSpPr>
          <p:cNvPr id="59" name="Group 58"/>
          <p:cNvGrpSpPr/>
          <p:nvPr/>
        </p:nvGrpSpPr>
        <p:grpSpPr>
          <a:xfrm>
            <a:off x="2138161" y="6089378"/>
            <a:ext cx="1860181" cy="372829"/>
            <a:chOff x="5844989" y="4328925"/>
            <a:chExt cx="1860181" cy="372829"/>
          </a:xfrm>
        </p:grpSpPr>
        <p:sp>
          <p:nvSpPr>
            <p:cNvPr id="61" name="Rectangle 60"/>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63" name="TextBox 62"/>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64" name="Straight Connector 63"/>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66" name="Rectangle 65"/>
            <p:cNvSpPr/>
            <p:nvPr/>
          </p:nvSpPr>
          <p:spPr>
            <a:xfrm>
              <a:off x="6473634" y="4382576"/>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67" name="Straight Connector 66"/>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68" name="Rectangle 67"/>
            <p:cNvSpPr/>
            <p:nvPr/>
          </p:nvSpPr>
          <p:spPr>
            <a:xfrm>
              <a:off x="7089402" y="4381271"/>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sp>
          <p:nvSpPr>
            <p:cNvPr id="70" name="TextBox 69"/>
            <p:cNvSpPr txBox="1"/>
            <p:nvPr/>
          </p:nvSpPr>
          <p:spPr>
            <a:xfrm>
              <a:off x="6445476" y="4328925"/>
              <a:ext cx="646331" cy="369332"/>
            </a:xfrm>
            <a:prstGeom prst="rect">
              <a:avLst/>
            </a:prstGeom>
            <a:noFill/>
          </p:spPr>
          <p:txBody>
            <a:bodyPr wrap="none" rtlCol="0">
              <a:spAutoFit/>
            </a:bodyPr>
            <a:lstStyle/>
            <a:p>
              <a:pPr algn="ctr"/>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grpSp>
      <p:sp>
        <p:nvSpPr>
          <p:cNvPr id="11" name="TextBox 10"/>
          <p:cNvSpPr txBox="1"/>
          <p:nvPr/>
        </p:nvSpPr>
        <p:spPr>
          <a:xfrm>
            <a:off x="3802898" y="5784563"/>
            <a:ext cx="535724" cy="369332"/>
          </a:xfrm>
          <a:prstGeom prst="rect">
            <a:avLst/>
          </a:prstGeom>
          <a:noFill/>
        </p:spPr>
        <p:txBody>
          <a:bodyPr wrap="none" rtlCol="0">
            <a:spAutoFit/>
          </a:bodyPr>
          <a:lstStyle/>
          <a:p>
            <a:r>
              <a:rPr lang="en-GB" dirty="0" smtClean="0">
                <a:solidFill>
                  <a:schemeClr val="accent6"/>
                </a:solidFill>
              </a:rPr>
              <a:t>103</a:t>
            </a:r>
            <a:endParaRPr lang="en-GB" dirty="0">
              <a:solidFill>
                <a:schemeClr val="accent6"/>
              </a:solidFill>
            </a:endParaRPr>
          </a:p>
        </p:txBody>
      </p:sp>
      <p:grpSp>
        <p:nvGrpSpPr>
          <p:cNvPr id="71" name="Group 70"/>
          <p:cNvGrpSpPr/>
          <p:nvPr/>
        </p:nvGrpSpPr>
        <p:grpSpPr>
          <a:xfrm>
            <a:off x="2138161" y="6433750"/>
            <a:ext cx="1860181" cy="369332"/>
            <a:chOff x="5844989" y="4332422"/>
            <a:chExt cx="1860181" cy="369332"/>
          </a:xfrm>
        </p:grpSpPr>
        <p:sp>
          <p:nvSpPr>
            <p:cNvPr id="73" name="Rectangle 72"/>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74" name="TextBox 73"/>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13</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0</a:t>
              </a:r>
              <a:endParaRPr lang="en-GB" dirty="0">
                <a:solidFill>
                  <a:schemeClr val="accent1"/>
                </a:solidFill>
                <a:latin typeface="Ubuntu Mono" panose="020B0509030602030204" pitchFamily="49" charset="0"/>
              </a:endParaRPr>
            </a:p>
          </p:txBody>
        </p:sp>
        <p:cxnSp>
          <p:nvCxnSpPr>
            <p:cNvPr id="75" name="Straight Connector 74"/>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76" name="Rectangle 75"/>
            <p:cNvSpPr/>
            <p:nvPr/>
          </p:nvSpPr>
          <p:spPr>
            <a:xfrm>
              <a:off x="6473634" y="4382576"/>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77" name="Straight Connector 76"/>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78" name="Rectangle 77"/>
            <p:cNvSpPr/>
            <p:nvPr/>
          </p:nvSpPr>
          <p:spPr>
            <a:xfrm>
              <a:off x="7089402" y="4381271"/>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Ubuntu Mono" panose="020B0509030602030204" pitchFamily="49" charset="0"/>
              </a:endParaRPr>
            </a:p>
          </p:txBody>
        </p:sp>
      </p:grpSp>
      <p:sp>
        <p:nvSpPr>
          <p:cNvPr id="94" name="TextBox 93"/>
          <p:cNvSpPr txBox="1"/>
          <p:nvPr/>
        </p:nvSpPr>
        <p:spPr>
          <a:xfrm>
            <a:off x="3802466" y="5777750"/>
            <a:ext cx="53572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sp>
        <p:nvSpPr>
          <p:cNvPr id="96" name="TextBox 95"/>
          <p:cNvSpPr txBox="1"/>
          <p:nvPr/>
        </p:nvSpPr>
        <p:spPr>
          <a:xfrm>
            <a:off x="1615314" y="6411720"/>
            <a:ext cx="53572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grpSp>
        <p:nvGrpSpPr>
          <p:cNvPr id="47" name="Group 46"/>
          <p:cNvGrpSpPr/>
          <p:nvPr/>
        </p:nvGrpSpPr>
        <p:grpSpPr>
          <a:xfrm>
            <a:off x="4809988" y="2141815"/>
            <a:ext cx="646331" cy="369332"/>
            <a:chOff x="5683738" y="2239597"/>
            <a:chExt cx="646331" cy="369332"/>
          </a:xfrm>
        </p:grpSpPr>
        <p:sp>
          <p:nvSpPr>
            <p:cNvPr id="40" name="Rectangle 39"/>
            <p:cNvSpPr/>
            <p:nvPr/>
          </p:nvSpPr>
          <p:spPr>
            <a:xfrm>
              <a:off x="5696615" y="2287494"/>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43" name="Straight Connector 42"/>
            <p:cNvCxnSpPr/>
            <p:nvPr/>
          </p:nvCxnSpPr>
          <p:spPr>
            <a:xfrm flipV="1">
              <a:off x="6064032" y="2284842"/>
              <a:ext cx="0" cy="273600"/>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5683738" y="2239597"/>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13</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0</a:t>
              </a:r>
              <a:endParaRPr lang="en-GB" dirty="0">
                <a:solidFill>
                  <a:schemeClr val="accent1"/>
                </a:solidFill>
                <a:latin typeface="Ubuntu Mono" panose="020B0509030602030204" pitchFamily="49" charset="0"/>
              </a:endParaRPr>
            </a:p>
          </p:txBody>
        </p:sp>
      </p:grpSp>
      <p:pic>
        <p:nvPicPr>
          <p:cNvPr id="105" name="Picture 104" descr="Kostenlose Illustration: &lt;strong&gt;Stop&lt;/strong&gt;, Hand, Finger, Halt, Au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0639" y="1950863"/>
            <a:ext cx="623062" cy="623062"/>
          </a:xfrm>
          <a:prstGeom prst="rect">
            <a:avLst/>
          </a:prstGeom>
        </p:spPr>
      </p:pic>
      <p:sp>
        <p:nvSpPr>
          <p:cNvPr id="126" name="TextBox 125"/>
          <p:cNvSpPr txBox="1"/>
          <p:nvPr/>
        </p:nvSpPr>
        <p:spPr>
          <a:xfrm>
            <a:off x="7600487" y="3578216"/>
            <a:ext cx="4419162" cy="461665"/>
          </a:xfrm>
          <a:prstGeom prst="rect">
            <a:avLst/>
          </a:prstGeom>
          <a:noFill/>
        </p:spPr>
        <p:txBody>
          <a:bodyPr wrap="square" rtlCol="0">
            <a:spAutoFit/>
          </a:bodyPr>
          <a:lstStyle/>
          <a:p>
            <a:r>
              <a:rPr lang="en-GB" sz="2400" dirty="0" smtClean="0"/>
              <a:t>Stall needed to insert extra row</a:t>
            </a:r>
          </a:p>
        </p:txBody>
      </p:sp>
      <p:cxnSp>
        <p:nvCxnSpPr>
          <p:cNvPr id="117" name="Straight Arrow Connector 116"/>
          <p:cNvCxnSpPr/>
          <p:nvPr/>
        </p:nvCxnSpPr>
        <p:spPr>
          <a:xfrm>
            <a:off x="7712658" y="1052085"/>
            <a:ext cx="316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9" name="Rectangle 118"/>
          <p:cNvSpPr/>
          <p:nvPr/>
        </p:nvSpPr>
        <p:spPr>
          <a:xfrm>
            <a:off x="8041237"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0" name="TextBox 119"/>
          <p:cNvSpPr txBox="1"/>
          <p:nvPr/>
        </p:nvSpPr>
        <p:spPr>
          <a:xfrm>
            <a:off x="8028360" y="867419"/>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121" name="Straight Connector 120"/>
          <p:cNvCxnSpPr/>
          <p:nvPr/>
        </p:nvCxnSpPr>
        <p:spPr>
          <a:xfrm flipV="1">
            <a:off x="8408654" y="917512"/>
            <a:ext cx="0" cy="273600"/>
          </a:xfrm>
          <a:prstGeom prst="line">
            <a:avLst/>
          </a:prstGeom>
        </p:spPr>
        <p:style>
          <a:lnRef idx="1">
            <a:schemeClr val="dk1"/>
          </a:lnRef>
          <a:fillRef idx="0">
            <a:schemeClr val="dk1"/>
          </a:fillRef>
          <a:effectRef idx="0">
            <a:schemeClr val="dk1"/>
          </a:effectRef>
          <a:fontRef idx="minor">
            <a:schemeClr val="tx1"/>
          </a:fontRef>
        </p:style>
      </p:cxnSp>
      <p:sp>
        <p:nvSpPr>
          <p:cNvPr id="122" name="Rectangle 121"/>
          <p:cNvSpPr/>
          <p:nvPr/>
        </p:nvSpPr>
        <p:spPr>
          <a:xfrm>
            <a:off x="8657005"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123" name="Straight Connector 122"/>
          <p:cNvCxnSpPr/>
          <p:nvPr/>
        </p:nvCxnSpPr>
        <p:spPr>
          <a:xfrm flipV="1">
            <a:off x="9026193" y="917512"/>
            <a:ext cx="0" cy="273600"/>
          </a:xfrm>
          <a:prstGeom prst="line">
            <a:avLst/>
          </a:prstGeom>
        </p:spPr>
        <p:style>
          <a:lnRef idx="1">
            <a:schemeClr val="dk1"/>
          </a:lnRef>
          <a:fillRef idx="0">
            <a:schemeClr val="dk1"/>
          </a:fillRef>
          <a:effectRef idx="0">
            <a:schemeClr val="dk1"/>
          </a:effectRef>
          <a:fontRef idx="minor">
            <a:schemeClr val="tx1"/>
          </a:fontRef>
        </p:style>
      </p:cxnSp>
      <p:sp>
        <p:nvSpPr>
          <p:cNvPr id="124" name="Rectangle 123"/>
          <p:cNvSpPr/>
          <p:nvPr/>
        </p:nvSpPr>
        <p:spPr>
          <a:xfrm>
            <a:off x="9272773"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bg1"/>
                </a:solidFill>
                <a:latin typeface="Ubuntu Mono" panose="020B0509030602030204" pitchFamily="49" charset="0"/>
              </a:rPr>
              <a:t>103</a:t>
            </a:r>
            <a:endParaRPr lang="en-GB" dirty="0">
              <a:solidFill>
                <a:schemeClr val="bg1"/>
              </a:solidFill>
              <a:latin typeface="Ubuntu Mono" panose="020B0509030602030204" pitchFamily="49" charset="0"/>
            </a:endParaRPr>
          </a:p>
        </p:txBody>
      </p:sp>
      <p:sp>
        <p:nvSpPr>
          <p:cNvPr id="125" name="Rectangle 124"/>
          <p:cNvSpPr/>
          <p:nvPr/>
        </p:nvSpPr>
        <p:spPr>
          <a:xfrm>
            <a:off x="6465014" y="916160"/>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7" name="Rectangle 126"/>
          <p:cNvSpPr/>
          <p:nvPr/>
        </p:nvSpPr>
        <p:spPr>
          <a:xfrm>
            <a:off x="7080781" y="916160"/>
            <a:ext cx="615600"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8" name="TextBox 127"/>
          <p:cNvSpPr txBox="1"/>
          <p:nvPr/>
        </p:nvSpPr>
        <p:spPr>
          <a:xfrm>
            <a:off x="7180911" y="863922"/>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cxnSp>
        <p:nvCxnSpPr>
          <p:cNvPr id="129" name="Straight Connector 128"/>
          <p:cNvCxnSpPr/>
          <p:nvPr/>
        </p:nvCxnSpPr>
        <p:spPr>
          <a:xfrm>
            <a:off x="7842568" y="671786"/>
            <a:ext cx="0" cy="74295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6552606" y="565071"/>
            <a:ext cx="478401" cy="369332"/>
          </a:xfrm>
          <a:prstGeom prst="rect">
            <a:avLst/>
          </a:prstGeom>
          <a:noFill/>
        </p:spPr>
        <p:txBody>
          <a:bodyPr wrap="square" rtlCol="0">
            <a:spAutoFit/>
          </a:bodyPr>
          <a:lstStyle/>
          <a:p>
            <a:r>
              <a:rPr lang="en-GB" dirty="0" smtClean="0"/>
              <a:t>tag</a:t>
            </a:r>
            <a:endParaRPr lang="en-GB" dirty="0"/>
          </a:p>
        </p:txBody>
      </p:sp>
      <p:sp>
        <p:nvSpPr>
          <p:cNvPr id="131" name="TextBox 130"/>
          <p:cNvSpPr txBox="1"/>
          <p:nvPr/>
        </p:nvSpPr>
        <p:spPr>
          <a:xfrm>
            <a:off x="8628847" y="863922"/>
            <a:ext cx="646331" cy="369332"/>
          </a:xfrm>
          <a:prstGeom prst="rect">
            <a:avLst/>
          </a:prstGeom>
          <a:noFill/>
        </p:spPr>
        <p:txBody>
          <a:bodyPr wrap="none" rtlCol="0">
            <a:spAutoFit/>
          </a:bodyPr>
          <a:lstStyle/>
          <a:p>
            <a:pPr algn="ctr"/>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sp>
        <p:nvSpPr>
          <p:cNvPr id="132" name="TextBox 131"/>
          <p:cNvSpPr txBox="1"/>
          <p:nvPr/>
        </p:nvSpPr>
        <p:spPr>
          <a:xfrm>
            <a:off x="7154914" y="564826"/>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sp>
        <p:nvSpPr>
          <p:cNvPr id="141" name="TextBox 140"/>
          <p:cNvSpPr txBox="1"/>
          <p:nvPr/>
        </p:nvSpPr>
        <p:spPr>
          <a:xfrm>
            <a:off x="8048870" y="564826"/>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42" name="TextBox 141"/>
          <p:cNvSpPr txBox="1"/>
          <p:nvPr/>
        </p:nvSpPr>
        <p:spPr>
          <a:xfrm>
            <a:off x="8138949" y="1131408"/>
            <a:ext cx="746378"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43" name="TextBox 142"/>
          <p:cNvSpPr txBox="1"/>
          <p:nvPr/>
        </p:nvSpPr>
        <p:spPr>
          <a:xfrm>
            <a:off x="8612463" y="564826"/>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44" name="TextBox 143"/>
          <p:cNvSpPr txBox="1"/>
          <p:nvPr/>
        </p:nvSpPr>
        <p:spPr>
          <a:xfrm>
            <a:off x="8737079" y="1135297"/>
            <a:ext cx="836935"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45" name="TextBox 144"/>
          <p:cNvSpPr txBox="1"/>
          <p:nvPr/>
        </p:nvSpPr>
        <p:spPr>
          <a:xfrm>
            <a:off x="9337443" y="564826"/>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grpSp>
        <p:nvGrpSpPr>
          <p:cNvPr id="133" name="Group 132"/>
          <p:cNvGrpSpPr/>
          <p:nvPr/>
        </p:nvGrpSpPr>
        <p:grpSpPr>
          <a:xfrm>
            <a:off x="10269228" y="874629"/>
            <a:ext cx="1860181" cy="369332"/>
            <a:chOff x="5844989" y="4332422"/>
            <a:chExt cx="1860181" cy="369332"/>
          </a:xfrm>
        </p:grpSpPr>
        <p:sp>
          <p:nvSpPr>
            <p:cNvPr id="134" name="Rectangle 133"/>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135" name="TextBox 134"/>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13</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0</a:t>
              </a:r>
              <a:endParaRPr lang="en-GB" dirty="0">
                <a:solidFill>
                  <a:schemeClr val="accent1"/>
                </a:solidFill>
                <a:latin typeface="Ubuntu Mono" panose="020B0509030602030204" pitchFamily="49" charset="0"/>
              </a:endParaRPr>
            </a:p>
          </p:txBody>
        </p:sp>
        <p:cxnSp>
          <p:nvCxnSpPr>
            <p:cNvPr id="136" name="Straight Connector 135"/>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137" name="Rectangle 136"/>
            <p:cNvSpPr/>
            <p:nvPr/>
          </p:nvSpPr>
          <p:spPr>
            <a:xfrm>
              <a:off x="6473634"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138" name="Straight Connector 137"/>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139" name="Rectangle 138"/>
            <p:cNvSpPr/>
            <p:nvPr/>
          </p:nvSpPr>
          <p:spPr>
            <a:xfrm>
              <a:off x="7089402"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Ubuntu Mono" panose="020B0509030602030204" pitchFamily="49" charset="0"/>
              </a:endParaRPr>
            </a:p>
          </p:txBody>
        </p:sp>
      </p:grpSp>
      <p:cxnSp>
        <p:nvCxnSpPr>
          <p:cNvPr id="140" name="Straight Arrow Connector 139"/>
          <p:cNvCxnSpPr/>
          <p:nvPr/>
        </p:nvCxnSpPr>
        <p:spPr>
          <a:xfrm>
            <a:off x="9943845" y="1045189"/>
            <a:ext cx="316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10275007" y="586734"/>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47" name="TextBox 146"/>
          <p:cNvSpPr txBox="1"/>
          <p:nvPr/>
        </p:nvSpPr>
        <p:spPr>
          <a:xfrm>
            <a:off x="10365086" y="1153316"/>
            <a:ext cx="746378"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48" name="TextBox 147"/>
          <p:cNvSpPr txBox="1"/>
          <p:nvPr/>
        </p:nvSpPr>
        <p:spPr>
          <a:xfrm>
            <a:off x="10838600" y="586734"/>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49" name="TextBox 148"/>
          <p:cNvSpPr txBox="1"/>
          <p:nvPr/>
        </p:nvSpPr>
        <p:spPr>
          <a:xfrm>
            <a:off x="10963216" y="1157205"/>
            <a:ext cx="836935"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50" name="TextBox 149"/>
          <p:cNvSpPr txBox="1"/>
          <p:nvPr/>
        </p:nvSpPr>
        <p:spPr>
          <a:xfrm>
            <a:off x="11563580" y="586734"/>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sp>
        <p:nvSpPr>
          <p:cNvPr id="106" name="TextBox 105"/>
          <p:cNvSpPr txBox="1"/>
          <p:nvPr/>
        </p:nvSpPr>
        <p:spPr>
          <a:xfrm>
            <a:off x="6410934" y="881051"/>
            <a:ext cx="761747" cy="369332"/>
          </a:xfrm>
          <a:prstGeom prst="rect">
            <a:avLst/>
          </a:prstGeom>
          <a:noFill/>
        </p:spPr>
        <p:txBody>
          <a:bodyPr wrap="none" rtlCol="0">
            <a:spAutoFit/>
          </a:bodyPr>
          <a:lstStyle/>
          <a:p>
            <a:r>
              <a:rPr lang="en-GB" dirty="0" smtClean="0">
                <a:latin typeface="Ubuntu Mono" panose="020B0509030602030204" pitchFamily="49" charset="0"/>
              </a:rPr>
              <a:t>0x736</a:t>
            </a:r>
            <a:endParaRPr lang="en-GB" dirty="0">
              <a:latin typeface="Ubuntu Mono" panose="020B0509030602030204" pitchFamily="49" charset="0"/>
            </a:endParaRPr>
          </a:p>
        </p:txBody>
      </p:sp>
    </p:spTree>
    <p:extLst>
      <p:ext uri="{BB962C8B-B14F-4D97-AF65-F5344CB8AC3E}">
        <p14:creationId xmlns:p14="http://schemas.microsoft.com/office/powerpoint/2010/main" val="7006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6" presetClass="path" presetSubtype="0" accel="50000" decel="50000" fill="hold" grpId="1" nodeType="clickEffect">
                                  <p:stCondLst>
                                    <p:cond delay="0"/>
                                  </p:stCondLst>
                                  <p:childTnLst>
                                    <p:animMotion origin="layout" path="M 0.00104 4.07407E-6 L 0.00104 0.15555 C 0.00104 0.22523 0.00417 0.31134 0.00703 0.31134 L 0.01302 0.31134 " pathEditMode="relative" rAng="0" ptsTypes="AAAA">
                                      <p:cBhvr>
                                        <p:cTn id="16" dur="1000" fill="hold"/>
                                        <p:tgtEl>
                                          <p:spTgt spid="46"/>
                                        </p:tgtEl>
                                        <p:attrNameLst>
                                          <p:attrName>ppt_x</p:attrName>
                                          <p:attrName>ppt_y</p:attrName>
                                        </p:attrNameLst>
                                      </p:cBhvr>
                                      <p:rCtr x="599" y="15556"/>
                                    </p:animMotion>
                                  </p:childTnLst>
                                </p:cTn>
                              </p:par>
                            </p:childTnLst>
                          </p:cTn>
                        </p:par>
                        <p:par>
                          <p:cTn id="17" fill="hold">
                            <p:stCondLst>
                              <p:cond delay="1000"/>
                            </p:stCondLst>
                            <p:childTnLst>
                              <p:par>
                                <p:cTn id="18" presetID="1" presetClass="exit" presetSubtype="0" fill="hold" grpId="2" nodeType="afterEffect">
                                  <p:stCondLst>
                                    <p:cond delay="0"/>
                                  </p:stCondLst>
                                  <p:childTnLst>
                                    <p:set>
                                      <p:cBhvr>
                                        <p:cTn id="19" dur="1" fill="hold">
                                          <p:stCondLst>
                                            <p:cond delay="0"/>
                                          </p:stCondLst>
                                        </p:cTn>
                                        <p:tgtEl>
                                          <p:spTgt spid="46"/>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path" presetSubtype="0" accel="50000" decel="50000" fill="hold" nodeType="clickEffect">
                                  <p:stCondLst>
                                    <p:cond delay="0"/>
                                  </p:stCondLst>
                                  <p:childTnLst>
                                    <p:animMotion origin="layout" path="M -1.45833E-6 -1.48148E-6 L -0.11224 -1.48148E-6 C -0.23802 0.00857 -0.22669 -0.01551 -0.22422 0.13218 L -0.22422 0.26458 " pathEditMode="relative" rAng="0" ptsTypes="AAAA">
                                      <p:cBhvr>
                                        <p:cTn id="29" dur="1000" fill="hold"/>
                                        <p:tgtEl>
                                          <p:spTgt spid="5"/>
                                        </p:tgtEl>
                                        <p:attrNameLst>
                                          <p:attrName>ppt_x</p:attrName>
                                          <p:attrName>ppt_y</p:attrName>
                                        </p:attrNameLst>
                                      </p:cBhvr>
                                      <p:rCtr x="-11289" y="13218"/>
                                    </p:animMotion>
                                  </p:childTnLst>
                                </p:cTn>
                              </p:par>
                            </p:childTnLst>
                          </p:cTn>
                        </p:par>
                      </p:childTnLst>
                    </p:cTn>
                  </p:par>
                  <p:par>
                    <p:cTn id="30" fill="hold">
                      <p:stCondLst>
                        <p:cond delay="indefinite"/>
                      </p:stCondLst>
                      <p:childTnLst>
                        <p:par>
                          <p:cTn id="31" fill="hold">
                            <p:stCondLst>
                              <p:cond delay="0"/>
                            </p:stCondLst>
                            <p:childTnLst>
                              <p:par>
                                <p:cTn id="32" presetID="7" presetClass="emph" presetSubtype="2" fill="hold" nodeType="clickEffect">
                                  <p:stCondLst>
                                    <p:cond delay="0"/>
                                  </p:stCondLst>
                                  <p:childTnLst>
                                    <p:animClr clrSpc="rgb" dir="cw">
                                      <p:cBhvr>
                                        <p:cTn id="33" dur="200" fill="hold"/>
                                        <p:tgtEl>
                                          <p:spTgt spid="15"/>
                                        </p:tgtEl>
                                        <p:attrNameLst>
                                          <p:attrName>stroke.color</p:attrName>
                                        </p:attrNameLst>
                                      </p:cBhvr>
                                      <p:to>
                                        <a:srgbClr val="000000"/>
                                      </p:to>
                                    </p:animClr>
                                    <p:set>
                                      <p:cBhvr>
                                        <p:cTn id="34" dur="200" fill="hold"/>
                                        <p:tgtEl>
                                          <p:spTgt spid="15"/>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200" fill="hold"/>
                                        <p:tgtEl>
                                          <p:spTgt spid="16"/>
                                        </p:tgtEl>
                                        <p:attrNameLst>
                                          <p:attrName>stroke.color</p:attrName>
                                        </p:attrNameLst>
                                      </p:cBhvr>
                                      <p:to>
                                        <a:srgbClr val="000000"/>
                                      </p:to>
                                    </p:animClr>
                                    <p:set>
                                      <p:cBhvr>
                                        <p:cTn id="37" dur="200" fill="hold"/>
                                        <p:tgtEl>
                                          <p:spTgt spid="16"/>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200" fill="hold"/>
                                        <p:tgtEl>
                                          <p:spTgt spid="17"/>
                                        </p:tgtEl>
                                        <p:attrNameLst>
                                          <p:attrName>stroke.color</p:attrName>
                                        </p:attrNameLst>
                                      </p:cBhvr>
                                      <p:to>
                                        <a:srgbClr val="000000"/>
                                      </p:to>
                                    </p:animClr>
                                    <p:set>
                                      <p:cBhvr>
                                        <p:cTn id="40" dur="200" fill="hold"/>
                                        <p:tgtEl>
                                          <p:spTgt spid="17"/>
                                        </p:tgtEl>
                                        <p:attrNameLst>
                                          <p:attrName>stroke.on</p:attrName>
                                        </p:attrNameLst>
                                      </p:cBhvr>
                                      <p:to>
                                        <p:strVal val="true"/>
                                      </p:to>
                                    </p:set>
                                  </p:childTnLst>
                                </p:cTn>
                              </p:par>
                              <p:par>
                                <p:cTn id="41" presetID="7" presetClass="emph" presetSubtype="2" fill="hold" nodeType="withEffect">
                                  <p:stCondLst>
                                    <p:cond delay="0"/>
                                  </p:stCondLst>
                                  <p:childTnLst>
                                    <p:animClr clrSpc="rgb" dir="cw">
                                      <p:cBhvr>
                                        <p:cTn id="42" dur="200" fill="hold"/>
                                        <p:tgtEl>
                                          <p:spTgt spid="22"/>
                                        </p:tgtEl>
                                        <p:attrNameLst>
                                          <p:attrName>stroke.color</p:attrName>
                                        </p:attrNameLst>
                                      </p:cBhvr>
                                      <p:to>
                                        <a:srgbClr val="000000"/>
                                      </p:to>
                                    </p:animClr>
                                    <p:set>
                                      <p:cBhvr>
                                        <p:cTn id="43" dur="200" fill="hold"/>
                                        <p:tgtEl>
                                          <p:spTgt spid="22"/>
                                        </p:tgtEl>
                                        <p:attrNameLst>
                                          <p:attrName>stroke.on</p:attrName>
                                        </p:attrNameLst>
                                      </p:cBhvr>
                                      <p:to>
                                        <p:strVal val="true"/>
                                      </p:to>
                                    </p:set>
                                  </p:childTnLst>
                                </p:cTn>
                              </p:par>
                              <p:par>
                                <p:cTn id="44" presetID="7" presetClass="emph" presetSubtype="2" fill="hold" nodeType="withEffect">
                                  <p:stCondLst>
                                    <p:cond delay="0"/>
                                  </p:stCondLst>
                                  <p:childTnLst>
                                    <p:animClr clrSpc="rgb" dir="cw">
                                      <p:cBhvr>
                                        <p:cTn id="45" dur="200" fill="hold"/>
                                        <p:tgtEl>
                                          <p:spTgt spid="24"/>
                                        </p:tgtEl>
                                        <p:attrNameLst>
                                          <p:attrName>stroke.color</p:attrName>
                                        </p:attrNameLst>
                                      </p:cBhvr>
                                      <p:to>
                                        <a:srgbClr val="000000"/>
                                      </p:to>
                                    </p:animClr>
                                    <p:set>
                                      <p:cBhvr>
                                        <p:cTn id="46" dur="200" fill="hold"/>
                                        <p:tgtEl>
                                          <p:spTgt spid="24"/>
                                        </p:tgtEl>
                                        <p:attrNameLst>
                                          <p:attrName>stroke.on</p:attrName>
                                        </p:attrNameLst>
                                      </p:cBhvr>
                                      <p:to>
                                        <p:strVal val="true"/>
                                      </p:to>
                                    </p:set>
                                  </p:childTnLst>
                                </p:cTn>
                              </p:par>
                              <p:par>
                                <p:cTn id="47" presetID="7" presetClass="emph" presetSubtype="2" fill="hold" nodeType="withEffect">
                                  <p:stCondLst>
                                    <p:cond delay="0"/>
                                  </p:stCondLst>
                                  <p:childTnLst>
                                    <p:animClr clrSpc="rgb" dir="cw">
                                      <p:cBhvr>
                                        <p:cTn id="48" dur="200" fill="hold"/>
                                        <p:tgtEl>
                                          <p:spTgt spid="31"/>
                                        </p:tgtEl>
                                        <p:attrNameLst>
                                          <p:attrName>stroke.color</p:attrName>
                                        </p:attrNameLst>
                                      </p:cBhvr>
                                      <p:to>
                                        <a:srgbClr val="000000"/>
                                      </p:to>
                                    </p:animClr>
                                    <p:set>
                                      <p:cBhvr>
                                        <p:cTn id="49" dur="200" fill="hold"/>
                                        <p:tgtEl>
                                          <p:spTgt spid="31"/>
                                        </p:tgtEl>
                                        <p:attrNameLst>
                                          <p:attrName>stroke.on</p:attrName>
                                        </p:attrNameLst>
                                      </p:cBhvr>
                                      <p:to>
                                        <p:strVal val="true"/>
                                      </p:to>
                                    </p:set>
                                  </p:childTnLst>
                                </p:cTn>
                              </p:par>
                              <p:par>
                                <p:cTn id="50" presetID="3" presetClass="emph" presetSubtype="2" fill="hold" grpId="0" nodeType="withEffect">
                                  <p:stCondLst>
                                    <p:cond delay="0"/>
                                  </p:stCondLst>
                                  <p:childTnLst>
                                    <p:animClr clrSpc="rgb" dir="cw">
                                      <p:cBhvr override="childStyle">
                                        <p:cTn id="51" dur="200" fill="hold"/>
                                        <p:tgtEl>
                                          <p:spTgt spid="34"/>
                                        </p:tgtEl>
                                        <p:attrNameLst>
                                          <p:attrName>style.color</p:attrName>
                                        </p:attrNameLst>
                                      </p:cBhvr>
                                      <p:to>
                                        <a:srgbClr val="000000"/>
                                      </p:to>
                                    </p:animClr>
                                  </p:childTnLst>
                                </p:cTn>
                              </p:par>
                              <p:par>
                                <p:cTn id="52" presetID="10" presetClass="entr"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path" presetSubtype="0" accel="50000" decel="50000" fill="hold" grpId="0" nodeType="clickEffect">
                                  <p:stCondLst>
                                    <p:cond delay="0"/>
                                  </p:stCondLst>
                                  <p:childTnLst>
                                    <p:animMotion origin="layout" path="M -4.16667E-6 -3.7037E-7 L -0.01523 -3.7037E-7 C -0.022 -3.7037E-7 -0.03033 0.01204 -0.03033 0.02199 L -0.03033 0.04421 " pathEditMode="relative" rAng="0" ptsTypes="AAAA">
                                      <p:cBhvr>
                                        <p:cTn id="61" dur="1000" fill="hold"/>
                                        <p:tgtEl>
                                          <p:spTgt spid="11"/>
                                        </p:tgtEl>
                                        <p:attrNameLst>
                                          <p:attrName>ppt_x</p:attrName>
                                          <p:attrName>ppt_y</p:attrName>
                                        </p:attrNameLst>
                                      </p:cBhvr>
                                      <p:rCtr x="-1523" y="2199"/>
                                    </p:animMotion>
                                  </p:childTnLst>
                                </p:cTn>
                              </p:par>
                              <p:par>
                                <p:cTn id="62" presetID="50" presetClass="path" presetSubtype="0" accel="50000" decel="50000" fill="hold" grpId="0" nodeType="withEffect">
                                  <p:stCondLst>
                                    <p:cond delay="0"/>
                                  </p:stCondLst>
                                  <p:childTnLst>
                                    <p:animMotion origin="layout" path="M -4.16667E-6 -4.44444E-6 L -0.09036 -4.44444E-6 C -0.13046 -4.44444E-6 -0.17942 0.02477 -0.17942 0.04607 L -0.17942 0.09329 " pathEditMode="relative" rAng="0" ptsTypes="AAAA">
                                      <p:cBhvr>
                                        <p:cTn id="63" dur="1000" fill="hold"/>
                                        <p:tgtEl>
                                          <p:spTgt spid="94"/>
                                        </p:tgtEl>
                                        <p:attrNameLst>
                                          <p:attrName>ppt_x</p:attrName>
                                          <p:attrName>ppt_y</p:attrName>
                                        </p:attrNameLst>
                                      </p:cBhvr>
                                      <p:rCtr x="-8971" y="4653"/>
                                    </p:animMotion>
                                  </p:childTnLst>
                                </p:cTn>
                              </p:par>
                            </p:childTnLst>
                          </p:cTn>
                        </p:par>
                        <p:par>
                          <p:cTn id="64" fill="hold">
                            <p:stCondLst>
                              <p:cond delay="1000"/>
                            </p:stCondLst>
                            <p:childTnLst>
                              <p:par>
                                <p:cTn id="65" presetID="1" presetClass="exit" presetSubtype="0" fill="hold" grpId="2" nodeType="after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par>
                          <p:cTn id="67" fill="hold">
                            <p:stCondLst>
                              <p:cond delay="1000"/>
                            </p:stCondLst>
                            <p:childTnLst>
                              <p:par>
                                <p:cTn id="68" presetID="1" presetClass="exit" presetSubtype="0" fill="hold" grpId="2" nodeType="afterEffect">
                                  <p:stCondLst>
                                    <p:cond delay="0"/>
                                  </p:stCondLst>
                                  <p:childTnLst>
                                    <p:set>
                                      <p:cBhvr>
                                        <p:cTn id="69" dur="1" fill="hold">
                                          <p:stCondLst>
                                            <p:cond delay="0"/>
                                          </p:stCondLst>
                                        </p:cTn>
                                        <p:tgtEl>
                                          <p:spTgt spid="94"/>
                                        </p:tgtEl>
                                        <p:attrNameLst>
                                          <p:attrName>style.visibility</p:attrName>
                                        </p:attrNameLst>
                                      </p:cBhvr>
                                      <p:to>
                                        <p:strVal val="hidden"/>
                                      </p:to>
                                    </p:set>
                                  </p:childTnLst>
                                </p:cTn>
                              </p:par>
                            </p:childTnLst>
                          </p:cTn>
                        </p:par>
                        <p:par>
                          <p:cTn id="70" fill="hold">
                            <p:stCondLst>
                              <p:cond delay="1000"/>
                            </p:stCondLst>
                            <p:childTnLst>
                              <p:par>
                                <p:cTn id="71" presetID="1" presetClass="exit" presetSubtype="0" fill="hold" nodeType="afterEffect">
                                  <p:stCondLst>
                                    <p:cond delay="0"/>
                                  </p:stCondLst>
                                  <p:childTnLst>
                                    <p:set>
                                      <p:cBhvr>
                                        <p:cTn id="72" dur="1" fill="hold">
                                          <p:stCondLst>
                                            <p:cond delay="0"/>
                                          </p:stCondLst>
                                        </p:cTn>
                                        <p:tgtEl>
                                          <p:spTgt spid="5"/>
                                        </p:tgtEl>
                                        <p:attrNameLst>
                                          <p:attrName>style.visibility</p:attrName>
                                        </p:attrNameLst>
                                      </p:cBhvr>
                                      <p:to>
                                        <p:strVal val="hidden"/>
                                      </p:to>
                                    </p:set>
                                  </p:childTnLst>
                                </p:cTn>
                              </p:par>
                            </p:childTnLst>
                          </p:cTn>
                        </p:par>
                        <p:par>
                          <p:cTn id="73" fill="hold">
                            <p:stCondLst>
                              <p:cond delay="1000"/>
                            </p:stCondLst>
                            <p:childTnLst>
                              <p:par>
                                <p:cTn id="74" presetID="1" presetClass="entr" presetSubtype="0"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childTnLst>
                                </p:cTn>
                              </p:par>
                              <p:par>
                                <p:cTn id="76" presetID="10" presetClass="entr" presetSubtype="0" fill="hold"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500"/>
                                        <p:tgtEl>
                                          <p:spTgt spid="97"/>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childTnLst>
                          </p:cTn>
                        </p:par>
                        <p:par>
                          <p:cTn id="81" fill="hold">
                            <p:stCondLst>
                              <p:cond delay="1500"/>
                            </p:stCondLst>
                            <p:childTnLst>
                              <p:par>
                                <p:cTn id="82" presetID="42" presetClass="path" presetSubtype="0" accel="50000" decel="50000" fill="hold" nodeType="afterEffect">
                                  <p:stCondLst>
                                    <p:cond delay="0"/>
                                  </p:stCondLst>
                                  <p:childTnLst>
                                    <p:animMotion origin="layout" path="M -3.33333E-6 -3.7037E-7 L -0.21901 0.62593 " pathEditMode="relative" rAng="0" ptsTypes="AA">
                                      <p:cBhvr>
                                        <p:cTn id="83" dur="1000" fill="hold"/>
                                        <p:tgtEl>
                                          <p:spTgt spid="47"/>
                                        </p:tgtEl>
                                        <p:attrNameLst>
                                          <p:attrName>ppt_x</p:attrName>
                                          <p:attrName>ppt_y</p:attrName>
                                        </p:attrNameLst>
                                      </p:cBhvr>
                                      <p:rCtr x="-10951" y="31296"/>
                                    </p:animMotion>
                                  </p:childTnLst>
                                </p:cTn>
                              </p:par>
                            </p:childTnLst>
                          </p:cTn>
                        </p:par>
                        <p:par>
                          <p:cTn id="84" fill="hold">
                            <p:stCondLst>
                              <p:cond delay="2500"/>
                            </p:stCondLst>
                            <p:childTnLst>
                              <p:par>
                                <p:cTn id="85" presetID="1" presetClass="entr" presetSubtype="0" fill="hold" nodeType="after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97"/>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1" nodeType="clickEffect">
                                  <p:stCondLst>
                                    <p:cond delay="0"/>
                                  </p:stCondLst>
                                  <p:childTnLst>
                                    <p:animMotion origin="layout" path="M 2.08333E-7 2.96296E-6 L -0.10169 -0.17084 " pathEditMode="relative" rAng="0" ptsTypes="AA">
                                      <p:cBhvr>
                                        <p:cTn id="94" dur="1000" fill="hold"/>
                                        <p:tgtEl>
                                          <p:spTgt spid="104"/>
                                        </p:tgtEl>
                                        <p:attrNameLst>
                                          <p:attrName>ppt_x</p:attrName>
                                          <p:attrName>ppt_y</p:attrName>
                                        </p:attrNameLst>
                                      </p:cBhvr>
                                      <p:rCtr x="-5091" y="-8542"/>
                                    </p:animMotion>
                                  </p:childTnLst>
                                </p:cTn>
                              </p:par>
                            </p:childTnLst>
                          </p:cTn>
                        </p:par>
                      </p:childTnLst>
                    </p:cTn>
                  </p:par>
                  <p:par>
                    <p:cTn id="95" fill="hold">
                      <p:stCondLst>
                        <p:cond delay="indefinite"/>
                      </p:stCondLst>
                      <p:childTnLst>
                        <p:par>
                          <p:cTn id="96" fill="hold">
                            <p:stCondLst>
                              <p:cond delay="0"/>
                            </p:stCondLst>
                            <p:childTnLst>
                              <p:par>
                                <p:cTn id="97" presetID="57" presetClass="path" presetSubtype="0" accel="50000" decel="50000" fill="hold" nodeType="clickEffect">
                                  <p:stCondLst>
                                    <p:cond delay="0"/>
                                  </p:stCondLst>
                                  <p:childTnLst>
                                    <p:animMotion origin="layout" path="M 0.00013 3.7037E-6 L 0.00013 -0.19977 C 0.00013 -0.28936 0.04375 -0.39954 0.0793 -0.39954 L 0.15847 -0.39954 " pathEditMode="relative" rAng="0" ptsTypes="AAAA">
                                      <p:cBhvr>
                                        <p:cTn id="98" dur="1000" fill="hold"/>
                                        <p:tgtEl>
                                          <p:spTgt spid="59"/>
                                        </p:tgtEl>
                                        <p:attrNameLst>
                                          <p:attrName>ppt_x</p:attrName>
                                          <p:attrName>ppt_y</p:attrName>
                                        </p:attrNameLst>
                                      </p:cBhvr>
                                      <p:rCtr x="7917" y="-19977"/>
                                    </p:animMotion>
                                  </p:childTnLst>
                                </p:cTn>
                              </p:par>
                            </p:childTnLst>
                          </p:cTn>
                        </p:par>
                        <p:par>
                          <p:cTn id="99" fill="hold">
                            <p:stCondLst>
                              <p:cond delay="1000"/>
                            </p:stCondLst>
                            <p:childTnLst>
                              <p:par>
                                <p:cTn id="100" presetID="10" presetClass="exit" presetSubtype="0" fill="hold" nodeType="afterEffect">
                                  <p:stCondLst>
                                    <p:cond delay="0"/>
                                  </p:stCondLst>
                                  <p:childTnLst>
                                    <p:animEffect transition="out" filter="fade">
                                      <p:cBhvr>
                                        <p:cTn id="101" dur="500"/>
                                        <p:tgtEl>
                                          <p:spTgt spid="59"/>
                                        </p:tgtEl>
                                      </p:cBhvr>
                                    </p:animEffect>
                                    <p:set>
                                      <p:cBhvr>
                                        <p:cTn id="102" dur="1" fill="hold">
                                          <p:stCondLst>
                                            <p:cond delay="499"/>
                                          </p:stCondLst>
                                        </p:cTn>
                                        <p:tgtEl>
                                          <p:spTgt spid="59"/>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104"/>
                                        </p:tgtEl>
                                      </p:cBhvr>
                                    </p:animEffect>
                                    <p:set>
                                      <p:cBhvr>
                                        <p:cTn id="105" dur="1" fill="hold">
                                          <p:stCondLst>
                                            <p:cond delay="499"/>
                                          </p:stCondLst>
                                        </p:cTn>
                                        <p:tgtEl>
                                          <p:spTgt spid="104"/>
                                        </p:tgtEl>
                                        <p:attrNameLst>
                                          <p:attrName>style.visibility</p:attrName>
                                        </p:attrNameLst>
                                      </p:cBhvr>
                                      <p:to>
                                        <p:strVal val="hidden"/>
                                      </p:to>
                                    </p:set>
                                  </p:childTnLst>
                                </p:cTn>
                              </p:par>
                              <p:par>
                                <p:cTn id="106" presetID="3" presetClass="emph" presetSubtype="2" fill="hold" nodeType="withEffect">
                                  <p:stCondLst>
                                    <p:cond delay="0"/>
                                  </p:stCondLst>
                                  <p:childTnLst>
                                    <p:animClr clrSpc="rgb" dir="cw">
                                      <p:cBhvr override="childStyle">
                                        <p:cTn id="107" dur="500" fill="hold"/>
                                        <p:tgtEl>
                                          <p:spTgt spid="124">
                                            <p:txEl>
                                              <p:pRg st="0" end="0"/>
                                            </p:txEl>
                                          </p:spTgt>
                                        </p:tgtEl>
                                        <p:attrNameLst>
                                          <p:attrName>style.color</p:attrName>
                                        </p:attrNameLst>
                                      </p:cBhvr>
                                      <p:to>
                                        <a:srgbClr val="70AD47"/>
                                      </p:to>
                                    </p:animClr>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05"/>
                                        </p:tgtEl>
                                        <p:attrNameLst>
                                          <p:attrName>style.visibility</p:attrName>
                                        </p:attrNameLst>
                                      </p:cBhvr>
                                      <p:to>
                                        <p:strVal val="visible"/>
                                      </p:to>
                                    </p:set>
                                  </p:childTnLst>
                                </p:cTn>
                              </p:par>
                              <p:par>
                                <p:cTn id="112" presetID="57" presetClass="path" presetSubtype="0" accel="50000" decel="50000" fill="hold" grpId="1" nodeType="withEffect">
                                  <p:stCondLst>
                                    <p:cond delay="0"/>
                                  </p:stCondLst>
                                  <p:childTnLst>
                                    <p:animMotion origin="layout" path="M 2.91667E-6 0.00092 L 2.91667E-6 -0.24051 C 2.91667E-6 -0.34885 0.03567 -0.48195 0.06471 -0.48195 L 0.12942 -0.48195 " pathEditMode="relative" rAng="0" ptsTypes="AAAA">
                                      <p:cBhvr>
                                        <p:cTn id="113" dur="1000" fill="hold"/>
                                        <p:tgtEl>
                                          <p:spTgt spid="96"/>
                                        </p:tgtEl>
                                        <p:attrNameLst>
                                          <p:attrName>ppt_x</p:attrName>
                                          <p:attrName>ppt_y</p:attrName>
                                        </p:attrNameLst>
                                      </p:cBhvr>
                                      <p:rCtr x="6471" y="-24144"/>
                                    </p:animMotion>
                                  </p:childTnLst>
                                </p:cTn>
                              </p:par>
                              <p:par>
                                <p:cTn id="114" presetID="57" presetClass="path" presetSubtype="0" accel="50000" decel="50000" fill="hold" nodeType="withEffect">
                                  <p:stCondLst>
                                    <p:cond delay="0"/>
                                  </p:stCondLst>
                                  <p:childTnLst>
                                    <p:animMotion origin="layout" path="M -2.70833E-6 3.7037E-6 L -2.70833E-6 -0.22477 C -2.70833E-6 -0.3257 0.04545 -0.44954 0.08242 -0.44954 L 0.16485 -0.44954 " pathEditMode="relative" rAng="0" ptsTypes="AAAA">
                                      <p:cBhvr>
                                        <p:cTn id="115" dur="1000" fill="hold"/>
                                        <p:tgtEl>
                                          <p:spTgt spid="71"/>
                                        </p:tgtEl>
                                        <p:attrNameLst>
                                          <p:attrName>ppt_x</p:attrName>
                                          <p:attrName>ppt_y</p:attrName>
                                        </p:attrNameLst>
                                      </p:cBhvr>
                                      <p:rCtr x="8242" y="-22477"/>
                                    </p:animMotion>
                                  </p:childTnLst>
                                </p:cTn>
                              </p:par>
                            </p:childTnLst>
                          </p:cTn>
                        </p:par>
                        <p:par>
                          <p:cTn id="116" fill="hold">
                            <p:stCondLst>
                              <p:cond delay="1000"/>
                            </p:stCondLst>
                            <p:childTnLst>
                              <p:par>
                                <p:cTn id="117" presetID="10" presetClass="exit" presetSubtype="0" fill="hold" grpId="2" nodeType="afterEffect">
                                  <p:stCondLst>
                                    <p:cond delay="0"/>
                                  </p:stCondLst>
                                  <p:childTnLst>
                                    <p:animEffect transition="out" filter="fade">
                                      <p:cBhvr>
                                        <p:cTn id="118" dur="500"/>
                                        <p:tgtEl>
                                          <p:spTgt spid="96"/>
                                        </p:tgtEl>
                                      </p:cBhvr>
                                    </p:animEffect>
                                    <p:set>
                                      <p:cBhvr>
                                        <p:cTn id="119" dur="1" fill="hold">
                                          <p:stCondLst>
                                            <p:cond delay="499"/>
                                          </p:stCondLst>
                                        </p:cTn>
                                        <p:tgtEl>
                                          <p:spTgt spid="9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71"/>
                                        </p:tgtEl>
                                      </p:cBhvr>
                                    </p:animEffect>
                                    <p:set>
                                      <p:cBhvr>
                                        <p:cTn id="122" dur="1" fill="hold">
                                          <p:stCondLst>
                                            <p:cond delay="499"/>
                                          </p:stCondLst>
                                        </p:cTn>
                                        <p:tgtEl>
                                          <p:spTgt spid="71"/>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05"/>
                                        </p:tgtEl>
                                      </p:cBhvr>
                                    </p:animEffect>
                                    <p:set>
                                      <p:cBhvr>
                                        <p:cTn id="125" dur="1" fill="hold">
                                          <p:stCondLst>
                                            <p:cond delay="499"/>
                                          </p:stCondLst>
                                        </p:cTn>
                                        <p:tgtEl>
                                          <p:spTgt spid="105"/>
                                        </p:tgtEl>
                                        <p:attrNameLst>
                                          <p:attrName>style.visibility</p:attrName>
                                        </p:attrNameLst>
                                      </p:cBhvr>
                                      <p:to>
                                        <p:strVal val="hidden"/>
                                      </p:to>
                                    </p:set>
                                  </p:childTnLst>
                                </p:cTn>
                              </p:par>
                              <p:par>
                                <p:cTn id="126" presetID="10" presetClass="entr" presetSubtype="0" fill="hold" nodeType="withEffect">
                                  <p:stCondLst>
                                    <p:cond delay="0"/>
                                  </p:stCondLst>
                                  <p:childTnLst>
                                    <p:set>
                                      <p:cBhvr>
                                        <p:cTn id="127" dur="1" fill="hold">
                                          <p:stCondLst>
                                            <p:cond delay="0"/>
                                          </p:stCondLst>
                                        </p:cTn>
                                        <p:tgtEl>
                                          <p:spTgt spid="133"/>
                                        </p:tgtEl>
                                        <p:attrNameLst>
                                          <p:attrName>style.visibility</p:attrName>
                                        </p:attrNameLst>
                                      </p:cBhvr>
                                      <p:to>
                                        <p:strVal val="visible"/>
                                      </p:to>
                                    </p:set>
                                    <p:animEffect transition="in" filter="fade">
                                      <p:cBhvr>
                                        <p:cTn id="128" dur="500"/>
                                        <p:tgtEl>
                                          <p:spTgt spid="133"/>
                                        </p:tgtEl>
                                      </p:cBhvr>
                                    </p:animEffect>
                                  </p:childTnLst>
                                </p:cTn>
                              </p:par>
                              <p:par>
                                <p:cTn id="129" presetID="10" presetClass="entr" presetSubtype="0" fill="hold"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par>
                                <p:cTn id="132" presetID="10" presetClass="entr" presetSubtype="0" fill="hold" nodeType="withEffect">
                                  <p:stCondLst>
                                    <p:cond delay="0"/>
                                  </p:stCondLst>
                                  <p:childTnLst>
                                    <p:set>
                                      <p:cBhvr>
                                        <p:cTn id="133" dur="1" fill="hold">
                                          <p:stCondLst>
                                            <p:cond delay="0"/>
                                          </p:stCondLst>
                                        </p:cTn>
                                        <p:tgtEl>
                                          <p:spTgt spid="126">
                                            <p:txEl>
                                              <p:pRg st="0" end="0"/>
                                            </p:txEl>
                                          </p:spTgt>
                                        </p:tgtEl>
                                        <p:attrNameLst>
                                          <p:attrName>style.visibility</p:attrName>
                                        </p:attrNameLst>
                                      </p:cBhvr>
                                      <p:to>
                                        <p:strVal val="visible"/>
                                      </p:to>
                                    </p:set>
                                    <p:animEffect transition="in" filter="fade">
                                      <p:cBhvr>
                                        <p:cTn id="134" dur="500"/>
                                        <p:tgtEl>
                                          <p:spTgt spid="126">
                                            <p:txEl>
                                              <p:pRg st="0" end="0"/>
                                            </p:tx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46"/>
                                        </p:tgtEl>
                                        <p:attrNameLst>
                                          <p:attrName>style.visibility</p:attrName>
                                        </p:attrNameLst>
                                      </p:cBhvr>
                                      <p:to>
                                        <p:strVal val="visible"/>
                                      </p:to>
                                    </p:set>
                                    <p:animEffect transition="in" filter="fade">
                                      <p:cBhvr>
                                        <p:cTn id="137" dur="500"/>
                                        <p:tgtEl>
                                          <p:spTgt spid="14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48"/>
                                        </p:tgtEl>
                                        <p:attrNameLst>
                                          <p:attrName>style.visibility</p:attrName>
                                        </p:attrNameLst>
                                      </p:cBhvr>
                                      <p:to>
                                        <p:strVal val="visible"/>
                                      </p:to>
                                    </p:set>
                                    <p:animEffect transition="in" filter="fade">
                                      <p:cBhvr>
                                        <p:cTn id="140" dur="500"/>
                                        <p:tgtEl>
                                          <p:spTgt spid="14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50"/>
                                        </p:tgtEl>
                                        <p:attrNameLst>
                                          <p:attrName>style.visibility</p:attrName>
                                        </p:attrNameLst>
                                      </p:cBhvr>
                                      <p:to>
                                        <p:strVal val="visible"/>
                                      </p:to>
                                    </p:set>
                                    <p:animEffect transition="in" filter="fade">
                                      <p:cBhvr>
                                        <p:cTn id="143" dur="500"/>
                                        <p:tgtEl>
                                          <p:spTgt spid="15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49"/>
                                        </p:tgtEl>
                                        <p:attrNameLst>
                                          <p:attrName>style.visibility</p:attrName>
                                        </p:attrNameLst>
                                      </p:cBhvr>
                                      <p:to>
                                        <p:strVal val="visible"/>
                                      </p:to>
                                    </p:set>
                                    <p:animEffect transition="in" filter="fade">
                                      <p:cBhvr>
                                        <p:cTn id="146" dur="500"/>
                                        <p:tgtEl>
                                          <p:spTgt spid="14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47"/>
                                        </p:tgtEl>
                                        <p:attrNameLst>
                                          <p:attrName>style.visibility</p:attrName>
                                        </p:attrNameLst>
                                      </p:cBhvr>
                                      <p:to>
                                        <p:strVal val="visible"/>
                                      </p:to>
                                    </p:set>
                                    <p:animEffect transition="in" filter="fade">
                                      <p:cBhvr>
                                        <p:cTn id="149"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6" grpId="0"/>
      <p:bldP spid="46" grpId="1"/>
      <p:bldP spid="46" grpId="2"/>
      <p:bldP spid="104" grpId="0"/>
      <p:bldP spid="104" grpId="1"/>
      <p:bldP spid="104" grpId="2"/>
      <p:bldP spid="11" grpId="0"/>
      <p:bldP spid="11" grpId="1"/>
      <p:bldP spid="11" grpId="2"/>
      <p:bldP spid="94" grpId="0"/>
      <p:bldP spid="94" grpId="1"/>
      <p:bldP spid="94" grpId="2"/>
      <p:bldP spid="96" grpId="0"/>
      <p:bldP spid="96" grpId="1"/>
      <p:bldP spid="96" grpId="2"/>
      <p:bldP spid="146" grpId="0"/>
      <p:bldP spid="147" grpId="0"/>
      <p:bldP spid="148" grpId="0"/>
      <p:bldP spid="149" grpId="0"/>
      <p:bldP spid="1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Subentry Buffer</a:t>
            </a:r>
            <a:endParaRPr lang="en-GB" dirty="0"/>
          </a:p>
        </p:txBody>
      </p:sp>
      <p:sp>
        <p:nvSpPr>
          <p:cNvPr id="6" name="Slide Number Placeholder 5"/>
          <p:cNvSpPr>
            <a:spLocks noGrp="1"/>
          </p:cNvSpPr>
          <p:nvPr>
            <p:ph type="sldNum" sz="quarter" idx="12"/>
          </p:nvPr>
        </p:nvSpPr>
        <p:spPr/>
        <p:txBody>
          <a:bodyPr/>
          <a:lstStyle/>
          <a:p>
            <a:fld id="{CA030DB0-FDFB-4B67-8BAE-BD199550D61A}" type="slidenum">
              <a:rPr lang="en-GB" smtClean="0"/>
              <a:t>18</a:t>
            </a:fld>
            <a:endParaRPr lang="en-GB"/>
          </a:p>
        </p:txBody>
      </p:sp>
      <p:sp>
        <p:nvSpPr>
          <p:cNvPr id="4" name="Rectangle 3"/>
          <p:cNvSpPr/>
          <p:nvPr/>
        </p:nvSpPr>
        <p:spPr>
          <a:xfrm>
            <a:off x="3948104" y="2708920"/>
            <a:ext cx="3175489" cy="14120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Subentry</a:t>
            </a:r>
          </a:p>
          <a:p>
            <a:pPr algn="ctr"/>
            <a:r>
              <a:rPr lang="en-GB" dirty="0" smtClean="0"/>
              <a:t>buffer</a:t>
            </a:r>
            <a:endParaRPr lang="en-GB" dirty="0"/>
          </a:p>
        </p:txBody>
      </p:sp>
      <p:sp>
        <p:nvSpPr>
          <p:cNvPr id="7" name="TextBox 6"/>
          <p:cNvSpPr txBox="1"/>
          <p:nvPr/>
        </p:nvSpPr>
        <p:spPr>
          <a:xfrm>
            <a:off x="4238462" y="2724476"/>
            <a:ext cx="677558" cy="307777"/>
          </a:xfrm>
          <a:prstGeom prst="rect">
            <a:avLst/>
          </a:prstGeom>
          <a:noFill/>
        </p:spPr>
        <p:txBody>
          <a:bodyPr wrap="none" rtlCol="0">
            <a:spAutoFit/>
          </a:bodyPr>
          <a:lstStyle/>
          <a:p>
            <a:r>
              <a:rPr lang="en-GB" sz="1400" dirty="0" err="1" smtClean="0"/>
              <a:t>rdaddr</a:t>
            </a:r>
            <a:endParaRPr lang="en-GB" sz="1400" dirty="0"/>
          </a:p>
        </p:txBody>
      </p:sp>
      <p:sp>
        <p:nvSpPr>
          <p:cNvPr id="8" name="TextBox 7"/>
          <p:cNvSpPr txBox="1"/>
          <p:nvPr/>
        </p:nvSpPr>
        <p:spPr>
          <a:xfrm>
            <a:off x="4245195" y="3795669"/>
            <a:ext cx="664093" cy="307777"/>
          </a:xfrm>
          <a:prstGeom prst="rect">
            <a:avLst/>
          </a:prstGeom>
          <a:noFill/>
        </p:spPr>
        <p:txBody>
          <a:bodyPr wrap="none" rtlCol="0">
            <a:spAutoFit/>
          </a:bodyPr>
          <a:lstStyle/>
          <a:p>
            <a:r>
              <a:rPr lang="en-GB" sz="1400" dirty="0" err="1" smtClean="0"/>
              <a:t>rddata</a:t>
            </a:r>
            <a:endParaRPr lang="en-GB" sz="1400" dirty="0"/>
          </a:p>
        </p:txBody>
      </p:sp>
      <p:sp>
        <p:nvSpPr>
          <p:cNvPr id="9" name="TextBox 8"/>
          <p:cNvSpPr txBox="1"/>
          <p:nvPr/>
        </p:nvSpPr>
        <p:spPr>
          <a:xfrm>
            <a:off x="3948104" y="3129562"/>
            <a:ext cx="710003" cy="307777"/>
          </a:xfrm>
          <a:prstGeom prst="rect">
            <a:avLst/>
          </a:prstGeom>
          <a:noFill/>
        </p:spPr>
        <p:txBody>
          <a:bodyPr wrap="none" rtlCol="0">
            <a:spAutoFit/>
          </a:bodyPr>
          <a:lstStyle/>
          <a:p>
            <a:r>
              <a:rPr lang="en-GB" sz="1400" dirty="0" err="1" smtClean="0"/>
              <a:t>wraddr</a:t>
            </a:r>
            <a:endParaRPr lang="en-GB" sz="1400" dirty="0"/>
          </a:p>
        </p:txBody>
      </p:sp>
      <p:sp>
        <p:nvSpPr>
          <p:cNvPr id="10" name="TextBox 9"/>
          <p:cNvSpPr txBox="1"/>
          <p:nvPr/>
        </p:nvSpPr>
        <p:spPr>
          <a:xfrm>
            <a:off x="3956687" y="3333611"/>
            <a:ext cx="697755" cy="307777"/>
          </a:xfrm>
          <a:prstGeom prst="rect">
            <a:avLst/>
          </a:prstGeom>
          <a:noFill/>
        </p:spPr>
        <p:txBody>
          <a:bodyPr wrap="none" rtlCol="0">
            <a:spAutoFit/>
          </a:bodyPr>
          <a:lstStyle/>
          <a:p>
            <a:r>
              <a:rPr lang="en-GB" sz="1400" dirty="0" err="1" smtClean="0"/>
              <a:t>wrdata</a:t>
            </a:r>
            <a:endParaRPr lang="en-GB" sz="1400" dirty="0"/>
          </a:p>
        </p:txBody>
      </p:sp>
      <p:sp>
        <p:nvSpPr>
          <p:cNvPr id="12" name="Rectangle 11"/>
          <p:cNvSpPr/>
          <p:nvPr/>
        </p:nvSpPr>
        <p:spPr>
          <a:xfrm>
            <a:off x="2451458" y="5476420"/>
            <a:ext cx="1258277" cy="602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Update logic</a:t>
            </a:r>
            <a:endParaRPr lang="en-GB" dirty="0"/>
          </a:p>
        </p:txBody>
      </p:sp>
      <p:sp>
        <p:nvSpPr>
          <p:cNvPr id="14" name="Rectangle 13"/>
          <p:cNvSpPr/>
          <p:nvPr/>
        </p:nvSpPr>
        <p:spPr>
          <a:xfrm>
            <a:off x="5651858" y="5476419"/>
            <a:ext cx="1258277" cy="60266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bg1">
                    <a:lumMod val="85000"/>
                  </a:schemeClr>
                </a:solidFill>
              </a:rPr>
              <a:t>Response</a:t>
            </a:r>
          </a:p>
          <a:p>
            <a:pPr algn="ctr"/>
            <a:r>
              <a:rPr lang="en-GB" dirty="0" smtClean="0">
                <a:solidFill>
                  <a:schemeClr val="bg1">
                    <a:lumMod val="85000"/>
                  </a:schemeClr>
                </a:solidFill>
              </a:rPr>
              <a:t>generator</a:t>
            </a:r>
            <a:endParaRPr lang="en-GB" dirty="0">
              <a:solidFill>
                <a:schemeClr val="bg1">
                  <a:lumMod val="85000"/>
                </a:schemeClr>
              </a:solidFill>
            </a:endParaRPr>
          </a:p>
        </p:txBody>
      </p:sp>
      <p:sp>
        <p:nvSpPr>
          <p:cNvPr id="15" name="Rectangle 14"/>
          <p:cNvSpPr/>
          <p:nvPr/>
        </p:nvSpPr>
        <p:spPr>
          <a:xfrm>
            <a:off x="4458365" y="5593651"/>
            <a:ext cx="105507" cy="3829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4565520" y="5593651"/>
            <a:ext cx="105507" cy="3829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671027" y="5593651"/>
            <a:ext cx="105507" cy="3829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2" name="Straight Connector 21"/>
          <p:cNvCxnSpPr>
            <a:stCxn id="17" idx="0"/>
          </p:cNvCxnSpPr>
          <p:nvPr/>
        </p:nvCxnSpPr>
        <p:spPr>
          <a:xfrm>
            <a:off x="4723781" y="5593651"/>
            <a:ext cx="1622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717405" y="5976605"/>
            <a:ext cx="1622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6" name="Elbow Connector 25"/>
          <p:cNvCxnSpPr>
            <a:stCxn id="69" idx="1"/>
            <a:endCxn id="14" idx="0"/>
          </p:cNvCxnSpPr>
          <p:nvPr/>
        </p:nvCxnSpPr>
        <p:spPr>
          <a:xfrm>
            <a:off x="4564543" y="4758382"/>
            <a:ext cx="1716454" cy="718037"/>
          </a:xfrm>
          <a:prstGeom prst="bentConnector2">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4" idx="1"/>
            <a:endCxn id="17" idx="3"/>
          </p:cNvCxnSpPr>
          <p:nvPr/>
        </p:nvCxnSpPr>
        <p:spPr>
          <a:xfrm flipH="1">
            <a:off x="4776534" y="5777751"/>
            <a:ext cx="875324" cy="7377"/>
          </a:xfrm>
          <a:prstGeom prst="straightConnector1">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5" idx="1"/>
            <a:endCxn id="12" idx="3"/>
          </p:cNvCxnSpPr>
          <p:nvPr/>
        </p:nvCxnSpPr>
        <p:spPr>
          <a:xfrm flipH="1" flipV="1">
            <a:off x="3709735" y="5777752"/>
            <a:ext cx="748630" cy="737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823058" y="5278497"/>
            <a:ext cx="1781000" cy="307777"/>
          </a:xfrm>
          <a:prstGeom prst="rect">
            <a:avLst/>
          </a:prstGeom>
          <a:noFill/>
        </p:spPr>
        <p:txBody>
          <a:bodyPr wrap="none" rtlCol="0">
            <a:spAutoFit/>
          </a:bodyPr>
          <a:lstStyle/>
          <a:p>
            <a:r>
              <a:rPr lang="en-GB" sz="1400" dirty="0" smtClean="0"/>
              <a:t>Free row queue (FRQ)</a:t>
            </a:r>
            <a:endParaRPr lang="en-GB" sz="1400" dirty="0"/>
          </a:p>
        </p:txBody>
      </p:sp>
      <p:cxnSp>
        <p:nvCxnSpPr>
          <p:cNvPr id="39" name="Elbow Connector 38"/>
          <p:cNvCxnSpPr>
            <a:stCxn id="12" idx="1"/>
            <a:endCxn id="10" idx="1"/>
          </p:cNvCxnSpPr>
          <p:nvPr/>
        </p:nvCxnSpPr>
        <p:spPr>
          <a:xfrm rot="10800000" flipH="1">
            <a:off x="2451457" y="3487500"/>
            <a:ext cx="1505229" cy="2290252"/>
          </a:xfrm>
          <a:prstGeom prst="bentConnector3">
            <a:avLst>
              <a:gd name="adj1" fmla="val -15187"/>
            </a:avLst>
          </a:prstGeom>
          <a:ln w="1905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a:endCxn id="7" idx="0"/>
          </p:cNvCxnSpPr>
          <p:nvPr/>
        </p:nvCxnSpPr>
        <p:spPr>
          <a:xfrm flipH="1">
            <a:off x="4577241" y="2506481"/>
            <a:ext cx="1" cy="2179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9" name="Freeform 68"/>
          <p:cNvSpPr/>
          <p:nvPr/>
        </p:nvSpPr>
        <p:spPr>
          <a:xfrm>
            <a:off x="3065943" y="4117032"/>
            <a:ext cx="1498600" cy="1352550"/>
          </a:xfrm>
          <a:custGeom>
            <a:avLst/>
            <a:gdLst>
              <a:gd name="connsiteX0" fmla="*/ 1498600 w 1498600"/>
              <a:gd name="connsiteY0" fmla="*/ 0 h 1352550"/>
              <a:gd name="connsiteX1" fmla="*/ 1498600 w 1498600"/>
              <a:gd name="connsiteY1" fmla="*/ 641350 h 1352550"/>
              <a:gd name="connsiteX2" fmla="*/ 0 w 1498600"/>
              <a:gd name="connsiteY2" fmla="*/ 641350 h 1352550"/>
              <a:gd name="connsiteX3" fmla="*/ 0 w 1498600"/>
              <a:gd name="connsiteY3" fmla="*/ 1352550 h 1352550"/>
            </a:gdLst>
            <a:ahLst/>
            <a:cxnLst>
              <a:cxn ang="0">
                <a:pos x="connsiteX0" y="connsiteY0"/>
              </a:cxn>
              <a:cxn ang="0">
                <a:pos x="connsiteX1" y="connsiteY1"/>
              </a:cxn>
              <a:cxn ang="0">
                <a:pos x="connsiteX2" y="connsiteY2"/>
              </a:cxn>
              <a:cxn ang="0">
                <a:pos x="connsiteX3" y="connsiteY3"/>
              </a:cxn>
            </a:cxnLst>
            <a:rect l="l" t="t" r="r" b="b"/>
            <a:pathLst>
              <a:path w="1498600" h="1352550">
                <a:moveTo>
                  <a:pt x="1498600" y="0"/>
                </a:moveTo>
                <a:lnTo>
                  <a:pt x="1498600" y="641350"/>
                </a:lnTo>
                <a:lnTo>
                  <a:pt x="0" y="641350"/>
                </a:lnTo>
                <a:lnTo>
                  <a:pt x="0" y="1352550"/>
                </a:lnTo>
              </a:path>
            </a:pathLst>
          </a:custGeom>
          <a:ln w="1905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72" name="Straight Arrow Connector 71"/>
          <p:cNvCxnSpPr>
            <a:endCxn id="9" idx="1"/>
          </p:cNvCxnSpPr>
          <p:nvPr/>
        </p:nvCxnSpPr>
        <p:spPr>
          <a:xfrm flipV="1">
            <a:off x="3656493" y="3283451"/>
            <a:ext cx="29161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5" name="Group 4"/>
          <p:cNvGrpSpPr/>
          <p:nvPr/>
        </p:nvGrpSpPr>
        <p:grpSpPr>
          <a:xfrm>
            <a:off x="4885032" y="4274007"/>
            <a:ext cx="1860181" cy="372829"/>
            <a:chOff x="5844989" y="4328925"/>
            <a:chExt cx="1860181" cy="372829"/>
          </a:xfrm>
        </p:grpSpPr>
        <p:sp>
          <p:nvSpPr>
            <p:cNvPr id="56" name="Rectangle 55"/>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57" name="TextBox 56"/>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58" name="Straight Connector 57"/>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60" name="Rectangle 59"/>
            <p:cNvSpPr/>
            <p:nvPr/>
          </p:nvSpPr>
          <p:spPr>
            <a:xfrm>
              <a:off x="6473634"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62" name="Straight Connector 61"/>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65" name="Rectangle 64"/>
            <p:cNvSpPr/>
            <p:nvPr/>
          </p:nvSpPr>
          <p:spPr>
            <a:xfrm>
              <a:off x="7089402"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sp>
          <p:nvSpPr>
            <p:cNvPr id="54" name="TextBox 53"/>
            <p:cNvSpPr txBox="1"/>
            <p:nvPr/>
          </p:nvSpPr>
          <p:spPr>
            <a:xfrm>
              <a:off x="6445476" y="4328925"/>
              <a:ext cx="646331" cy="369332"/>
            </a:xfrm>
            <a:prstGeom prst="rect">
              <a:avLst/>
            </a:prstGeom>
            <a:noFill/>
          </p:spPr>
          <p:txBody>
            <a:bodyPr wrap="none" rtlCol="0">
              <a:spAutoFit/>
            </a:bodyPr>
            <a:lstStyle/>
            <a:p>
              <a:pPr algn="ctr"/>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grpSp>
      <p:grpSp>
        <p:nvGrpSpPr>
          <p:cNvPr id="47" name="Group 46"/>
          <p:cNvGrpSpPr/>
          <p:nvPr/>
        </p:nvGrpSpPr>
        <p:grpSpPr>
          <a:xfrm>
            <a:off x="4822332" y="2141815"/>
            <a:ext cx="646331" cy="369332"/>
            <a:chOff x="5683738" y="2239597"/>
            <a:chExt cx="646331" cy="369332"/>
          </a:xfrm>
        </p:grpSpPr>
        <p:sp>
          <p:nvSpPr>
            <p:cNvPr id="40" name="Rectangle 39"/>
            <p:cNvSpPr/>
            <p:nvPr/>
          </p:nvSpPr>
          <p:spPr>
            <a:xfrm>
              <a:off x="5696615" y="2287494"/>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43" name="Straight Connector 42"/>
            <p:cNvCxnSpPr/>
            <p:nvPr/>
          </p:nvCxnSpPr>
          <p:spPr>
            <a:xfrm flipV="1">
              <a:off x="6064032" y="2284842"/>
              <a:ext cx="0" cy="273600"/>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5683738" y="2239597"/>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A9</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grpSp>
      <p:sp>
        <p:nvSpPr>
          <p:cNvPr id="25" name="TextBox 24"/>
          <p:cNvSpPr txBox="1"/>
          <p:nvPr/>
        </p:nvSpPr>
        <p:spPr>
          <a:xfrm>
            <a:off x="7465815" y="2854724"/>
            <a:ext cx="4615328"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Linked list traversal: stall…</a:t>
            </a:r>
          </a:p>
          <a:p>
            <a:pPr marL="285750" indent="-285750">
              <a:buFont typeface="Arial" panose="020B0604020202020204" pitchFamily="34" charset="0"/>
              <a:buChar char="•"/>
            </a:pPr>
            <a:r>
              <a:rPr lang="en-GB" sz="2400" dirty="0" smtClean="0"/>
              <a:t>…only sometimes, thanks to last row cache</a:t>
            </a:r>
          </a:p>
        </p:txBody>
      </p:sp>
      <p:pic>
        <p:nvPicPr>
          <p:cNvPr id="90" name="Picture 89" descr="Kostenlose Illustration: &lt;strong&gt;Stop&lt;/strong&gt;, Hand, Finger, Halt, Au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195" y="1537390"/>
            <a:ext cx="623062" cy="623062"/>
          </a:xfrm>
          <a:prstGeom prst="rect">
            <a:avLst/>
          </a:prstGeom>
        </p:spPr>
      </p:pic>
      <p:sp>
        <p:nvSpPr>
          <p:cNvPr id="92" name="Rectangle 91"/>
          <p:cNvSpPr/>
          <p:nvPr/>
        </p:nvSpPr>
        <p:spPr>
          <a:xfrm>
            <a:off x="6129445" y="4327149"/>
            <a:ext cx="615768" cy="2735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sp>
        <p:nvSpPr>
          <p:cNvPr id="93" name="TextBox 92"/>
          <p:cNvSpPr txBox="1"/>
          <p:nvPr/>
        </p:nvSpPr>
        <p:spPr>
          <a:xfrm>
            <a:off x="4367890" y="2137149"/>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grpSp>
        <p:nvGrpSpPr>
          <p:cNvPr id="95" name="Group 94"/>
          <p:cNvGrpSpPr/>
          <p:nvPr/>
        </p:nvGrpSpPr>
        <p:grpSpPr>
          <a:xfrm>
            <a:off x="5029863" y="4279761"/>
            <a:ext cx="1860181" cy="369332"/>
            <a:chOff x="5844989" y="4332422"/>
            <a:chExt cx="1860181" cy="369332"/>
          </a:xfrm>
        </p:grpSpPr>
        <p:sp>
          <p:nvSpPr>
            <p:cNvPr id="106" name="Rectangle 105"/>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107" name="TextBox 106"/>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13</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0</a:t>
              </a:r>
              <a:endParaRPr lang="en-GB" dirty="0">
                <a:solidFill>
                  <a:schemeClr val="accent1"/>
                </a:solidFill>
                <a:latin typeface="Ubuntu Mono" panose="020B0509030602030204" pitchFamily="49" charset="0"/>
              </a:endParaRPr>
            </a:p>
          </p:txBody>
        </p:sp>
        <p:cxnSp>
          <p:nvCxnSpPr>
            <p:cNvPr id="108" name="Straight Connector 107"/>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109" name="Rectangle 108"/>
            <p:cNvSpPr/>
            <p:nvPr/>
          </p:nvSpPr>
          <p:spPr>
            <a:xfrm>
              <a:off x="6473634"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110" name="Straight Connector 109"/>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111" name="Rectangle 110"/>
            <p:cNvSpPr/>
            <p:nvPr/>
          </p:nvSpPr>
          <p:spPr>
            <a:xfrm>
              <a:off x="7089402"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Ubuntu Mono" panose="020B0509030602030204" pitchFamily="49" charset="0"/>
              </a:endParaRPr>
            </a:p>
          </p:txBody>
        </p:sp>
      </p:grpSp>
      <p:sp>
        <p:nvSpPr>
          <p:cNvPr id="112" name="Rectangle 111"/>
          <p:cNvSpPr/>
          <p:nvPr/>
        </p:nvSpPr>
        <p:spPr>
          <a:xfrm>
            <a:off x="3955919" y="1534552"/>
            <a:ext cx="1258277" cy="602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Last row cache</a:t>
            </a:r>
            <a:endParaRPr lang="en-GB" dirty="0"/>
          </a:p>
        </p:txBody>
      </p:sp>
      <p:cxnSp>
        <p:nvCxnSpPr>
          <p:cNvPr id="73" name="Straight Arrow Connector 72"/>
          <p:cNvCxnSpPr/>
          <p:nvPr/>
        </p:nvCxnSpPr>
        <p:spPr>
          <a:xfrm>
            <a:off x="7712658" y="1052085"/>
            <a:ext cx="316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 name="Rectangle 81"/>
          <p:cNvSpPr/>
          <p:nvPr/>
        </p:nvSpPr>
        <p:spPr>
          <a:xfrm>
            <a:off x="8041237"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4" name="TextBox 93"/>
          <p:cNvSpPr txBox="1"/>
          <p:nvPr/>
        </p:nvSpPr>
        <p:spPr>
          <a:xfrm>
            <a:off x="8028360" y="867419"/>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96" name="Straight Connector 95"/>
          <p:cNvCxnSpPr/>
          <p:nvPr/>
        </p:nvCxnSpPr>
        <p:spPr>
          <a:xfrm flipV="1">
            <a:off x="8408654" y="917512"/>
            <a:ext cx="0" cy="273600"/>
          </a:xfrm>
          <a:prstGeom prst="line">
            <a:avLst/>
          </a:prstGeom>
        </p:spPr>
        <p:style>
          <a:lnRef idx="1">
            <a:schemeClr val="dk1"/>
          </a:lnRef>
          <a:fillRef idx="0">
            <a:schemeClr val="dk1"/>
          </a:fillRef>
          <a:effectRef idx="0">
            <a:schemeClr val="dk1"/>
          </a:effectRef>
          <a:fontRef idx="minor">
            <a:schemeClr val="tx1"/>
          </a:fontRef>
        </p:style>
      </p:cxnSp>
      <p:sp>
        <p:nvSpPr>
          <p:cNvPr id="97" name="Rectangle 96"/>
          <p:cNvSpPr/>
          <p:nvPr/>
        </p:nvSpPr>
        <p:spPr>
          <a:xfrm>
            <a:off x="8657005"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98" name="Straight Connector 97"/>
          <p:cNvCxnSpPr/>
          <p:nvPr/>
        </p:nvCxnSpPr>
        <p:spPr>
          <a:xfrm flipV="1">
            <a:off x="9026193" y="917512"/>
            <a:ext cx="0" cy="273600"/>
          </a:xfrm>
          <a:prstGeom prst="line">
            <a:avLst/>
          </a:prstGeom>
        </p:spPr>
        <p:style>
          <a:lnRef idx="1">
            <a:schemeClr val="dk1"/>
          </a:lnRef>
          <a:fillRef idx="0">
            <a:schemeClr val="dk1"/>
          </a:fillRef>
          <a:effectRef idx="0">
            <a:schemeClr val="dk1"/>
          </a:effectRef>
          <a:fontRef idx="minor">
            <a:schemeClr val="tx1"/>
          </a:fontRef>
        </p:style>
      </p:cxnSp>
      <p:sp>
        <p:nvSpPr>
          <p:cNvPr id="99" name="Rectangle 98"/>
          <p:cNvSpPr/>
          <p:nvPr/>
        </p:nvSpPr>
        <p:spPr>
          <a:xfrm>
            <a:off x="9272773"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sp>
        <p:nvSpPr>
          <p:cNvPr id="100" name="Rectangle 99"/>
          <p:cNvSpPr/>
          <p:nvPr/>
        </p:nvSpPr>
        <p:spPr>
          <a:xfrm>
            <a:off x="6465014" y="916160"/>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1" name="Rectangle 100"/>
          <p:cNvSpPr/>
          <p:nvPr/>
        </p:nvSpPr>
        <p:spPr>
          <a:xfrm>
            <a:off x="7080781" y="916160"/>
            <a:ext cx="615600"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2" name="TextBox 101"/>
          <p:cNvSpPr txBox="1"/>
          <p:nvPr/>
        </p:nvSpPr>
        <p:spPr>
          <a:xfrm>
            <a:off x="7180911" y="863922"/>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cxnSp>
        <p:nvCxnSpPr>
          <p:cNvPr id="103" name="Straight Connector 102"/>
          <p:cNvCxnSpPr/>
          <p:nvPr/>
        </p:nvCxnSpPr>
        <p:spPr>
          <a:xfrm>
            <a:off x="7842568" y="671786"/>
            <a:ext cx="0" cy="74295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04" name="TextBox 103"/>
          <p:cNvSpPr txBox="1"/>
          <p:nvPr/>
        </p:nvSpPr>
        <p:spPr>
          <a:xfrm>
            <a:off x="6552606" y="565071"/>
            <a:ext cx="478401" cy="369332"/>
          </a:xfrm>
          <a:prstGeom prst="rect">
            <a:avLst/>
          </a:prstGeom>
          <a:noFill/>
        </p:spPr>
        <p:txBody>
          <a:bodyPr wrap="square" rtlCol="0">
            <a:spAutoFit/>
          </a:bodyPr>
          <a:lstStyle/>
          <a:p>
            <a:r>
              <a:rPr lang="en-GB" dirty="0" smtClean="0"/>
              <a:t>tag</a:t>
            </a:r>
            <a:endParaRPr lang="en-GB" dirty="0"/>
          </a:p>
        </p:txBody>
      </p:sp>
      <p:sp>
        <p:nvSpPr>
          <p:cNvPr id="105" name="TextBox 104"/>
          <p:cNvSpPr txBox="1"/>
          <p:nvPr/>
        </p:nvSpPr>
        <p:spPr>
          <a:xfrm>
            <a:off x="8628847" y="863922"/>
            <a:ext cx="646331" cy="369332"/>
          </a:xfrm>
          <a:prstGeom prst="rect">
            <a:avLst/>
          </a:prstGeom>
          <a:noFill/>
        </p:spPr>
        <p:txBody>
          <a:bodyPr wrap="none" rtlCol="0">
            <a:spAutoFit/>
          </a:bodyPr>
          <a:lstStyle/>
          <a:p>
            <a:pPr algn="ctr"/>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sp>
        <p:nvSpPr>
          <p:cNvPr id="113" name="TextBox 112"/>
          <p:cNvSpPr txBox="1"/>
          <p:nvPr/>
        </p:nvSpPr>
        <p:spPr>
          <a:xfrm>
            <a:off x="7154914" y="564826"/>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sp>
        <p:nvSpPr>
          <p:cNvPr id="114" name="TextBox 113"/>
          <p:cNvSpPr txBox="1"/>
          <p:nvPr/>
        </p:nvSpPr>
        <p:spPr>
          <a:xfrm>
            <a:off x="8048870" y="564826"/>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15" name="TextBox 114"/>
          <p:cNvSpPr txBox="1"/>
          <p:nvPr/>
        </p:nvSpPr>
        <p:spPr>
          <a:xfrm>
            <a:off x="8138949" y="1131408"/>
            <a:ext cx="746378"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16" name="TextBox 115"/>
          <p:cNvSpPr txBox="1"/>
          <p:nvPr/>
        </p:nvSpPr>
        <p:spPr>
          <a:xfrm>
            <a:off x="8612463" y="564826"/>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17" name="TextBox 116"/>
          <p:cNvSpPr txBox="1"/>
          <p:nvPr/>
        </p:nvSpPr>
        <p:spPr>
          <a:xfrm>
            <a:off x="8737079" y="1135297"/>
            <a:ext cx="836935"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18" name="TextBox 117"/>
          <p:cNvSpPr txBox="1"/>
          <p:nvPr/>
        </p:nvSpPr>
        <p:spPr>
          <a:xfrm>
            <a:off x="9337443" y="564826"/>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grpSp>
        <p:nvGrpSpPr>
          <p:cNvPr id="119" name="Group 118"/>
          <p:cNvGrpSpPr/>
          <p:nvPr/>
        </p:nvGrpSpPr>
        <p:grpSpPr>
          <a:xfrm>
            <a:off x="10269228" y="874629"/>
            <a:ext cx="1860181" cy="369332"/>
            <a:chOff x="5844989" y="4332422"/>
            <a:chExt cx="1860181" cy="369332"/>
          </a:xfrm>
        </p:grpSpPr>
        <p:sp>
          <p:nvSpPr>
            <p:cNvPr id="120" name="Rectangle 119"/>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121" name="TextBox 120"/>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13</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0</a:t>
              </a:r>
              <a:endParaRPr lang="en-GB" dirty="0">
                <a:solidFill>
                  <a:schemeClr val="accent1"/>
                </a:solidFill>
                <a:latin typeface="Ubuntu Mono" panose="020B0509030602030204" pitchFamily="49" charset="0"/>
              </a:endParaRPr>
            </a:p>
          </p:txBody>
        </p:sp>
        <p:cxnSp>
          <p:nvCxnSpPr>
            <p:cNvPr id="122" name="Straight Connector 121"/>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123" name="Rectangle 122"/>
            <p:cNvSpPr/>
            <p:nvPr/>
          </p:nvSpPr>
          <p:spPr>
            <a:xfrm>
              <a:off x="6473634"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124" name="Straight Connector 123"/>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125" name="Rectangle 124"/>
            <p:cNvSpPr/>
            <p:nvPr/>
          </p:nvSpPr>
          <p:spPr>
            <a:xfrm>
              <a:off x="7089402"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Ubuntu Mono" panose="020B0509030602030204" pitchFamily="49" charset="0"/>
              </a:endParaRPr>
            </a:p>
          </p:txBody>
        </p:sp>
      </p:grpSp>
      <p:cxnSp>
        <p:nvCxnSpPr>
          <p:cNvPr id="126" name="Straight Arrow Connector 125"/>
          <p:cNvCxnSpPr/>
          <p:nvPr/>
        </p:nvCxnSpPr>
        <p:spPr>
          <a:xfrm>
            <a:off x="9943845" y="1045189"/>
            <a:ext cx="316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7" name="TextBox 126"/>
          <p:cNvSpPr txBox="1"/>
          <p:nvPr/>
        </p:nvSpPr>
        <p:spPr>
          <a:xfrm>
            <a:off x="10275007" y="586734"/>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28" name="TextBox 127"/>
          <p:cNvSpPr txBox="1"/>
          <p:nvPr/>
        </p:nvSpPr>
        <p:spPr>
          <a:xfrm>
            <a:off x="10365086" y="1153316"/>
            <a:ext cx="746378"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29" name="TextBox 128"/>
          <p:cNvSpPr txBox="1"/>
          <p:nvPr/>
        </p:nvSpPr>
        <p:spPr>
          <a:xfrm>
            <a:off x="10838600" y="586734"/>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30" name="TextBox 129"/>
          <p:cNvSpPr txBox="1"/>
          <p:nvPr/>
        </p:nvSpPr>
        <p:spPr>
          <a:xfrm>
            <a:off x="10963216" y="1157205"/>
            <a:ext cx="836935"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31" name="TextBox 130"/>
          <p:cNvSpPr txBox="1"/>
          <p:nvPr/>
        </p:nvSpPr>
        <p:spPr>
          <a:xfrm>
            <a:off x="11563580" y="586734"/>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sp>
        <p:nvSpPr>
          <p:cNvPr id="80" name="TextBox 79"/>
          <p:cNvSpPr txBox="1"/>
          <p:nvPr/>
        </p:nvSpPr>
        <p:spPr>
          <a:xfrm>
            <a:off x="6410934" y="881051"/>
            <a:ext cx="761747" cy="369332"/>
          </a:xfrm>
          <a:prstGeom prst="rect">
            <a:avLst/>
          </a:prstGeom>
          <a:noFill/>
        </p:spPr>
        <p:txBody>
          <a:bodyPr wrap="none" rtlCol="0">
            <a:spAutoFit/>
          </a:bodyPr>
          <a:lstStyle/>
          <a:p>
            <a:r>
              <a:rPr lang="en-GB" dirty="0" smtClean="0">
                <a:latin typeface="Ubuntu Mono" panose="020B0509030602030204" pitchFamily="49" charset="0"/>
              </a:rPr>
              <a:t>0x736</a:t>
            </a:r>
            <a:endParaRPr lang="en-GB" dirty="0">
              <a:latin typeface="Ubuntu Mono" panose="020B0509030602030204" pitchFamily="49" charset="0"/>
            </a:endParaRPr>
          </a:p>
        </p:txBody>
      </p:sp>
    </p:spTree>
    <p:extLst>
      <p:ext uri="{BB962C8B-B14F-4D97-AF65-F5344CB8AC3E}">
        <p14:creationId xmlns:p14="http://schemas.microsoft.com/office/powerpoint/2010/main" val="27074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6" presetClass="path" presetSubtype="0" accel="50000" decel="50000" fill="hold" grpId="1" nodeType="clickEffect">
                                  <p:stCondLst>
                                    <p:cond delay="0"/>
                                  </p:stCondLst>
                                  <p:childTnLst>
                                    <p:animMotion origin="layout" path="M 0.00104 4.07407E-6 L 0.00104 0.15555 C 0.00104 0.22523 0.00417 0.31134 0.00703 0.31134 L 0.01302 0.31134 " pathEditMode="relative" rAng="0" ptsTypes="AAAA">
                                      <p:cBhvr>
                                        <p:cTn id="16" dur="1000" fill="hold"/>
                                        <p:tgtEl>
                                          <p:spTgt spid="93"/>
                                        </p:tgtEl>
                                        <p:attrNameLst>
                                          <p:attrName>ppt_x</p:attrName>
                                          <p:attrName>ppt_y</p:attrName>
                                        </p:attrNameLst>
                                      </p:cBhvr>
                                      <p:rCtr x="599" y="15556"/>
                                    </p:animMotion>
                                  </p:childTnLst>
                                </p:cTn>
                              </p:par>
                            </p:childTnLst>
                          </p:cTn>
                        </p:par>
                        <p:par>
                          <p:cTn id="17" fill="hold">
                            <p:stCondLst>
                              <p:cond delay="1000"/>
                            </p:stCondLst>
                            <p:childTnLst>
                              <p:par>
                                <p:cTn id="18" presetID="10" presetClass="entr" presetSubtype="0" fill="hold" grpId="1" nodeType="after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375E-6 -1.85185E-6 L -0.15156 -0.31204 " pathEditMode="relative" rAng="0" ptsTypes="AA">
                                      <p:cBhvr>
                                        <p:cTn id="30" dur="1000" fill="hold"/>
                                        <p:tgtEl>
                                          <p:spTgt spid="92"/>
                                        </p:tgtEl>
                                        <p:attrNameLst>
                                          <p:attrName>ppt_x</p:attrName>
                                          <p:attrName>ppt_y</p:attrName>
                                        </p:attrNameLst>
                                      </p:cBhvr>
                                      <p:rCtr x="-7565" y="-15648"/>
                                    </p:animMotion>
                                  </p:childTnLst>
                                </p:cTn>
                              </p:par>
                              <p:par>
                                <p:cTn id="31" presetID="10" presetClass="exit" presetSubtype="0" fill="hold"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500"/>
                                        <p:tgtEl>
                                          <p:spTgt spid="93"/>
                                        </p:tgtEl>
                                      </p:cBhvr>
                                    </p:animEffect>
                                    <p:set>
                                      <p:cBhvr>
                                        <p:cTn id="36" dur="1" fill="hold">
                                          <p:stCondLst>
                                            <p:cond delay="499"/>
                                          </p:stCondLst>
                                        </p:cTn>
                                        <p:tgtEl>
                                          <p:spTgt spid="93"/>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500"/>
                                        <p:tgtEl>
                                          <p:spTgt spid="90"/>
                                        </p:tgtEl>
                                      </p:cBhvr>
                                    </p:animEffect>
                                  </p:childTnLst>
                                </p:cTn>
                              </p:par>
                            </p:childTnLst>
                          </p:cTn>
                        </p:par>
                      </p:childTnLst>
                    </p:cTn>
                  </p:par>
                  <p:par>
                    <p:cTn id="40" fill="hold">
                      <p:stCondLst>
                        <p:cond delay="indefinite"/>
                      </p:stCondLst>
                      <p:childTnLst>
                        <p:par>
                          <p:cTn id="41" fill="hold">
                            <p:stCondLst>
                              <p:cond delay="0"/>
                            </p:stCondLst>
                            <p:childTnLst>
                              <p:par>
                                <p:cTn id="42" presetID="36" presetClass="path" presetSubtype="0" accel="50000" decel="50000" fill="hold" grpId="2" nodeType="clickEffect">
                                  <p:stCondLst>
                                    <p:cond delay="0"/>
                                  </p:stCondLst>
                                  <p:childTnLst>
                                    <p:animMotion origin="layout" path="M -0.15156 -0.31204 L -0.15156 -0.16135 C -0.15156 -0.09653 -0.14713 0.00046 -0.14348 0.00046 L -0.13541 0.00046 " pathEditMode="relative" rAng="0" ptsTypes="AAAA">
                                      <p:cBhvr>
                                        <p:cTn id="43" dur="1000" fill="hold"/>
                                        <p:tgtEl>
                                          <p:spTgt spid="92"/>
                                        </p:tgtEl>
                                        <p:attrNameLst>
                                          <p:attrName>ppt_x</p:attrName>
                                          <p:attrName>ppt_y</p:attrName>
                                        </p:attrNameLst>
                                      </p:cBhvr>
                                      <p:rCtr x="807" y="15625"/>
                                    </p:animMotion>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500"/>
                                        <p:tgtEl>
                                          <p:spTgt spid="9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fade">
                                      <p:cBhvr>
                                        <p:cTn id="52" dur="500"/>
                                        <p:tgtEl>
                                          <p:spTgt spid="25">
                                            <p:txEl>
                                              <p:pRg st="1" end="1"/>
                                            </p:txEl>
                                          </p:spTgt>
                                        </p:tgtEl>
                                      </p:cBhvr>
                                    </p:animEffect>
                                  </p:childTnLst>
                                </p:cTn>
                              </p:par>
                              <p:par>
                                <p:cTn id="53" presetID="10" presetClass="exit" presetSubtype="0" fill="hold" nodeType="withEffect">
                                  <p:stCondLst>
                                    <p:cond delay="0"/>
                                  </p:stCondLst>
                                  <p:childTnLst>
                                    <p:animEffect transition="out" filter="fade">
                                      <p:cBhvr>
                                        <p:cTn id="54" dur="500"/>
                                        <p:tgtEl>
                                          <p:spTgt spid="90"/>
                                        </p:tgtEl>
                                      </p:cBhvr>
                                    </p:animEffect>
                                    <p:set>
                                      <p:cBhvr>
                                        <p:cTn id="55" dur="1" fill="hold">
                                          <p:stCondLst>
                                            <p:cond delay="499"/>
                                          </p:stCondLst>
                                        </p:cTn>
                                        <p:tgtEl>
                                          <p:spTgt spid="90"/>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112"/>
                                        </p:tgtEl>
                                        <p:attrNameLst>
                                          <p:attrName>style.visibility</p:attrName>
                                        </p:attrNameLst>
                                      </p:cBhvr>
                                      <p:to>
                                        <p:strVal val="visible"/>
                                      </p:to>
                                    </p:set>
                                    <p:animEffect transition="in" filter="fade">
                                      <p:cBhvr>
                                        <p:cTn id="5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2" grpId="1"/>
      <p:bldP spid="92" grpId="2"/>
      <p:bldP spid="93" grpId="0"/>
      <p:bldP spid="93" grpId="1"/>
      <p:bldP spid="93" grpId="2"/>
      <p:bldP spid="1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p:nvPr/>
        </p:nvSpPr>
        <p:spPr>
          <a:xfrm>
            <a:off x="3955919" y="1534552"/>
            <a:ext cx="1258277" cy="602663"/>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rgbClr val="E7E6E6"/>
                </a:solidFill>
              </a:rPr>
              <a:t>Last row cache</a:t>
            </a:r>
            <a:endParaRPr lang="en-GB" dirty="0">
              <a:solidFill>
                <a:srgbClr val="E7E6E6"/>
              </a:solidFill>
            </a:endParaRPr>
          </a:p>
        </p:txBody>
      </p:sp>
      <p:sp>
        <p:nvSpPr>
          <p:cNvPr id="2" name="Title 1"/>
          <p:cNvSpPr>
            <a:spLocks noGrp="1"/>
          </p:cNvSpPr>
          <p:nvPr>
            <p:ph type="title"/>
          </p:nvPr>
        </p:nvSpPr>
        <p:spPr/>
        <p:txBody>
          <a:bodyPr/>
          <a:lstStyle/>
          <a:p>
            <a:r>
              <a:rPr lang="en-GB" dirty="0" smtClean="0"/>
              <a:t>Subentry Buffer</a:t>
            </a:r>
            <a:endParaRPr lang="en-GB" dirty="0"/>
          </a:p>
        </p:txBody>
      </p:sp>
      <p:sp>
        <p:nvSpPr>
          <p:cNvPr id="6" name="Slide Number Placeholder 5"/>
          <p:cNvSpPr>
            <a:spLocks noGrp="1"/>
          </p:cNvSpPr>
          <p:nvPr>
            <p:ph type="sldNum" sz="quarter" idx="12"/>
          </p:nvPr>
        </p:nvSpPr>
        <p:spPr/>
        <p:txBody>
          <a:bodyPr/>
          <a:lstStyle/>
          <a:p>
            <a:fld id="{CA030DB0-FDFB-4B67-8BAE-BD199550D61A}" type="slidenum">
              <a:rPr lang="en-GB" smtClean="0"/>
              <a:t>19</a:t>
            </a:fld>
            <a:endParaRPr lang="en-GB"/>
          </a:p>
        </p:txBody>
      </p:sp>
      <p:sp>
        <p:nvSpPr>
          <p:cNvPr id="4" name="Rectangle 3"/>
          <p:cNvSpPr/>
          <p:nvPr/>
        </p:nvSpPr>
        <p:spPr>
          <a:xfrm>
            <a:off x="3940616" y="2708920"/>
            <a:ext cx="3175489" cy="14120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Subentry</a:t>
            </a:r>
          </a:p>
          <a:p>
            <a:pPr algn="ctr"/>
            <a:r>
              <a:rPr lang="en-GB" dirty="0" smtClean="0"/>
              <a:t>buffer</a:t>
            </a:r>
            <a:endParaRPr lang="en-GB" dirty="0"/>
          </a:p>
        </p:txBody>
      </p:sp>
      <p:sp>
        <p:nvSpPr>
          <p:cNvPr id="7" name="TextBox 6"/>
          <p:cNvSpPr txBox="1"/>
          <p:nvPr/>
        </p:nvSpPr>
        <p:spPr>
          <a:xfrm>
            <a:off x="4230974" y="2724476"/>
            <a:ext cx="677558" cy="307777"/>
          </a:xfrm>
          <a:prstGeom prst="rect">
            <a:avLst/>
          </a:prstGeom>
          <a:noFill/>
        </p:spPr>
        <p:txBody>
          <a:bodyPr wrap="none" rtlCol="0">
            <a:spAutoFit/>
          </a:bodyPr>
          <a:lstStyle/>
          <a:p>
            <a:r>
              <a:rPr lang="en-GB" sz="1400" dirty="0" err="1" smtClean="0"/>
              <a:t>rdaddr</a:t>
            </a:r>
            <a:endParaRPr lang="en-GB" sz="1400" dirty="0"/>
          </a:p>
        </p:txBody>
      </p:sp>
      <p:sp>
        <p:nvSpPr>
          <p:cNvPr id="8" name="TextBox 7"/>
          <p:cNvSpPr txBox="1"/>
          <p:nvPr/>
        </p:nvSpPr>
        <p:spPr>
          <a:xfrm>
            <a:off x="4237707" y="3795669"/>
            <a:ext cx="664093" cy="307777"/>
          </a:xfrm>
          <a:prstGeom prst="rect">
            <a:avLst/>
          </a:prstGeom>
          <a:noFill/>
        </p:spPr>
        <p:txBody>
          <a:bodyPr wrap="none" rtlCol="0">
            <a:spAutoFit/>
          </a:bodyPr>
          <a:lstStyle/>
          <a:p>
            <a:r>
              <a:rPr lang="en-GB" sz="1400" dirty="0" err="1" smtClean="0"/>
              <a:t>rddata</a:t>
            </a:r>
            <a:endParaRPr lang="en-GB" sz="1400" dirty="0"/>
          </a:p>
        </p:txBody>
      </p:sp>
      <p:sp>
        <p:nvSpPr>
          <p:cNvPr id="9" name="TextBox 8"/>
          <p:cNvSpPr txBox="1"/>
          <p:nvPr/>
        </p:nvSpPr>
        <p:spPr>
          <a:xfrm>
            <a:off x="3940616" y="3129562"/>
            <a:ext cx="710003" cy="307777"/>
          </a:xfrm>
          <a:prstGeom prst="rect">
            <a:avLst/>
          </a:prstGeom>
          <a:noFill/>
        </p:spPr>
        <p:txBody>
          <a:bodyPr wrap="none" rtlCol="0">
            <a:spAutoFit/>
          </a:bodyPr>
          <a:lstStyle/>
          <a:p>
            <a:r>
              <a:rPr lang="en-GB" sz="1400" dirty="0" err="1" smtClean="0"/>
              <a:t>wraddr</a:t>
            </a:r>
            <a:endParaRPr lang="en-GB" sz="1400" dirty="0"/>
          </a:p>
        </p:txBody>
      </p:sp>
      <p:sp>
        <p:nvSpPr>
          <p:cNvPr id="10" name="TextBox 9"/>
          <p:cNvSpPr txBox="1"/>
          <p:nvPr/>
        </p:nvSpPr>
        <p:spPr>
          <a:xfrm>
            <a:off x="3949199" y="3333611"/>
            <a:ext cx="697755" cy="307777"/>
          </a:xfrm>
          <a:prstGeom prst="rect">
            <a:avLst/>
          </a:prstGeom>
          <a:noFill/>
        </p:spPr>
        <p:txBody>
          <a:bodyPr wrap="none" rtlCol="0">
            <a:spAutoFit/>
          </a:bodyPr>
          <a:lstStyle/>
          <a:p>
            <a:r>
              <a:rPr lang="en-GB" sz="1400" dirty="0" err="1" smtClean="0"/>
              <a:t>wrdata</a:t>
            </a:r>
            <a:endParaRPr lang="en-GB" sz="1400" dirty="0"/>
          </a:p>
        </p:txBody>
      </p:sp>
      <p:sp>
        <p:nvSpPr>
          <p:cNvPr id="12" name="Rectangle 11"/>
          <p:cNvSpPr/>
          <p:nvPr/>
        </p:nvSpPr>
        <p:spPr>
          <a:xfrm>
            <a:off x="2443970" y="5476420"/>
            <a:ext cx="1258277" cy="602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Update logic</a:t>
            </a:r>
            <a:endParaRPr lang="en-GB" dirty="0"/>
          </a:p>
        </p:txBody>
      </p:sp>
      <p:sp>
        <p:nvSpPr>
          <p:cNvPr id="14" name="Rectangle 13"/>
          <p:cNvSpPr/>
          <p:nvPr/>
        </p:nvSpPr>
        <p:spPr>
          <a:xfrm>
            <a:off x="5644370" y="5476419"/>
            <a:ext cx="1258277" cy="602663"/>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bg1">
                    <a:lumMod val="85000"/>
                  </a:schemeClr>
                </a:solidFill>
              </a:rPr>
              <a:t>Response</a:t>
            </a:r>
          </a:p>
          <a:p>
            <a:pPr algn="ctr"/>
            <a:r>
              <a:rPr lang="en-GB" dirty="0" smtClean="0">
                <a:solidFill>
                  <a:schemeClr val="bg1">
                    <a:lumMod val="85000"/>
                  </a:schemeClr>
                </a:solidFill>
              </a:rPr>
              <a:t>generator</a:t>
            </a:r>
            <a:endParaRPr lang="en-GB" dirty="0">
              <a:solidFill>
                <a:schemeClr val="bg1">
                  <a:lumMod val="85000"/>
                </a:schemeClr>
              </a:solidFill>
            </a:endParaRPr>
          </a:p>
        </p:txBody>
      </p:sp>
      <p:sp>
        <p:nvSpPr>
          <p:cNvPr id="15" name="Rectangle 14"/>
          <p:cNvSpPr/>
          <p:nvPr/>
        </p:nvSpPr>
        <p:spPr>
          <a:xfrm>
            <a:off x="4450877" y="5593651"/>
            <a:ext cx="105507" cy="3829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4558032" y="5593651"/>
            <a:ext cx="105507" cy="3829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663539" y="5593651"/>
            <a:ext cx="105507" cy="3829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2" name="Straight Connector 21"/>
          <p:cNvCxnSpPr>
            <a:stCxn id="17" idx="0"/>
          </p:cNvCxnSpPr>
          <p:nvPr/>
        </p:nvCxnSpPr>
        <p:spPr>
          <a:xfrm>
            <a:off x="4716293" y="5593651"/>
            <a:ext cx="1622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709917" y="5976605"/>
            <a:ext cx="1622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6" name="Elbow Connector 25"/>
          <p:cNvCxnSpPr>
            <a:stCxn id="69" idx="1"/>
            <a:endCxn id="14" idx="0"/>
          </p:cNvCxnSpPr>
          <p:nvPr/>
        </p:nvCxnSpPr>
        <p:spPr>
          <a:xfrm>
            <a:off x="4557055" y="4758382"/>
            <a:ext cx="1716454" cy="718037"/>
          </a:xfrm>
          <a:prstGeom prst="bentConnector2">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4" idx="1"/>
            <a:endCxn id="17" idx="3"/>
          </p:cNvCxnSpPr>
          <p:nvPr/>
        </p:nvCxnSpPr>
        <p:spPr>
          <a:xfrm flipH="1">
            <a:off x="4769046" y="5777751"/>
            <a:ext cx="875324" cy="7377"/>
          </a:xfrm>
          <a:prstGeom prst="straightConnector1">
            <a:avLst/>
          </a:prstGeom>
          <a:ln w="19050">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5" idx="1"/>
            <a:endCxn id="12" idx="3"/>
          </p:cNvCxnSpPr>
          <p:nvPr/>
        </p:nvCxnSpPr>
        <p:spPr>
          <a:xfrm flipH="1" flipV="1">
            <a:off x="3702247" y="5777752"/>
            <a:ext cx="748630" cy="737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815570" y="5278497"/>
            <a:ext cx="1781000" cy="307777"/>
          </a:xfrm>
          <a:prstGeom prst="rect">
            <a:avLst/>
          </a:prstGeom>
          <a:noFill/>
        </p:spPr>
        <p:txBody>
          <a:bodyPr wrap="none" rtlCol="0">
            <a:spAutoFit/>
          </a:bodyPr>
          <a:lstStyle/>
          <a:p>
            <a:r>
              <a:rPr lang="en-GB" sz="1400" dirty="0" smtClean="0"/>
              <a:t>Free row queue (FRQ)</a:t>
            </a:r>
            <a:endParaRPr lang="en-GB" sz="1400" dirty="0"/>
          </a:p>
        </p:txBody>
      </p:sp>
      <p:cxnSp>
        <p:nvCxnSpPr>
          <p:cNvPr id="39" name="Elbow Connector 38"/>
          <p:cNvCxnSpPr>
            <a:stCxn id="12" idx="1"/>
            <a:endCxn id="10" idx="1"/>
          </p:cNvCxnSpPr>
          <p:nvPr/>
        </p:nvCxnSpPr>
        <p:spPr>
          <a:xfrm rot="10800000" flipH="1">
            <a:off x="2443969" y="3487500"/>
            <a:ext cx="1505229" cy="2290252"/>
          </a:xfrm>
          <a:prstGeom prst="bentConnector3">
            <a:avLst>
              <a:gd name="adj1" fmla="val -15187"/>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4360402" y="2137149"/>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cxnSp>
        <p:nvCxnSpPr>
          <p:cNvPr id="53" name="Straight Arrow Connector 52"/>
          <p:cNvCxnSpPr>
            <a:stCxn id="46" idx="2"/>
            <a:endCxn id="7" idx="0"/>
          </p:cNvCxnSpPr>
          <p:nvPr/>
        </p:nvCxnSpPr>
        <p:spPr>
          <a:xfrm flipH="1">
            <a:off x="4569753" y="2506481"/>
            <a:ext cx="1" cy="2179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9" name="Freeform 68"/>
          <p:cNvSpPr/>
          <p:nvPr/>
        </p:nvSpPr>
        <p:spPr>
          <a:xfrm>
            <a:off x="3058455" y="4117032"/>
            <a:ext cx="1498600" cy="1352550"/>
          </a:xfrm>
          <a:custGeom>
            <a:avLst/>
            <a:gdLst>
              <a:gd name="connsiteX0" fmla="*/ 1498600 w 1498600"/>
              <a:gd name="connsiteY0" fmla="*/ 0 h 1352550"/>
              <a:gd name="connsiteX1" fmla="*/ 1498600 w 1498600"/>
              <a:gd name="connsiteY1" fmla="*/ 641350 h 1352550"/>
              <a:gd name="connsiteX2" fmla="*/ 0 w 1498600"/>
              <a:gd name="connsiteY2" fmla="*/ 641350 h 1352550"/>
              <a:gd name="connsiteX3" fmla="*/ 0 w 1498600"/>
              <a:gd name="connsiteY3" fmla="*/ 1352550 h 1352550"/>
            </a:gdLst>
            <a:ahLst/>
            <a:cxnLst>
              <a:cxn ang="0">
                <a:pos x="connsiteX0" y="connsiteY0"/>
              </a:cxn>
              <a:cxn ang="0">
                <a:pos x="connsiteX1" y="connsiteY1"/>
              </a:cxn>
              <a:cxn ang="0">
                <a:pos x="connsiteX2" y="connsiteY2"/>
              </a:cxn>
              <a:cxn ang="0">
                <a:pos x="connsiteX3" y="connsiteY3"/>
              </a:cxn>
            </a:cxnLst>
            <a:rect l="l" t="t" r="r" b="b"/>
            <a:pathLst>
              <a:path w="1498600" h="1352550">
                <a:moveTo>
                  <a:pt x="1498600" y="0"/>
                </a:moveTo>
                <a:lnTo>
                  <a:pt x="1498600" y="641350"/>
                </a:lnTo>
                <a:lnTo>
                  <a:pt x="0" y="641350"/>
                </a:lnTo>
                <a:lnTo>
                  <a:pt x="0" y="1352550"/>
                </a:lnTo>
              </a:path>
            </a:pathLst>
          </a:custGeom>
          <a:ln w="1905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72" name="Straight Arrow Connector 71"/>
          <p:cNvCxnSpPr>
            <a:endCxn id="9" idx="1"/>
          </p:cNvCxnSpPr>
          <p:nvPr/>
        </p:nvCxnSpPr>
        <p:spPr>
          <a:xfrm flipV="1">
            <a:off x="3649005" y="3283451"/>
            <a:ext cx="29161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4" name="TextBox 103"/>
          <p:cNvSpPr txBox="1"/>
          <p:nvPr/>
        </p:nvSpPr>
        <p:spPr>
          <a:xfrm>
            <a:off x="4518645" y="4270713"/>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grpSp>
        <p:nvGrpSpPr>
          <p:cNvPr id="5" name="Group 4"/>
          <p:cNvGrpSpPr/>
          <p:nvPr/>
        </p:nvGrpSpPr>
        <p:grpSpPr>
          <a:xfrm>
            <a:off x="4877544" y="4274007"/>
            <a:ext cx="1860181" cy="372829"/>
            <a:chOff x="5844989" y="4328925"/>
            <a:chExt cx="1860181" cy="372829"/>
          </a:xfrm>
        </p:grpSpPr>
        <p:sp>
          <p:nvSpPr>
            <p:cNvPr id="56" name="Rectangle 55"/>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57" name="TextBox 56"/>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58" name="Straight Connector 57"/>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60" name="Rectangle 59"/>
            <p:cNvSpPr/>
            <p:nvPr/>
          </p:nvSpPr>
          <p:spPr>
            <a:xfrm>
              <a:off x="6473634"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62" name="Straight Connector 61"/>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65" name="Rectangle 64"/>
            <p:cNvSpPr/>
            <p:nvPr/>
          </p:nvSpPr>
          <p:spPr>
            <a:xfrm>
              <a:off x="7089402"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sp>
          <p:nvSpPr>
            <p:cNvPr id="54" name="TextBox 53"/>
            <p:cNvSpPr txBox="1"/>
            <p:nvPr/>
          </p:nvSpPr>
          <p:spPr>
            <a:xfrm>
              <a:off x="6445476" y="4328925"/>
              <a:ext cx="646331" cy="369332"/>
            </a:xfrm>
            <a:prstGeom prst="rect">
              <a:avLst/>
            </a:prstGeom>
            <a:noFill/>
          </p:spPr>
          <p:txBody>
            <a:bodyPr wrap="none" rtlCol="0">
              <a:spAutoFit/>
            </a:bodyPr>
            <a:lstStyle/>
            <a:p>
              <a:pPr algn="ctr"/>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grpSp>
      <p:sp>
        <p:nvSpPr>
          <p:cNvPr id="3" name="TextBox 2"/>
          <p:cNvSpPr txBox="1"/>
          <p:nvPr/>
        </p:nvSpPr>
        <p:spPr>
          <a:xfrm>
            <a:off x="4837462" y="2137149"/>
            <a:ext cx="65755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1AF6</a:t>
            </a:r>
            <a:endParaRPr lang="en-GB" dirty="0">
              <a:solidFill>
                <a:srgbClr val="FF0066"/>
              </a:solidFill>
              <a:latin typeface="Ubuntu Mono" panose="020B0509030602030204" pitchFamily="49" charset="0"/>
            </a:endParaRPr>
          </a:p>
        </p:txBody>
      </p:sp>
      <p:sp>
        <p:nvSpPr>
          <p:cNvPr id="80" name="TextBox 79"/>
          <p:cNvSpPr txBox="1"/>
          <p:nvPr/>
        </p:nvSpPr>
        <p:spPr>
          <a:xfrm>
            <a:off x="5495014" y="2137149"/>
            <a:ext cx="66075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60B3</a:t>
            </a:r>
            <a:endParaRPr lang="en-GB" dirty="0">
              <a:solidFill>
                <a:srgbClr val="FF0066"/>
              </a:solidFill>
              <a:latin typeface="Ubuntu Mono" panose="020B0509030602030204" pitchFamily="49" charset="0"/>
            </a:endParaRPr>
          </a:p>
        </p:txBody>
      </p:sp>
      <p:sp>
        <p:nvSpPr>
          <p:cNvPr id="81" name="TextBox 80"/>
          <p:cNvSpPr txBox="1"/>
          <p:nvPr/>
        </p:nvSpPr>
        <p:spPr>
          <a:xfrm>
            <a:off x="6152566" y="2137149"/>
            <a:ext cx="6527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rPr>
              <a:t>2834</a:t>
            </a:r>
            <a:endParaRPr lang="en-GB" dirty="0">
              <a:solidFill>
                <a:srgbClr val="FF0066"/>
              </a:solidFill>
            </a:endParaRPr>
          </a:p>
        </p:txBody>
      </p:sp>
      <p:sp>
        <p:nvSpPr>
          <p:cNvPr id="82" name="TextBox 81"/>
          <p:cNvSpPr txBox="1"/>
          <p:nvPr/>
        </p:nvSpPr>
        <p:spPr>
          <a:xfrm>
            <a:off x="6800030" y="2137149"/>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C57D</a:t>
            </a:r>
            <a:endParaRPr lang="en-GB" dirty="0">
              <a:solidFill>
                <a:srgbClr val="FF0066"/>
              </a:solidFill>
              <a:latin typeface="Ubuntu Mono" panose="020B0509030602030204" pitchFamily="49" charset="0"/>
            </a:endParaRPr>
          </a:p>
        </p:txBody>
      </p:sp>
      <p:sp>
        <p:nvSpPr>
          <p:cNvPr id="84" name="TextBox 83"/>
          <p:cNvSpPr txBox="1"/>
          <p:nvPr/>
        </p:nvSpPr>
        <p:spPr>
          <a:xfrm>
            <a:off x="5212409" y="1751471"/>
            <a:ext cx="1970924" cy="369332"/>
          </a:xfrm>
          <a:prstGeom prst="rect">
            <a:avLst/>
          </a:prstGeom>
          <a:noFill/>
        </p:spPr>
        <p:txBody>
          <a:bodyPr wrap="none" rtlCol="0">
            <a:spAutoFit/>
          </a:bodyPr>
          <a:lstStyle/>
          <a:p>
            <a:r>
              <a:rPr lang="en-GB" dirty="0" smtClean="0"/>
              <a:t>Data from memory</a:t>
            </a:r>
            <a:endParaRPr lang="en-GB" dirty="0"/>
          </a:p>
        </p:txBody>
      </p:sp>
      <p:sp>
        <p:nvSpPr>
          <p:cNvPr id="109" name="TextBox 108"/>
          <p:cNvSpPr txBox="1"/>
          <p:nvPr/>
        </p:nvSpPr>
        <p:spPr>
          <a:xfrm>
            <a:off x="4878524" y="4277110"/>
            <a:ext cx="418704"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endParaRPr lang="en-GB" dirty="0">
              <a:solidFill>
                <a:schemeClr val="accent1"/>
              </a:solidFill>
              <a:latin typeface="Ubuntu Mono" panose="020B0509030602030204" pitchFamily="49" charset="0"/>
            </a:endParaRPr>
          </a:p>
        </p:txBody>
      </p:sp>
      <p:sp>
        <p:nvSpPr>
          <p:cNvPr id="110" name="TextBox 109"/>
          <p:cNvSpPr txBox="1"/>
          <p:nvPr/>
        </p:nvSpPr>
        <p:spPr>
          <a:xfrm>
            <a:off x="5481475" y="4281647"/>
            <a:ext cx="418704"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56</a:t>
            </a:r>
            <a:endParaRPr lang="en-GB" dirty="0">
              <a:solidFill>
                <a:schemeClr val="accent1"/>
              </a:solidFill>
              <a:latin typeface="Ubuntu Mono" panose="020B0509030602030204" pitchFamily="49" charset="0"/>
            </a:endParaRPr>
          </a:p>
        </p:txBody>
      </p:sp>
      <p:sp>
        <p:nvSpPr>
          <p:cNvPr id="112" name="TextBox 111"/>
          <p:cNvSpPr txBox="1"/>
          <p:nvPr/>
        </p:nvSpPr>
        <p:spPr>
          <a:xfrm>
            <a:off x="6800030" y="2137149"/>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C57D</a:t>
            </a:r>
            <a:endParaRPr lang="en-GB" dirty="0">
              <a:solidFill>
                <a:srgbClr val="FF0066"/>
              </a:solidFill>
              <a:latin typeface="Ubuntu Mono" panose="020B0509030602030204" pitchFamily="49" charset="0"/>
            </a:endParaRPr>
          </a:p>
        </p:txBody>
      </p:sp>
      <p:sp>
        <p:nvSpPr>
          <p:cNvPr id="113" name="TextBox 112"/>
          <p:cNvSpPr txBox="1"/>
          <p:nvPr/>
        </p:nvSpPr>
        <p:spPr>
          <a:xfrm>
            <a:off x="6152565" y="2137149"/>
            <a:ext cx="6527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2834</a:t>
            </a:r>
            <a:endParaRPr lang="en-GB" dirty="0">
              <a:solidFill>
                <a:srgbClr val="FF0066"/>
              </a:solidFill>
              <a:latin typeface="Ubuntu Mono" panose="020B0509030602030204" pitchFamily="49" charset="0"/>
            </a:endParaRPr>
          </a:p>
        </p:txBody>
      </p:sp>
      <p:pic>
        <p:nvPicPr>
          <p:cNvPr id="114" name="Picture 113" descr="Kostenlose Illustration: &lt;strong&gt;Stop&lt;/strong&gt;, Hand, Finger, Halt, Au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6620" y="1523234"/>
            <a:ext cx="623062" cy="623062"/>
          </a:xfrm>
          <a:prstGeom prst="rect">
            <a:avLst/>
          </a:prstGeom>
        </p:spPr>
      </p:pic>
      <p:sp>
        <p:nvSpPr>
          <p:cNvPr id="118" name="TextBox 117"/>
          <p:cNvSpPr txBox="1"/>
          <p:nvPr/>
        </p:nvSpPr>
        <p:spPr>
          <a:xfrm>
            <a:off x="6165220" y="4279302"/>
            <a:ext cx="53572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cxnSp>
        <p:nvCxnSpPr>
          <p:cNvPr id="70" name="Straight Arrow Connector 69"/>
          <p:cNvCxnSpPr/>
          <p:nvPr/>
        </p:nvCxnSpPr>
        <p:spPr>
          <a:xfrm>
            <a:off x="7712658" y="1052085"/>
            <a:ext cx="316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Rectangle 70"/>
          <p:cNvSpPr/>
          <p:nvPr/>
        </p:nvSpPr>
        <p:spPr>
          <a:xfrm>
            <a:off x="8041237"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3" name="TextBox 72"/>
          <p:cNvSpPr txBox="1"/>
          <p:nvPr/>
        </p:nvSpPr>
        <p:spPr>
          <a:xfrm>
            <a:off x="8028360" y="867419"/>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25</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3</a:t>
            </a:r>
            <a:endParaRPr lang="en-GB" dirty="0">
              <a:solidFill>
                <a:schemeClr val="accent1"/>
              </a:solidFill>
              <a:latin typeface="Ubuntu Mono" panose="020B0509030602030204" pitchFamily="49" charset="0"/>
            </a:endParaRPr>
          </a:p>
        </p:txBody>
      </p:sp>
      <p:cxnSp>
        <p:nvCxnSpPr>
          <p:cNvPr id="74" name="Straight Connector 73"/>
          <p:cNvCxnSpPr/>
          <p:nvPr/>
        </p:nvCxnSpPr>
        <p:spPr>
          <a:xfrm flipV="1">
            <a:off x="8408654" y="917512"/>
            <a:ext cx="0" cy="273600"/>
          </a:xfrm>
          <a:prstGeom prst="line">
            <a:avLst/>
          </a:prstGeom>
        </p:spPr>
        <p:style>
          <a:lnRef idx="1">
            <a:schemeClr val="dk1"/>
          </a:lnRef>
          <a:fillRef idx="0">
            <a:schemeClr val="dk1"/>
          </a:fillRef>
          <a:effectRef idx="0">
            <a:schemeClr val="dk1"/>
          </a:effectRef>
          <a:fontRef idx="minor">
            <a:schemeClr val="tx1"/>
          </a:fontRef>
        </p:style>
      </p:cxnSp>
      <p:sp>
        <p:nvSpPr>
          <p:cNvPr id="75" name="Rectangle 74"/>
          <p:cNvSpPr/>
          <p:nvPr/>
        </p:nvSpPr>
        <p:spPr>
          <a:xfrm>
            <a:off x="8657005"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76" name="Straight Connector 75"/>
          <p:cNvCxnSpPr/>
          <p:nvPr/>
        </p:nvCxnSpPr>
        <p:spPr>
          <a:xfrm flipV="1">
            <a:off x="9026193" y="917512"/>
            <a:ext cx="0" cy="273600"/>
          </a:xfrm>
          <a:prstGeom prst="line">
            <a:avLst/>
          </a:prstGeom>
        </p:spPr>
        <p:style>
          <a:lnRef idx="1">
            <a:schemeClr val="dk1"/>
          </a:lnRef>
          <a:fillRef idx="0">
            <a:schemeClr val="dk1"/>
          </a:fillRef>
          <a:effectRef idx="0">
            <a:schemeClr val="dk1"/>
          </a:effectRef>
          <a:fontRef idx="minor">
            <a:schemeClr val="tx1"/>
          </a:fontRef>
        </p:style>
      </p:cxnSp>
      <p:sp>
        <p:nvSpPr>
          <p:cNvPr id="77" name="Rectangle 76"/>
          <p:cNvSpPr/>
          <p:nvPr/>
        </p:nvSpPr>
        <p:spPr>
          <a:xfrm>
            <a:off x="9272773" y="917573"/>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sp>
        <p:nvSpPr>
          <p:cNvPr id="78" name="Rectangle 77"/>
          <p:cNvSpPr/>
          <p:nvPr/>
        </p:nvSpPr>
        <p:spPr>
          <a:xfrm>
            <a:off x="6465014" y="916160"/>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9" name="Rectangle 78"/>
          <p:cNvSpPr/>
          <p:nvPr/>
        </p:nvSpPr>
        <p:spPr>
          <a:xfrm>
            <a:off x="7080781" y="916160"/>
            <a:ext cx="615600"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3" name="TextBox 82"/>
          <p:cNvSpPr txBox="1"/>
          <p:nvPr/>
        </p:nvSpPr>
        <p:spPr>
          <a:xfrm>
            <a:off x="7180911" y="863922"/>
            <a:ext cx="41870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51</a:t>
            </a:r>
            <a:endParaRPr lang="en-GB" dirty="0">
              <a:solidFill>
                <a:schemeClr val="accent6"/>
              </a:solidFill>
              <a:latin typeface="Ubuntu Mono" panose="020B0509030602030204" pitchFamily="49" charset="0"/>
            </a:endParaRPr>
          </a:p>
        </p:txBody>
      </p:sp>
      <p:cxnSp>
        <p:nvCxnSpPr>
          <p:cNvPr id="111" name="Straight Connector 110"/>
          <p:cNvCxnSpPr/>
          <p:nvPr/>
        </p:nvCxnSpPr>
        <p:spPr>
          <a:xfrm>
            <a:off x="7842568" y="671786"/>
            <a:ext cx="0" cy="74295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17" name="TextBox 116"/>
          <p:cNvSpPr txBox="1"/>
          <p:nvPr/>
        </p:nvSpPr>
        <p:spPr>
          <a:xfrm>
            <a:off x="6552606" y="565071"/>
            <a:ext cx="478401" cy="369332"/>
          </a:xfrm>
          <a:prstGeom prst="rect">
            <a:avLst/>
          </a:prstGeom>
          <a:noFill/>
        </p:spPr>
        <p:txBody>
          <a:bodyPr wrap="square" rtlCol="0">
            <a:spAutoFit/>
          </a:bodyPr>
          <a:lstStyle/>
          <a:p>
            <a:r>
              <a:rPr lang="en-GB" dirty="0" smtClean="0"/>
              <a:t>tag</a:t>
            </a:r>
            <a:endParaRPr lang="en-GB" dirty="0"/>
          </a:p>
        </p:txBody>
      </p:sp>
      <p:sp>
        <p:nvSpPr>
          <p:cNvPr id="119" name="TextBox 118"/>
          <p:cNvSpPr txBox="1"/>
          <p:nvPr/>
        </p:nvSpPr>
        <p:spPr>
          <a:xfrm>
            <a:off x="8628847" y="863922"/>
            <a:ext cx="646331" cy="369332"/>
          </a:xfrm>
          <a:prstGeom prst="rect">
            <a:avLst/>
          </a:prstGeom>
          <a:noFill/>
        </p:spPr>
        <p:txBody>
          <a:bodyPr wrap="none" rtlCol="0">
            <a:spAutoFit/>
          </a:bodyPr>
          <a:lstStyle/>
          <a:p>
            <a:pPr algn="ctr"/>
            <a:r>
              <a:rPr lang="en-GB" dirty="0" smtClean="0">
                <a:solidFill>
                  <a:schemeClr val="accent2"/>
                </a:solidFill>
                <a:latin typeface="Ubuntu Mono" panose="020B0509030602030204" pitchFamily="49" charset="0"/>
              </a:rPr>
              <a:t>56</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2</a:t>
            </a:r>
            <a:endParaRPr lang="en-GB" dirty="0">
              <a:solidFill>
                <a:schemeClr val="accent1"/>
              </a:solidFill>
              <a:latin typeface="Ubuntu Mono" panose="020B0509030602030204" pitchFamily="49" charset="0"/>
            </a:endParaRPr>
          </a:p>
        </p:txBody>
      </p:sp>
      <p:sp>
        <p:nvSpPr>
          <p:cNvPr id="120" name="TextBox 119"/>
          <p:cNvSpPr txBox="1"/>
          <p:nvPr/>
        </p:nvSpPr>
        <p:spPr>
          <a:xfrm>
            <a:off x="7154914" y="564826"/>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sp>
        <p:nvSpPr>
          <p:cNvPr id="121" name="TextBox 120"/>
          <p:cNvSpPr txBox="1"/>
          <p:nvPr/>
        </p:nvSpPr>
        <p:spPr>
          <a:xfrm>
            <a:off x="8048870" y="564826"/>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22" name="TextBox 121"/>
          <p:cNvSpPr txBox="1"/>
          <p:nvPr/>
        </p:nvSpPr>
        <p:spPr>
          <a:xfrm>
            <a:off x="8138949" y="1131408"/>
            <a:ext cx="746378"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23" name="TextBox 122"/>
          <p:cNvSpPr txBox="1"/>
          <p:nvPr/>
        </p:nvSpPr>
        <p:spPr>
          <a:xfrm>
            <a:off x="8612463" y="564826"/>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24" name="TextBox 123"/>
          <p:cNvSpPr txBox="1"/>
          <p:nvPr/>
        </p:nvSpPr>
        <p:spPr>
          <a:xfrm>
            <a:off x="8737079" y="1135297"/>
            <a:ext cx="836935"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25" name="TextBox 124"/>
          <p:cNvSpPr txBox="1"/>
          <p:nvPr/>
        </p:nvSpPr>
        <p:spPr>
          <a:xfrm>
            <a:off x="9337443" y="564826"/>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grpSp>
        <p:nvGrpSpPr>
          <p:cNvPr id="126" name="Group 125"/>
          <p:cNvGrpSpPr/>
          <p:nvPr/>
        </p:nvGrpSpPr>
        <p:grpSpPr>
          <a:xfrm>
            <a:off x="10269228" y="874629"/>
            <a:ext cx="1860181" cy="369332"/>
            <a:chOff x="5844989" y="4332422"/>
            <a:chExt cx="1860181" cy="369332"/>
          </a:xfrm>
        </p:grpSpPr>
        <p:sp>
          <p:nvSpPr>
            <p:cNvPr id="127" name="Rectangle 126"/>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128" name="TextBox 127"/>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13</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0</a:t>
              </a:r>
              <a:endParaRPr lang="en-GB" dirty="0">
                <a:solidFill>
                  <a:schemeClr val="accent1"/>
                </a:solidFill>
                <a:latin typeface="Ubuntu Mono" panose="020B0509030602030204" pitchFamily="49" charset="0"/>
              </a:endParaRPr>
            </a:p>
          </p:txBody>
        </p:sp>
        <p:cxnSp>
          <p:nvCxnSpPr>
            <p:cNvPr id="129" name="Straight Connector 128"/>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130" name="Rectangle 129"/>
            <p:cNvSpPr/>
            <p:nvPr/>
          </p:nvSpPr>
          <p:spPr>
            <a:xfrm>
              <a:off x="6473634"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131" name="Straight Connector 130"/>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132" name="Rectangle 131"/>
            <p:cNvSpPr/>
            <p:nvPr/>
          </p:nvSpPr>
          <p:spPr>
            <a:xfrm>
              <a:off x="7089402"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Ubuntu Mono" panose="020B0509030602030204" pitchFamily="49" charset="0"/>
              </a:endParaRPr>
            </a:p>
          </p:txBody>
        </p:sp>
      </p:grpSp>
      <p:cxnSp>
        <p:nvCxnSpPr>
          <p:cNvPr id="133" name="Straight Arrow Connector 132"/>
          <p:cNvCxnSpPr/>
          <p:nvPr/>
        </p:nvCxnSpPr>
        <p:spPr>
          <a:xfrm>
            <a:off x="9943845" y="1045189"/>
            <a:ext cx="316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4" name="TextBox 133"/>
          <p:cNvSpPr txBox="1"/>
          <p:nvPr/>
        </p:nvSpPr>
        <p:spPr>
          <a:xfrm>
            <a:off x="10275007" y="586734"/>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35" name="TextBox 134"/>
          <p:cNvSpPr txBox="1"/>
          <p:nvPr/>
        </p:nvSpPr>
        <p:spPr>
          <a:xfrm>
            <a:off x="10365086" y="1153316"/>
            <a:ext cx="746378"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36" name="TextBox 135"/>
          <p:cNvSpPr txBox="1"/>
          <p:nvPr/>
        </p:nvSpPr>
        <p:spPr>
          <a:xfrm>
            <a:off x="10838600" y="586734"/>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137" name="TextBox 136"/>
          <p:cNvSpPr txBox="1"/>
          <p:nvPr/>
        </p:nvSpPr>
        <p:spPr>
          <a:xfrm>
            <a:off x="10963216" y="1157205"/>
            <a:ext cx="836935"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138" name="TextBox 137"/>
          <p:cNvSpPr txBox="1"/>
          <p:nvPr/>
        </p:nvSpPr>
        <p:spPr>
          <a:xfrm>
            <a:off x="11563580" y="586734"/>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sp>
        <p:nvSpPr>
          <p:cNvPr id="85" name="TextBox 84"/>
          <p:cNvSpPr txBox="1"/>
          <p:nvPr/>
        </p:nvSpPr>
        <p:spPr>
          <a:xfrm>
            <a:off x="6410934" y="881051"/>
            <a:ext cx="761747" cy="369332"/>
          </a:xfrm>
          <a:prstGeom prst="rect">
            <a:avLst/>
          </a:prstGeom>
          <a:noFill/>
        </p:spPr>
        <p:txBody>
          <a:bodyPr wrap="none" rtlCol="0">
            <a:spAutoFit/>
          </a:bodyPr>
          <a:lstStyle/>
          <a:p>
            <a:r>
              <a:rPr lang="en-GB" dirty="0" smtClean="0">
                <a:latin typeface="Ubuntu Mono" panose="020B0509030602030204" pitchFamily="49" charset="0"/>
              </a:rPr>
              <a:t>0x736</a:t>
            </a:r>
            <a:endParaRPr lang="en-GB" dirty="0">
              <a:latin typeface="Ubuntu Mono" panose="020B0509030602030204" pitchFamily="49" charset="0"/>
            </a:endParaRPr>
          </a:p>
        </p:txBody>
      </p:sp>
    </p:spTree>
    <p:extLst>
      <p:ext uri="{BB962C8B-B14F-4D97-AF65-F5344CB8AC3E}">
        <p14:creationId xmlns:p14="http://schemas.microsoft.com/office/powerpoint/2010/main" val="395579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ppt_x"/>
                                          </p:val>
                                        </p:tav>
                                        <p:tav tm="100000">
                                          <p:val>
                                            <p:strVal val="#ppt_x"/>
                                          </p:val>
                                        </p:tav>
                                      </p:tavLst>
                                    </p:anim>
                                    <p:anim calcmode="lin" valueType="num">
                                      <p:cBhvr additive="base">
                                        <p:cTn id="20" dur="500" fill="hold"/>
                                        <p:tgtEl>
                                          <p:spTgt spid="8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ppt_x"/>
                                          </p:val>
                                        </p:tav>
                                        <p:tav tm="100000">
                                          <p:val>
                                            <p:strVal val="#ppt_x"/>
                                          </p:val>
                                        </p:tav>
                                      </p:tavLst>
                                    </p:anim>
                                    <p:anim calcmode="lin" valueType="num">
                                      <p:cBhvr additive="base">
                                        <p:cTn id="24" dur="500" fill="hold"/>
                                        <p:tgtEl>
                                          <p:spTgt spid="8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500" fill="hold"/>
                                        <p:tgtEl>
                                          <p:spTgt spid="112"/>
                                        </p:tgtEl>
                                        <p:attrNameLst>
                                          <p:attrName>ppt_x</p:attrName>
                                        </p:attrNameLst>
                                      </p:cBhvr>
                                      <p:tavLst>
                                        <p:tav tm="0">
                                          <p:val>
                                            <p:strVal val="#ppt_x"/>
                                          </p:val>
                                        </p:tav>
                                        <p:tav tm="100000">
                                          <p:val>
                                            <p:strVal val="#ppt_x"/>
                                          </p:val>
                                        </p:tav>
                                      </p:tavLst>
                                    </p:anim>
                                    <p:anim calcmode="lin" valueType="num">
                                      <p:cBhvr additive="base">
                                        <p:cTn id="28" dur="500" fill="hold"/>
                                        <p:tgtEl>
                                          <p:spTgt spid="11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500" fill="hold"/>
                                        <p:tgtEl>
                                          <p:spTgt spid="113"/>
                                        </p:tgtEl>
                                        <p:attrNameLst>
                                          <p:attrName>ppt_x</p:attrName>
                                        </p:attrNameLst>
                                      </p:cBhvr>
                                      <p:tavLst>
                                        <p:tav tm="0">
                                          <p:val>
                                            <p:strVal val="#ppt_x"/>
                                          </p:val>
                                        </p:tav>
                                        <p:tav tm="100000">
                                          <p:val>
                                            <p:strVal val="#ppt_x"/>
                                          </p:val>
                                        </p:tav>
                                      </p:tavLst>
                                    </p:anim>
                                    <p:anim calcmode="lin" valueType="num">
                                      <p:cBhvr additive="base">
                                        <p:cTn id="32" dur="500" fill="hold"/>
                                        <p:tgtEl>
                                          <p:spTgt spid="113"/>
                                        </p:tgtEl>
                                        <p:attrNameLst>
                                          <p:attrName>ppt_y</p:attrName>
                                        </p:attrNameLst>
                                      </p:cBhvr>
                                      <p:tavLst>
                                        <p:tav tm="0">
                                          <p:val>
                                            <p:strVal val="0-#ppt_h/2"/>
                                          </p:val>
                                        </p:tav>
                                        <p:tav tm="100000">
                                          <p:val>
                                            <p:strVal val="#ppt_y"/>
                                          </p:val>
                                        </p:tav>
                                      </p:tavLst>
                                    </p:anim>
                                  </p:childTnLst>
                                </p:cTn>
                              </p:par>
                              <p:par>
                                <p:cTn id="33" presetID="1" presetClass="exit"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17"/>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84"/>
                                        </p:tgtEl>
                                      </p:cBhvr>
                                    </p:animEffect>
                                    <p:set>
                                      <p:cBhvr>
                                        <p:cTn id="54" dur="1" fill="hold">
                                          <p:stCondLst>
                                            <p:cond delay="499"/>
                                          </p:stCondLst>
                                        </p:cTn>
                                        <p:tgtEl>
                                          <p:spTgt spid="84"/>
                                        </p:tgtEl>
                                        <p:attrNameLst>
                                          <p:attrName>style.visibility</p:attrName>
                                        </p:attrNameLst>
                                      </p:cBhvr>
                                      <p:to>
                                        <p:strVal val="hidden"/>
                                      </p:to>
                                    </p:set>
                                  </p:childTnLst>
                                </p:cTn>
                              </p:par>
                            </p:childTnLst>
                          </p:cTn>
                        </p:par>
                        <p:par>
                          <p:cTn id="55" fill="hold">
                            <p:stCondLst>
                              <p:cond delay="500"/>
                            </p:stCondLst>
                            <p:childTnLst>
                              <p:par>
                                <p:cTn id="56" presetID="36" presetClass="path" presetSubtype="0" accel="50000" decel="50000" fill="hold" grpId="1" nodeType="afterEffect">
                                  <p:stCondLst>
                                    <p:cond delay="0"/>
                                  </p:stCondLst>
                                  <p:childTnLst>
                                    <p:animMotion origin="layout" path="M 4.16667E-7 4.07407E-6 L 4.16667E-7 0.15578 C 4.16667E-7 0.22546 0.00352 0.31157 0.00651 0.31157 L 0.01302 0.31157 " pathEditMode="relative" rAng="0" ptsTypes="AAAA">
                                      <p:cBhvr>
                                        <p:cTn id="57" dur="1000" fill="hold"/>
                                        <p:tgtEl>
                                          <p:spTgt spid="46"/>
                                        </p:tgtEl>
                                        <p:attrNameLst>
                                          <p:attrName>ppt_x</p:attrName>
                                          <p:attrName>ppt_y</p:attrName>
                                        </p:attrNameLst>
                                      </p:cBhvr>
                                      <p:rCtr x="651" y="15579"/>
                                    </p:animMotion>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xit" presetSubtype="0" fill="hold" grpId="2" nodeType="withEffect">
                                  <p:stCondLst>
                                    <p:cond delay="0"/>
                                  </p:stCondLst>
                                  <p:childTnLst>
                                    <p:set>
                                      <p:cBhvr>
                                        <p:cTn id="62" dur="1" fill="hold">
                                          <p:stCondLst>
                                            <p:cond delay="0"/>
                                          </p:stCondLst>
                                        </p:cTn>
                                        <p:tgtEl>
                                          <p:spTgt spid="46"/>
                                        </p:tgtEl>
                                        <p:attrNameLst>
                                          <p:attrName>style.visibility</p:attrName>
                                        </p:attrNameLst>
                                      </p:cBhvr>
                                      <p:to>
                                        <p:strVal val="hidden"/>
                                      </p:to>
                                    </p:se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grpId="2"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500"/>
                                        <p:tgtEl>
                                          <p:spTgt spid="109"/>
                                        </p:tgtEl>
                                      </p:cBhvr>
                                    </p:animEffect>
                                  </p:childTnLst>
                                </p:cTn>
                              </p:par>
                              <p:par>
                                <p:cTn id="70" presetID="10" presetClass="entr" presetSubtype="0" fill="hold" grpId="2" nodeType="with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500"/>
                                        <p:tgtEl>
                                          <p:spTgt spid="110"/>
                                        </p:tgtEl>
                                      </p:cBhvr>
                                    </p:animEffec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200" fill="hold"/>
                                        <p:tgtEl>
                                          <p:spTgt spid="26"/>
                                        </p:tgtEl>
                                        <p:attrNameLst>
                                          <p:attrName>stroke.color</p:attrName>
                                        </p:attrNameLst>
                                      </p:cBhvr>
                                      <p:to>
                                        <a:srgbClr val="000000"/>
                                      </p:to>
                                    </p:animClr>
                                    <p:set>
                                      <p:cBhvr>
                                        <p:cTn id="77" dur="200" fill="hold"/>
                                        <p:tgtEl>
                                          <p:spTgt spid="26"/>
                                        </p:tgtEl>
                                        <p:attrNameLst>
                                          <p:attrName>stroke.on</p:attrName>
                                        </p:attrNameLst>
                                      </p:cBhvr>
                                      <p:to>
                                        <p:strVal val="true"/>
                                      </p:to>
                                    </p:set>
                                  </p:childTnLst>
                                </p:cTn>
                              </p:par>
                              <p:par>
                                <p:cTn id="78" presetID="7" presetClass="emph" presetSubtype="2" fill="hold" nodeType="withEffect">
                                  <p:stCondLst>
                                    <p:cond delay="0"/>
                                  </p:stCondLst>
                                  <p:childTnLst>
                                    <p:animClr clrSpc="rgb" dir="cw">
                                      <p:cBhvr>
                                        <p:cTn id="79" dur="200" fill="hold"/>
                                        <p:tgtEl>
                                          <p:spTgt spid="14"/>
                                        </p:tgtEl>
                                        <p:attrNameLst>
                                          <p:attrName>stroke.color</p:attrName>
                                        </p:attrNameLst>
                                      </p:cBhvr>
                                      <p:to>
                                        <a:srgbClr val="000000"/>
                                      </p:to>
                                    </p:animClr>
                                    <p:set>
                                      <p:cBhvr>
                                        <p:cTn id="80" dur="200" fill="hold"/>
                                        <p:tgtEl>
                                          <p:spTgt spid="14"/>
                                        </p:tgtEl>
                                        <p:attrNameLst>
                                          <p:attrName>stroke.on</p:attrName>
                                        </p:attrNameLst>
                                      </p:cBhvr>
                                      <p:to>
                                        <p:strVal val="true"/>
                                      </p:to>
                                    </p:set>
                                  </p:childTnLst>
                                </p:cTn>
                              </p:par>
                              <p:par>
                                <p:cTn id="81" presetID="3" presetClass="emph" presetSubtype="2" fill="hold" grpId="0" nodeType="withEffect">
                                  <p:stCondLst>
                                    <p:cond delay="0"/>
                                  </p:stCondLst>
                                  <p:childTnLst>
                                    <p:animClr clrSpc="rgb" dir="cw">
                                      <p:cBhvr override="childStyle">
                                        <p:cTn id="82" dur="200" fill="hold"/>
                                        <p:tgtEl>
                                          <p:spTgt spid="14"/>
                                        </p:tgtEl>
                                        <p:attrNameLst>
                                          <p:attrName>style.color</p:attrName>
                                        </p:attrNameLst>
                                      </p:cBhvr>
                                      <p:to>
                                        <a:srgbClr val="000000"/>
                                      </p:to>
                                    </p:animClr>
                                  </p:childTnLst>
                                </p:cTn>
                              </p:par>
                              <p:par>
                                <p:cTn id="83" presetID="7" presetClass="emph" presetSubtype="2" fill="hold" nodeType="withEffect">
                                  <p:stCondLst>
                                    <p:cond delay="0"/>
                                  </p:stCondLst>
                                  <p:childTnLst>
                                    <p:animClr clrSpc="rgb" dir="cw">
                                      <p:cBhvr>
                                        <p:cTn id="84" dur="200" fill="hold"/>
                                        <p:tgtEl>
                                          <p:spTgt spid="30"/>
                                        </p:tgtEl>
                                        <p:attrNameLst>
                                          <p:attrName>stroke.color</p:attrName>
                                        </p:attrNameLst>
                                      </p:cBhvr>
                                      <p:to>
                                        <a:srgbClr val="000000"/>
                                      </p:to>
                                    </p:animClr>
                                    <p:set>
                                      <p:cBhvr>
                                        <p:cTn id="85" dur="200" fill="hold"/>
                                        <p:tgtEl>
                                          <p:spTgt spid="30"/>
                                        </p:tgtEl>
                                        <p:attrNameLst>
                                          <p:attrName>stroke.on</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grpId="0" nodeType="clickEffect">
                                  <p:stCondLst>
                                    <p:cond delay="0"/>
                                  </p:stCondLst>
                                  <p:childTnLst>
                                    <p:animMotion origin="layout" path="M 2.29167E-6 -2.96296E-6 L 0.06002 0.28727 " pathEditMode="relative" rAng="0" ptsTypes="AA">
                                      <p:cBhvr>
                                        <p:cTn id="89" dur="1000" fill="hold"/>
                                        <p:tgtEl>
                                          <p:spTgt spid="109"/>
                                        </p:tgtEl>
                                        <p:attrNameLst>
                                          <p:attrName>ppt_x</p:attrName>
                                          <p:attrName>ppt_y</p:attrName>
                                        </p:attrNameLst>
                                      </p:cBhvr>
                                      <p:rCtr x="2995" y="14352"/>
                                    </p:animMotion>
                                  </p:childTnLst>
                                </p:cTn>
                              </p:par>
                              <p:par>
                                <p:cTn id="90" presetID="42" presetClass="path" presetSubtype="0" accel="50000" decel="50000" fill="hold" grpId="1" nodeType="withEffect">
                                  <p:stCondLst>
                                    <p:cond delay="0"/>
                                  </p:stCondLst>
                                  <p:childTnLst>
                                    <p:animMotion origin="layout" path="M 2.70833E-6 4.07407E-6 L -0.06133 0.59629 " pathEditMode="relative" rAng="0" ptsTypes="AA">
                                      <p:cBhvr>
                                        <p:cTn id="91" dur="1000" fill="hold"/>
                                        <p:tgtEl>
                                          <p:spTgt spid="112"/>
                                        </p:tgtEl>
                                        <p:attrNameLst>
                                          <p:attrName>ppt_x</p:attrName>
                                          <p:attrName>ppt_y</p:attrName>
                                        </p:attrNameLst>
                                      </p:cBhvr>
                                      <p:rCtr x="-3073" y="29815"/>
                                    </p:animMotion>
                                  </p:childTnLst>
                                </p:cTn>
                              </p:par>
                            </p:childTnLst>
                          </p:cTn>
                        </p:par>
                        <p:par>
                          <p:cTn id="92" fill="hold">
                            <p:stCondLst>
                              <p:cond delay="1000"/>
                            </p:stCondLst>
                            <p:childTnLst>
                              <p:par>
                                <p:cTn id="93" presetID="2" presetClass="exit" presetSubtype="4" fill="hold" grpId="1" nodeType="afterEffect">
                                  <p:stCondLst>
                                    <p:cond delay="0"/>
                                  </p:stCondLst>
                                  <p:childTnLst>
                                    <p:anim calcmode="lin" valueType="num">
                                      <p:cBhvr additive="base">
                                        <p:cTn id="94" dur="500"/>
                                        <p:tgtEl>
                                          <p:spTgt spid="109"/>
                                        </p:tgtEl>
                                        <p:attrNameLst>
                                          <p:attrName>ppt_x</p:attrName>
                                        </p:attrNameLst>
                                      </p:cBhvr>
                                      <p:tavLst>
                                        <p:tav tm="0">
                                          <p:val>
                                            <p:strVal val="ppt_x"/>
                                          </p:val>
                                        </p:tav>
                                        <p:tav tm="100000">
                                          <p:val>
                                            <p:strVal val="ppt_x"/>
                                          </p:val>
                                        </p:tav>
                                      </p:tavLst>
                                    </p:anim>
                                    <p:anim calcmode="lin" valueType="num">
                                      <p:cBhvr additive="base">
                                        <p:cTn id="95" dur="500"/>
                                        <p:tgtEl>
                                          <p:spTgt spid="109"/>
                                        </p:tgtEl>
                                        <p:attrNameLst>
                                          <p:attrName>ppt_y</p:attrName>
                                        </p:attrNameLst>
                                      </p:cBhvr>
                                      <p:tavLst>
                                        <p:tav tm="0">
                                          <p:val>
                                            <p:strVal val="ppt_y"/>
                                          </p:val>
                                        </p:tav>
                                        <p:tav tm="100000">
                                          <p:val>
                                            <p:strVal val="1+ppt_h/2"/>
                                          </p:val>
                                        </p:tav>
                                      </p:tavLst>
                                    </p:anim>
                                    <p:set>
                                      <p:cBhvr>
                                        <p:cTn id="96" dur="1" fill="hold">
                                          <p:stCondLst>
                                            <p:cond delay="499"/>
                                          </p:stCondLst>
                                        </p:cTn>
                                        <p:tgtEl>
                                          <p:spTgt spid="109"/>
                                        </p:tgtEl>
                                        <p:attrNameLst>
                                          <p:attrName>style.visibility</p:attrName>
                                        </p:attrNameLst>
                                      </p:cBhvr>
                                      <p:to>
                                        <p:strVal val="hidden"/>
                                      </p:to>
                                    </p:set>
                                  </p:childTnLst>
                                </p:cTn>
                              </p:par>
                              <p:par>
                                <p:cTn id="97" presetID="2" presetClass="exit" presetSubtype="4" fill="hold" grpId="2" nodeType="withEffect">
                                  <p:stCondLst>
                                    <p:cond delay="0"/>
                                  </p:stCondLst>
                                  <p:childTnLst>
                                    <p:anim calcmode="lin" valueType="num">
                                      <p:cBhvr additive="base">
                                        <p:cTn id="98" dur="500"/>
                                        <p:tgtEl>
                                          <p:spTgt spid="112"/>
                                        </p:tgtEl>
                                        <p:attrNameLst>
                                          <p:attrName>ppt_x</p:attrName>
                                        </p:attrNameLst>
                                      </p:cBhvr>
                                      <p:tavLst>
                                        <p:tav tm="0">
                                          <p:val>
                                            <p:strVal val="ppt_x"/>
                                          </p:val>
                                        </p:tav>
                                        <p:tav tm="100000">
                                          <p:val>
                                            <p:strVal val="ppt_x"/>
                                          </p:val>
                                        </p:tav>
                                      </p:tavLst>
                                    </p:anim>
                                    <p:anim calcmode="lin" valueType="num">
                                      <p:cBhvr additive="base">
                                        <p:cTn id="99" dur="500"/>
                                        <p:tgtEl>
                                          <p:spTgt spid="112"/>
                                        </p:tgtEl>
                                        <p:attrNameLst>
                                          <p:attrName>ppt_y</p:attrName>
                                        </p:attrNameLst>
                                      </p:cBhvr>
                                      <p:tavLst>
                                        <p:tav tm="0">
                                          <p:val>
                                            <p:strVal val="ppt_y"/>
                                          </p:val>
                                        </p:tav>
                                        <p:tav tm="100000">
                                          <p:val>
                                            <p:strVal val="1+ppt_h/2"/>
                                          </p:val>
                                        </p:tav>
                                      </p:tavLst>
                                    </p:anim>
                                    <p:set>
                                      <p:cBhvr>
                                        <p:cTn id="100" dur="1" fill="hold">
                                          <p:stCondLst>
                                            <p:cond delay="499"/>
                                          </p:stCondLst>
                                        </p:cTn>
                                        <p:tgtEl>
                                          <p:spTgt spid="11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0" nodeType="clickEffect">
                                  <p:stCondLst>
                                    <p:cond delay="0"/>
                                  </p:stCondLst>
                                  <p:childTnLst>
                                    <p:animMotion origin="layout" path="M 3.125E-6 2.96296E-6 L 0.0108 0.28819 " pathEditMode="relative" rAng="0" ptsTypes="AA">
                                      <p:cBhvr>
                                        <p:cTn id="104" dur="1000" fill="hold"/>
                                        <p:tgtEl>
                                          <p:spTgt spid="110"/>
                                        </p:tgtEl>
                                        <p:attrNameLst>
                                          <p:attrName>ppt_x</p:attrName>
                                          <p:attrName>ppt_y</p:attrName>
                                        </p:attrNameLst>
                                      </p:cBhvr>
                                      <p:rCtr x="534" y="14398"/>
                                    </p:animMotion>
                                  </p:childTnLst>
                                </p:cTn>
                              </p:par>
                              <p:par>
                                <p:cTn id="105" presetID="42" presetClass="path" presetSubtype="0" accel="50000" decel="50000" fill="hold" grpId="1" nodeType="withEffect">
                                  <p:stCondLst>
                                    <p:cond delay="0"/>
                                  </p:stCondLst>
                                  <p:childTnLst>
                                    <p:animMotion origin="layout" path="M -2.08333E-7 4.07407E-6 L -0.00547 0.5993 " pathEditMode="relative" rAng="0" ptsTypes="AA">
                                      <p:cBhvr>
                                        <p:cTn id="106" dur="1000" fill="hold"/>
                                        <p:tgtEl>
                                          <p:spTgt spid="113"/>
                                        </p:tgtEl>
                                        <p:attrNameLst>
                                          <p:attrName>ppt_x</p:attrName>
                                          <p:attrName>ppt_y</p:attrName>
                                        </p:attrNameLst>
                                      </p:cBhvr>
                                      <p:rCtr x="-273" y="29954"/>
                                    </p:animMotion>
                                  </p:childTnLst>
                                </p:cTn>
                              </p:par>
                            </p:childTnLst>
                          </p:cTn>
                        </p:par>
                        <p:par>
                          <p:cTn id="107" fill="hold">
                            <p:stCondLst>
                              <p:cond delay="1000"/>
                            </p:stCondLst>
                            <p:childTnLst>
                              <p:par>
                                <p:cTn id="108" presetID="2" presetClass="exit" presetSubtype="4" fill="hold" grpId="2" nodeType="afterEffect">
                                  <p:stCondLst>
                                    <p:cond delay="0"/>
                                  </p:stCondLst>
                                  <p:childTnLst>
                                    <p:anim calcmode="lin" valueType="num">
                                      <p:cBhvr additive="base">
                                        <p:cTn id="109" dur="500"/>
                                        <p:tgtEl>
                                          <p:spTgt spid="113"/>
                                        </p:tgtEl>
                                        <p:attrNameLst>
                                          <p:attrName>ppt_x</p:attrName>
                                        </p:attrNameLst>
                                      </p:cBhvr>
                                      <p:tavLst>
                                        <p:tav tm="0">
                                          <p:val>
                                            <p:strVal val="ppt_x"/>
                                          </p:val>
                                        </p:tav>
                                        <p:tav tm="100000">
                                          <p:val>
                                            <p:strVal val="ppt_x"/>
                                          </p:val>
                                        </p:tav>
                                      </p:tavLst>
                                    </p:anim>
                                    <p:anim calcmode="lin" valueType="num">
                                      <p:cBhvr additive="base">
                                        <p:cTn id="110" dur="500"/>
                                        <p:tgtEl>
                                          <p:spTgt spid="113"/>
                                        </p:tgtEl>
                                        <p:attrNameLst>
                                          <p:attrName>ppt_y</p:attrName>
                                        </p:attrNameLst>
                                      </p:cBhvr>
                                      <p:tavLst>
                                        <p:tav tm="0">
                                          <p:val>
                                            <p:strVal val="ppt_y"/>
                                          </p:val>
                                        </p:tav>
                                        <p:tav tm="100000">
                                          <p:val>
                                            <p:strVal val="1+ppt_h/2"/>
                                          </p:val>
                                        </p:tav>
                                      </p:tavLst>
                                    </p:anim>
                                    <p:set>
                                      <p:cBhvr>
                                        <p:cTn id="111" dur="1" fill="hold">
                                          <p:stCondLst>
                                            <p:cond delay="499"/>
                                          </p:stCondLst>
                                        </p:cTn>
                                        <p:tgtEl>
                                          <p:spTgt spid="113"/>
                                        </p:tgtEl>
                                        <p:attrNameLst>
                                          <p:attrName>style.visibility</p:attrName>
                                        </p:attrNameLst>
                                      </p:cBhvr>
                                      <p:to>
                                        <p:strVal val="hidden"/>
                                      </p:to>
                                    </p:set>
                                  </p:childTnLst>
                                </p:cTn>
                              </p:par>
                              <p:par>
                                <p:cTn id="112" presetID="2" presetClass="exit" presetSubtype="4" fill="hold" grpId="1" nodeType="withEffect">
                                  <p:stCondLst>
                                    <p:cond delay="0"/>
                                  </p:stCondLst>
                                  <p:childTnLst>
                                    <p:anim calcmode="lin" valueType="num">
                                      <p:cBhvr additive="base">
                                        <p:cTn id="113" dur="500"/>
                                        <p:tgtEl>
                                          <p:spTgt spid="110"/>
                                        </p:tgtEl>
                                        <p:attrNameLst>
                                          <p:attrName>ppt_x</p:attrName>
                                        </p:attrNameLst>
                                      </p:cBhvr>
                                      <p:tavLst>
                                        <p:tav tm="0">
                                          <p:val>
                                            <p:strVal val="ppt_x"/>
                                          </p:val>
                                        </p:tav>
                                        <p:tav tm="100000">
                                          <p:val>
                                            <p:strVal val="ppt_x"/>
                                          </p:val>
                                        </p:tav>
                                      </p:tavLst>
                                    </p:anim>
                                    <p:anim calcmode="lin" valueType="num">
                                      <p:cBhvr additive="base">
                                        <p:cTn id="114" dur="500"/>
                                        <p:tgtEl>
                                          <p:spTgt spid="110"/>
                                        </p:tgtEl>
                                        <p:attrNameLst>
                                          <p:attrName>ppt_y</p:attrName>
                                        </p:attrNameLst>
                                      </p:cBhvr>
                                      <p:tavLst>
                                        <p:tav tm="0">
                                          <p:val>
                                            <p:strVal val="ppt_y"/>
                                          </p:val>
                                        </p:tav>
                                        <p:tav tm="100000">
                                          <p:val>
                                            <p:strVal val="1+ppt_h/2"/>
                                          </p:val>
                                        </p:tav>
                                      </p:tavLst>
                                    </p:anim>
                                    <p:set>
                                      <p:cBhvr>
                                        <p:cTn id="115" dur="1" fill="hold">
                                          <p:stCondLst>
                                            <p:cond delay="499"/>
                                          </p:stCondLst>
                                        </p:cTn>
                                        <p:tgtEl>
                                          <p:spTgt spid="110"/>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50" presetClass="path" presetSubtype="0" accel="50000" decel="50000" fill="hold" grpId="1" nodeType="clickEffect">
                                  <p:stCondLst>
                                    <p:cond delay="0"/>
                                  </p:stCondLst>
                                  <p:childTnLst>
                                    <p:animMotion origin="layout" path="M -4.16667E-7 0.00046 L -0.00195 0.00046 L 0.14206 0.05254 C 0.15573 0.07106 0.16641 0.15486 0.14206 0.17801 C 0.12227 0.1993 0.04766 0.19166 0.02331 0.19421 C -0.00091 0.19676 0.00091 0.1912 -0.00352 0.19328 " pathEditMode="relative" rAng="0" ptsTypes="AAAAAA">
                                      <p:cBhvr>
                                        <p:cTn id="119" dur="1000" fill="hold"/>
                                        <p:tgtEl>
                                          <p:spTgt spid="104"/>
                                        </p:tgtEl>
                                        <p:attrNameLst>
                                          <p:attrName>ppt_x</p:attrName>
                                          <p:attrName>ppt_y</p:attrName>
                                        </p:attrNameLst>
                                      </p:cBhvr>
                                      <p:rCtr x="7643" y="9699"/>
                                    </p:animMotion>
                                  </p:childTnLst>
                                </p:cTn>
                              </p:par>
                            </p:childTnLst>
                          </p:cTn>
                        </p:par>
                        <p:par>
                          <p:cTn id="120" fill="hold">
                            <p:stCondLst>
                              <p:cond delay="1000"/>
                            </p:stCondLst>
                            <p:childTnLst>
                              <p:par>
                                <p:cTn id="121" presetID="10" presetClass="exit" presetSubtype="0" fill="hold" grpId="2" nodeType="afterEffect">
                                  <p:stCondLst>
                                    <p:cond delay="0"/>
                                  </p:stCondLst>
                                  <p:childTnLst>
                                    <p:animEffect transition="out" filter="fade">
                                      <p:cBhvr>
                                        <p:cTn id="122" dur="500"/>
                                        <p:tgtEl>
                                          <p:spTgt spid="104"/>
                                        </p:tgtEl>
                                      </p:cBhvr>
                                    </p:animEffect>
                                    <p:set>
                                      <p:cBhvr>
                                        <p:cTn id="123" dur="1" fill="hold">
                                          <p:stCondLst>
                                            <p:cond delay="499"/>
                                          </p:stCondLst>
                                        </p:cTn>
                                        <p:tgtEl>
                                          <p:spTgt spid="104"/>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70"/>
                                        </p:tgtEl>
                                      </p:cBhvr>
                                    </p:animEffect>
                                    <p:set>
                                      <p:cBhvr>
                                        <p:cTn id="126" dur="1" fill="hold">
                                          <p:stCondLst>
                                            <p:cond delay="499"/>
                                          </p:stCondLst>
                                        </p:cTn>
                                        <p:tgtEl>
                                          <p:spTgt spid="70"/>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71"/>
                                        </p:tgtEl>
                                      </p:cBhvr>
                                    </p:animEffect>
                                    <p:set>
                                      <p:cBhvr>
                                        <p:cTn id="129" dur="1" fill="hold">
                                          <p:stCondLst>
                                            <p:cond delay="499"/>
                                          </p:stCondLst>
                                        </p:cTn>
                                        <p:tgtEl>
                                          <p:spTgt spid="71"/>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73"/>
                                        </p:tgtEl>
                                      </p:cBhvr>
                                    </p:animEffect>
                                    <p:set>
                                      <p:cBhvr>
                                        <p:cTn id="132" dur="1" fill="hold">
                                          <p:stCondLst>
                                            <p:cond delay="499"/>
                                          </p:stCondLst>
                                        </p:cTn>
                                        <p:tgtEl>
                                          <p:spTgt spid="73"/>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74"/>
                                        </p:tgtEl>
                                      </p:cBhvr>
                                    </p:animEffect>
                                    <p:set>
                                      <p:cBhvr>
                                        <p:cTn id="135" dur="1" fill="hold">
                                          <p:stCondLst>
                                            <p:cond delay="499"/>
                                          </p:stCondLst>
                                        </p:cTn>
                                        <p:tgtEl>
                                          <p:spTgt spid="74"/>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75"/>
                                        </p:tgtEl>
                                      </p:cBhvr>
                                    </p:animEffect>
                                    <p:set>
                                      <p:cBhvr>
                                        <p:cTn id="138" dur="1" fill="hold">
                                          <p:stCondLst>
                                            <p:cond delay="499"/>
                                          </p:stCondLst>
                                        </p:cTn>
                                        <p:tgtEl>
                                          <p:spTgt spid="75"/>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76"/>
                                        </p:tgtEl>
                                      </p:cBhvr>
                                    </p:animEffect>
                                    <p:set>
                                      <p:cBhvr>
                                        <p:cTn id="141" dur="1" fill="hold">
                                          <p:stCondLst>
                                            <p:cond delay="499"/>
                                          </p:stCondLst>
                                        </p:cTn>
                                        <p:tgtEl>
                                          <p:spTgt spid="76"/>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77"/>
                                        </p:tgtEl>
                                      </p:cBhvr>
                                    </p:animEffect>
                                    <p:set>
                                      <p:cBhvr>
                                        <p:cTn id="144" dur="1" fill="hold">
                                          <p:stCondLst>
                                            <p:cond delay="499"/>
                                          </p:stCondLst>
                                        </p:cTn>
                                        <p:tgtEl>
                                          <p:spTgt spid="77"/>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11"/>
                                        </p:tgtEl>
                                      </p:cBhvr>
                                    </p:animEffect>
                                    <p:set>
                                      <p:cBhvr>
                                        <p:cTn id="147" dur="1" fill="hold">
                                          <p:stCondLst>
                                            <p:cond delay="499"/>
                                          </p:stCondLst>
                                        </p:cTn>
                                        <p:tgtEl>
                                          <p:spTgt spid="111"/>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119"/>
                                        </p:tgtEl>
                                      </p:cBhvr>
                                    </p:animEffect>
                                    <p:set>
                                      <p:cBhvr>
                                        <p:cTn id="150" dur="1" fill="hold">
                                          <p:stCondLst>
                                            <p:cond delay="499"/>
                                          </p:stCondLst>
                                        </p:cTn>
                                        <p:tgtEl>
                                          <p:spTgt spid="119"/>
                                        </p:tgtEl>
                                        <p:attrNameLst>
                                          <p:attrName>style.visibility</p:attrName>
                                        </p:attrNameLst>
                                      </p:cBhvr>
                                      <p:to>
                                        <p:strVal val="hidden"/>
                                      </p:to>
                                    </p:set>
                                  </p:childTnLst>
                                </p:cTn>
                              </p:par>
                              <p:par>
                                <p:cTn id="151" presetID="10" presetClass="exit" presetSubtype="0" fill="hold" grpId="0" nodeType="withEffect">
                                  <p:stCondLst>
                                    <p:cond delay="0"/>
                                  </p:stCondLst>
                                  <p:childTnLst>
                                    <p:animEffect transition="out" filter="fade">
                                      <p:cBhvr>
                                        <p:cTn id="152" dur="500"/>
                                        <p:tgtEl>
                                          <p:spTgt spid="121"/>
                                        </p:tgtEl>
                                      </p:cBhvr>
                                    </p:animEffect>
                                    <p:set>
                                      <p:cBhvr>
                                        <p:cTn id="153" dur="1" fill="hold">
                                          <p:stCondLst>
                                            <p:cond delay="499"/>
                                          </p:stCondLst>
                                        </p:cTn>
                                        <p:tgtEl>
                                          <p:spTgt spid="121"/>
                                        </p:tgtEl>
                                        <p:attrNameLst>
                                          <p:attrName>style.visibility</p:attrName>
                                        </p:attrNameLst>
                                      </p:cBhvr>
                                      <p:to>
                                        <p:strVal val="hidden"/>
                                      </p:to>
                                    </p:set>
                                  </p:childTnLst>
                                </p:cTn>
                              </p:par>
                              <p:par>
                                <p:cTn id="154" presetID="10" presetClass="exit" presetSubtype="0" fill="hold" grpId="0" nodeType="withEffect">
                                  <p:stCondLst>
                                    <p:cond delay="0"/>
                                  </p:stCondLst>
                                  <p:childTnLst>
                                    <p:animEffect transition="out" filter="fade">
                                      <p:cBhvr>
                                        <p:cTn id="155" dur="500"/>
                                        <p:tgtEl>
                                          <p:spTgt spid="122"/>
                                        </p:tgtEl>
                                      </p:cBhvr>
                                    </p:animEffect>
                                    <p:set>
                                      <p:cBhvr>
                                        <p:cTn id="156" dur="1" fill="hold">
                                          <p:stCondLst>
                                            <p:cond delay="499"/>
                                          </p:stCondLst>
                                        </p:cTn>
                                        <p:tgtEl>
                                          <p:spTgt spid="122"/>
                                        </p:tgtEl>
                                        <p:attrNameLst>
                                          <p:attrName>style.visibility</p:attrName>
                                        </p:attrNameLst>
                                      </p:cBhvr>
                                      <p:to>
                                        <p:strVal val="hidden"/>
                                      </p:to>
                                    </p:set>
                                  </p:childTnLst>
                                </p:cTn>
                              </p:par>
                              <p:par>
                                <p:cTn id="157" presetID="10" presetClass="exit" presetSubtype="0" fill="hold" grpId="0" nodeType="withEffect">
                                  <p:stCondLst>
                                    <p:cond delay="0"/>
                                  </p:stCondLst>
                                  <p:childTnLst>
                                    <p:animEffect transition="out" filter="fade">
                                      <p:cBhvr>
                                        <p:cTn id="158" dur="500"/>
                                        <p:tgtEl>
                                          <p:spTgt spid="123"/>
                                        </p:tgtEl>
                                      </p:cBhvr>
                                    </p:animEffect>
                                    <p:set>
                                      <p:cBhvr>
                                        <p:cTn id="159" dur="1" fill="hold">
                                          <p:stCondLst>
                                            <p:cond delay="499"/>
                                          </p:stCondLst>
                                        </p:cTn>
                                        <p:tgtEl>
                                          <p:spTgt spid="123"/>
                                        </p:tgtEl>
                                        <p:attrNameLst>
                                          <p:attrName>style.visibility</p:attrName>
                                        </p:attrNameLst>
                                      </p:cBhvr>
                                      <p:to>
                                        <p:strVal val="hidden"/>
                                      </p:to>
                                    </p:set>
                                  </p:childTnLst>
                                </p:cTn>
                              </p:par>
                              <p:par>
                                <p:cTn id="160" presetID="10" presetClass="exit" presetSubtype="0" fill="hold" grpId="0" nodeType="withEffect">
                                  <p:stCondLst>
                                    <p:cond delay="0"/>
                                  </p:stCondLst>
                                  <p:childTnLst>
                                    <p:animEffect transition="out" filter="fade">
                                      <p:cBhvr>
                                        <p:cTn id="161" dur="500"/>
                                        <p:tgtEl>
                                          <p:spTgt spid="124"/>
                                        </p:tgtEl>
                                      </p:cBhvr>
                                    </p:animEffect>
                                    <p:set>
                                      <p:cBhvr>
                                        <p:cTn id="162" dur="1" fill="hold">
                                          <p:stCondLst>
                                            <p:cond delay="499"/>
                                          </p:stCondLst>
                                        </p:cTn>
                                        <p:tgtEl>
                                          <p:spTgt spid="124"/>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500"/>
                                        <p:tgtEl>
                                          <p:spTgt spid="125"/>
                                        </p:tgtEl>
                                      </p:cBhvr>
                                    </p:animEffect>
                                    <p:set>
                                      <p:cBhvr>
                                        <p:cTn id="165" dur="1" fill="hold">
                                          <p:stCondLst>
                                            <p:cond delay="499"/>
                                          </p:stCondLst>
                                        </p:cTn>
                                        <p:tgtEl>
                                          <p:spTgt spid="125"/>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114"/>
                                        </p:tgtEl>
                                        <p:attrNameLst>
                                          <p:attrName>style.visibility</p:attrName>
                                        </p:attrNameLst>
                                      </p:cBhvr>
                                      <p:to>
                                        <p:strVal val="visible"/>
                                      </p:to>
                                    </p:set>
                                  </p:childTnLst>
                                </p:cTn>
                              </p:par>
                              <p:par>
                                <p:cTn id="170" presetID="10" presetClass="exit" presetSubtype="0" fill="hold" nodeType="withEffect">
                                  <p:stCondLst>
                                    <p:cond delay="0"/>
                                  </p:stCondLst>
                                  <p:childTnLst>
                                    <p:animEffect transition="out" filter="fade">
                                      <p:cBhvr>
                                        <p:cTn id="171" dur="500"/>
                                        <p:tgtEl>
                                          <p:spTgt spid="5"/>
                                        </p:tgtEl>
                                      </p:cBhvr>
                                    </p:animEffect>
                                    <p:set>
                                      <p:cBhvr>
                                        <p:cTn id="172" dur="1" fill="hold">
                                          <p:stCondLst>
                                            <p:cond delay="499"/>
                                          </p:stCondLst>
                                        </p:cTn>
                                        <p:tgtEl>
                                          <p:spTgt spid="5"/>
                                        </p:tgtEl>
                                        <p:attrNameLst>
                                          <p:attrName>style.visibility</p:attrName>
                                        </p:attrNameLst>
                                      </p:cBhvr>
                                      <p:to>
                                        <p:strVal val="hidden"/>
                                      </p:to>
                                    </p:set>
                                  </p:childTnLst>
                                </p:cTn>
                              </p:par>
                              <p:par>
                                <p:cTn id="173" presetID="1" presetClass="entr" presetSubtype="0" fill="hold" grpId="1" nodeType="withEffect">
                                  <p:stCondLst>
                                    <p:cond delay="0"/>
                                  </p:stCondLst>
                                  <p:childTnLst>
                                    <p:set>
                                      <p:cBhvr>
                                        <p:cTn id="174" dur="1" fill="hold">
                                          <p:stCondLst>
                                            <p:cond delay="0"/>
                                          </p:stCondLst>
                                        </p:cTn>
                                        <p:tgtEl>
                                          <p:spTgt spid="118"/>
                                        </p:tgtEl>
                                        <p:attrNameLst>
                                          <p:attrName>style.visibility</p:attrName>
                                        </p:attrNameLst>
                                      </p:cBhvr>
                                      <p:to>
                                        <p:strVal val="visible"/>
                                      </p:to>
                                    </p:set>
                                  </p:childTnLst>
                                </p:cTn>
                              </p:par>
                              <p:par>
                                <p:cTn id="175" presetID="42" presetClass="path" presetSubtype="0" accel="50000" decel="50000" fill="hold" grpId="0" nodeType="withEffect">
                                  <p:stCondLst>
                                    <p:cond delay="0"/>
                                  </p:stCondLst>
                                  <p:childTnLst>
                                    <p:animMotion origin="layout" path="M -4.16667E-6 4.07407E-6 L -0.15286 -0.3125 " pathEditMode="relative" rAng="0" ptsTypes="AA">
                                      <p:cBhvr>
                                        <p:cTn id="176" dur="1000" fill="hold"/>
                                        <p:tgtEl>
                                          <p:spTgt spid="118"/>
                                        </p:tgtEl>
                                        <p:attrNameLst>
                                          <p:attrName>ppt_x</p:attrName>
                                          <p:attrName>ppt_y</p:attrName>
                                        </p:attrNameLst>
                                      </p:cBhvr>
                                      <p:rCtr x="-7669" y="-1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6" grpId="0"/>
      <p:bldP spid="46" grpId="1"/>
      <p:bldP spid="46" grpId="2"/>
      <p:bldP spid="104" grpId="0"/>
      <p:bldP spid="104" grpId="1"/>
      <p:bldP spid="104" grpId="2"/>
      <p:bldP spid="3" grpId="0" animBg="1"/>
      <p:bldP spid="80" grpId="0" animBg="1"/>
      <p:bldP spid="81" grpId="0" animBg="1"/>
      <p:bldP spid="82" grpId="0" animBg="1"/>
      <p:bldP spid="84" grpId="0"/>
      <p:bldP spid="84" grpId="1"/>
      <p:bldP spid="109" grpId="0"/>
      <p:bldP spid="109" grpId="1"/>
      <p:bldP spid="109" grpId="2"/>
      <p:bldP spid="110" grpId="0"/>
      <p:bldP spid="110" grpId="1"/>
      <p:bldP spid="110" grpId="2"/>
      <p:bldP spid="112" grpId="0" animBg="1"/>
      <p:bldP spid="112" grpId="1" animBg="1"/>
      <p:bldP spid="112" grpId="2" animBg="1"/>
      <p:bldP spid="113" grpId="0" animBg="1"/>
      <p:bldP spid="113" grpId="1" animBg="1"/>
      <p:bldP spid="113" grpId="2" animBg="1"/>
      <p:bldP spid="118" grpId="0"/>
      <p:bldP spid="118" grpId="1"/>
      <p:bldP spid="71" grpId="0" animBg="1"/>
      <p:bldP spid="73" grpId="0"/>
      <p:bldP spid="75" grpId="0" animBg="1"/>
      <p:bldP spid="77" grpId="0" animBg="1"/>
      <p:bldP spid="78" grpId="0" animBg="1"/>
      <p:bldP spid="79" grpId="0" animBg="1"/>
      <p:bldP spid="83" grpId="0"/>
      <p:bldP spid="117" grpId="0"/>
      <p:bldP spid="119" grpId="0"/>
      <p:bldP spid="120" grpId="0"/>
      <p:bldP spid="121" grpId="0"/>
      <p:bldP spid="122" grpId="0"/>
      <p:bldP spid="123" grpId="0"/>
      <p:bldP spid="124" grpId="0"/>
      <p:bldP spid="125"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a:off x="7811323" y="1805354"/>
            <a:ext cx="0" cy="498621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228458" y="3737122"/>
            <a:ext cx="1477925" cy="113768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DDR3-1600 Memory</a:t>
            </a:r>
            <a:endParaRPr lang="en-GB" dirty="0">
              <a:solidFill>
                <a:schemeClr val="tx1"/>
              </a:solidFill>
            </a:endParaRPr>
          </a:p>
        </p:txBody>
      </p:sp>
      <p:sp>
        <p:nvSpPr>
          <p:cNvPr id="5" name="Rectangle 4"/>
          <p:cNvSpPr/>
          <p:nvPr/>
        </p:nvSpPr>
        <p:spPr>
          <a:xfrm>
            <a:off x="7072361" y="3761746"/>
            <a:ext cx="1477925" cy="113768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Memory Controller</a:t>
            </a:r>
            <a:endParaRPr lang="en-GB" dirty="0">
              <a:solidFill>
                <a:schemeClr val="tx1"/>
              </a:solidFill>
            </a:endParaRPr>
          </a:p>
        </p:txBody>
      </p:sp>
      <p:sp>
        <p:nvSpPr>
          <p:cNvPr id="6" name="TextBox 5"/>
          <p:cNvSpPr txBox="1"/>
          <p:nvPr/>
        </p:nvSpPr>
        <p:spPr>
          <a:xfrm>
            <a:off x="8757292" y="1784466"/>
            <a:ext cx="1911101" cy="461665"/>
          </a:xfrm>
          <a:prstGeom prst="rect">
            <a:avLst/>
          </a:prstGeom>
          <a:noFill/>
        </p:spPr>
        <p:txBody>
          <a:bodyPr wrap="none" rtlCol="0">
            <a:spAutoFit/>
          </a:bodyPr>
          <a:lstStyle/>
          <a:p>
            <a:r>
              <a:rPr lang="en-GB" sz="2400" dirty="0" smtClean="0"/>
              <a:t>800 MHz DDR</a:t>
            </a:r>
          </a:p>
        </p:txBody>
      </p:sp>
      <p:sp>
        <p:nvSpPr>
          <p:cNvPr id="7" name="Rectangle 6"/>
          <p:cNvSpPr/>
          <p:nvPr/>
        </p:nvSpPr>
        <p:spPr>
          <a:xfrm>
            <a:off x="5062586" y="2079336"/>
            <a:ext cx="122400" cy="20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39075" y="2066099"/>
            <a:ext cx="122400" cy="20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815564" y="2080691"/>
            <a:ext cx="122400" cy="20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831508" y="3598090"/>
            <a:ext cx="123278" cy="525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993772" y="3598090"/>
            <a:ext cx="123278" cy="5251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156036" y="3598090"/>
            <a:ext cx="123278" cy="525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332359" y="3598090"/>
            <a:ext cx="123278" cy="525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500135" y="3598090"/>
            <a:ext cx="123278" cy="525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676458" y="3587457"/>
            <a:ext cx="123278" cy="525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a:stCxn id="5" idx="3"/>
            <a:endCxn id="4" idx="1"/>
          </p:cNvCxnSpPr>
          <p:nvPr/>
        </p:nvCxnSpPr>
        <p:spPr>
          <a:xfrm flipV="1">
            <a:off x="8550286" y="4305964"/>
            <a:ext cx="1678172" cy="24624"/>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1"/>
            <a:endCxn id="27" idx="3"/>
          </p:cNvCxnSpPr>
          <p:nvPr/>
        </p:nvCxnSpPr>
        <p:spPr>
          <a:xfrm flipH="1">
            <a:off x="4931986" y="4330588"/>
            <a:ext cx="2140375" cy="11276"/>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30833" y="1784467"/>
            <a:ext cx="1297150" cy="461665"/>
          </a:xfrm>
          <a:prstGeom prst="rect">
            <a:avLst/>
          </a:prstGeom>
          <a:noFill/>
        </p:spPr>
        <p:txBody>
          <a:bodyPr wrap="none" rtlCol="0">
            <a:spAutoFit/>
          </a:bodyPr>
          <a:lstStyle/>
          <a:p>
            <a:r>
              <a:rPr lang="en-GB" sz="2400" dirty="0" smtClean="0"/>
              <a:t>200 MHz</a:t>
            </a:r>
          </a:p>
        </p:txBody>
      </p:sp>
      <p:sp>
        <p:nvSpPr>
          <p:cNvPr id="19" name="Rectangle 18"/>
          <p:cNvSpPr/>
          <p:nvPr/>
        </p:nvSpPr>
        <p:spPr>
          <a:xfrm>
            <a:off x="5062586" y="2079336"/>
            <a:ext cx="122400" cy="3201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939075" y="3531968"/>
            <a:ext cx="122400" cy="320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Rectangle 20"/>
          <p:cNvSpPr/>
          <p:nvPr/>
        </p:nvSpPr>
        <p:spPr>
          <a:xfrm>
            <a:off x="6819360" y="2883450"/>
            <a:ext cx="122400" cy="320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Rectangle 21"/>
          <p:cNvSpPr/>
          <p:nvPr/>
        </p:nvSpPr>
        <p:spPr>
          <a:xfrm>
            <a:off x="8831508" y="3587457"/>
            <a:ext cx="123278" cy="2683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Rectangle 22"/>
          <p:cNvSpPr/>
          <p:nvPr/>
        </p:nvSpPr>
        <p:spPr>
          <a:xfrm>
            <a:off x="9155331" y="3860671"/>
            <a:ext cx="123278" cy="2683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Rectangle 23"/>
          <p:cNvSpPr/>
          <p:nvPr/>
        </p:nvSpPr>
        <p:spPr>
          <a:xfrm>
            <a:off x="9676458" y="3843152"/>
            <a:ext cx="123278" cy="26835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Rectangle 26"/>
          <p:cNvSpPr/>
          <p:nvPr/>
        </p:nvSpPr>
        <p:spPr>
          <a:xfrm>
            <a:off x="3454061" y="3773022"/>
            <a:ext cx="1477925" cy="113768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Arbiter</a:t>
            </a:r>
            <a:endParaRPr lang="en-GB" dirty="0">
              <a:solidFill>
                <a:schemeClr val="tx1"/>
              </a:solidFill>
            </a:endParaRPr>
          </a:p>
        </p:txBody>
      </p:sp>
      <p:sp>
        <p:nvSpPr>
          <p:cNvPr id="28" name="Rectangle 27"/>
          <p:cNvSpPr/>
          <p:nvPr/>
        </p:nvSpPr>
        <p:spPr>
          <a:xfrm>
            <a:off x="297964" y="2839772"/>
            <a:ext cx="1477925" cy="67715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Accelerator</a:t>
            </a:r>
            <a:endParaRPr lang="en-GB" dirty="0">
              <a:solidFill>
                <a:schemeClr val="tx1"/>
              </a:solidFill>
            </a:endParaRPr>
          </a:p>
        </p:txBody>
      </p:sp>
      <p:sp>
        <p:nvSpPr>
          <p:cNvPr id="32" name="Rectangle 31"/>
          <p:cNvSpPr/>
          <p:nvPr/>
        </p:nvSpPr>
        <p:spPr>
          <a:xfrm>
            <a:off x="297964" y="5300918"/>
            <a:ext cx="1477925" cy="67715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Accelerator</a:t>
            </a:r>
            <a:endParaRPr lang="en-GB" dirty="0">
              <a:solidFill>
                <a:schemeClr val="tx1"/>
              </a:solidFill>
            </a:endParaRPr>
          </a:p>
        </p:txBody>
      </p:sp>
      <p:sp>
        <p:nvSpPr>
          <p:cNvPr id="53" name="TextBox 52"/>
          <p:cNvSpPr txBox="1"/>
          <p:nvPr/>
        </p:nvSpPr>
        <p:spPr>
          <a:xfrm>
            <a:off x="1595760" y="3843577"/>
            <a:ext cx="975332" cy="369332"/>
          </a:xfrm>
          <a:prstGeom prst="rect">
            <a:avLst/>
          </a:prstGeom>
          <a:noFill/>
        </p:spPr>
        <p:txBody>
          <a:bodyPr wrap="none" rtlCol="0">
            <a:spAutoFit/>
          </a:bodyPr>
          <a:lstStyle/>
          <a:p>
            <a:r>
              <a:rPr lang="en-GB" dirty="0" smtClean="0"/>
              <a:t>0.8 GB/s</a:t>
            </a:r>
            <a:endParaRPr lang="en-GB" dirty="0"/>
          </a:p>
        </p:txBody>
      </p:sp>
      <p:cxnSp>
        <p:nvCxnSpPr>
          <p:cNvPr id="55" name="Straight Connector 54"/>
          <p:cNvCxnSpPr/>
          <p:nvPr/>
        </p:nvCxnSpPr>
        <p:spPr>
          <a:xfrm flipH="1">
            <a:off x="5900807" y="4160510"/>
            <a:ext cx="248152" cy="320315"/>
          </a:xfrm>
          <a:prstGeom prst="line">
            <a:avLst/>
          </a:prstGeom>
          <a:ln w="19050"/>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5619585" y="4400662"/>
            <a:ext cx="535724" cy="369332"/>
          </a:xfrm>
          <a:prstGeom prst="rect">
            <a:avLst/>
          </a:prstGeom>
          <a:noFill/>
        </p:spPr>
        <p:txBody>
          <a:bodyPr wrap="none" rtlCol="0">
            <a:spAutoFit/>
          </a:bodyPr>
          <a:lstStyle/>
          <a:p>
            <a:r>
              <a:rPr lang="en-GB" dirty="0" smtClean="0"/>
              <a:t>512</a:t>
            </a:r>
            <a:endParaRPr lang="en-GB" dirty="0"/>
          </a:p>
        </p:txBody>
      </p:sp>
      <p:cxnSp>
        <p:nvCxnSpPr>
          <p:cNvPr id="57" name="Straight Connector 56"/>
          <p:cNvCxnSpPr/>
          <p:nvPr/>
        </p:nvCxnSpPr>
        <p:spPr>
          <a:xfrm flipH="1">
            <a:off x="9239395" y="4166938"/>
            <a:ext cx="248152" cy="320315"/>
          </a:xfrm>
          <a:prstGeom prst="line">
            <a:avLst/>
          </a:prstGeom>
          <a:ln w="19050"/>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8958173" y="4407090"/>
            <a:ext cx="418704" cy="369332"/>
          </a:xfrm>
          <a:prstGeom prst="rect">
            <a:avLst/>
          </a:prstGeom>
          <a:noFill/>
        </p:spPr>
        <p:txBody>
          <a:bodyPr wrap="none" rtlCol="0">
            <a:spAutoFit/>
          </a:bodyPr>
          <a:lstStyle/>
          <a:p>
            <a:r>
              <a:rPr lang="en-GB" dirty="0" smtClean="0"/>
              <a:t>64</a:t>
            </a:r>
            <a:endParaRPr lang="en-GB" dirty="0"/>
          </a:p>
        </p:txBody>
      </p:sp>
      <p:sp>
        <p:nvSpPr>
          <p:cNvPr id="68" name="TextBox 67"/>
          <p:cNvSpPr txBox="1"/>
          <p:nvPr/>
        </p:nvSpPr>
        <p:spPr>
          <a:xfrm rot="5400000">
            <a:off x="892852" y="4116533"/>
            <a:ext cx="468398" cy="584775"/>
          </a:xfrm>
          <a:prstGeom prst="rect">
            <a:avLst/>
          </a:prstGeom>
          <a:noFill/>
        </p:spPr>
        <p:txBody>
          <a:bodyPr wrap="none" rtlCol="0">
            <a:spAutoFit/>
          </a:bodyPr>
          <a:lstStyle/>
          <a:p>
            <a:r>
              <a:rPr lang="en-GB" sz="3200" dirty="0" smtClean="0"/>
              <a:t>…</a:t>
            </a:r>
            <a:endParaRPr lang="en-GB" sz="3200" dirty="0"/>
          </a:p>
        </p:txBody>
      </p:sp>
      <p:sp>
        <p:nvSpPr>
          <p:cNvPr id="71" name="TextBox 70"/>
          <p:cNvSpPr txBox="1"/>
          <p:nvPr/>
        </p:nvSpPr>
        <p:spPr>
          <a:xfrm>
            <a:off x="8850034" y="4806013"/>
            <a:ext cx="1092350" cy="369332"/>
          </a:xfrm>
          <a:prstGeom prst="rect">
            <a:avLst/>
          </a:prstGeom>
          <a:noFill/>
        </p:spPr>
        <p:txBody>
          <a:bodyPr wrap="none" rtlCol="0">
            <a:spAutoFit/>
          </a:bodyPr>
          <a:lstStyle/>
          <a:p>
            <a:r>
              <a:rPr lang="en-GB" dirty="0" smtClean="0"/>
              <a:t>12.8 GB/s</a:t>
            </a:r>
            <a:endParaRPr lang="en-GB" dirty="0"/>
          </a:p>
        </p:txBody>
      </p:sp>
      <p:sp>
        <p:nvSpPr>
          <p:cNvPr id="2" name="Title 1"/>
          <p:cNvSpPr>
            <a:spLocks noGrp="1"/>
          </p:cNvSpPr>
          <p:nvPr>
            <p:ph type="title"/>
          </p:nvPr>
        </p:nvSpPr>
        <p:spPr/>
        <p:txBody>
          <a:bodyPr/>
          <a:lstStyle/>
          <a:p>
            <a:r>
              <a:rPr lang="en-GB" dirty="0" smtClean="0"/>
              <a:t>Motivation</a:t>
            </a:r>
            <a:endParaRPr lang="en-GB" dirty="0"/>
          </a:p>
        </p:txBody>
      </p:sp>
      <p:sp>
        <p:nvSpPr>
          <p:cNvPr id="74" name="Slide Number Placeholder 73"/>
          <p:cNvSpPr>
            <a:spLocks noGrp="1"/>
          </p:cNvSpPr>
          <p:nvPr>
            <p:ph type="sldNum" sz="quarter" idx="12"/>
          </p:nvPr>
        </p:nvSpPr>
        <p:spPr/>
        <p:txBody>
          <a:bodyPr/>
          <a:lstStyle/>
          <a:p>
            <a:fld id="{CA030DB0-FDFB-4B67-8BAE-BD199550D61A}" type="slidenum">
              <a:rPr lang="en-GB" smtClean="0"/>
              <a:t>2</a:t>
            </a:fld>
            <a:endParaRPr lang="en-GB" dirty="0"/>
          </a:p>
        </p:txBody>
      </p:sp>
      <p:cxnSp>
        <p:nvCxnSpPr>
          <p:cNvPr id="75" name="Straight Arrow Connector 74"/>
          <p:cNvCxnSpPr/>
          <p:nvPr/>
        </p:nvCxnSpPr>
        <p:spPr>
          <a:xfrm rot="2177805" flipH="1">
            <a:off x="1561107" y="3721661"/>
            <a:ext cx="2125609" cy="11276"/>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2177805" flipH="1">
            <a:off x="2405267" y="3485725"/>
            <a:ext cx="246440" cy="320315"/>
          </a:xfrm>
          <a:prstGeom prst="line">
            <a:avLst/>
          </a:prstGeom>
          <a:ln w="19050"/>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1983424" y="3560062"/>
            <a:ext cx="415815" cy="369332"/>
          </a:xfrm>
          <a:prstGeom prst="rect">
            <a:avLst/>
          </a:prstGeom>
          <a:noFill/>
        </p:spPr>
        <p:txBody>
          <a:bodyPr wrap="none" rtlCol="0">
            <a:spAutoFit/>
          </a:bodyPr>
          <a:lstStyle/>
          <a:p>
            <a:r>
              <a:rPr lang="en-GB" dirty="0" smtClean="0"/>
              <a:t>32</a:t>
            </a:r>
            <a:endParaRPr lang="en-GB" dirty="0"/>
          </a:p>
        </p:txBody>
      </p:sp>
      <p:sp>
        <p:nvSpPr>
          <p:cNvPr id="79" name="TextBox 78"/>
          <p:cNvSpPr txBox="1"/>
          <p:nvPr/>
        </p:nvSpPr>
        <p:spPr>
          <a:xfrm>
            <a:off x="5515482" y="4706684"/>
            <a:ext cx="1092350" cy="369332"/>
          </a:xfrm>
          <a:prstGeom prst="rect">
            <a:avLst/>
          </a:prstGeom>
          <a:noFill/>
        </p:spPr>
        <p:txBody>
          <a:bodyPr wrap="none" rtlCol="0">
            <a:spAutoFit/>
          </a:bodyPr>
          <a:lstStyle/>
          <a:p>
            <a:r>
              <a:rPr lang="en-GB" dirty="0" smtClean="0"/>
              <a:t>12.8 GB/s</a:t>
            </a:r>
            <a:endParaRPr lang="en-GB" dirty="0"/>
          </a:p>
        </p:txBody>
      </p:sp>
      <p:grpSp>
        <p:nvGrpSpPr>
          <p:cNvPr id="83" name="Group 82"/>
          <p:cNvGrpSpPr/>
          <p:nvPr/>
        </p:nvGrpSpPr>
        <p:grpSpPr>
          <a:xfrm rot="17191166">
            <a:off x="1511650" y="4740236"/>
            <a:ext cx="2201474" cy="474330"/>
            <a:chOff x="2391257" y="5302822"/>
            <a:chExt cx="2125609" cy="474330"/>
          </a:xfrm>
        </p:grpSpPr>
        <p:cxnSp>
          <p:nvCxnSpPr>
            <p:cNvPr id="80" name="Straight Arrow Connector 79"/>
            <p:cNvCxnSpPr/>
            <p:nvPr/>
          </p:nvCxnSpPr>
          <p:spPr>
            <a:xfrm rot="2177805" flipH="1">
              <a:off x="2391257" y="5538758"/>
              <a:ext cx="2125609" cy="11276"/>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2177805" flipH="1">
              <a:off x="3235417" y="5302822"/>
              <a:ext cx="246440" cy="320315"/>
            </a:xfrm>
            <a:prstGeom prst="line">
              <a:avLst/>
            </a:prstGeom>
            <a:ln w="19050"/>
          </p:spPr>
          <p:style>
            <a:lnRef idx="1">
              <a:schemeClr val="dk1"/>
            </a:lnRef>
            <a:fillRef idx="0">
              <a:schemeClr val="dk1"/>
            </a:fillRef>
            <a:effectRef idx="0">
              <a:schemeClr val="dk1"/>
            </a:effectRef>
            <a:fontRef idx="minor">
              <a:schemeClr val="tx1"/>
            </a:fontRef>
          </p:style>
        </p:cxnSp>
        <p:sp>
          <p:nvSpPr>
            <p:cNvPr id="82" name="TextBox 81"/>
            <p:cNvSpPr txBox="1"/>
            <p:nvPr/>
          </p:nvSpPr>
          <p:spPr>
            <a:xfrm rot="4408834">
              <a:off x="2806154" y="5383522"/>
              <a:ext cx="430656" cy="356604"/>
            </a:xfrm>
            <a:prstGeom prst="rect">
              <a:avLst/>
            </a:prstGeom>
            <a:noFill/>
          </p:spPr>
          <p:txBody>
            <a:bodyPr wrap="none" rtlCol="0">
              <a:spAutoFit/>
            </a:bodyPr>
            <a:lstStyle/>
            <a:p>
              <a:r>
                <a:rPr lang="en-GB" dirty="0" smtClean="0"/>
                <a:t>32</a:t>
              </a:r>
              <a:endParaRPr lang="en-GB" dirty="0"/>
            </a:p>
          </p:txBody>
        </p:sp>
      </p:grpSp>
      <p:sp>
        <p:nvSpPr>
          <p:cNvPr id="84" name="TextBox 83"/>
          <p:cNvSpPr txBox="1"/>
          <p:nvPr/>
        </p:nvSpPr>
        <p:spPr>
          <a:xfrm>
            <a:off x="2128948" y="5535646"/>
            <a:ext cx="975332" cy="369332"/>
          </a:xfrm>
          <a:prstGeom prst="rect">
            <a:avLst/>
          </a:prstGeom>
          <a:noFill/>
        </p:spPr>
        <p:txBody>
          <a:bodyPr wrap="none" rtlCol="0">
            <a:spAutoFit/>
          </a:bodyPr>
          <a:lstStyle/>
          <a:p>
            <a:r>
              <a:rPr lang="en-GB" dirty="0" smtClean="0"/>
              <a:t>0.8 GB/s</a:t>
            </a:r>
            <a:endParaRPr lang="en-GB" dirty="0"/>
          </a:p>
        </p:txBody>
      </p:sp>
      <p:sp>
        <p:nvSpPr>
          <p:cNvPr id="85" name="Rectangle 84"/>
          <p:cNvSpPr/>
          <p:nvPr/>
        </p:nvSpPr>
        <p:spPr>
          <a:xfrm rot="2400000">
            <a:off x="3026492" y="3573026"/>
            <a:ext cx="122400" cy="3201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rot="-2400000">
            <a:off x="2647725" y="4447312"/>
            <a:ext cx="122400" cy="320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7" name="Rectangle 86"/>
          <p:cNvSpPr/>
          <p:nvPr/>
        </p:nvSpPr>
        <p:spPr>
          <a:xfrm rot="-2400000">
            <a:off x="1941535" y="4961356"/>
            <a:ext cx="122400" cy="320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8" name="Rectangle 87"/>
          <p:cNvSpPr/>
          <p:nvPr/>
        </p:nvSpPr>
        <p:spPr>
          <a:xfrm rot="2400000">
            <a:off x="2288998" y="3056789"/>
            <a:ext cx="122400" cy="3201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p:cNvCxnSpPr/>
          <p:nvPr/>
        </p:nvCxnSpPr>
        <p:spPr>
          <a:xfrm flipV="1">
            <a:off x="5678802" y="4676198"/>
            <a:ext cx="765346" cy="469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573809" y="5121419"/>
            <a:ext cx="975332" cy="369332"/>
          </a:xfrm>
          <a:prstGeom prst="rect">
            <a:avLst/>
          </a:prstGeom>
          <a:noFill/>
        </p:spPr>
        <p:txBody>
          <a:bodyPr wrap="none" rtlCol="0">
            <a:spAutoFit/>
          </a:bodyPr>
          <a:lstStyle/>
          <a:p>
            <a:r>
              <a:rPr lang="en-GB" dirty="0"/>
              <a:t>0</a:t>
            </a:r>
            <a:r>
              <a:rPr lang="en-GB" dirty="0" smtClean="0"/>
              <a:t>.8 GB/s</a:t>
            </a:r>
            <a:endParaRPr lang="en-GB" dirty="0"/>
          </a:p>
        </p:txBody>
      </p:sp>
      <p:sp>
        <p:nvSpPr>
          <p:cNvPr id="52" name="Rectangle 51"/>
          <p:cNvSpPr/>
          <p:nvPr/>
        </p:nvSpPr>
        <p:spPr>
          <a:xfrm>
            <a:off x="3454061" y="3773022"/>
            <a:ext cx="1477925" cy="113768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Blocking</a:t>
            </a:r>
          </a:p>
          <a:p>
            <a:pPr algn="ctr"/>
            <a:r>
              <a:rPr lang="en-GB" dirty="0" smtClean="0">
                <a:solidFill>
                  <a:schemeClr val="tx1"/>
                </a:solidFill>
              </a:rPr>
              <a:t>Cache</a:t>
            </a:r>
            <a:endParaRPr lang="en-GB" dirty="0">
              <a:solidFill>
                <a:schemeClr val="tx1"/>
              </a:solidFill>
            </a:endParaRPr>
          </a:p>
        </p:txBody>
      </p:sp>
      <p:sp>
        <p:nvSpPr>
          <p:cNvPr id="25" name="TextBox 24"/>
          <p:cNvSpPr txBox="1"/>
          <p:nvPr/>
        </p:nvSpPr>
        <p:spPr>
          <a:xfrm>
            <a:off x="777847" y="6031278"/>
            <a:ext cx="5310621" cy="369332"/>
          </a:xfrm>
          <a:prstGeom prst="rect">
            <a:avLst/>
          </a:prstGeom>
          <a:noFill/>
        </p:spPr>
        <p:txBody>
          <a:bodyPr wrap="none" rtlCol="0">
            <a:spAutoFit/>
          </a:bodyPr>
          <a:lstStyle/>
          <a:p>
            <a:pPr marL="285750" indent="-285750">
              <a:buFont typeface="Arial" panose="020B0604020202020204" pitchFamily="34" charset="0"/>
              <a:buChar char="•"/>
            </a:pPr>
            <a:r>
              <a:rPr lang="en-GB" dirty="0"/>
              <a:t>Data blocks stored in cache, hoping for future </a:t>
            </a:r>
            <a:r>
              <a:rPr lang="en-GB" dirty="0" smtClean="0"/>
              <a:t>reuse</a:t>
            </a:r>
            <a:endParaRPr lang="en-GB" dirty="0"/>
          </a:p>
        </p:txBody>
      </p:sp>
      <p:sp>
        <p:nvSpPr>
          <p:cNvPr id="59" name="Rectangle 58"/>
          <p:cNvSpPr/>
          <p:nvPr/>
        </p:nvSpPr>
        <p:spPr>
          <a:xfrm>
            <a:off x="3454061" y="3773022"/>
            <a:ext cx="1477925" cy="1137684"/>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Non-Blocking</a:t>
            </a:r>
          </a:p>
          <a:p>
            <a:pPr algn="ctr"/>
            <a:r>
              <a:rPr lang="en-GB" dirty="0" smtClean="0">
                <a:solidFill>
                  <a:schemeClr val="tx1"/>
                </a:solidFill>
              </a:rPr>
              <a:t>Cache</a:t>
            </a:r>
            <a:endParaRPr lang="en-GB" dirty="0">
              <a:solidFill>
                <a:schemeClr val="tx1"/>
              </a:solidFill>
            </a:endParaRPr>
          </a:p>
        </p:txBody>
      </p:sp>
      <p:sp>
        <p:nvSpPr>
          <p:cNvPr id="60" name="TextBox 59"/>
          <p:cNvSpPr txBox="1"/>
          <p:nvPr/>
        </p:nvSpPr>
        <p:spPr>
          <a:xfrm>
            <a:off x="3451246" y="1386228"/>
            <a:ext cx="856325" cy="461665"/>
          </a:xfrm>
          <a:prstGeom prst="rect">
            <a:avLst/>
          </a:prstGeom>
          <a:noFill/>
        </p:spPr>
        <p:txBody>
          <a:bodyPr wrap="none" rtlCol="0">
            <a:spAutoFit/>
          </a:bodyPr>
          <a:lstStyle/>
          <a:p>
            <a:r>
              <a:rPr lang="en-GB" sz="2400" dirty="0" smtClean="0"/>
              <a:t>FPGA</a:t>
            </a:r>
          </a:p>
        </p:txBody>
      </p:sp>
      <p:sp>
        <p:nvSpPr>
          <p:cNvPr id="61" name="TextBox 60"/>
          <p:cNvSpPr txBox="1"/>
          <p:nvPr/>
        </p:nvSpPr>
        <p:spPr>
          <a:xfrm>
            <a:off x="9084369" y="1388403"/>
            <a:ext cx="1256947" cy="461665"/>
          </a:xfrm>
          <a:prstGeom prst="rect">
            <a:avLst/>
          </a:prstGeom>
          <a:noFill/>
        </p:spPr>
        <p:txBody>
          <a:bodyPr wrap="none" rtlCol="0">
            <a:spAutoFit/>
          </a:bodyPr>
          <a:lstStyle/>
          <a:p>
            <a:r>
              <a:rPr lang="en-GB" sz="2400" dirty="0" smtClean="0"/>
              <a:t>Memory</a:t>
            </a:r>
          </a:p>
        </p:txBody>
      </p:sp>
      <p:sp>
        <p:nvSpPr>
          <p:cNvPr id="62" name="TextBox 61"/>
          <p:cNvSpPr txBox="1"/>
          <p:nvPr/>
        </p:nvSpPr>
        <p:spPr>
          <a:xfrm>
            <a:off x="1320508" y="3843152"/>
            <a:ext cx="415498" cy="369332"/>
          </a:xfrm>
          <a:prstGeom prst="rect">
            <a:avLst/>
          </a:prstGeom>
          <a:noFill/>
        </p:spPr>
        <p:txBody>
          <a:bodyPr wrap="none" rtlCol="0">
            <a:spAutoFit/>
          </a:bodyPr>
          <a:lstStyle/>
          <a:p>
            <a:r>
              <a:rPr lang="en-GB" dirty="0" smtClean="0"/>
              <a:t>&lt;&lt;</a:t>
            </a:r>
            <a:endParaRPr lang="en-GB" dirty="0"/>
          </a:p>
        </p:txBody>
      </p:sp>
      <p:sp>
        <p:nvSpPr>
          <p:cNvPr id="63" name="TextBox 62"/>
          <p:cNvSpPr txBox="1"/>
          <p:nvPr/>
        </p:nvSpPr>
        <p:spPr>
          <a:xfrm>
            <a:off x="1833375" y="5516947"/>
            <a:ext cx="415498" cy="369332"/>
          </a:xfrm>
          <a:prstGeom prst="rect">
            <a:avLst/>
          </a:prstGeom>
          <a:noFill/>
        </p:spPr>
        <p:txBody>
          <a:bodyPr wrap="none" rtlCol="0">
            <a:spAutoFit/>
          </a:bodyPr>
          <a:lstStyle/>
          <a:p>
            <a:r>
              <a:rPr lang="en-GB" dirty="0" smtClean="0"/>
              <a:t>&lt;&lt;</a:t>
            </a:r>
            <a:endParaRPr lang="en-GB" dirty="0"/>
          </a:p>
        </p:txBody>
      </p:sp>
      <p:pic>
        <p:nvPicPr>
          <p:cNvPr id="3" name="Picture 2" descr="File:&lt;strong&gt;No&lt;/strong&gt; Cross.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3083" y="3943903"/>
            <a:ext cx="770978" cy="770978"/>
          </a:xfrm>
          <a:prstGeom prst="rect">
            <a:avLst/>
          </a:prstGeom>
        </p:spPr>
      </p:pic>
      <p:sp>
        <p:nvSpPr>
          <p:cNvPr id="29" name="TextBox 28"/>
          <p:cNvSpPr txBox="1"/>
          <p:nvPr/>
        </p:nvSpPr>
        <p:spPr>
          <a:xfrm>
            <a:off x="3820583" y="5166314"/>
            <a:ext cx="748090" cy="369332"/>
          </a:xfrm>
          <a:prstGeom prst="rect">
            <a:avLst/>
          </a:prstGeom>
          <a:noFill/>
        </p:spPr>
        <p:txBody>
          <a:bodyPr wrap="none" rtlCol="0">
            <a:spAutoFit/>
          </a:bodyPr>
          <a:lstStyle/>
          <a:p>
            <a:r>
              <a:rPr lang="en-GB" dirty="0" smtClean="0"/>
              <a:t>Reuse</a:t>
            </a:r>
            <a:endParaRPr lang="en-GB" dirty="0"/>
          </a:p>
        </p:txBody>
      </p:sp>
      <p:sp>
        <p:nvSpPr>
          <p:cNvPr id="65" name="TextBox 64"/>
          <p:cNvSpPr txBox="1"/>
          <p:nvPr/>
        </p:nvSpPr>
        <p:spPr>
          <a:xfrm>
            <a:off x="2522508" y="2764542"/>
            <a:ext cx="2569358" cy="369332"/>
          </a:xfrm>
          <a:prstGeom prst="rect">
            <a:avLst/>
          </a:prstGeom>
          <a:noFill/>
        </p:spPr>
        <p:txBody>
          <a:bodyPr wrap="none" rtlCol="0">
            <a:spAutoFit/>
          </a:bodyPr>
          <a:lstStyle/>
          <a:p>
            <a:r>
              <a:rPr lang="en-GB" dirty="0" smtClean="0"/>
              <a:t>Memory-level parallelism</a:t>
            </a:r>
            <a:endParaRPr lang="en-GB" dirty="0"/>
          </a:p>
        </p:txBody>
      </p:sp>
      <p:sp>
        <p:nvSpPr>
          <p:cNvPr id="30" name="Oval 29"/>
          <p:cNvSpPr/>
          <p:nvPr/>
        </p:nvSpPr>
        <p:spPr>
          <a:xfrm>
            <a:off x="3633027" y="4305964"/>
            <a:ext cx="1126135" cy="370234"/>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9" name="Oval 68"/>
          <p:cNvSpPr/>
          <p:nvPr/>
        </p:nvSpPr>
        <p:spPr>
          <a:xfrm>
            <a:off x="3514924" y="3989604"/>
            <a:ext cx="1386791" cy="411058"/>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33" name="Straight Arrow Connector 32"/>
          <p:cNvCxnSpPr>
            <a:stCxn id="30" idx="4"/>
            <a:endCxn id="29" idx="0"/>
          </p:cNvCxnSpPr>
          <p:nvPr/>
        </p:nvCxnSpPr>
        <p:spPr>
          <a:xfrm flipH="1">
            <a:off x="4194628" y="4676198"/>
            <a:ext cx="1467" cy="490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5" idx="2"/>
          </p:cNvCxnSpPr>
          <p:nvPr/>
        </p:nvCxnSpPr>
        <p:spPr>
          <a:xfrm flipH="1" flipV="1">
            <a:off x="3807187" y="3133874"/>
            <a:ext cx="89535" cy="869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065716" y="3133320"/>
            <a:ext cx="122400" cy="320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3" name="Rectangle 72"/>
          <p:cNvSpPr/>
          <p:nvPr/>
        </p:nvSpPr>
        <p:spPr>
          <a:xfrm>
            <a:off x="3325181" y="3668051"/>
            <a:ext cx="1724046" cy="13719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custDataLst>
      <p:tags r:id="rId1"/>
    </p:custDataLst>
    <p:extLst>
      <p:ext uri="{BB962C8B-B14F-4D97-AF65-F5344CB8AC3E}">
        <p14:creationId xmlns:p14="http://schemas.microsoft.com/office/powerpoint/2010/main" val="1897988557"/>
      </p:ext>
    </p:extLst>
  </p:cSld>
  <p:clrMapOvr>
    <a:masterClrMapping/>
  </p:clrMapOvr>
  <mc:AlternateContent xmlns:mc="http://schemas.openxmlformats.org/markup-compatibility/2006" xmlns:p14="http://schemas.microsoft.com/office/powerpoint/2010/main">
    <mc:Choice Requires="p14">
      <p:transition spd="slow" p14:dur="2000" advTm="102970"/>
    </mc:Choice>
    <mc:Fallback xmlns="">
      <p:transition spd="slow" advTm="1029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par>
                                <p:cTn id="86" presetID="10"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par>
                                <p:cTn id="89" presetID="10" presetClass="entr" presetSubtype="0" fill="hold"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500"/>
                                        <p:tgtEl>
                                          <p:spTgt spid="8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500"/>
                                        <p:tgtEl>
                                          <p:spTgt spid="8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500"/>
                                        <p:tgtEl>
                                          <p:spTgt spid="77"/>
                                        </p:tgtEl>
                                      </p:cBhvr>
                                    </p:animEffect>
                                  </p:childTnLst>
                                </p:cTn>
                              </p:par>
                              <p:par>
                                <p:cTn id="112" presetID="10" presetClass="entr" presetSubtype="0" fill="hold"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par>
                                <p:cTn id="115" presetID="10" presetClass="entr" presetSubtype="0" fill="hold" nodeType="with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500"/>
                                        <p:tgtEl>
                                          <p:spTgt spid="7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500"/>
                                        <p:tgtEl>
                                          <p:spTgt spid="2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fade">
                                      <p:cBhvr>
                                        <p:cTn id="136" dur="500"/>
                                        <p:tgtEl>
                                          <p:spTgt spid="2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fade">
                                      <p:cBhvr>
                                        <p:cTn id="142" dur="500"/>
                                        <p:tgtEl>
                                          <p:spTgt spid="1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fade">
                                      <p:cBhvr>
                                        <p:cTn id="145" dur="500"/>
                                        <p:tgtEl>
                                          <p:spTgt spid="8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88"/>
                                        </p:tgtEl>
                                        <p:attrNameLst>
                                          <p:attrName>style.visibility</p:attrName>
                                        </p:attrNameLst>
                                      </p:cBhvr>
                                      <p:to>
                                        <p:strVal val="visible"/>
                                      </p:to>
                                    </p:set>
                                    <p:animEffect transition="in" filter="fade">
                                      <p:cBhvr>
                                        <p:cTn id="148" dur="500"/>
                                        <p:tgtEl>
                                          <p:spTgt spid="8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86"/>
                                        </p:tgtEl>
                                        <p:attrNameLst>
                                          <p:attrName>style.visibility</p:attrName>
                                        </p:attrNameLst>
                                      </p:cBhvr>
                                      <p:to>
                                        <p:strVal val="visible"/>
                                      </p:to>
                                    </p:set>
                                    <p:animEffect transition="in" filter="fade">
                                      <p:cBhvr>
                                        <p:cTn id="151" dur="500"/>
                                        <p:tgtEl>
                                          <p:spTgt spid="8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87"/>
                                        </p:tgtEl>
                                        <p:attrNameLst>
                                          <p:attrName>style.visibility</p:attrName>
                                        </p:attrNameLst>
                                      </p:cBhvr>
                                      <p:to>
                                        <p:strVal val="visible"/>
                                      </p:to>
                                    </p:set>
                                    <p:animEffect transition="in" filter="fade">
                                      <p:cBhvr>
                                        <p:cTn id="154" dur="500"/>
                                        <p:tgtEl>
                                          <p:spTgt spid="8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90"/>
                                        </p:tgtEl>
                                        <p:attrNameLst>
                                          <p:attrName>style.visibility</p:attrName>
                                        </p:attrNameLst>
                                      </p:cBhvr>
                                      <p:to>
                                        <p:strVal val="visible"/>
                                      </p:to>
                                    </p:set>
                                    <p:animEffect transition="in" filter="fade">
                                      <p:cBhvr>
                                        <p:cTn id="159" dur="500"/>
                                        <p:tgtEl>
                                          <p:spTgt spid="9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93"/>
                                        </p:tgtEl>
                                        <p:attrNameLst>
                                          <p:attrName>style.visibility</p:attrName>
                                        </p:attrNameLst>
                                      </p:cBhvr>
                                      <p:to>
                                        <p:strVal val="visible"/>
                                      </p:to>
                                    </p:set>
                                    <p:animEffect transition="in" filter="fade">
                                      <p:cBhvr>
                                        <p:cTn id="162" dur="500"/>
                                        <p:tgtEl>
                                          <p:spTgt spid="9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63"/>
                                        </p:tgtEl>
                                        <p:attrNameLst>
                                          <p:attrName>style.visibility</p:attrName>
                                        </p:attrNameLst>
                                      </p:cBhvr>
                                      <p:to>
                                        <p:strVal val="visible"/>
                                      </p:to>
                                    </p:set>
                                    <p:animEffect transition="in" filter="fade">
                                      <p:cBhvr>
                                        <p:cTn id="165" dur="500"/>
                                        <p:tgtEl>
                                          <p:spTgt spid="6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62"/>
                                        </p:tgtEl>
                                        <p:attrNameLst>
                                          <p:attrName>style.visibility</p:attrName>
                                        </p:attrNameLst>
                                      </p:cBhvr>
                                      <p:to>
                                        <p:strVal val="visible"/>
                                      </p:to>
                                    </p:set>
                                    <p:animEffect transition="in" filter="fade">
                                      <p:cBhvr>
                                        <p:cTn id="168" dur="500"/>
                                        <p:tgtEl>
                                          <p:spTgt spid="62"/>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fade">
                                      <p:cBhvr>
                                        <p:cTn id="173" dur="500"/>
                                        <p:tgtEl>
                                          <p:spTgt spid="5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25">
                                            <p:txEl>
                                              <p:pRg st="0" end="0"/>
                                            </p:txEl>
                                          </p:spTgt>
                                        </p:tgtEl>
                                        <p:attrNameLst>
                                          <p:attrName>style.visibility</p:attrName>
                                        </p:attrNameLst>
                                      </p:cBhvr>
                                      <p:to>
                                        <p:strVal val="visible"/>
                                      </p:to>
                                    </p:set>
                                    <p:animEffect transition="in" filter="fade">
                                      <p:cBhvr>
                                        <p:cTn id="178" dur="500"/>
                                        <p:tgtEl>
                                          <p:spTgt spid="25">
                                            <p:txEl>
                                              <p:pRg st="0" end="0"/>
                                            </p:txEl>
                                          </p:spTgt>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89"/>
                                        </p:tgtEl>
                                        <p:attrNameLst>
                                          <p:attrName>style.visibility</p:attrName>
                                        </p:attrNameLst>
                                      </p:cBhvr>
                                      <p:to>
                                        <p:strVal val="visible"/>
                                      </p:to>
                                    </p:set>
                                    <p:animEffect transition="in" filter="fade">
                                      <p:cBhvr>
                                        <p:cTn id="181" dur="500"/>
                                        <p:tgtEl>
                                          <p:spTgt spid="89"/>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3"/>
                                        </p:tgtEl>
                                        <p:attrNameLst>
                                          <p:attrName>style.visibility</p:attrName>
                                        </p:attrNameLst>
                                      </p:cBhvr>
                                      <p:to>
                                        <p:strVal val="visible"/>
                                      </p:to>
                                    </p:set>
                                    <p:animEffect transition="in" filter="fade">
                                      <p:cBhvr>
                                        <p:cTn id="186" dur="500"/>
                                        <p:tgtEl>
                                          <p:spTgt spid="3"/>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12"/>
                                        </p:tgtEl>
                                      </p:cBhvr>
                                    </p:animEffect>
                                    <p:set>
                                      <p:cBhvr>
                                        <p:cTn id="191" dur="1" fill="hold">
                                          <p:stCondLst>
                                            <p:cond delay="499"/>
                                          </p:stCondLst>
                                        </p:cTn>
                                        <p:tgtEl>
                                          <p:spTgt spid="12"/>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13"/>
                                        </p:tgtEl>
                                      </p:cBhvr>
                                    </p:animEffect>
                                    <p:set>
                                      <p:cBhvr>
                                        <p:cTn id="194" dur="1" fill="hold">
                                          <p:stCondLst>
                                            <p:cond delay="499"/>
                                          </p:stCondLst>
                                        </p:cTn>
                                        <p:tgtEl>
                                          <p:spTgt spid="13"/>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14"/>
                                        </p:tgtEl>
                                      </p:cBhvr>
                                    </p:animEffect>
                                    <p:set>
                                      <p:cBhvr>
                                        <p:cTn id="197" dur="1" fill="hold">
                                          <p:stCondLst>
                                            <p:cond delay="499"/>
                                          </p:stCondLst>
                                        </p:cTn>
                                        <p:tgtEl>
                                          <p:spTgt spid="14"/>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15"/>
                                        </p:tgtEl>
                                      </p:cBhvr>
                                    </p:animEffect>
                                    <p:set>
                                      <p:cBhvr>
                                        <p:cTn id="200" dur="1" fill="hold">
                                          <p:stCondLst>
                                            <p:cond delay="499"/>
                                          </p:stCondLst>
                                        </p:cTn>
                                        <p:tgtEl>
                                          <p:spTgt spid="15"/>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8"/>
                                        </p:tgtEl>
                                      </p:cBhvr>
                                    </p:animEffect>
                                    <p:set>
                                      <p:cBhvr>
                                        <p:cTn id="203" dur="1" fill="hold">
                                          <p:stCondLst>
                                            <p:cond delay="499"/>
                                          </p:stCondLst>
                                        </p:cTn>
                                        <p:tgtEl>
                                          <p:spTgt spid="8"/>
                                        </p:tgtEl>
                                        <p:attrNameLst>
                                          <p:attrName>style.visibility</p:attrName>
                                        </p:attrNameLst>
                                      </p:cBhvr>
                                      <p:to>
                                        <p:strVal val="hidden"/>
                                      </p:to>
                                    </p:set>
                                  </p:childTnLst>
                                </p:cTn>
                              </p:par>
                              <p:par>
                                <p:cTn id="204" presetID="10" presetClass="exit" presetSubtype="0" fill="hold" grpId="1" nodeType="withEffect">
                                  <p:stCondLst>
                                    <p:cond delay="0"/>
                                  </p:stCondLst>
                                  <p:childTnLst>
                                    <p:animEffect transition="out" filter="fade">
                                      <p:cBhvr>
                                        <p:cTn id="205" dur="500"/>
                                        <p:tgtEl>
                                          <p:spTgt spid="9"/>
                                        </p:tgtEl>
                                      </p:cBhvr>
                                    </p:animEffect>
                                    <p:set>
                                      <p:cBhvr>
                                        <p:cTn id="206" dur="1" fill="hold">
                                          <p:stCondLst>
                                            <p:cond delay="499"/>
                                          </p:stCondLst>
                                        </p:cTn>
                                        <p:tgtEl>
                                          <p:spTgt spid="9"/>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500"/>
                                        <p:tgtEl>
                                          <p:spTgt spid="24"/>
                                        </p:tgtEl>
                                      </p:cBhvr>
                                    </p:animEffect>
                                    <p:set>
                                      <p:cBhvr>
                                        <p:cTn id="209" dur="1" fill="hold">
                                          <p:stCondLst>
                                            <p:cond delay="499"/>
                                          </p:stCondLst>
                                        </p:cTn>
                                        <p:tgtEl>
                                          <p:spTgt spid="24"/>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500"/>
                                        <p:tgtEl>
                                          <p:spTgt spid="23"/>
                                        </p:tgtEl>
                                      </p:cBhvr>
                                    </p:animEffect>
                                    <p:set>
                                      <p:cBhvr>
                                        <p:cTn id="212" dur="1" fill="hold">
                                          <p:stCondLst>
                                            <p:cond delay="499"/>
                                          </p:stCondLst>
                                        </p:cTn>
                                        <p:tgtEl>
                                          <p:spTgt spid="23"/>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500"/>
                                        <p:tgtEl>
                                          <p:spTgt spid="21"/>
                                        </p:tgtEl>
                                      </p:cBhvr>
                                    </p:animEffect>
                                    <p:set>
                                      <p:cBhvr>
                                        <p:cTn id="215" dur="1" fill="hold">
                                          <p:stCondLst>
                                            <p:cond delay="499"/>
                                          </p:stCondLst>
                                        </p:cTn>
                                        <p:tgtEl>
                                          <p:spTgt spid="21"/>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20"/>
                                        </p:tgtEl>
                                      </p:cBhvr>
                                    </p:animEffect>
                                    <p:set>
                                      <p:cBhvr>
                                        <p:cTn id="218" dur="1" fill="hold">
                                          <p:stCondLst>
                                            <p:cond delay="499"/>
                                          </p:stCondLst>
                                        </p:cTn>
                                        <p:tgtEl>
                                          <p:spTgt spid="20"/>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59"/>
                                        </p:tgtEl>
                                        <p:attrNameLst>
                                          <p:attrName>style.visibility</p:attrName>
                                        </p:attrNameLst>
                                      </p:cBhvr>
                                      <p:to>
                                        <p:strVal val="visible"/>
                                      </p:to>
                                    </p:set>
                                    <p:animEffect transition="in" filter="fade">
                                      <p:cBhvr>
                                        <p:cTn id="223" dur="500"/>
                                        <p:tgtEl>
                                          <p:spTgt spid="59"/>
                                        </p:tgtEl>
                                      </p:cBhvr>
                                    </p:animEffect>
                                  </p:childTnLst>
                                </p:cTn>
                              </p:par>
                              <p:par>
                                <p:cTn id="224" presetID="10" presetClass="entr" presetSubtype="0" fill="hold" nodeType="withEffect">
                                  <p:stCondLst>
                                    <p:cond delay="0"/>
                                  </p:stCondLst>
                                  <p:childTnLst>
                                    <p:set>
                                      <p:cBhvr>
                                        <p:cTn id="225" dur="1" fill="hold">
                                          <p:stCondLst>
                                            <p:cond delay="0"/>
                                          </p:stCondLst>
                                        </p:cTn>
                                        <p:tgtEl>
                                          <p:spTgt spid="59">
                                            <p:txEl>
                                              <p:pRg st="0" end="0"/>
                                            </p:txEl>
                                          </p:spTgt>
                                        </p:tgtEl>
                                        <p:attrNameLst>
                                          <p:attrName>style.visibility</p:attrName>
                                        </p:attrNameLst>
                                      </p:cBhvr>
                                      <p:to>
                                        <p:strVal val="visible"/>
                                      </p:to>
                                    </p:set>
                                    <p:animEffect transition="in" filter="fade">
                                      <p:cBhvr>
                                        <p:cTn id="226" dur="500"/>
                                        <p:tgtEl>
                                          <p:spTgt spid="59">
                                            <p:txEl>
                                              <p:pRg st="0" end="0"/>
                                            </p:txEl>
                                          </p:spTgt>
                                        </p:tgtEl>
                                      </p:cBhvr>
                                    </p:animEffect>
                                  </p:childTnLst>
                                </p:cTn>
                              </p:par>
                              <p:par>
                                <p:cTn id="227" presetID="10" presetClass="entr" presetSubtype="0" fill="hold" nodeType="withEffect">
                                  <p:stCondLst>
                                    <p:cond delay="0"/>
                                  </p:stCondLst>
                                  <p:childTnLst>
                                    <p:set>
                                      <p:cBhvr>
                                        <p:cTn id="228" dur="1" fill="hold">
                                          <p:stCondLst>
                                            <p:cond delay="0"/>
                                          </p:stCondLst>
                                        </p:cTn>
                                        <p:tgtEl>
                                          <p:spTgt spid="59">
                                            <p:txEl>
                                              <p:pRg st="1" end="1"/>
                                            </p:txEl>
                                          </p:spTgt>
                                        </p:tgtEl>
                                        <p:attrNameLst>
                                          <p:attrName>style.visibility</p:attrName>
                                        </p:attrNameLst>
                                      </p:cBhvr>
                                      <p:to>
                                        <p:strVal val="visible"/>
                                      </p:to>
                                    </p:set>
                                    <p:animEffect transition="in" filter="fade">
                                      <p:cBhvr>
                                        <p:cTn id="229" dur="500"/>
                                        <p:tgtEl>
                                          <p:spTgt spid="59">
                                            <p:txEl>
                                              <p:pRg st="1" end="1"/>
                                            </p:txEl>
                                          </p:spTgt>
                                        </p:tgtEl>
                                      </p:cBhvr>
                                    </p:animEffect>
                                  </p:childTnLst>
                                </p:cTn>
                              </p:par>
                              <p:par>
                                <p:cTn id="230" presetID="1" presetClass="exit" presetSubtype="0" fill="hold" nodeType="withEffect">
                                  <p:stCondLst>
                                    <p:cond delay="0"/>
                                  </p:stCondLst>
                                  <p:childTnLst>
                                    <p:set>
                                      <p:cBhvr>
                                        <p:cTn id="231" dur="1" fill="hold">
                                          <p:stCondLst>
                                            <p:cond delay="0"/>
                                          </p:stCondLst>
                                        </p:cTn>
                                        <p:tgtEl>
                                          <p:spTgt spid="3"/>
                                        </p:tgtEl>
                                        <p:attrNameLst>
                                          <p:attrName>style.visibility</p:attrName>
                                        </p:attrNameLst>
                                      </p:cBhvr>
                                      <p:to>
                                        <p:strVal val="hidden"/>
                                      </p:to>
                                    </p:set>
                                  </p:childTnLst>
                                </p:cTn>
                              </p:par>
                              <p:par>
                                <p:cTn id="232" presetID="1" presetClass="exit" presetSubtype="0" fill="hold" grpId="0" nodeType="withEffect">
                                  <p:stCondLst>
                                    <p:cond delay="0"/>
                                  </p:stCondLst>
                                  <p:childTnLst>
                                    <p:set>
                                      <p:cBhvr>
                                        <p:cTn id="233" dur="1" fill="hold">
                                          <p:stCondLst>
                                            <p:cond delay="0"/>
                                          </p:stCondLst>
                                        </p:cTn>
                                        <p:tgtEl>
                                          <p:spTgt spid="25">
                                            <p:txEl>
                                              <p:pRg st="0" end="0"/>
                                            </p:txEl>
                                          </p:spTgt>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33"/>
                                        </p:tgtEl>
                                        <p:attrNameLst>
                                          <p:attrName>style.visibility</p:attrName>
                                        </p:attrNameLst>
                                      </p:cBhvr>
                                      <p:to>
                                        <p:strVal val="visible"/>
                                      </p:to>
                                    </p:set>
                                    <p:animEffect transition="in" filter="fade">
                                      <p:cBhvr>
                                        <p:cTn id="238" dur="500"/>
                                        <p:tgtEl>
                                          <p:spTgt spid="33"/>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30"/>
                                        </p:tgtEl>
                                        <p:attrNameLst>
                                          <p:attrName>style.visibility</p:attrName>
                                        </p:attrNameLst>
                                      </p:cBhvr>
                                      <p:to>
                                        <p:strVal val="visible"/>
                                      </p:to>
                                    </p:set>
                                    <p:animEffect transition="in" filter="fade">
                                      <p:cBhvr>
                                        <p:cTn id="241" dur="500"/>
                                        <p:tgtEl>
                                          <p:spTgt spid="30"/>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9"/>
                                        </p:tgtEl>
                                        <p:attrNameLst>
                                          <p:attrName>style.visibility</p:attrName>
                                        </p:attrNameLst>
                                      </p:cBhvr>
                                      <p:to>
                                        <p:strVal val="visible"/>
                                      </p:to>
                                    </p:set>
                                    <p:animEffect transition="in" filter="fade">
                                      <p:cBhvr>
                                        <p:cTn id="244" dur="500"/>
                                        <p:tgtEl>
                                          <p:spTgt spid="29"/>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72"/>
                                        </p:tgtEl>
                                        <p:attrNameLst>
                                          <p:attrName>style.visibility</p:attrName>
                                        </p:attrNameLst>
                                      </p:cBhvr>
                                      <p:to>
                                        <p:strVal val="visible"/>
                                      </p:to>
                                    </p:set>
                                    <p:animEffect transition="in" filter="fade">
                                      <p:cBhvr>
                                        <p:cTn id="249" dur="500"/>
                                        <p:tgtEl>
                                          <p:spTgt spid="72"/>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65"/>
                                        </p:tgtEl>
                                        <p:attrNameLst>
                                          <p:attrName>style.visibility</p:attrName>
                                        </p:attrNameLst>
                                      </p:cBhvr>
                                      <p:to>
                                        <p:strVal val="visible"/>
                                      </p:to>
                                    </p:set>
                                    <p:animEffect transition="in" filter="fade">
                                      <p:cBhvr>
                                        <p:cTn id="252" dur="500"/>
                                        <p:tgtEl>
                                          <p:spTgt spid="65"/>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Effect transition="in" filter="fade">
                                      <p:cBhvr>
                                        <p:cTn id="255" dur="500"/>
                                        <p:tgtEl>
                                          <p:spTgt spid="69"/>
                                        </p:tgtEl>
                                      </p:cBhvr>
                                    </p:animEffect>
                                  </p:childTnLst>
                                </p:cTn>
                              </p:par>
                              <p:par>
                                <p:cTn id="256" presetID="10" presetClass="entr" presetSubtype="0" fill="hold" grpId="2" nodeType="withEffect">
                                  <p:stCondLst>
                                    <p:cond delay="0"/>
                                  </p:stCondLst>
                                  <p:childTnLst>
                                    <p:set>
                                      <p:cBhvr>
                                        <p:cTn id="257" dur="1" fill="hold">
                                          <p:stCondLst>
                                            <p:cond delay="0"/>
                                          </p:stCondLst>
                                        </p:cTn>
                                        <p:tgtEl>
                                          <p:spTgt spid="8"/>
                                        </p:tgtEl>
                                        <p:attrNameLst>
                                          <p:attrName>style.visibility</p:attrName>
                                        </p:attrNameLst>
                                      </p:cBhvr>
                                      <p:to>
                                        <p:strVal val="visible"/>
                                      </p:to>
                                    </p:set>
                                    <p:animEffect transition="in" filter="fade">
                                      <p:cBhvr>
                                        <p:cTn id="258" dur="500"/>
                                        <p:tgtEl>
                                          <p:spTgt spid="8"/>
                                        </p:tgtEl>
                                      </p:cBhvr>
                                    </p:animEffect>
                                  </p:childTnLst>
                                </p:cTn>
                              </p:par>
                              <p:par>
                                <p:cTn id="259" presetID="10" presetClass="entr" presetSubtype="0" fill="hold" grpId="2" nodeType="withEffect">
                                  <p:stCondLst>
                                    <p:cond delay="0"/>
                                  </p:stCondLst>
                                  <p:childTnLst>
                                    <p:set>
                                      <p:cBhvr>
                                        <p:cTn id="260" dur="1" fill="hold">
                                          <p:stCondLst>
                                            <p:cond delay="0"/>
                                          </p:stCondLst>
                                        </p:cTn>
                                        <p:tgtEl>
                                          <p:spTgt spid="20"/>
                                        </p:tgtEl>
                                        <p:attrNameLst>
                                          <p:attrName>style.visibility</p:attrName>
                                        </p:attrNameLst>
                                      </p:cBhvr>
                                      <p:to>
                                        <p:strVal val="visible"/>
                                      </p:to>
                                    </p:set>
                                    <p:animEffect transition="in" filter="fade">
                                      <p:cBhvr>
                                        <p:cTn id="261" dur="500"/>
                                        <p:tgtEl>
                                          <p:spTgt spid="20"/>
                                        </p:tgtEl>
                                      </p:cBhvr>
                                    </p:animEffect>
                                  </p:childTnLst>
                                </p:cTn>
                              </p:par>
                              <p:par>
                                <p:cTn id="262" presetID="10" presetClass="entr" presetSubtype="0" fill="hold" grpId="2" nodeType="withEffect">
                                  <p:stCondLst>
                                    <p:cond delay="0"/>
                                  </p:stCondLst>
                                  <p:childTnLst>
                                    <p:set>
                                      <p:cBhvr>
                                        <p:cTn id="263" dur="1" fill="hold">
                                          <p:stCondLst>
                                            <p:cond delay="0"/>
                                          </p:stCondLst>
                                        </p:cTn>
                                        <p:tgtEl>
                                          <p:spTgt spid="12"/>
                                        </p:tgtEl>
                                        <p:attrNameLst>
                                          <p:attrName>style.visibility</p:attrName>
                                        </p:attrNameLst>
                                      </p:cBhvr>
                                      <p:to>
                                        <p:strVal val="visible"/>
                                      </p:to>
                                    </p:set>
                                    <p:animEffect transition="in" filter="fade">
                                      <p:cBhvr>
                                        <p:cTn id="264" dur="500"/>
                                        <p:tgtEl>
                                          <p:spTgt spid="12"/>
                                        </p:tgtEl>
                                      </p:cBhvr>
                                    </p:animEffect>
                                  </p:childTnLst>
                                </p:cTn>
                              </p:par>
                              <p:par>
                                <p:cTn id="265" presetID="10" presetClass="entr" presetSubtype="0" fill="hold" grpId="2" nodeType="withEffect">
                                  <p:stCondLst>
                                    <p:cond delay="0"/>
                                  </p:stCondLst>
                                  <p:childTnLst>
                                    <p:set>
                                      <p:cBhvr>
                                        <p:cTn id="266" dur="1" fill="hold">
                                          <p:stCondLst>
                                            <p:cond delay="0"/>
                                          </p:stCondLst>
                                        </p:cTn>
                                        <p:tgtEl>
                                          <p:spTgt spid="13"/>
                                        </p:tgtEl>
                                        <p:attrNameLst>
                                          <p:attrName>style.visibility</p:attrName>
                                        </p:attrNameLst>
                                      </p:cBhvr>
                                      <p:to>
                                        <p:strVal val="visible"/>
                                      </p:to>
                                    </p:set>
                                    <p:animEffect transition="in" filter="fade">
                                      <p:cBhvr>
                                        <p:cTn id="267" dur="500"/>
                                        <p:tgtEl>
                                          <p:spTgt spid="13"/>
                                        </p:tgtEl>
                                      </p:cBhvr>
                                    </p:animEffect>
                                  </p:childTnLst>
                                </p:cTn>
                              </p:par>
                              <p:par>
                                <p:cTn id="268" presetID="10" presetClass="entr" presetSubtype="0" fill="hold" grpId="2" nodeType="withEffect">
                                  <p:stCondLst>
                                    <p:cond delay="0"/>
                                  </p:stCondLst>
                                  <p:childTnLst>
                                    <p:set>
                                      <p:cBhvr>
                                        <p:cTn id="269" dur="1" fill="hold">
                                          <p:stCondLst>
                                            <p:cond delay="0"/>
                                          </p:stCondLst>
                                        </p:cTn>
                                        <p:tgtEl>
                                          <p:spTgt spid="23"/>
                                        </p:tgtEl>
                                        <p:attrNameLst>
                                          <p:attrName>style.visibility</p:attrName>
                                        </p:attrNameLst>
                                      </p:cBhvr>
                                      <p:to>
                                        <p:strVal val="visible"/>
                                      </p:to>
                                    </p:set>
                                    <p:animEffect transition="in" filter="fade">
                                      <p:cBhvr>
                                        <p:cTn id="270" dur="500"/>
                                        <p:tgtEl>
                                          <p:spTgt spid="23"/>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grpId="0" nodeType="clickEffect">
                                  <p:stCondLst>
                                    <p:cond delay="0"/>
                                  </p:stCondLst>
                                  <p:childTnLst>
                                    <p:set>
                                      <p:cBhvr>
                                        <p:cTn id="274" dur="1" fill="hold">
                                          <p:stCondLst>
                                            <p:cond delay="0"/>
                                          </p:stCondLst>
                                        </p:cTn>
                                        <p:tgtEl>
                                          <p:spTgt spid="73"/>
                                        </p:tgtEl>
                                        <p:attrNameLst>
                                          <p:attrName>style.visibility</p:attrName>
                                        </p:attrNameLst>
                                      </p:cBhvr>
                                      <p:to>
                                        <p:strVal val="visible"/>
                                      </p:to>
                                    </p:set>
                                    <p:animEffect transition="in" filter="fade">
                                      <p:cBhvr>
                                        <p:cTn id="27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8" grpId="1" animBg="1"/>
      <p:bldP spid="8" grpId="2" animBg="1"/>
      <p:bldP spid="9" grpId="0" animBg="1"/>
      <p:bldP spid="9" grpId="1" animBg="1"/>
      <p:bldP spid="10" grpId="0" animBg="1"/>
      <p:bldP spid="11" grpId="0" animBg="1"/>
      <p:bldP spid="12" grpId="0" animBg="1"/>
      <p:bldP spid="12" grpId="1" animBg="1"/>
      <p:bldP spid="12" grpId="2" animBg="1"/>
      <p:bldP spid="13" grpId="0" animBg="1"/>
      <p:bldP spid="13" grpId="1" animBg="1"/>
      <p:bldP spid="13" grpId="2" animBg="1"/>
      <p:bldP spid="14" grpId="0" animBg="1"/>
      <p:bldP spid="14" grpId="1" animBg="1"/>
      <p:bldP spid="15" grpId="0" animBg="1"/>
      <p:bldP spid="15" grpId="1" animBg="1"/>
      <p:bldP spid="18" grpId="0"/>
      <p:bldP spid="19" grpId="0" animBg="1"/>
      <p:bldP spid="20" grpId="0" animBg="1"/>
      <p:bldP spid="20" grpId="1" animBg="1"/>
      <p:bldP spid="20" grpId="2" animBg="1"/>
      <p:bldP spid="21" grpId="0" animBg="1"/>
      <p:bldP spid="21" grpId="1" animBg="1"/>
      <p:bldP spid="22" grpId="0" animBg="1"/>
      <p:bldP spid="23" grpId="0" animBg="1"/>
      <p:bldP spid="23" grpId="1" animBg="1"/>
      <p:bldP spid="23" grpId="2" animBg="1"/>
      <p:bldP spid="24" grpId="0" animBg="1"/>
      <p:bldP spid="24" grpId="1" animBg="1"/>
      <p:bldP spid="27" grpId="0" animBg="1"/>
      <p:bldP spid="28" grpId="0" animBg="1"/>
      <p:bldP spid="32" grpId="0" animBg="1"/>
      <p:bldP spid="53" grpId="0"/>
      <p:bldP spid="56" grpId="0"/>
      <p:bldP spid="58" grpId="0"/>
      <p:bldP spid="68" grpId="0"/>
      <p:bldP spid="71" grpId="0"/>
      <p:bldP spid="77" grpId="0"/>
      <p:bldP spid="79" grpId="0"/>
      <p:bldP spid="84" grpId="0"/>
      <p:bldP spid="85" grpId="0" animBg="1"/>
      <p:bldP spid="86" grpId="0" animBg="1"/>
      <p:bldP spid="87" grpId="0" animBg="1"/>
      <p:bldP spid="88" grpId="0" animBg="1"/>
      <p:bldP spid="93" grpId="0"/>
      <p:bldP spid="52" grpId="0" animBg="1"/>
      <p:bldP spid="25" grpId="0" build="allAtOnce"/>
      <p:bldP spid="59" grpId="0" animBg="1"/>
      <p:bldP spid="60" grpId="0"/>
      <p:bldP spid="61" grpId="0"/>
      <p:bldP spid="62" grpId="0"/>
      <p:bldP spid="63" grpId="0"/>
      <p:bldP spid="29" grpId="0"/>
      <p:bldP spid="65" grpId="0"/>
      <p:bldP spid="30" grpId="0" animBg="1"/>
      <p:bldP spid="69" grpId="0" animBg="1"/>
      <p:bldP spid="89"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3955919" y="1534552"/>
            <a:ext cx="1258277" cy="602663"/>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rgbClr val="E7E6E6"/>
                </a:solidFill>
              </a:rPr>
              <a:t>Last row cache</a:t>
            </a:r>
            <a:endParaRPr lang="en-GB" dirty="0">
              <a:solidFill>
                <a:srgbClr val="E7E6E6"/>
              </a:solidFill>
            </a:endParaRPr>
          </a:p>
        </p:txBody>
      </p:sp>
      <p:sp>
        <p:nvSpPr>
          <p:cNvPr id="2" name="Title 1"/>
          <p:cNvSpPr>
            <a:spLocks noGrp="1"/>
          </p:cNvSpPr>
          <p:nvPr>
            <p:ph type="title"/>
          </p:nvPr>
        </p:nvSpPr>
        <p:spPr/>
        <p:txBody>
          <a:bodyPr/>
          <a:lstStyle/>
          <a:p>
            <a:r>
              <a:rPr lang="en-GB" dirty="0" smtClean="0"/>
              <a:t>Subentry Buffer</a:t>
            </a:r>
            <a:endParaRPr lang="en-GB" dirty="0"/>
          </a:p>
        </p:txBody>
      </p:sp>
      <p:sp>
        <p:nvSpPr>
          <p:cNvPr id="6" name="Slide Number Placeholder 5"/>
          <p:cNvSpPr>
            <a:spLocks noGrp="1"/>
          </p:cNvSpPr>
          <p:nvPr>
            <p:ph type="sldNum" sz="quarter" idx="12"/>
          </p:nvPr>
        </p:nvSpPr>
        <p:spPr/>
        <p:txBody>
          <a:bodyPr/>
          <a:lstStyle/>
          <a:p>
            <a:fld id="{CA030DB0-FDFB-4B67-8BAE-BD199550D61A}" type="slidenum">
              <a:rPr lang="en-GB" smtClean="0"/>
              <a:t>20</a:t>
            </a:fld>
            <a:endParaRPr lang="en-GB" dirty="0"/>
          </a:p>
        </p:txBody>
      </p:sp>
      <p:sp>
        <p:nvSpPr>
          <p:cNvPr id="4" name="Rectangle 3"/>
          <p:cNvSpPr/>
          <p:nvPr/>
        </p:nvSpPr>
        <p:spPr>
          <a:xfrm>
            <a:off x="3939849" y="2708920"/>
            <a:ext cx="3175489" cy="14120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Subentry</a:t>
            </a:r>
          </a:p>
          <a:p>
            <a:pPr algn="ctr"/>
            <a:r>
              <a:rPr lang="en-GB" dirty="0" smtClean="0"/>
              <a:t>buffer</a:t>
            </a:r>
            <a:endParaRPr lang="en-GB" dirty="0"/>
          </a:p>
        </p:txBody>
      </p:sp>
      <p:sp>
        <p:nvSpPr>
          <p:cNvPr id="7" name="TextBox 6"/>
          <p:cNvSpPr txBox="1"/>
          <p:nvPr/>
        </p:nvSpPr>
        <p:spPr>
          <a:xfrm>
            <a:off x="4230207" y="2724476"/>
            <a:ext cx="677558" cy="307777"/>
          </a:xfrm>
          <a:prstGeom prst="rect">
            <a:avLst/>
          </a:prstGeom>
          <a:noFill/>
        </p:spPr>
        <p:txBody>
          <a:bodyPr wrap="none" rtlCol="0">
            <a:spAutoFit/>
          </a:bodyPr>
          <a:lstStyle/>
          <a:p>
            <a:r>
              <a:rPr lang="en-GB" sz="1400" dirty="0" err="1" smtClean="0"/>
              <a:t>rdaddr</a:t>
            </a:r>
            <a:endParaRPr lang="en-GB" sz="1400" dirty="0"/>
          </a:p>
        </p:txBody>
      </p:sp>
      <p:sp>
        <p:nvSpPr>
          <p:cNvPr id="8" name="TextBox 7"/>
          <p:cNvSpPr txBox="1"/>
          <p:nvPr/>
        </p:nvSpPr>
        <p:spPr>
          <a:xfrm>
            <a:off x="4236940" y="3795669"/>
            <a:ext cx="664093" cy="307777"/>
          </a:xfrm>
          <a:prstGeom prst="rect">
            <a:avLst/>
          </a:prstGeom>
          <a:noFill/>
        </p:spPr>
        <p:txBody>
          <a:bodyPr wrap="none" rtlCol="0">
            <a:spAutoFit/>
          </a:bodyPr>
          <a:lstStyle/>
          <a:p>
            <a:r>
              <a:rPr lang="en-GB" sz="1400" dirty="0" err="1" smtClean="0"/>
              <a:t>rddata</a:t>
            </a:r>
            <a:endParaRPr lang="en-GB" sz="1400" dirty="0"/>
          </a:p>
        </p:txBody>
      </p:sp>
      <p:sp>
        <p:nvSpPr>
          <p:cNvPr id="9" name="TextBox 8"/>
          <p:cNvSpPr txBox="1"/>
          <p:nvPr/>
        </p:nvSpPr>
        <p:spPr>
          <a:xfrm>
            <a:off x="3939849" y="3129562"/>
            <a:ext cx="710003" cy="307777"/>
          </a:xfrm>
          <a:prstGeom prst="rect">
            <a:avLst/>
          </a:prstGeom>
          <a:noFill/>
        </p:spPr>
        <p:txBody>
          <a:bodyPr wrap="none" rtlCol="0">
            <a:spAutoFit/>
          </a:bodyPr>
          <a:lstStyle/>
          <a:p>
            <a:r>
              <a:rPr lang="en-GB" sz="1400" dirty="0" err="1" smtClean="0"/>
              <a:t>wraddr</a:t>
            </a:r>
            <a:endParaRPr lang="en-GB" sz="1400" dirty="0"/>
          </a:p>
        </p:txBody>
      </p:sp>
      <p:sp>
        <p:nvSpPr>
          <p:cNvPr id="10" name="TextBox 9"/>
          <p:cNvSpPr txBox="1"/>
          <p:nvPr/>
        </p:nvSpPr>
        <p:spPr>
          <a:xfrm>
            <a:off x="3948432" y="3333611"/>
            <a:ext cx="697755" cy="307777"/>
          </a:xfrm>
          <a:prstGeom prst="rect">
            <a:avLst/>
          </a:prstGeom>
          <a:noFill/>
        </p:spPr>
        <p:txBody>
          <a:bodyPr wrap="none" rtlCol="0">
            <a:spAutoFit/>
          </a:bodyPr>
          <a:lstStyle/>
          <a:p>
            <a:r>
              <a:rPr lang="en-GB" sz="1400" dirty="0" err="1" smtClean="0"/>
              <a:t>wrdata</a:t>
            </a:r>
            <a:endParaRPr lang="en-GB" sz="1400" dirty="0"/>
          </a:p>
        </p:txBody>
      </p:sp>
      <p:sp>
        <p:nvSpPr>
          <p:cNvPr id="12" name="Rectangle 11"/>
          <p:cNvSpPr/>
          <p:nvPr/>
        </p:nvSpPr>
        <p:spPr>
          <a:xfrm>
            <a:off x="2443203" y="5476420"/>
            <a:ext cx="1258277" cy="602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Update logic</a:t>
            </a:r>
            <a:endParaRPr lang="en-GB" dirty="0"/>
          </a:p>
        </p:txBody>
      </p:sp>
      <p:sp>
        <p:nvSpPr>
          <p:cNvPr id="14" name="Rectangle 13"/>
          <p:cNvSpPr/>
          <p:nvPr/>
        </p:nvSpPr>
        <p:spPr>
          <a:xfrm>
            <a:off x="5643603" y="5476419"/>
            <a:ext cx="1258277" cy="602663"/>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schemeClr val="tx1"/>
                </a:solidFill>
              </a:rPr>
              <a:t>Response</a:t>
            </a:r>
          </a:p>
          <a:p>
            <a:pPr algn="ctr"/>
            <a:r>
              <a:rPr lang="en-GB" dirty="0" smtClean="0">
                <a:solidFill>
                  <a:schemeClr val="tx1"/>
                </a:solidFill>
              </a:rPr>
              <a:t>generator</a:t>
            </a:r>
            <a:endParaRPr lang="en-GB" dirty="0">
              <a:solidFill>
                <a:schemeClr val="tx1"/>
              </a:solidFill>
            </a:endParaRPr>
          </a:p>
        </p:txBody>
      </p:sp>
      <p:sp>
        <p:nvSpPr>
          <p:cNvPr id="15" name="Rectangle 14"/>
          <p:cNvSpPr/>
          <p:nvPr/>
        </p:nvSpPr>
        <p:spPr>
          <a:xfrm>
            <a:off x="4450110" y="5593651"/>
            <a:ext cx="105507" cy="3829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4557265" y="5593651"/>
            <a:ext cx="105507" cy="3829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662772" y="5593651"/>
            <a:ext cx="105507" cy="3829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2" name="Straight Connector 21"/>
          <p:cNvCxnSpPr>
            <a:stCxn id="17" idx="0"/>
          </p:cNvCxnSpPr>
          <p:nvPr/>
        </p:nvCxnSpPr>
        <p:spPr>
          <a:xfrm>
            <a:off x="4715526" y="5593651"/>
            <a:ext cx="1622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4709150" y="5976605"/>
            <a:ext cx="162231"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6" name="Elbow Connector 25"/>
          <p:cNvCxnSpPr>
            <a:stCxn id="69" idx="1"/>
            <a:endCxn id="14" idx="0"/>
          </p:cNvCxnSpPr>
          <p:nvPr/>
        </p:nvCxnSpPr>
        <p:spPr>
          <a:xfrm>
            <a:off x="4556288" y="4758382"/>
            <a:ext cx="1716454" cy="718037"/>
          </a:xfrm>
          <a:prstGeom prst="bent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4" idx="1"/>
            <a:endCxn id="17" idx="3"/>
          </p:cNvCxnSpPr>
          <p:nvPr/>
        </p:nvCxnSpPr>
        <p:spPr>
          <a:xfrm flipH="1">
            <a:off x="4768279" y="5777751"/>
            <a:ext cx="875324" cy="737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5" idx="1"/>
            <a:endCxn id="12" idx="3"/>
          </p:cNvCxnSpPr>
          <p:nvPr/>
        </p:nvCxnSpPr>
        <p:spPr>
          <a:xfrm flipH="1" flipV="1">
            <a:off x="3701480" y="5777752"/>
            <a:ext cx="748630" cy="737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814803" y="5278497"/>
            <a:ext cx="1781000" cy="307777"/>
          </a:xfrm>
          <a:prstGeom prst="rect">
            <a:avLst/>
          </a:prstGeom>
          <a:noFill/>
        </p:spPr>
        <p:txBody>
          <a:bodyPr wrap="none" rtlCol="0">
            <a:spAutoFit/>
          </a:bodyPr>
          <a:lstStyle/>
          <a:p>
            <a:r>
              <a:rPr lang="en-GB" sz="1400" dirty="0" smtClean="0"/>
              <a:t>Free row queue (FRQ)</a:t>
            </a:r>
            <a:endParaRPr lang="en-GB" sz="1400" dirty="0"/>
          </a:p>
        </p:txBody>
      </p:sp>
      <p:cxnSp>
        <p:nvCxnSpPr>
          <p:cNvPr id="39" name="Elbow Connector 38"/>
          <p:cNvCxnSpPr>
            <a:stCxn id="12" idx="1"/>
            <a:endCxn id="10" idx="1"/>
          </p:cNvCxnSpPr>
          <p:nvPr/>
        </p:nvCxnSpPr>
        <p:spPr>
          <a:xfrm rot="10800000" flipH="1">
            <a:off x="2443202" y="3487500"/>
            <a:ext cx="1505229" cy="2290252"/>
          </a:xfrm>
          <a:prstGeom prst="bentConnector3">
            <a:avLst>
              <a:gd name="adj1" fmla="val -15187"/>
            </a:avLst>
          </a:prstGeom>
          <a:ln w="1905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a:endCxn id="7" idx="0"/>
          </p:cNvCxnSpPr>
          <p:nvPr/>
        </p:nvCxnSpPr>
        <p:spPr>
          <a:xfrm flipH="1">
            <a:off x="4568986" y="2506481"/>
            <a:ext cx="1" cy="2179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9" name="Freeform 68"/>
          <p:cNvSpPr/>
          <p:nvPr/>
        </p:nvSpPr>
        <p:spPr>
          <a:xfrm>
            <a:off x="3057688" y="4117032"/>
            <a:ext cx="1498600" cy="1352550"/>
          </a:xfrm>
          <a:custGeom>
            <a:avLst/>
            <a:gdLst>
              <a:gd name="connsiteX0" fmla="*/ 1498600 w 1498600"/>
              <a:gd name="connsiteY0" fmla="*/ 0 h 1352550"/>
              <a:gd name="connsiteX1" fmla="*/ 1498600 w 1498600"/>
              <a:gd name="connsiteY1" fmla="*/ 641350 h 1352550"/>
              <a:gd name="connsiteX2" fmla="*/ 0 w 1498600"/>
              <a:gd name="connsiteY2" fmla="*/ 641350 h 1352550"/>
              <a:gd name="connsiteX3" fmla="*/ 0 w 1498600"/>
              <a:gd name="connsiteY3" fmla="*/ 1352550 h 1352550"/>
            </a:gdLst>
            <a:ahLst/>
            <a:cxnLst>
              <a:cxn ang="0">
                <a:pos x="connsiteX0" y="connsiteY0"/>
              </a:cxn>
              <a:cxn ang="0">
                <a:pos x="connsiteX1" y="connsiteY1"/>
              </a:cxn>
              <a:cxn ang="0">
                <a:pos x="connsiteX2" y="connsiteY2"/>
              </a:cxn>
              <a:cxn ang="0">
                <a:pos x="connsiteX3" y="connsiteY3"/>
              </a:cxn>
            </a:cxnLst>
            <a:rect l="l" t="t" r="r" b="b"/>
            <a:pathLst>
              <a:path w="1498600" h="1352550">
                <a:moveTo>
                  <a:pt x="1498600" y="0"/>
                </a:moveTo>
                <a:lnTo>
                  <a:pt x="1498600" y="641350"/>
                </a:lnTo>
                <a:lnTo>
                  <a:pt x="0" y="641350"/>
                </a:lnTo>
                <a:lnTo>
                  <a:pt x="0" y="1352550"/>
                </a:lnTo>
              </a:path>
            </a:pathLst>
          </a:custGeom>
          <a:ln w="1905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72" name="Straight Arrow Connector 71"/>
          <p:cNvCxnSpPr>
            <a:endCxn id="9" idx="1"/>
          </p:cNvCxnSpPr>
          <p:nvPr/>
        </p:nvCxnSpPr>
        <p:spPr>
          <a:xfrm flipV="1">
            <a:off x="3648238" y="3283451"/>
            <a:ext cx="29161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4836695" y="2137149"/>
            <a:ext cx="65755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1AF6</a:t>
            </a:r>
            <a:endParaRPr lang="en-GB" dirty="0">
              <a:solidFill>
                <a:srgbClr val="FF0066"/>
              </a:solidFill>
              <a:latin typeface="Ubuntu Mono" panose="020B0509030602030204" pitchFamily="49" charset="0"/>
            </a:endParaRPr>
          </a:p>
        </p:txBody>
      </p:sp>
      <p:sp>
        <p:nvSpPr>
          <p:cNvPr id="80" name="TextBox 79"/>
          <p:cNvSpPr txBox="1"/>
          <p:nvPr/>
        </p:nvSpPr>
        <p:spPr>
          <a:xfrm>
            <a:off x="5494247" y="2137149"/>
            <a:ext cx="66075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60B3</a:t>
            </a:r>
            <a:endParaRPr lang="en-GB" dirty="0">
              <a:solidFill>
                <a:srgbClr val="FF0066"/>
              </a:solidFill>
              <a:latin typeface="Ubuntu Mono" panose="020B0509030602030204" pitchFamily="49" charset="0"/>
            </a:endParaRPr>
          </a:p>
        </p:txBody>
      </p:sp>
      <p:sp>
        <p:nvSpPr>
          <p:cNvPr id="81" name="TextBox 80"/>
          <p:cNvSpPr txBox="1"/>
          <p:nvPr/>
        </p:nvSpPr>
        <p:spPr>
          <a:xfrm>
            <a:off x="6151799" y="2137149"/>
            <a:ext cx="6527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rPr>
              <a:t>2834</a:t>
            </a:r>
            <a:endParaRPr lang="en-GB" dirty="0">
              <a:solidFill>
                <a:srgbClr val="FF0066"/>
              </a:solidFill>
            </a:endParaRPr>
          </a:p>
        </p:txBody>
      </p:sp>
      <p:sp>
        <p:nvSpPr>
          <p:cNvPr id="82" name="TextBox 81"/>
          <p:cNvSpPr txBox="1"/>
          <p:nvPr/>
        </p:nvSpPr>
        <p:spPr>
          <a:xfrm>
            <a:off x="6799263" y="2137149"/>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C57D</a:t>
            </a:r>
            <a:endParaRPr lang="en-GB" dirty="0">
              <a:solidFill>
                <a:srgbClr val="FF0066"/>
              </a:solidFill>
              <a:latin typeface="Ubuntu Mono" panose="020B0509030602030204" pitchFamily="49" charset="0"/>
            </a:endParaRPr>
          </a:p>
        </p:txBody>
      </p:sp>
      <p:sp>
        <p:nvSpPr>
          <p:cNvPr id="112" name="TextBox 111"/>
          <p:cNvSpPr txBox="1"/>
          <p:nvPr/>
        </p:nvSpPr>
        <p:spPr>
          <a:xfrm>
            <a:off x="6799263" y="2137149"/>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C57D</a:t>
            </a:r>
            <a:endParaRPr lang="en-GB" dirty="0">
              <a:solidFill>
                <a:srgbClr val="FF0066"/>
              </a:solidFill>
              <a:latin typeface="Ubuntu Mono" panose="020B0509030602030204" pitchFamily="49" charset="0"/>
            </a:endParaRPr>
          </a:p>
        </p:txBody>
      </p:sp>
      <p:sp>
        <p:nvSpPr>
          <p:cNvPr id="113" name="TextBox 112"/>
          <p:cNvSpPr txBox="1"/>
          <p:nvPr/>
        </p:nvSpPr>
        <p:spPr>
          <a:xfrm>
            <a:off x="6151798" y="2137149"/>
            <a:ext cx="6527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solidFill>
                  <a:srgbClr val="FF0066"/>
                </a:solidFill>
                <a:latin typeface="Ubuntu Mono" panose="020B0509030602030204" pitchFamily="49" charset="0"/>
              </a:rPr>
              <a:t>2834</a:t>
            </a:r>
            <a:endParaRPr lang="en-GB" dirty="0">
              <a:solidFill>
                <a:srgbClr val="FF0066"/>
              </a:solidFill>
              <a:latin typeface="Ubuntu Mono" panose="020B0509030602030204" pitchFamily="49" charset="0"/>
            </a:endParaRPr>
          </a:p>
        </p:txBody>
      </p:sp>
      <p:sp>
        <p:nvSpPr>
          <p:cNvPr id="115" name="TextBox 114"/>
          <p:cNvSpPr txBox="1"/>
          <p:nvPr/>
        </p:nvSpPr>
        <p:spPr>
          <a:xfrm>
            <a:off x="4294850" y="2129772"/>
            <a:ext cx="535724" cy="369332"/>
          </a:xfrm>
          <a:prstGeom prst="rect">
            <a:avLst/>
          </a:prstGeom>
          <a:noFill/>
        </p:spPr>
        <p:txBody>
          <a:bodyPr wrap="none" rtlCol="0">
            <a:spAutoFit/>
          </a:bodyPr>
          <a:lstStyle/>
          <a:p>
            <a:r>
              <a:rPr lang="en-GB" dirty="0" smtClean="0">
                <a:solidFill>
                  <a:schemeClr val="accent6"/>
                </a:solidFill>
                <a:latin typeface="Ubuntu Mono" panose="020B0509030602030204" pitchFamily="49" charset="0"/>
              </a:rPr>
              <a:t>103</a:t>
            </a:r>
            <a:endParaRPr lang="en-GB" dirty="0">
              <a:solidFill>
                <a:schemeClr val="accent6"/>
              </a:solidFill>
              <a:latin typeface="Ubuntu Mono" panose="020B0509030602030204" pitchFamily="49" charset="0"/>
            </a:endParaRPr>
          </a:p>
        </p:txBody>
      </p:sp>
      <p:grpSp>
        <p:nvGrpSpPr>
          <p:cNvPr id="47" name="Group 46"/>
          <p:cNvGrpSpPr/>
          <p:nvPr/>
        </p:nvGrpSpPr>
        <p:grpSpPr>
          <a:xfrm>
            <a:off x="5041699" y="4268858"/>
            <a:ext cx="1860181" cy="369332"/>
            <a:chOff x="5844989" y="4332422"/>
            <a:chExt cx="1860181" cy="369332"/>
          </a:xfrm>
        </p:grpSpPr>
        <p:sp>
          <p:nvSpPr>
            <p:cNvPr id="48" name="Rectangle 47"/>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49" name="TextBox 48"/>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13</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0</a:t>
              </a:r>
              <a:endParaRPr lang="en-GB" dirty="0">
                <a:solidFill>
                  <a:schemeClr val="accent1"/>
                </a:solidFill>
                <a:latin typeface="Ubuntu Mono" panose="020B0509030602030204" pitchFamily="49" charset="0"/>
              </a:endParaRPr>
            </a:p>
          </p:txBody>
        </p:sp>
        <p:cxnSp>
          <p:nvCxnSpPr>
            <p:cNvPr id="50" name="Straight Connector 49"/>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51" name="Rectangle 50"/>
            <p:cNvSpPr/>
            <p:nvPr/>
          </p:nvSpPr>
          <p:spPr>
            <a:xfrm>
              <a:off x="6473634" y="4382576"/>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52" name="Straight Connector 51"/>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55" name="Rectangle 54"/>
            <p:cNvSpPr/>
            <p:nvPr/>
          </p:nvSpPr>
          <p:spPr>
            <a:xfrm>
              <a:off x="7089402" y="4381271"/>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Ubuntu Mono" panose="020B0509030602030204" pitchFamily="49" charset="0"/>
              </a:endParaRPr>
            </a:p>
          </p:txBody>
        </p:sp>
      </p:grpSp>
      <p:sp>
        <p:nvSpPr>
          <p:cNvPr id="11" name="TextBox 10"/>
          <p:cNvSpPr txBox="1"/>
          <p:nvPr/>
        </p:nvSpPr>
        <p:spPr>
          <a:xfrm>
            <a:off x="7818701" y="2137149"/>
            <a:ext cx="3981450" cy="2677656"/>
          </a:xfrm>
          <a:prstGeom prst="rect">
            <a:avLst/>
          </a:prstGeom>
          <a:noFill/>
        </p:spPr>
        <p:txBody>
          <a:bodyPr wrap="square" rtlCol="0">
            <a:spAutoFit/>
          </a:bodyPr>
          <a:lstStyle/>
          <a:p>
            <a:r>
              <a:rPr lang="en-GB" sz="2400" dirty="0" smtClean="0"/>
              <a:t>Stall requests only when</a:t>
            </a:r>
          </a:p>
          <a:p>
            <a:pPr marL="285750" indent="-285750">
              <a:buFont typeface="Arial" panose="020B0604020202020204" pitchFamily="34" charset="0"/>
              <a:buChar char="•"/>
            </a:pPr>
            <a:r>
              <a:rPr lang="en-GB" sz="2400" dirty="0" smtClean="0"/>
              <a:t>allocating new row</a:t>
            </a:r>
          </a:p>
          <a:p>
            <a:pPr marL="285750" indent="-285750">
              <a:buFont typeface="Arial" panose="020B0604020202020204" pitchFamily="34" charset="0"/>
              <a:buChar char="•"/>
            </a:pPr>
            <a:r>
              <a:rPr lang="en-GB" sz="2400" dirty="0"/>
              <a:t>i</a:t>
            </a:r>
            <a:r>
              <a:rPr lang="en-GB" sz="2400" dirty="0" smtClean="0"/>
              <a:t>terating through linked list, unless last row cache hits</a:t>
            </a:r>
          </a:p>
          <a:p>
            <a:pPr marL="285750" indent="-285750">
              <a:buFont typeface="Arial" panose="020B0604020202020204" pitchFamily="34" charset="0"/>
              <a:buChar char="•"/>
            </a:pPr>
            <a:r>
              <a:rPr lang="en-GB" sz="2400" dirty="0" smtClean="0"/>
              <a:t>a response returns</a:t>
            </a:r>
          </a:p>
          <a:p>
            <a:pPr marL="285750" indent="-285750">
              <a:buFont typeface="Arial" panose="020B0604020202020204" pitchFamily="34" charset="0"/>
              <a:buChar char="•"/>
            </a:pPr>
            <a:endParaRPr lang="en-GB" sz="2400" dirty="0"/>
          </a:p>
          <a:p>
            <a:r>
              <a:rPr lang="en-GB" sz="2400" b="1" dirty="0" smtClean="0"/>
              <a:t>Overhead is usually negligible</a:t>
            </a:r>
            <a:endParaRPr lang="en-GB" sz="2400" dirty="0"/>
          </a:p>
        </p:txBody>
      </p:sp>
      <p:grpSp>
        <p:nvGrpSpPr>
          <p:cNvPr id="63" name="Group 62"/>
          <p:cNvGrpSpPr/>
          <p:nvPr/>
        </p:nvGrpSpPr>
        <p:grpSpPr>
          <a:xfrm>
            <a:off x="10269228" y="874629"/>
            <a:ext cx="1860181" cy="369332"/>
            <a:chOff x="5844989" y="4332422"/>
            <a:chExt cx="1860181" cy="369332"/>
          </a:xfrm>
        </p:grpSpPr>
        <p:sp>
          <p:nvSpPr>
            <p:cNvPr id="64" name="Rectangle 63"/>
            <p:cNvSpPr/>
            <p:nvPr/>
          </p:nvSpPr>
          <p:spPr>
            <a:xfrm>
              <a:off x="5857866"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sp>
          <p:nvSpPr>
            <p:cNvPr id="65" name="TextBox 64"/>
            <p:cNvSpPr txBox="1"/>
            <p:nvPr/>
          </p:nvSpPr>
          <p:spPr>
            <a:xfrm>
              <a:off x="5844989" y="4332422"/>
              <a:ext cx="646331" cy="369332"/>
            </a:xfrm>
            <a:prstGeom prst="rect">
              <a:avLst/>
            </a:prstGeom>
            <a:noFill/>
          </p:spPr>
          <p:txBody>
            <a:bodyPr wrap="none" rtlCol="0">
              <a:spAutoFit/>
            </a:bodyPr>
            <a:lstStyle/>
            <a:p>
              <a:r>
                <a:rPr lang="en-GB" dirty="0" smtClean="0">
                  <a:solidFill>
                    <a:schemeClr val="accent2"/>
                  </a:solidFill>
                  <a:latin typeface="Ubuntu Mono" panose="020B0509030602030204" pitchFamily="49" charset="0"/>
                </a:rPr>
                <a:t>13</a:t>
              </a:r>
              <a:r>
                <a:rPr lang="en-GB" dirty="0" smtClean="0">
                  <a:latin typeface="Ubuntu Mono" panose="020B0509030602030204" pitchFamily="49" charset="0"/>
                </a:rPr>
                <a:t> </a:t>
              </a:r>
              <a:r>
                <a:rPr lang="en-GB" dirty="0" smtClean="0">
                  <a:solidFill>
                    <a:schemeClr val="accent1"/>
                  </a:solidFill>
                  <a:latin typeface="Ubuntu Mono" panose="020B0509030602030204" pitchFamily="49" charset="0"/>
                </a:rPr>
                <a:t>0</a:t>
              </a:r>
              <a:endParaRPr lang="en-GB" dirty="0">
                <a:solidFill>
                  <a:schemeClr val="accent1"/>
                </a:solidFill>
                <a:latin typeface="Ubuntu Mono" panose="020B0509030602030204" pitchFamily="49" charset="0"/>
              </a:endParaRPr>
            </a:p>
          </p:txBody>
        </p:sp>
        <p:cxnSp>
          <p:nvCxnSpPr>
            <p:cNvPr id="66" name="Straight Connector 65"/>
            <p:cNvCxnSpPr/>
            <p:nvPr/>
          </p:nvCxnSpPr>
          <p:spPr>
            <a:xfrm flipV="1">
              <a:off x="6225283" y="4377667"/>
              <a:ext cx="0" cy="273600"/>
            </a:xfrm>
            <a:prstGeom prst="line">
              <a:avLst/>
            </a:prstGeom>
          </p:spPr>
          <p:style>
            <a:lnRef idx="1">
              <a:schemeClr val="dk1"/>
            </a:lnRef>
            <a:fillRef idx="0">
              <a:schemeClr val="dk1"/>
            </a:fillRef>
            <a:effectRef idx="0">
              <a:schemeClr val="dk1"/>
            </a:effectRef>
            <a:fontRef idx="minor">
              <a:schemeClr val="tx1"/>
            </a:fontRef>
          </p:style>
        </p:cxnSp>
        <p:sp>
          <p:nvSpPr>
            <p:cNvPr id="67" name="Rectangle 66"/>
            <p:cNvSpPr/>
            <p:nvPr/>
          </p:nvSpPr>
          <p:spPr>
            <a:xfrm>
              <a:off x="6473634"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latin typeface="Ubuntu Mono" panose="020B0509030602030204" pitchFamily="49" charset="0"/>
              </a:endParaRPr>
            </a:p>
          </p:txBody>
        </p:sp>
        <p:cxnSp>
          <p:nvCxnSpPr>
            <p:cNvPr id="68" name="Straight Connector 67"/>
            <p:cNvCxnSpPr/>
            <p:nvPr/>
          </p:nvCxnSpPr>
          <p:spPr>
            <a:xfrm flipV="1">
              <a:off x="6842822" y="4379924"/>
              <a:ext cx="0" cy="273600"/>
            </a:xfrm>
            <a:prstGeom prst="line">
              <a:avLst/>
            </a:prstGeom>
          </p:spPr>
          <p:style>
            <a:lnRef idx="1">
              <a:schemeClr val="dk1"/>
            </a:lnRef>
            <a:fillRef idx="0">
              <a:schemeClr val="dk1"/>
            </a:fillRef>
            <a:effectRef idx="0">
              <a:schemeClr val="dk1"/>
            </a:effectRef>
            <a:fontRef idx="minor">
              <a:schemeClr val="tx1"/>
            </a:fontRef>
          </p:style>
        </p:cxnSp>
        <p:sp>
          <p:nvSpPr>
            <p:cNvPr id="74" name="Rectangle 73"/>
            <p:cNvSpPr/>
            <p:nvPr/>
          </p:nvSpPr>
          <p:spPr>
            <a:xfrm>
              <a:off x="7089402" y="4380319"/>
              <a:ext cx="615768" cy="273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latin typeface="Ubuntu Mono" panose="020B0509030602030204" pitchFamily="49" charset="0"/>
              </a:endParaRPr>
            </a:p>
          </p:txBody>
        </p:sp>
      </p:grpSp>
      <p:cxnSp>
        <p:nvCxnSpPr>
          <p:cNvPr id="75" name="Straight Arrow Connector 74"/>
          <p:cNvCxnSpPr/>
          <p:nvPr/>
        </p:nvCxnSpPr>
        <p:spPr>
          <a:xfrm>
            <a:off x="9943845" y="1045189"/>
            <a:ext cx="3169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10275007" y="586734"/>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77" name="TextBox 76"/>
          <p:cNvSpPr txBox="1"/>
          <p:nvPr/>
        </p:nvSpPr>
        <p:spPr>
          <a:xfrm>
            <a:off x="10365086" y="1153316"/>
            <a:ext cx="746378"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78" name="TextBox 77"/>
          <p:cNvSpPr txBox="1"/>
          <p:nvPr/>
        </p:nvSpPr>
        <p:spPr>
          <a:xfrm>
            <a:off x="10838600" y="586734"/>
            <a:ext cx="478401" cy="369332"/>
          </a:xfrm>
          <a:prstGeom prst="rect">
            <a:avLst/>
          </a:prstGeom>
          <a:noFill/>
        </p:spPr>
        <p:txBody>
          <a:bodyPr wrap="square" rtlCol="0">
            <a:spAutoFit/>
          </a:bodyPr>
          <a:lstStyle/>
          <a:p>
            <a:r>
              <a:rPr lang="en-GB" dirty="0" smtClean="0">
                <a:solidFill>
                  <a:schemeClr val="accent2"/>
                </a:solidFill>
              </a:rPr>
              <a:t>ID</a:t>
            </a:r>
            <a:endParaRPr lang="en-GB" dirty="0">
              <a:solidFill>
                <a:schemeClr val="accent2"/>
              </a:solidFill>
            </a:endParaRPr>
          </a:p>
        </p:txBody>
      </p:sp>
      <p:sp>
        <p:nvSpPr>
          <p:cNvPr id="79" name="TextBox 78"/>
          <p:cNvSpPr txBox="1"/>
          <p:nvPr/>
        </p:nvSpPr>
        <p:spPr>
          <a:xfrm>
            <a:off x="10963216" y="1157205"/>
            <a:ext cx="836935" cy="369332"/>
          </a:xfrm>
          <a:prstGeom prst="rect">
            <a:avLst/>
          </a:prstGeom>
          <a:noFill/>
        </p:spPr>
        <p:txBody>
          <a:bodyPr wrap="square" rtlCol="0">
            <a:spAutoFit/>
          </a:bodyPr>
          <a:lstStyle/>
          <a:p>
            <a:r>
              <a:rPr lang="en-GB" dirty="0" smtClean="0">
                <a:solidFill>
                  <a:schemeClr val="accent1"/>
                </a:solidFill>
              </a:rPr>
              <a:t>offset</a:t>
            </a:r>
            <a:endParaRPr lang="en-GB" dirty="0">
              <a:solidFill>
                <a:schemeClr val="accent1"/>
              </a:solidFill>
            </a:endParaRPr>
          </a:p>
        </p:txBody>
      </p:sp>
      <p:sp>
        <p:nvSpPr>
          <p:cNvPr id="83" name="TextBox 82"/>
          <p:cNvSpPr txBox="1"/>
          <p:nvPr/>
        </p:nvSpPr>
        <p:spPr>
          <a:xfrm>
            <a:off x="11563580" y="586734"/>
            <a:ext cx="478401" cy="369332"/>
          </a:xfrm>
          <a:prstGeom prst="rect">
            <a:avLst/>
          </a:prstGeom>
          <a:noFill/>
        </p:spPr>
        <p:txBody>
          <a:bodyPr wrap="square" rtlCol="0">
            <a:spAutoFit/>
          </a:bodyPr>
          <a:lstStyle/>
          <a:p>
            <a:r>
              <a:rPr lang="en-GB" dirty="0" err="1" smtClean="0">
                <a:solidFill>
                  <a:schemeClr val="accent6"/>
                </a:solidFill>
              </a:rPr>
              <a:t>ptr</a:t>
            </a:r>
            <a:endParaRPr lang="en-GB" dirty="0">
              <a:solidFill>
                <a:schemeClr val="accent6"/>
              </a:solidFill>
            </a:endParaRPr>
          </a:p>
        </p:txBody>
      </p:sp>
    </p:spTree>
    <p:extLst>
      <p:ext uri="{BB962C8B-B14F-4D97-AF65-F5344CB8AC3E}">
        <p14:creationId xmlns:p14="http://schemas.microsoft.com/office/powerpoint/2010/main" val="306276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path" presetSubtype="0" accel="50000" decel="50000" fill="hold" grpId="0" nodeType="clickEffect">
                                  <p:stCondLst>
                                    <p:cond delay="0"/>
                                  </p:stCondLst>
                                  <p:childTnLst>
                                    <p:animMotion origin="layout" path="M 1.25E-6 5.55112E-17 L 1.25E-6 0.15625 C 1.25E-6 0.22616 0.00456 0.3125 0.00846 0.3125 L 0.01693 0.3125 " pathEditMode="relative" rAng="0" ptsTypes="AAAA">
                                      <p:cBhvr>
                                        <p:cTn id="6" dur="1000" fill="hold"/>
                                        <p:tgtEl>
                                          <p:spTgt spid="115"/>
                                        </p:tgtEl>
                                        <p:attrNameLst>
                                          <p:attrName>ppt_x</p:attrName>
                                          <p:attrName>ppt_y</p:attrName>
                                        </p:attrNameLst>
                                      </p:cBhvr>
                                      <p:rCtr x="846" y="15625"/>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15"/>
                                        </p:tgtEl>
                                        <p:attrNameLst>
                                          <p:attrName>style.visibility</p:attrName>
                                        </p:attrNameLst>
                                      </p:cBhvr>
                                      <p:to>
                                        <p:strVal val="hidden"/>
                                      </p:to>
                                    </p:set>
                                  </p:childTnLst>
                                </p:cTn>
                              </p:par>
                              <p:par>
                                <p:cTn id="31" presetID="7" presetClass="emph" presetSubtype="2" fill="hold" nodeType="withEffect">
                                  <p:stCondLst>
                                    <p:cond delay="0"/>
                                  </p:stCondLst>
                                  <p:childTnLst>
                                    <p:animClr clrSpc="rgb" dir="cw">
                                      <p:cBhvr>
                                        <p:cTn id="32" dur="500" fill="hold"/>
                                        <p:tgtEl>
                                          <p:spTgt spid="84"/>
                                        </p:tgtEl>
                                        <p:attrNameLst>
                                          <p:attrName>stroke.color</p:attrName>
                                        </p:attrNameLst>
                                      </p:cBhvr>
                                      <p:to>
                                        <a:srgbClr val="000000"/>
                                      </p:to>
                                    </p:animClr>
                                    <p:set>
                                      <p:cBhvr>
                                        <p:cTn id="33" dur="500" fill="hold"/>
                                        <p:tgtEl>
                                          <p:spTgt spid="84"/>
                                        </p:tgtEl>
                                        <p:attrNameLst>
                                          <p:attrName>stroke.on</p:attrName>
                                        </p:attrNameLst>
                                      </p:cBhvr>
                                      <p:to>
                                        <p:strVal val="true"/>
                                      </p:to>
                                    </p:set>
                                  </p:childTnLst>
                                </p:cTn>
                              </p:par>
                              <p:par>
                                <p:cTn id="34" presetID="3" presetClass="emph" presetSubtype="2" fill="hold" grpId="0" nodeType="withEffect">
                                  <p:stCondLst>
                                    <p:cond delay="0"/>
                                  </p:stCondLst>
                                  <p:childTnLst>
                                    <p:animClr clrSpc="rgb" dir="cw">
                                      <p:cBhvr override="childStyle">
                                        <p:cTn id="35" dur="500" fill="hold"/>
                                        <p:tgtEl>
                                          <p:spTgt spid="84"/>
                                        </p:tgtEl>
                                        <p:attrNameLst>
                                          <p:attrName>style.color</p:attrName>
                                        </p:attrNameLst>
                                      </p:cBhvr>
                                      <p:to>
                                        <a:srgbClr val="000000"/>
                                      </p:to>
                                    </p:animClr>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 grpId="1" animBg="1"/>
      <p:bldP spid="80" grpId="1" animBg="1"/>
      <p:bldP spid="81" grpId="1" animBg="1"/>
      <p:bldP spid="82" grpId="1" animBg="1"/>
      <p:bldP spid="112" grpId="1" animBg="1"/>
      <p:bldP spid="113" grpId="1" animBg="1"/>
      <p:bldP spid="115" grpId="0"/>
      <p:bldP spid="115"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a:t>Background on Non-Blocking </a:t>
            </a:r>
            <a:r>
              <a:rPr lang="en-GB" dirty="0" smtClean="0"/>
              <a:t>Caches</a:t>
            </a:r>
          </a:p>
          <a:p>
            <a:r>
              <a:rPr lang="en-GB" dirty="0" smtClean="0"/>
              <a:t>Efficient MSHR and Subentry Storage</a:t>
            </a:r>
          </a:p>
          <a:p>
            <a:r>
              <a:rPr lang="en-GB" dirty="0" smtClean="0"/>
              <a:t>Detailed Architecture</a:t>
            </a:r>
          </a:p>
          <a:p>
            <a:r>
              <a:rPr lang="en-GB" b="1" dirty="0"/>
              <a:t>Experimental Setup</a:t>
            </a:r>
          </a:p>
          <a:p>
            <a:r>
              <a:rPr lang="en-GB" dirty="0" smtClean="0"/>
              <a:t>Results</a:t>
            </a:r>
          </a:p>
          <a:p>
            <a:r>
              <a:rPr lang="en-GB" dirty="0" smtClean="0"/>
              <a:t>Conclusions</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21</a:t>
            </a:fld>
            <a:endParaRPr lang="en-GB"/>
          </a:p>
        </p:txBody>
      </p:sp>
    </p:spTree>
    <p:extLst>
      <p:ext uri="{BB962C8B-B14F-4D97-AF65-F5344CB8AC3E}">
        <p14:creationId xmlns:p14="http://schemas.microsoft.com/office/powerpoint/2010/main" val="130779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Setup</a:t>
            </a:r>
            <a:endParaRPr lang="en-GB" dirty="0"/>
          </a:p>
        </p:txBody>
      </p:sp>
      <p:sp>
        <p:nvSpPr>
          <p:cNvPr id="3" name="Content Placeholder 2"/>
          <p:cNvSpPr>
            <a:spLocks noGrp="1"/>
          </p:cNvSpPr>
          <p:nvPr>
            <p:ph idx="1"/>
          </p:nvPr>
        </p:nvSpPr>
        <p:spPr/>
        <p:txBody>
          <a:bodyPr>
            <a:normAutofit/>
          </a:bodyPr>
          <a:lstStyle/>
          <a:p>
            <a:r>
              <a:rPr lang="en-GB" dirty="0" smtClean="0"/>
              <a:t>Memory controller written in Chisel 3</a:t>
            </a:r>
          </a:p>
          <a:p>
            <a:pPr lvl="1"/>
            <a:r>
              <a:rPr lang="en-GB" dirty="0" smtClean="0"/>
              <a:t>4 accelerators, 4 banks</a:t>
            </a:r>
          </a:p>
          <a:p>
            <a:r>
              <a:rPr lang="en-GB" dirty="0" err="1" smtClean="0"/>
              <a:t>Vivado</a:t>
            </a:r>
            <a:r>
              <a:rPr lang="en-GB" dirty="0" smtClean="0"/>
              <a:t> 2017.4</a:t>
            </a:r>
          </a:p>
          <a:p>
            <a:r>
              <a:rPr lang="en-GB" dirty="0" smtClean="0"/>
              <a:t>ZC706 board</a:t>
            </a:r>
          </a:p>
          <a:p>
            <a:pPr lvl="1"/>
            <a:r>
              <a:rPr lang="en-GB" dirty="0" smtClean="0"/>
              <a:t>XC7Z045 Zynq-7000 FPGA with 437k FFs, 219k LUTs, 1090 18kib BRAMs (2.39 MB of on-chip memory)</a:t>
            </a:r>
          </a:p>
          <a:p>
            <a:pPr lvl="1"/>
            <a:r>
              <a:rPr lang="en-GB" dirty="0" smtClean="0"/>
              <a:t>1 GB of DDR3 on processing system (PS) side – 3.5 GB/s max bandwidth</a:t>
            </a:r>
          </a:p>
          <a:p>
            <a:pPr lvl="1"/>
            <a:r>
              <a:rPr lang="en-GB" dirty="0" smtClean="0"/>
              <a:t>1 GB of DDR3 on programmable logic (PL) side – 12.0 GB/s max bandwidth</a:t>
            </a:r>
          </a:p>
          <a:p>
            <a:r>
              <a:rPr lang="en-GB" dirty="0"/>
              <a:t>f</a:t>
            </a:r>
            <a:r>
              <a:rPr lang="en-GB" dirty="0" smtClean="0"/>
              <a:t> = 200 MHz</a:t>
            </a:r>
          </a:p>
          <a:p>
            <a:pPr lvl="1"/>
            <a:r>
              <a:rPr lang="en-GB" dirty="0" smtClean="0"/>
              <a:t>To be able to fully utilize DDR3 bandwidth</a:t>
            </a:r>
          </a:p>
          <a:p>
            <a:endParaRPr lang="en-GB" dirty="0" smtClean="0"/>
          </a:p>
        </p:txBody>
      </p:sp>
      <p:sp>
        <p:nvSpPr>
          <p:cNvPr id="4" name="Slide Number Placeholder 3"/>
          <p:cNvSpPr>
            <a:spLocks noGrp="1"/>
          </p:cNvSpPr>
          <p:nvPr>
            <p:ph type="sldNum" sz="quarter" idx="12"/>
          </p:nvPr>
        </p:nvSpPr>
        <p:spPr/>
        <p:txBody>
          <a:bodyPr/>
          <a:lstStyle/>
          <a:p>
            <a:fld id="{CA030DB0-FDFB-4B67-8BAE-BD199550D61A}" type="slidenum">
              <a:rPr lang="en-GB" smtClean="0"/>
              <a:t>22</a:t>
            </a:fld>
            <a:endParaRPr lang="en-GB"/>
          </a:p>
        </p:txBody>
      </p:sp>
      <p:pic>
        <p:nvPicPr>
          <p:cNvPr id="5" name="Content Placeholder 14"/>
          <p:cNvPicPr>
            <a:picLocks noChangeAspect="1"/>
          </p:cNvPicPr>
          <p:nvPr/>
        </p:nvPicPr>
        <p:blipFill>
          <a:blip r:embed="rId2"/>
          <a:stretch>
            <a:fillRect/>
          </a:stretch>
        </p:blipFill>
        <p:spPr>
          <a:xfrm>
            <a:off x="7159557" y="1433457"/>
            <a:ext cx="4388796" cy="1386661"/>
          </a:xfrm>
          <a:prstGeom prst="rect">
            <a:avLst/>
          </a:prstGeom>
        </p:spPr>
      </p:pic>
    </p:spTree>
    <p:extLst>
      <p:ext uri="{BB962C8B-B14F-4D97-AF65-F5344CB8AC3E}">
        <p14:creationId xmlns:p14="http://schemas.microsoft.com/office/powerpoint/2010/main" val="185879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Compressed Sparse Row </a:t>
            </a:r>
            <a:r>
              <a:rPr lang="en-GB" dirty="0" err="1" smtClean="0"/>
              <a:t>SpMV</a:t>
            </a:r>
            <a:r>
              <a:rPr lang="en-GB" dirty="0" smtClean="0"/>
              <a:t> Accelerators</a:t>
            </a:r>
            <a:endParaRPr lang="en-GB" dirty="0"/>
          </a:p>
        </p:txBody>
      </p:sp>
      <p:sp>
        <p:nvSpPr>
          <p:cNvPr id="5" name="Content Placeholder 4"/>
          <p:cNvSpPr>
            <a:spLocks noGrp="1"/>
          </p:cNvSpPr>
          <p:nvPr>
            <p:ph sz="half" idx="2"/>
          </p:nvPr>
        </p:nvSpPr>
        <p:spPr/>
        <p:txBody>
          <a:bodyPr>
            <a:normAutofit fontScale="92500"/>
          </a:bodyPr>
          <a:lstStyle/>
          <a:p>
            <a:r>
              <a:rPr lang="en-GB" dirty="0"/>
              <a:t>This work is not </a:t>
            </a:r>
            <a:r>
              <a:rPr lang="en-GB" dirty="0" smtClean="0"/>
              <a:t>about optimized </a:t>
            </a:r>
            <a:r>
              <a:rPr lang="en-GB" dirty="0" err="1"/>
              <a:t>SpMV</a:t>
            </a:r>
            <a:r>
              <a:rPr lang="en-GB" dirty="0"/>
              <a:t>!</a:t>
            </a:r>
          </a:p>
          <a:p>
            <a:pPr lvl="1"/>
            <a:r>
              <a:rPr lang="en-GB" dirty="0" smtClean="0"/>
              <a:t>We aim for a </a:t>
            </a:r>
            <a:r>
              <a:rPr lang="en-GB" b="1" dirty="0" smtClean="0"/>
              <a:t>generic architectural solution</a:t>
            </a:r>
          </a:p>
          <a:p>
            <a:r>
              <a:rPr lang="en-GB" dirty="0" smtClean="0"/>
              <a:t>Why </a:t>
            </a:r>
            <a:r>
              <a:rPr lang="en-GB" dirty="0" err="1" smtClean="0"/>
              <a:t>SpMV</a:t>
            </a:r>
            <a:r>
              <a:rPr lang="en-GB" dirty="0" smtClean="0"/>
              <a:t>?</a:t>
            </a:r>
          </a:p>
          <a:p>
            <a:pPr lvl="1"/>
            <a:r>
              <a:rPr lang="en-GB" dirty="0"/>
              <a:t>Representative of </a:t>
            </a:r>
            <a:r>
              <a:rPr lang="en-GB" b="1" dirty="0"/>
              <a:t>latency-tolerant, bandwidth-bound</a:t>
            </a:r>
            <a:r>
              <a:rPr lang="en-GB" dirty="0"/>
              <a:t> applications with </a:t>
            </a:r>
            <a:r>
              <a:rPr lang="en-GB" b="1" dirty="0" smtClean="0"/>
              <a:t>various degrees of locality</a:t>
            </a:r>
          </a:p>
          <a:p>
            <a:pPr lvl="1"/>
            <a:r>
              <a:rPr lang="en-GB" b="1" dirty="0" smtClean="0"/>
              <a:t>Important kernel </a:t>
            </a:r>
            <a:r>
              <a:rPr lang="en-GB" dirty="0" smtClean="0"/>
              <a:t>in many applications [5]</a:t>
            </a:r>
          </a:p>
          <a:p>
            <a:pPr lvl="1"/>
            <a:r>
              <a:rPr lang="en-GB" dirty="0" smtClean="0"/>
              <a:t>Several sparse </a:t>
            </a:r>
            <a:r>
              <a:rPr lang="en-GB" b="1" dirty="0" smtClean="0"/>
              <a:t>graph algorithms </a:t>
            </a:r>
            <a:r>
              <a:rPr lang="en-GB" dirty="0" smtClean="0"/>
              <a:t>can be mapped to it [6]</a:t>
            </a:r>
          </a:p>
        </p:txBody>
      </p:sp>
      <p:pic>
        <p:nvPicPr>
          <p:cNvPr id="6" name="Picture 5"/>
          <p:cNvPicPr>
            <a:picLocks noChangeAspect="1"/>
          </p:cNvPicPr>
          <p:nvPr/>
        </p:nvPicPr>
        <p:blipFill>
          <a:blip r:embed="rId3"/>
          <a:stretch>
            <a:fillRect/>
          </a:stretch>
        </p:blipFill>
        <p:spPr>
          <a:xfrm>
            <a:off x="1130030" y="1690688"/>
            <a:ext cx="4414736" cy="1598709"/>
          </a:xfrm>
          <a:prstGeom prst="rect">
            <a:avLst/>
          </a:prstGeom>
        </p:spPr>
      </p:pic>
      <p:sp>
        <p:nvSpPr>
          <p:cNvPr id="9" name="Slide Number Placeholder 8"/>
          <p:cNvSpPr>
            <a:spLocks noGrp="1"/>
          </p:cNvSpPr>
          <p:nvPr>
            <p:ph type="sldNum" sz="quarter" idx="12"/>
          </p:nvPr>
        </p:nvSpPr>
        <p:spPr/>
        <p:txBody>
          <a:bodyPr/>
          <a:lstStyle/>
          <a:p>
            <a:fld id="{CA030DB0-FDFB-4B67-8BAE-BD199550D61A}" type="slidenum">
              <a:rPr lang="en-GB" smtClean="0"/>
              <a:t>23</a:t>
            </a:fld>
            <a:endParaRPr lang="en-GB" dirty="0"/>
          </a:p>
        </p:txBody>
      </p:sp>
      <p:sp>
        <p:nvSpPr>
          <p:cNvPr id="10" name="TextBox 9"/>
          <p:cNvSpPr txBox="1"/>
          <p:nvPr/>
        </p:nvSpPr>
        <p:spPr>
          <a:xfrm>
            <a:off x="111009" y="6134364"/>
            <a:ext cx="9647513" cy="646331"/>
          </a:xfrm>
          <a:prstGeom prst="rect">
            <a:avLst/>
          </a:prstGeom>
          <a:noFill/>
        </p:spPr>
        <p:txBody>
          <a:bodyPr wrap="none" rtlCol="0">
            <a:spAutoFit/>
          </a:bodyPr>
          <a:lstStyle/>
          <a:p>
            <a:r>
              <a:rPr lang="en-GB" dirty="0" smtClean="0"/>
              <a:t>[5] A. </a:t>
            </a:r>
            <a:r>
              <a:rPr lang="en-GB" dirty="0" err="1" smtClean="0"/>
              <a:t>Ashari</a:t>
            </a:r>
            <a:r>
              <a:rPr lang="en-GB" dirty="0" smtClean="0"/>
              <a:t> et al. “Fast Sparse Matrix-Vector Multiplication on GPUs for graph applications” SC 2014</a:t>
            </a:r>
          </a:p>
          <a:p>
            <a:r>
              <a:rPr lang="en-GB" dirty="0" smtClean="0"/>
              <a:t>[6] J. </a:t>
            </a:r>
            <a:r>
              <a:rPr lang="en-GB" dirty="0" err="1" smtClean="0"/>
              <a:t>Kepner</a:t>
            </a:r>
            <a:r>
              <a:rPr lang="en-GB" dirty="0" smtClean="0"/>
              <a:t> and J. Gilbert “Graph Algorithms in the Language of Linear Algebra” SIAM 2011</a:t>
            </a:r>
            <a:endParaRPr lang="en-GB"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002" y="3383485"/>
            <a:ext cx="5859921" cy="2615942"/>
          </a:xfrm>
          <a:prstGeom prst="rect">
            <a:avLst/>
          </a:prstGeom>
        </p:spPr>
      </p:pic>
    </p:spTree>
    <p:extLst>
      <p:ext uri="{BB962C8B-B14F-4D97-AF65-F5344CB8AC3E}">
        <p14:creationId xmlns:p14="http://schemas.microsoft.com/office/powerpoint/2010/main" val="36210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6634054"/>
              </p:ext>
            </p:extLst>
          </p:nvPr>
        </p:nvGraphicFramePr>
        <p:xfrm>
          <a:off x="753188" y="1266190"/>
          <a:ext cx="8463934" cy="5090160"/>
        </p:xfrm>
        <a:graphic>
          <a:graphicData uri="http://schemas.openxmlformats.org/drawingml/2006/table">
            <a:tbl>
              <a:tblPr firstRow="1" bandRow="1">
                <a:tableStyleId>{5C22544A-7EE6-4342-B048-85BDC9FD1C3A}</a:tableStyleId>
              </a:tblPr>
              <a:tblGrid>
                <a:gridCol w="1497076">
                  <a:extLst>
                    <a:ext uri="{9D8B030D-6E8A-4147-A177-3AD203B41FA5}">
                      <a16:colId xmlns:a16="http://schemas.microsoft.com/office/drawing/2014/main" val="581486130"/>
                    </a:ext>
                  </a:extLst>
                </a:gridCol>
                <a:gridCol w="1161143">
                  <a:extLst>
                    <a:ext uri="{9D8B030D-6E8A-4147-A177-3AD203B41FA5}">
                      <a16:colId xmlns:a16="http://schemas.microsoft.com/office/drawing/2014/main" val="4284059365"/>
                    </a:ext>
                  </a:extLst>
                </a:gridCol>
                <a:gridCol w="1161143">
                  <a:extLst>
                    <a:ext uri="{9D8B030D-6E8A-4147-A177-3AD203B41FA5}">
                      <a16:colId xmlns:a16="http://schemas.microsoft.com/office/drawing/2014/main" val="1010167505"/>
                    </a:ext>
                  </a:extLst>
                </a:gridCol>
                <a:gridCol w="1161143">
                  <a:extLst>
                    <a:ext uri="{9D8B030D-6E8A-4147-A177-3AD203B41FA5}">
                      <a16:colId xmlns:a16="http://schemas.microsoft.com/office/drawing/2014/main" val="823852419"/>
                    </a:ext>
                  </a:extLst>
                </a:gridCol>
                <a:gridCol w="1161143">
                  <a:extLst>
                    <a:ext uri="{9D8B030D-6E8A-4147-A177-3AD203B41FA5}">
                      <a16:colId xmlns:a16="http://schemas.microsoft.com/office/drawing/2014/main" val="1937782473"/>
                    </a:ext>
                  </a:extLst>
                </a:gridCol>
                <a:gridCol w="1161143">
                  <a:extLst>
                    <a:ext uri="{9D8B030D-6E8A-4147-A177-3AD203B41FA5}">
                      <a16:colId xmlns:a16="http://schemas.microsoft.com/office/drawing/2014/main" val="942620444"/>
                    </a:ext>
                  </a:extLst>
                </a:gridCol>
                <a:gridCol w="1161143">
                  <a:extLst>
                    <a:ext uri="{9D8B030D-6E8A-4147-A177-3AD203B41FA5}">
                      <a16:colId xmlns:a16="http://schemas.microsoft.com/office/drawing/2014/main" val="1458737409"/>
                    </a:ext>
                  </a:extLst>
                </a:gridCol>
              </a:tblGrid>
              <a:tr h="370840">
                <a:tc>
                  <a:txBody>
                    <a:bodyPr/>
                    <a:lstStyle/>
                    <a:p>
                      <a:pPr algn="ctr"/>
                      <a:r>
                        <a:rPr lang="en-GB" dirty="0" smtClean="0"/>
                        <a:t>matrix</a:t>
                      </a:r>
                      <a:endParaRPr lang="en-GB" dirty="0"/>
                    </a:p>
                  </a:txBody>
                  <a:tcPr/>
                </a:tc>
                <a:tc>
                  <a:txBody>
                    <a:bodyPr/>
                    <a:lstStyle/>
                    <a:p>
                      <a:pPr algn="ctr"/>
                      <a:r>
                        <a:rPr lang="en-GB" dirty="0" smtClean="0"/>
                        <a:t>non-zero elements</a:t>
                      </a:r>
                      <a:endParaRPr lang="en-GB" dirty="0"/>
                    </a:p>
                  </a:txBody>
                  <a:tcPr/>
                </a:tc>
                <a:tc>
                  <a:txBody>
                    <a:bodyPr/>
                    <a:lstStyle/>
                    <a:p>
                      <a:pPr algn="ctr"/>
                      <a:r>
                        <a:rPr lang="en-GB" dirty="0" smtClean="0"/>
                        <a:t>rows</a:t>
                      </a:r>
                      <a:endParaRPr lang="en-GB" dirty="0"/>
                    </a:p>
                  </a:txBody>
                  <a:tcPr/>
                </a:tc>
                <a:tc>
                  <a:txBody>
                    <a:bodyPr/>
                    <a:lstStyle/>
                    <a:p>
                      <a:pPr algn="ctr"/>
                      <a:r>
                        <a:rPr lang="en-GB" dirty="0" smtClean="0"/>
                        <a:t>vector size</a:t>
                      </a:r>
                      <a:endParaRPr lang="en-GB" dirty="0"/>
                    </a:p>
                  </a:txBody>
                  <a:tcPr/>
                </a:tc>
                <a:tc gridSpan="3">
                  <a:txBody>
                    <a:bodyPr/>
                    <a:lstStyle/>
                    <a:p>
                      <a:pPr algn="ctr"/>
                      <a:r>
                        <a:rPr lang="en-GB" dirty="0" smtClean="0"/>
                        <a:t>stack distance percentiles</a:t>
                      </a:r>
                    </a:p>
                    <a:p>
                      <a:pPr algn="ctr"/>
                      <a:r>
                        <a:rPr lang="en-GB" dirty="0" smtClean="0"/>
                        <a:t>75%              90%              95%</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42381395"/>
                  </a:ext>
                </a:extLst>
              </a:tr>
              <a:tr h="370840">
                <a:tc>
                  <a:txBody>
                    <a:bodyPr/>
                    <a:lstStyle/>
                    <a:p>
                      <a:r>
                        <a:rPr lang="en-GB" dirty="0" smtClean="0"/>
                        <a:t>dblp-2010</a:t>
                      </a:r>
                      <a:endParaRPr lang="en-GB" dirty="0"/>
                    </a:p>
                  </a:txBody>
                  <a:tcPr/>
                </a:tc>
                <a:tc>
                  <a:txBody>
                    <a:bodyPr/>
                    <a:lstStyle/>
                    <a:p>
                      <a:r>
                        <a:rPr lang="en-GB" dirty="0" smtClean="0"/>
                        <a:t>1.62M</a:t>
                      </a:r>
                      <a:endParaRPr lang="en-GB" dirty="0"/>
                    </a:p>
                  </a:txBody>
                  <a:tcPr/>
                </a:tc>
                <a:tc>
                  <a:txBody>
                    <a:bodyPr/>
                    <a:lstStyle/>
                    <a:p>
                      <a:r>
                        <a:rPr lang="en-GB" dirty="0" smtClean="0"/>
                        <a:t>326k</a:t>
                      </a:r>
                      <a:endParaRPr lang="en-GB" dirty="0"/>
                    </a:p>
                  </a:txBody>
                  <a:tcPr/>
                </a:tc>
                <a:tc>
                  <a:txBody>
                    <a:bodyPr/>
                    <a:lstStyle/>
                    <a:p>
                      <a:r>
                        <a:rPr lang="en-GB" dirty="0" smtClean="0"/>
                        <a:t>1.24 MB</a:t>
                      </a:r>
                      <a:endParaRPr lang="en-GB" dirty="0"/>
                    </a:p>
                  </a:txBody>
                  <a:tcPr/>
                </a:tc>
                <a:tc>
                  <a:txBody>
                    <a:bodyPr/>
                    <a:lstStyle/>
                    <a:p>
                      <a:r>
                        <a:rPr lang="en-GB" dirty="0" smtClean="0"/>
                        <a:t>2</a:t>
                      </a:r>
                      <a:endParaRPr lang="en-GB" dirty="0"/>
                    </a:p>
                  </a:txBody>
                  <a:tcPr/>
                </a:tc>
                <a:tc>
                  <a:txBody>
                    <a:bodyPr/>
                    <a:lstStyle/>
                    <a:p>
                      <a:r>
                        <a:rPr lang="en-GB" dirty="0" smtClean="0"/>
                        <a:t>348</a:t>
                      </a:r>
                      <a:endParaRPr lang="en-GB" dirty="0"/>
                    </a:p>
                  </a:txBody>
                  <a:tcPr/>
                </a:tc>
                <a:tc>
                  <a:txBody>
                    <a:bodyPr/>
                    <a:lstStyle/>
                    <a:p>
                      <a:r>
                        <a:rPr lang="en-GB" dirty="0" smtClean="0"/>
                        <a:t>4.68k</a:t>
                      </a:r>
                      <a:endParaRPr lang="en-GB" dirty="0"/>
                    </a:p>
                  </a:txBody>
                  <a:tcPr/>
                </a:tc>
                <a:extLst>
                  <a:ext uri="{0D108BD9-81ED-4DB2-BD59-A6C34878D82A}">
                    <a16:rowId xmlns:a16="http://schemas.microsoft.com/office/drawing/2014/main" val="4038841577"/>
                  </a:ext>
                </a:extLst>
              </a:tr>
              <a:tr h="370840">
                <a:tc>
                  <a:txBody>
                    <a:bodyPr/>
                    <a:lstStyle/>
                    <a:p>
                      <a:r>
                        <a:rPr lang="en-GB" dirty="0" smtClean="0"/>
                        <a:t>pds-80</a:t>
                      </a:r>
                      <a:endParaRPr lang="en-GB" dirty="0"/>
                    </a:p>
                  </a:txBody>
                  <a:tcPr/>
                </a:tc>
                <a:tc>
                  <a:txBody>
                    <a:bodyPr/>
                    <a:lstStyle/>
                    <a:p>
                      <a:r>
                        <a:rPr lang="en-GB" dirty="0" smtClean="0"/>
                        <a:t>928k</a:t>
                      </a:r>
                      <a:endParaRPr lang="en-GB" dirty="0"/>
                    </a:p>
                  </a:txBody>
                  <a:tcPr/>
                </a:tc>
                <a:tc>
                  <a:txBody>
                    <a:bodyPr/>
                    <a:lstStyle/>
                    <a:p>
                      <a:r>
                        <a:rPr lang="en-GB" dirty="0" smtClean="0"/>
                        <a:t>129k</a:t>
                      </a:r>
                      <a:endParaRPr lang="en-GB" dirty="0"/>
                    </a:p>
                  </a:txBody>
                  <a:tcPr/>
                </a:tc>
                <a:tc>
                  <a:txBody>
                    <a:bodyPr/>
                    <a:lstStyle/>
                    <a:p>
                      <a:r>
                        <a:rPr lang="en-GB" dirty="0" smtClean="0"/>
                        <a:t>1.66 MB</a:t>
                      </a:r>
                      <a:endParaRPr lang="en-GB" dirty="0"/>
                    </a:p>
                  </a:txBody>
                  <a:tcPr/>
                </a:tc>
                <a:tc>
                  <a:txBody>
                    <a:bodyPr/>
                    <a:lstStyle/>
                    <a:p>
                      <a:r>
                        <a:rPr lang="en-GB" dirty="0" smtClean="0"/>
                        <a:t>26.3k</a:t>
                      </a:r>
                      <a:endParaRPr lang="en-GB" dirty="0"/>
                    </a:p>
                  </a:txBody>
                  <a:tcPr/>
                </a:tc>
                <a:tc>
                  <a:txBody>
                    <a:bodyPr/>
                    <a:lstStyle/>
                    <a:p>
                      <a:r>
                        <a:rPr lang="en-GB" dirty="0" smtClean="0"/>
                        <a:t>26.6k</a:t>
                      </a:r>
                      <a:endParaRPr lang="en-GB" dirty="0"/>
                    </a:p>
                  </a:txBody>
                  <a:tcPr/>
                </a:tc>
                <a:tc>
                  <a:txBody>
                    <a:bodyPr/>
                    <a:lstStyle/>
                    <a:p>
                      <a:r>
                        <a:rPr lang="en-GB" dirty="0" smtClean="0"/>
                        <a:t>26.6k</a:t>
                      </a:r>
                      <a:endParaRPr lang="en-GB" dirty="0"/>
                    </a:p>
                  </a:txBody>
                  <a:tcPr/>
                </a:tc>
                <a:extLst>
                  <a:ext uri="{0D108BD9-81ED-4DB2-BD59-A6C34878D82A}">
                    <a16:rowId xmlns:a16="http://schemas.microsoft.com/office/drawing/2014/main" val="2377121561"/>
                  </a:ext>
                </a:extLst>
              </a:tr>
              <a:tr h="370840">
                <a:tc>
                  <a:txBody>
                    <a:bodyPr/>
                    <a:lstStyle/>
                    <a:p>
                      <a:r>
                        <a:rPr lang="en-GB" dirty="0" smtClean="0"/>
                        <a:t>amazon-2008</a:t>
                      </a:r>
                      <a:endParaRPr lang="en-GB" dirty="0"/>
                    </a:p>
                  </a:txBody>
                  <a:tcPr/>
                </a:tc>
                <a:tc>
                  <a:txBody>
                    <a:bodyPr/>
                    <a:lstStyle/>
                    <a:p>
                      <a:r>
                        <a:rPr lang="en-GB" dirty="0" smtClean="0"/>
                        <a:t>5.16M</a:t>
                      </a:r>
                      <a:endParaRPr lang="en-GB" dirty="0"/>
                    </a:p>
                  </a:txBody>
                  <a:tcPr/>
                </a:tc>
                <a:tc>
                  <a:txBody>
                    <a:bodyPr/>
                    <a:lstStyle/>
                    <a:p>
                      <a:r>
                        <a:rPr lang="en-GB" dirty="0" smtClean="0"/>
                        <a:t>735k</a:t>
                      </a:r>
                      <a:endParaRPr lang="en-GB" dirty="0"/>
                    </a:p>
                  </a:txBody>
                  <a:tcPr/>
                </a:tc>
                <a:tc>
                  <a:txBody>
                    <a:bodyPr/>
                    <a:lstStyle/>
                    <a:p>
                      <a:r>
                        <a:rPr lang="en-GB" dirty="0" smtClean="0"/>
                        <a:t>2.81 MB</a:t>
                      </a:r>
                      <a:endParaRPr lang="en-GB" dirty="0"/>
                    </a:p>
                  </a:txBody>
                  <a:tcPr/>
                </a:tc>
                <a:tc>
                  <a:txBody>
                    <a:bodyPr/>
                    <a:lstStyle/>
                    <a:p>
                      <a:r>
                        <a:rPr lang="en-GB" dirty="0" smtClean="0"/>
                        <a:t>6</a:t>
                      </a:r>
                      <a:endParaRPr lang="en-GB" dirty="0"/>
                    </a:p>
                  </a:txBody>
                  <a:tcPr/>
                </a:tc>
                <a:tc>
                  <a:txBody>
                    <a:bodyPr/>
                    <a:lstStyle/>
                    <a:p>
                      <a:r>
                        <a:rPr lang="en-GB" dirty="0" smtClean="0"/>
                        <a:t>6.63k</a:t>
                      </a:r>
                      <a:endParaRPr lang="en-GB" dirty="0"/>
                    </a:p>
                  </a:txBody>
                  <a:tcPr/>
                </a:tc>
                <a:tc>
                  <a:txBody>
                    <a:bodyPr/>
                    <a:lstStyle/>
                    <a:p>
                      <a:r>
                        <a:rPr lang="en-GB" dirty="0" smtClean="0"/>
                        <a:t>19.3k</a:t>
                      </a:r>
                      <a:endParaRPr lang="en-GB" dirty="0"/>
                    </a:p>
                  </a:txBody>
                  <a:tcPr/>
                </a:tc>
                <a:extLst>
                  <a:ext uri="{0D108BD9-81ED-4DB2-BD59-A6C34878D82A}">
                    <a16:rowId xmlns:a16="http://schemas.microsoft.com/office/drawing/2014/main" val="1315687744"/>
                  </a:ext>
                </a:extLst>
              </a:tr>
              <a:tr h="370840">
                <a:tc>
                  <a:txBody>
                    <a:bodyPr/>
                    <a:lstStyle/>
                    <a:p>
                      <a:r>
                        <a:rPr lang="en-GB" dirty="0" err="1" smtClean="0"/>
                        <a:t>flickr</a:t>
                      </a:r>
                      <a:endParaRPr lang="en-GB" dirty="0"/>
                    </a:p>
                  </a:txBody>
                  <a:tcPr/>
                </a:tc>
                <a:tc>
                  <a:txBody>
                    <a:bodyPr/>
                    <a:lstStyle/>
                    <a:p>
                      <a:r>
                        <a:rPr lang="en-GB" dirty="0" smtClean="0"/>
                        <a:t>9.84M</a:t>
                      </a:r>
                      <a:endParaRPr lang="en-GB" dirty="0"/>
                    </a:p>
                  </a:txBody>
                  <a:tcPr/>
                </a:tc>
                <a:tc>
                  <a:txBody>
                    <a:bodyPr/>
                    <a:lstStyle/>
                    <a:p>
                      <a:r>
                        <a:rPr lang="en-GB" dirty="0" smtClean="0"/>
                        <a:t>821k</a:t>
                      </a:r>
                      <a:endParaRPr lang="en-GB" dirty="0"/>
                    </a:p>
                  </a:txBody>
                  <a:tcPr/>
                </a:tc>
                <a:tc>
                  <a:txBody>
                    <a:bodyPr/>
                    <a:lstStyle/>
                    <a:p>
                      <a:r>
                        <a:rPr lang="en-GB" dirty="0" smtClean="0"/>
                        <a:t>3.13</a:t>
                      </a:r>
                      <a:r>
                        <a:rPr lang="en-GB" baseline="0" dirty="0" smtClean="0"/>
                        <a:t> MB</a:t>
                      </a:r>
                      <a:endParaRPr lang="en-GB" dirty="0"/>
                    </a:p>
                  </a:txBody>
                  <a:tcPr/>
                </a:tc>
                <a:tc>
                  <a:txBody>
                    <a:bodyPr/>
                    <a:lstStyle/>
                    <a:p>
                      <a:r>
                        <a:rPr lang="en-GB" dirty="0" smtClean="0"/>
                        <a:t>3.29k</a:t>
                      </a:r>
                      <a:endParaRPr lang="en-GB" dirty="0"/>
                    </a:p>
                  </a:txBody>
                  <a:tcPr/>
                </a:tc>
                <a:tc>
                  <a:txBody>
                    <a:bodyPr/>
                    <a:lstStyle/>
                    <a:p>
                      <a:r>
                        <a:rPr lang="en-GB" dirty="0" smtClean="0"/>
                        <a:t>8.26k</a:t>
                      </a:r>
                      <a:endParaRPr lang="en-GB" dirty="0"/>
                    </a:p>
                  </a:txBody>
                  <a:tcPr/>
                </a:tc>
                <a:tc>
                  <a:txBody>
                    <a:bodyPr/>
                    <a:lstStyle/>
                    <a:p>
                      <a:r>
                        <a:rPr lang="en-GB" dirty="0" smtClean="0"/>
                        <a:t>14.5k</a:t>
                      </a:r>
                      <a:endParaRPr lang="en-GB" dirty="0"/>
                    </a:p>
                  </a:txBody>
                  <a:tcPr/>
                </a:tc>
                <a:extLst>
                  <a:ext uri="{0D108BD9-81ED-4DB2-BD59-A6C34878D82A}">
                    <a16:rowId xmlns:a16="http://schemas.microsoft.com/office/drawing/2014/main" val="1745512170"/>
                  </a:ext>
                </a:extLst>
              </a:tr>
              <a:tr h="370840">
                <a:tc>
                  <a:txBody>
                    <a:bodyPr/>
                    <a:lstStyle/>
                    <a:p>
                      <a:r>
                        <a:rPr lang="en-GB" dirty="0" smtClean="0"/>
                        <a:t>eu-2005</a:t>
                      </a:r>
                      <a:endParaRPr lang="en-GB" dirty="0"/>
                    </a:p>
                  </a:txBody>
                  <a:tcPr/>
                </a:tc>
                <a:tc>
                  <a:txBody>
                    <a:bodyPr/>
                    <a:lstStyle/>
                    <a:p>
                      <a:r>
                        <a:rPr lang="en-GB" dirty="0" smtClean="0"/>
                        <a:t>19.2M</a:t>
                      </a:r>
                      <a:endParaRPr lang="en-GB" dirty="0"/>
                    </a:p>
                  </a:txBody>
                  <a:tcPr/>
                </a:tc>
                <a:tc>
                  <a:txBody>
                    <a:bodyPr/>
                    <a:lstStyle/>
                    <a:p>
                      <a:r>
                        <a:rPr lang="en-GB" dirty="0" smtClean="0"/>
                        <a:t>863k</a:t>
                      </a:r>
                      <a:endParaRPr lang="en-GB" dirty="0"/>
                    </a:p>
                  </a:txBody>
                  <a:tcPr/>
                </a:tc>
                <a:tc>
                  <a:txBody>
                    <a:bodyPr/>
                    <a:lstStyle/>
                    <a:p>
                      <a:r>
                        <a:rPr lang="en-GB" dirty="0" smtClean="0"/>
                        <a:t>3.29 MB</a:t>
                      </a:r>
                      <a:endParaRPr lang="en-GB" dirty="0"/>
                    </a:p>
                  </a:txBody>
                  <a:tcPr/>
                </a:tc>
                <a:tc>
                  <a:txBody>
                    <a:bodyPr/>
                    <a:lstStyle/>
                    <a:p>
                      <a:r>
                        <a:rPr lang="en-GB" dirty="0" smtClean="0"/>
                        <a:t>5</a:t>
                      </a:r>
                      <a:endParaRPr lang="en-GB" dirty="0"/>
                    </a:p>
                  </a:txBody>
                  <a:tcPr/>
                </a:tc>
                <a:tc>
                  <a:txBody>
                    <a:bodyPr/>
                    <a:lstStyle/>
                    <a:p>
                      <a:r>
                        <a:rPr lang="en-GB" dirty="0" smtClean="0"/>
                        <a:t>26</a:t>
                      </a:r>
                      <a:endParaRPr lang="en-GB" dirty="0"/>
                    </a:p>
                  </a:txBody>
                  <a:tcPr/>
                </a:tc>
                <a:tc>
                  <a:txBody>
                    <a:bodyPr/>
                    <a:lstStyle/>
                    <a:p>
                      <a:r>
                        <a:rPr lang="en-GB" dirty="0" smtClean="0"/>
                        <a:t>69</a:t>
                      </a:r>
                      <a:endParaRPr lang="en-GB" dirty="0"/>
                    </a:p>
                  </a:txBody>
                  <a:tcPr/>
                </a:tc>
                <a:extLst>
                  <a:ext uri="{0D108BD9-81ED-4DB2-BD59-A6C34878D82A}">
                    <a16:rowId xmlns:a16="http://schemas.microsoft.com/office/drawing/2014/main" val="2544808908"/>
                  </a:ext>
                </a:extLst>
              </a:tr>
              <a:tr h="370840">
                <a:tc>
                  <a:txBody>
                    <a:bodyPr/>
                    <a:lstStyle/>
                    <a:p>
                      <a:r>
                        <a:rPr lang="en-GB" dirty="0" smtClean="0"/>
                        <a:t>webbase_1M</a:t>
                      </a:r>
                      <a:endParaRPr lang="en-GB" dirty="0"/>
                    </a:p>
                  </a:txBody>
                  <a:tcPr/>
                </a:tc>
                <a:tc>
                  <a:txBody>
                    <a:bodyPr/>
                    <a:lstStyle/>
                    <a:p>
                      <a:r>
                        <a:rPr lang="en-GB" dirty="0" smtClean="0"/>
                        <a:t>3.10M</a:t>
                      </a:r>
                      <a:endParaRPr lang="en-GB" dirty="0"/>
                    </a:p>
                  </a:txBody>
                  <a:tcPr/>
                </a:tc>
                <a:tc>
                  <a:txBody>
                    <a:bodyPr/>
                    <a:lstStyle/>
                    <a:p>
                      <a:r>
                        <a:rPr lang="en-GB" dirty="0" smtClean="0"/>
                        <a:t>1.00M</a:t>
                      </a:r>
                      <a:endParaRPr lang="en-GB" dirty="0"/>
                    </a:p>
                  </a:txBody>
                  <a:tcPr/>
                </a:tc>
                <a:tc>
                  <a:txBody>
                    <a:bodyPr/>
                    <a:lstStyle/>
                    <a:p>
                      <a:r>
                        <a:rPr lang="en-GB" dirty="0" smtClean="0"/>
                        <a:t>3.81 MB</a:t>
                      </a:r>
                      <a:endParaRPr lang="en-GB" dirty="0"/>
                    </a:p>
                  </a:txBody>
                  <a:tcPr/>
                </a:tc>
                <a:tc>
                  <a:txBody>
                    <a:bodyPr/>
                    <a:lstStyle/>
                    <a:p>
                      <a:r>
                        <a:rPr lang="en-GB" dirty="0" smtClean="0"/>
                        <a:t>2</a:t>
                      </a:r>
                      <a:endParaRPr lang="en-GB" dirty="0"/>
                    </a:p>
                  </a:txBody>
                  <a:tcPr/>
                </a:tc>
                <a:tc>
                  <a:txBody>
                    <a:bodyPr/>
                    <a:lstStyle/>
                    <a:p>
                      <a:r>
                        <a:rPr lang="en-GB" dirty="0" smtClean="0"/>
                        <a:t>19</a:t>
                      </a:r>
                      <a:endParaRPr lang="en-GB" dirty="0"/>
                    </a:p>
                  </a:txBody>
                  <a:tcPr/>
                </a:tc>
                <a:tc>
                  <a:txBody>
                    <a:bodyPr/>
                    <a:lstStyle/>
                    <a:p>
                      <a:r>
                        <a:rPr lang="en-GB" dirty="0" smtClean="0"/>
                        <a:t>323</a:t>
                      </a:r>
                      <a:endParaRPr lang="en-GB" dirty="0"/>
                    </a:p>
                  </a:txBody>
                  <a:tcPr/>
                </a:tc>
                <a:extLst>
                  <a:ext uri="{0D108BD9-81ED-4DB2-BD59-A6C34878D82A}">
                    <a16:rowId xmlns:a16="http://schemas.microsoft.com/office/drawing/2014/main" val="4087527872"/>
                  </a:ext>
                </a:extLst>
              </a:tr>
              <a:tr h="370840">
                <a:tc>
                  <a:txBody>
                    <a:bodyPr/>
                    <a:lstStyle/>
                    <a:p>
                      <a:r>
                        <a:rPr lang="en-GB" dirty="0" smtClean="0"/>
                        <a:t>rail4284</a:t>
                      </a:r>
                      <a:endParaRPr lang="en-GB" dirty="0"/>
                    </a:p>
                  </a:txBody>
                  <a:tcPr/>
                </a:tc>
                <a:tc>
                  <a:txBody>
                    <a:bodyPr/>
                    <a:lstStyle/>
                    <a:p>
                      <a:r>
                        <a:rPr lang="en-GB" dirty="0" smtClean="0"/>
                        <a:t>11.3M</a:t>
                      </a:r>
                      <a:endParaRPr lang="en-GB" dirty="0"/>
                    </a:p>
                  </a:txBody>
                  <a:tcPr/>
                </a:tc>
                <a:tc>
                  <a:txBody>
                    <a:bodyPr/>
                    <a:lstStyle/>
                    <a:p>
                      <a:r>
                        <a:rPr lang="en-GB" dirty="0" smtClean="0"/>
                        <a:t>4.28k</a:t>
                      </a:r>
                      <a:endParaRPr lang="en-GB" dirty="0"/>
                    </a:p>
                  </a:txBody>
                  <a:tcPr/>
                </a:tc>
                <a:tc>
                  <a:txBody>
                    <a:bodyPr/>
                    <a:lstStyle/>
                    <a:p>
                      <a:r>
                        <a:rPr lang="en-GB" dirty="0" smtClean="0"/>
                        <a:t>4.18 MB</a:t>
                      </a:r>
                      <a:endParaRPr lang="en-GB" dirty="0"/>
                    </a:p>
                  </a:txBody>
                  <a:tcPr/>
                </a:tc>
                <a:tc>
                  <a:txBody>
                    <a:bodyPr/>
                    <a:lstStyle/>
                    <a:p>
                      <a:r>
                        <a:rPr lang="en-GB" dirty="0" smtClean="0"/>
                        <a:t>0</a:t>
                      </a:r>
                      <a:endParaRPr lang="en-GB" dirty="0"/>
                    </a:p>
                  </a:txBody>
                  <a:tcPr/>
                </a:tc>
                <a:tc>
                  <a:txBody>
                    <a:bodyPr/>
                    <a:lstStyle/>
                    <a:p>
                      <a:r>
                        <a:rPr lang="en-GB" dirty="0" smtClean="0"/>
                        <a:t>13.3k</a:t>
                      </a:r>
                      <a:endParaRPr lang="en-GB" dirty="0"/>
                    </a:p>
                  </a:txBody>
                  <a:tcPr/>
                </a:tc>
                <a:tc>
                  <a:txBody>
                    <a:bodyPr/>
                    <a:lstStyle/>
                    <a:p>
                      <a:r>
                        <a:rPr lang="en-GB" dirty="0" smtClean="0"/>
                        <a:t>35.4k</a:t>
                      </a:r>
                      <a:endParaRPr lang="en-GB" dirty="0"/>
                    </a:p>
                  </a:txBody>
                  <a:tcPr/>
                </a:tc>
                <a:extLst>
                  <a:ext uri="{0D108BD9-81ED-4DB2-BD59-A6C34878D82A}">
                    <a16:rowId xmlns:a16="http://schemas.microsoft.com/office/drawing/2014/main" val="1842616388"/>
                  </a:ext>
                </a:extLst>
              </a:tr>
              <a:tr h="370840">
                <a:tc>
                  <a:txBody>
                    <a:bodyPr/>
                    <a:lstStyle/>
                    <a:p>
                      <a:r>
                        <a:rPr lang="en-GB" dirty="0" err="1" smtClean="0"/>
                        <a:t>youtube</a:t>
                      </a:r>
                      <a:endParaRPr lang="en-GB" dirty="0"/>
                    </a:p>
                  </a:txBody>
                  <a:tcPr/>
                </a:tc>
                <a:tc>
                  <a:txBody>
                    <a:bodyPr/>
                    <a:lstStyle/>
                    <a:p>
                      <a:r>
                        <a:rPr lang="en-GB" dirty="0" smtClean="0"/>
                        <a:t>5.97M</a:t>
                      </a:r>
                      <a:endParaRPr lang="en-GB" dirty="0"/>
                    </a:p>
                  </a:txBody>
                  <a:tcPr/>
                </a:tc>
                <a:tc>
                  <a:txBody>
                    <a:bodyPr/>
                    <a:lstStyle/>
                    <a:p>
                      <a:r>
                        <a:rPr lang="en-GB" dirty="0" smtClean="0"/>
                        <a:t>1.13M</a:t>
                      </a:r>
                      <a:endParaRPr lang="en-GB" dirty="0"/>
                    </a:p>
                  </a:txBody>
                  <a:tcPr/>
                </a:tc>
                <a:tc>
                  <a:txBody>
                    <a:bodyPr/>
                    <a:lstStyle/>
                    <a:p>
                      <a:r>
                        <a:rPr lang="en-GB" dirty="0" smtClean="0"/>
                        <a:t>4.33 MB</a:t>
                      </a:r>
                      <a:endParaRPr lang="en-GB" dirty="0"/>
                    </a:p>
                  </a:txBody>
                  <a:tcPr/>
                </a:tc>
                <a:tc>
                  <a:txBody>
                    <a:bodyPr/>
                    <a:lstStyle/>
                    <a:p>
                      <a:r>
                        <a:rPr lang="en-GB" dirty="0" smtClean="0"/>
                        <a:t>5.8k</a:t>
                      </a:r>
                      <a:endParaRPr lang="en-GB" dirty="0"/>
                    </a:p>
                  </a:txBody>
                  <a:tcPr/>
                </a:tc>
                <a:tc>
                  <a:txBody>
                    <a:bodyPr/>
                    <a:lstStyle/>
                    <a:p>
                      <a:r>
                        <a:rPr lang="en-GB" dirty="0" smtClean="0"/>
                        <a:t>20.6k</a:t>
                      </a:r>
                      <a:endParaRPr lang="en-GB" dirty="0"/>
                    </a:p>
                  </a:txBody>
                  <a:tcPr/>
                </a:tc>
                <a:tc>
                  <a:txBody>
                    <a:bodyPr/>
                    <a:lstStyle/>
                    <a:p>
                      <a:r>
                        <a:rPr lang="en-GB" dirty="0" smtClean="0"/>
                        <a:t>32.6k</a:t>
                      </a:r>
                      <a:endParaRPr lang="en-GB" dirty="0"/>
                    </a:p>
                  </a:txBody>
                  <a:tcPr/>
                </a:tc>
                <a:extLst>
                  <a:ext uri="{0D108BD9-81ED-4DB2-BD59-A6C34878D82A}">
                    <a16:rowId xmlns:a16="http://schemas.microsoft.com/office/drawing/2014/main" val="1331526132"/>
                  </a:ext>
                </a:extLst>
              </a:tr>
              <a:tr h="370840">
                <a:tc>
                  <a:txBody>
                    <a:bodyPr/>
                    <a:lstStyle/>
                    <a:p>
                      <a:r>
                        <a:rPr lang="en-GB" dirty="0" smtClean="0"/>
                        <a:t>in-2004</a:t>
                      </a:r>
                      <a:endParaRPr lang="en-GB" dirty="0"/>
                    </a:p>
                  </a:txBody>
                  <a:tcPr/>
                </a:tc>
                <a:tc>
                  <a:txBody>
                    <a:bodyPr/>
                    <a:lstStyle/>
                    <a:p>
                      <a:r>
                        <a:rPr lang="en-GB" dirty="0" smtClean="0"/>
                        <a:t>16.9M</a:t>
                      </a:r>
                      <a:endParaRPr lang="en-GB" dirty="0"/>
                    </a:p>
                  </a:txBody>
                  <a:tcPr/>
                </a:tc>
                <a:tc>
                  <a:txBody>
                    <a:bodyPr/>
                    <a:lstStyle/>
                    <a:p>
                      <a:r>
                        <a:rPr lang="en-GB" dirty="0" smtClean="0"/>
                        <a:t>1.38M</a:t>
                      </a:r>
                      <a:endParaRPr lang="en-GB" dirty="0"/>
                    </a:p>
                  </a:txBody>
                  <a:tcPr/>
                </a:tc>
                <a:tc>
                  <a:txBody>
                    <a:bodyPr/>
                    <a:lstStyle/>
                    <a:p>
                      <a:r>
                        <a:rPr lang="en-GB" dirty="0" smtClean="0"/>
                        <a:t>5.28 MB</a:t>
                      </a:r>
                      <a:endParaRPr lang="en-GB" dirty="0"/>
                    </a:p>
                  </a:txBody>
                  <a:tcPr/>
                </a:tc>
                <a:tc>
                  <a:txBody>
                    <a:bodyPr/>
                    <a:lstStyle/>
                    <a:p>
                      <a:r>
                        <a:rPr lang="en-GB" dirty="0" smtClean="0"/>
                        <a:t>0</a:t>
                      </a:r>
                      <a:endParaRPr lang="en-GB" dirty="0"/>
                    </a:p>
                  </a:txBody>
                  <a:tcPr/>
                </a:tc>
                <a:tc>
                  <a:txBody>
                    <a:bodyPr/>
                    <a:lstStyle/>
                    <a:p>
                      <a:r>
                        <a:rPr lang="en-GB" dirty="0" smtClean="0"/>
                        <a:t>4</a:t>
                      </a:r>
                      <a:endParaRPr lang="en-GB" dirty="0"/>
                    </a:p>
                  </a:txBody>
                  <a:tcPr/>
                </a:tc>
                <a:tc>
                  <a:txBody>
                    <a:bodyPr/>
                    <a:lstStyle/>
                    <a:p>
                      <a:r>
                        <a:rPr lang="en-GB" dirty="0" smtClean="0"/>
                        <a:t>11</a:t>
                      </a:r>
                      <a:endParaRPr lang="en-GB" dirty="0"/>
                    </a:p>
                  </a:txBody>
                  <a:tcPr/>
                </a:tc>
                <a:extLst>
                  <a:ext uri="{0D108BD9-81ED-4DB2-BD59-A6C34878D82A}">
                    <a16:rowId xmlns:a16="http://schemas.microsoft.com/office/drawing/2014/main" val="1909868991"/>
                  </a:ext>
                </a:extLst>
              </a:tr>
              <a:tr h="370840">
                <a:tc>
                  <a:txBody>
                    <a:bodyPr/>
                    <a:lstStyle/>
                    <a:p>
                      <a:r>
                        <a:rPr lang="en-GB" dirty="0" err="1" smtClean="0"/>
                        <a:t>ljournal</a:t>
                      </a:r>
                      <a:endParaRPr lang="en-GB" dirty="0"/>
                    </a:p>
                  </a:txBody>
                  <a:tcPr/>
                </a:tc>
                <a:tc>
                  <a:txBody>
                    <a:bodyPr/>
                    <a:lstStyle/>
                    <a:p>
                      <a:r>
                        <a:rPr lang="en-GB" dirty="0" smtClean="0"/>
                        <a:t>79.0M</a:t>
                      </a:r>
                      <a:endParaRPr lang="en-GB" dirty="0"/>
                    </a:p>
                  </a:txBody>
                  <a:tcPr/>
                </a:tc>
                <a:tc>
                  <a:txBody>
                    <a:bodyPr/>
                    <a:lstStyle/>
                    <a:p>
                      <a:r>
                        <a:rPr lang="en-GB" dirty="0" smtClean="0"/>
                        <a:t>5.36M</a:t>
                      </a:r>
                      <a:endParaRPr lang="en-GB" dirty="0"/>
                    </a:p>
                  </a:txBody>
                  <a:tcPr/>
                </a:tc>
                <a:tc>
                  <a:txBody>
                    <a:bodyPr/>
                    <a:lstStyle/>
                    <a:p>
                      <a:r>
                        <a:rPr lang="en-GB" dirty="0" smtClean="0"/>
                        <a:t>20.5 MB</a:t>
                      </a:r>
                      <a:endParaRPr lang="en-GB" dirty="0"/>
                    </a:p>
                  </a:txBody>
                  <a:tcPr/>
                </a:tc>
                <a:tc>
                  <a:txBody>
                    <a:bodyPr/>
                    <a:lstStyle/>
                    <a:p>
                      <a:r>
                        <a:rPr lang="en-GB" dirty="0" smtClean="0"/>
                        <a:t>19.3k</a:t>
                      </a:r>
                      <a:endParaRPr lang="en-GB" dirty="0"/>
                    </a:p>
                  </a:txBody>
                  <a:tcPr/>
                </a:tc>
                <a:tc>
                  <a:txBody>
                    <a:bodyPr/>
                    <a:lstStyle/>
                    <a:p>
                      <a:r>
                        <a:rPr lang="en-GB" dirty="0" smtClean="0"/>
                        <a:t>120k</a:t>
                      </a:r>
                      <a:endParaRPr lang="en-GB" dirty="0"/>
                    </a:p>
                  </a:txBody>
                  <a:tcPr/>
                </a:tc>
                <a:tc>
                  <a:txBody>
                    <a:bodyPr/>
                    <a:lstStyle/>
                    <a:p>
                      <a:r>
                        <a:rPr lang="en-GB" dirty="0" smtClean="0"/>
                        <a:t>184k</a:t>
                      </a:r>
                      <a:endParaRPr lang="en-GB" dirty="0"/>
                    </a:p>
                  </a:txBody>
                  <a:tcPr/>
                </a:tc>
                <a:extLst>
                  <a:ext uri="{0D108BD9-81ED-4DB2-BD59-A6C34878D82A}">
                    <a16:rowId xmlns:a16="http://schemas.microsoft.com/office/drawing/2014/main" val="2328509548"/>
                  </a:ext>
                </a:extLst>
              </a:tr>
              <a:tr h="370840">
                <a:tc>
                  <a:txBody>
                    <a:bodyPr/>
                    <a:lstStyle/>
                    <a:p>
                      <a:r>
                        <a:rPr lang="en-GB" dirty="0" smtClean="0"/>
                        <a:t>mawi1234</a:t>
                      </a:r>
                      <a:endParaRPr lang="en-GB" dirty="0"/>
                    </a:p>
                  </a:txBody>
                  <a:tcPr/>
                </a:tc>
                <a:tc>
                  <a:txBody>
                    <a:bodyPr/>
                    <a:lstStyle/>
                    <a:p>
                      <a:r>
                        <a:rPr lang="en-GB" dirty="0" smtClean="0"/>
                        <a:t>38.0M</a:t>
                      </a:r>
                      <a:endParaRPr lang="en-GB" dirty="0"/>
                    </a:p>
                  </a:txBody>
                  <a:tcPr/>
                </a:tc>
                <a:tc>
                  <a:txBody>
                    <a:bodyPr/>
                    <a:lstStyle/>
                    <a:p>
                      <a:r>
                        <a:rPr lang="en-GB" dirty="0" smtClean="0"/>
                        <a:t>18.6M</a:t>
                      </a:r>
                      <a:endParaRPr lang="en-GB" dirty="0"/>
                    </a:p>
                  </a:txBody>
                  <a:tcPr/>
                </a:tc>
                <a:tc>
                  <a:txBody>
                    <a:bodyPr/>
                    <a:lstStyle/>
                    <a:p>
                      <a:r>
                        <a:rPr lang="en-GB" dirty="0" smtClean="0"/>
                        <a:t>70.8 MB</a:t>
                      </a:r>
                      <a:endParaRPr lang="en-GB" dirty="0"/>
                    </a:p>
                  </a:txBody>
                  <a:tcPr/>
                </a:tc>
                <a:tc>
                  <a:txBody>
                    <a:bodyPr/>
                    <a:lstStyle/>
                    <a:p>
                      <a:r>
                        <a:rPr lang="en-GB" dirty="0" smtClean="0"/>
                        <a:t>20.9k</a:t>
                      </a:r>
                      <a:endParaRPr lang="en-GB" dirty="0"/>
                    </a:p>
                  </a:txBody>
                  <a:tcPr/>
                </a:tc>
                <a:tc>
                  <a:txBody>
                    <a:bodyPr/>
                    <a:lstStyle/>
                    <a:p>
                      <a:r>
                        <a:rPr lang="en-GB" dirty="0" smtClean="0"/>
                        <a:t>176k</a:t>
                      </a:r>
                      <a:endParaRPr lang="en-GB" dirty="0"/>
                    </a:p>
                  </a:txBody>
                  <a:tcPr/>
                </a:tc>
                <a:tc>
                  <a:txBody>
                    <a:bodyPr/>
                    <a:lstStyle/>
                    <a:p>
                      <a:r>
                        <a:rPr lang="en-GB" dirty="0" smtClean="0"/>
                        <a:t>609k</a:t>
                      </a:r>
                      <a:endParaRPr lang="en-GB" dirty="0"/>
                    </a:p>
                  </a:txBody>
                  <a:tcPr/>
                </a:tc>
                <a:extLst>
                  <a:ext uri="{0D108BD9-81ED-4DB2-BD59-A6C34878D82A}">
                    <a16:rowId xmlns:a16="http://schemas.microsoft.com/office/drawing/2014/main" val="3489921997"/>
                  </a:ext>
                </a:extLst>
              </a:tr>
              <a:tr h="370840">
                <a:tc>
                  <a:txBody>
                    <a:bodyPr/>
                    <a:lstStyle/>
                    <a:p>
                      <a:r>
                        <a:rPr lang="en-GB" dirty="0" err="1" smtClean="0"/>
                        <a:t>road_usa</a:t>
                      </a:r>
                      <a:endParaRPr lang="en-GB" dirty="0"/>
                    </a:p>
                  </a:txBody>
                  <a:tcPr/>
                </a:tc>
                <a:tc>
                  <a:txBody>
                    <a:bodyPr/>
                    <a:lstStyle/>
                    <a:p>
                      <a:r>
                        <a:rPr lang="en-GB" dirty="0" smtClean="0"/>
                        <a:t>57.7M</a:t>
                      </a:r>
                      <a:endParaRPr lang="en-GB" dirty="0"/>
                    </a:p>
                  </a:txBody>
                  <a:tcPr/>
                </a:tc>
                <a:tc>
                  <a:txBody>
                    <a:bodyPr/>
                    <a:lstStyle/>
                    <a:p>
                      <a:r>
                        <a:rPr lang="en-GB" dirty="0" smtClean="0"/>
                        <a:t>23.9M</a:t>
                      </a:r>
                      <a:endParaRPr lang="en-GB" dirty="0"/>
                    </a:p>
                  </a:txBody>
                  <a:tcPr/>
                </a:tc>
                <a:tc>
                  <a:txBody>
                    <a:bodyPr/>
                    <a:lstStyle/>
                    <a:p>
                      <a:r>
                        <a:rPr lang="en-GB" dirty="0" smtClean="0"/>
                        <a:t>91.4 MB</a:t>
                      </a:r>
                      <a:endParaRPr lang="en-GB" dirty="0"/>
                    </a:p>
                  </a:txBody>
                  <a:tcPr/>
                </a:tc>
                <a:tc>
                  <a:txBody>
                    <a:bodyPr/>
                    <a:lstStyle/>
                    <a:p>
                      <a:r>
                        <a:rPr lang="en-GB" dirty="0" smtClean="0"/>
                        <a:t>31</a:t>
                      </a:r>
                      <a:endParaRPr lang="en-GB" dirty="0"/>
                    </a:p>
                  </a:txBody>
                  <a:tcPr/>
                </a:tc>
                <a:tc>
                  <a:txBody>
                    <a:bodyPr/>
                    <a:lstStyle/>
                    <a:p>
                      <a:r>
                        <a:rPr lang="en-GB" dirty="0" smtClean="0"/>
                        <a:t>601</a:t>
                      </a:r>
                      <a:endParaRPr lang="en-GB" dirty="0"/>
                    </a:p>
                  </a:txBody>
                  <a:tcPr/>
                </a:tc>
                <a:tc>
                  <a:txBody>
                    <a:bodyPr/>
                    <a:lstStyle/>
                    <a:p>
                      <a:r>
                        <a:rPr lang="en-GB" dirty="0" smtClean="0"/>
                        <a:t>158k</a:t>
                      </a:r>
                      <a:endParaRPr lang="en-GB" dirty="0"/>
                    </a:p>
                  </a:txBody>
                  <a:tcPr/>
                </a:tc>
                <a:extLst>
                  <a:ext uri="{0D108BD9-81ED-4DB2-BD59-A6C34878D82A}">
                    <a16:rowId xmlns:a16="http://schemas.microsoft.com/office/drawing/2014/main" val="2660939152"/>
                  </a:ext>
                </a:extLst>
              </a:tr>
            </a:tbl>
          </a:graphicData>
        </a:graphic>
      </p:graphicFrame>
      <p:sp>
        <p:nvSpPr>
          <p:cNvPr id="2" name="Title 1"/>
          <p:cNvSpPr>
            <a:spLocks noGrp="1"/>
          </p:cNvSpPr>
          <p:nvPr>
            <p:ph type="title"/>
          </p:nvPr>
        </p:nvSpPr>
        <p:spPr/>
        <p:txBody>
          <a:bodyPr/>
          <a:lstStyle/>
          <a:p>
            <a:r>
              <a:rPr lang="en-GB" dirty="0" smtClean="0"/>
              <a:t>Benchmark Matrices</a:t>
            </a:r>
            <a:endParaRPr lang="en-GB" dirty="0"/>
          </a:p>
        </p:txBody>
      </p:sp>
      <p:cxnSp>
        <p:nvCxnSpPr>
          <p:cNvPr id="7" name="Straight Connector 6"/>
          <p:cNvCxnSpPr/>
          <p:nvPr/>
        </p:nvCxnSpPr>
        <p:spPr>
          <a:xfrm flipH="1">
            <a:off x="621266" y="2650449"/>
            <a:ext cx="9158406" cy="30486"/>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11" name="Slide Number Placeholder 10"/>
          <p:cNvSpPr>
            <a:spLocks noGrp="1"/>
          </p:cNvSpPr>
          <p:nvPr>
            <p:ph type="sldNum" sz="quarter" idx="12"/>
          </p:nvPr>
        </p:nvSpPr>
        <p:spPr/>
        <p:txBody>
          <a:bodyPr/>
          <a:lstStyle/>
          <a:p>
            <a:fld id="{CA030DB0-FDFB-4B67-8BAE-BD199550D61A}" type="slidenum">
              <a:rPr lang="en-GB" smtClean="0"/>
              <a:t>24</a:t>
            </a:fld>
            <a:endParaRPr lang="en-GB"/>
          </a:p>
        </p:txBody>
      </p:sp>
      <p:cxnSp>
        <p:nvCxnSpPr>
          <p:cNvPr id="5" name="Straight Arrow Connector 4"/>
          <p:cNvCxnSpPr/>
          <p:nvPr/>
        </p:nvCxnSpPr>
        <p:spPr>
          <a:xfrm>
            <a:off x="9436988" y="2504756"/>
            <a:ext cx="0" cy="3988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9476529" y="2765362"/>
            <a:ext cx="2357440" cy="461665"/>
          </a:xfrm>
          <a:prstGeom prst="rect">
            <a:avLst/>
          </a:prstGeom>
          <a:noFill/>
        </p:spPr>
        <p:txBody>
          <a:bodyPr wrap="none" rtlCol="0">
            <a:spAutoFit/>
          </a:bodyPr>
          <a:lstStyle/>
          <a:p>
            <a:r>
              <a:rPr lang="en-GB" sz="2400" dirty="0" smtClean="0"/>
              <a:t>&gt; total BRAM size</a:t>
            </a:r>
            <a:endParaRPr lang="en-GB" sz="2400" dirty="0"/>
          </a:p>
        </p:txBody>
      </p:sp>
      <p:sp>
        <p:nvSpPr>
          <p:cNvPr id="20" name="Rectangle 19"/>
          <p:cNvSpPr/>
          <p:nvPr/>
        </p:nvSpPr>
        <p:spPr>
          <a:xfrm>
            <a:off x="5713542" y="1276127"/>
            <a:ext cx="3503580" cy="5080223"/>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7686815" y="632069"/>
            <a:ext cx="4451668" cy="461665"/>
          </a:xfrm>
          <a:prstGeom prst="rect">
            <a:avLst/>
          </a:prstGeom>
          <a:noFill/>
        </p:spPr>
        <p:txBody>
          <a:bodyPr wrap="none" rtlCol="0">
            <a:spAutoFit/>
          </a:bodyPr>
          <a:lstStyle/>
          <a:p>
            <a:r>
              <a:rPr lang="en-GB" sz="2400" dirty="0" smtClean="0"/>
              <a:t>Higher → poorer temporal locality</a:t>
            </a:r>
            <a:endParaRPr lang="en-GB" sz="2400" dirty="0"/>
          </a:p>
        </p:txBody>
      </p:sp>
      <p:sp>
        <p:nvSpPr>
          <p:cNvPr id="12" name="Rectangle 11"/>
          <p:cNvSpPr/>
          <p:nvPr/>
        </p:nvSpPr>
        <p:spPr>
          <a:xfrm>
            <a:off x="4559649" y="1279701"/>
            <a:ext cx="1153893" cy="5076649"/>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TextBox 12"/>
          <p:cNvSpPr txBox="1"/>
          <p:nvPr/>
        </p:nvSpPr>
        <p:spPr>
          <a:xfrm>
            <a:off x="159117" y="6359924"/>
            <a:ext cx="3410164" cy="461665"/>
          </a:xfrm>
          <a:prstGeom prst="rect">
            <a:avLst/>
          </a:prstGeom>
          <a:noFill/>
        </p:spPr>
        <p:txBody>
          <a:bodyPr wrap="none" rtlCol="0">
            <a:spAutoFit/>
          </a:bodyPr>
          <a:lstStyle/>
          <a:p>
            <a:r>
              <a:rPr lang="en-GB" sz="2400" dirty="0" smtClean="0">
                <a:hlinkClick r:id="rId2"/>
              </a:rPr>
              <a:t>https</a:t>
            </a:r>
            <a:r>
              <a:rPr lang="en-GB" sz="2400" dirty="0">
                <a:hlinkClick r:id="rId2"/>
              </a:rPr>
              <a:t>://</a:t>
            </a:r>
            <a:r>
              <a:rPr lang="en-GB" sz="2400" dirty="0" smtClean="0">
                <a:hlinkClick r:id="rId2"/>
              </a:rPr>
              <a:t>sparse.tamu.edu/</a:t>
            </a:r>
            <a:r>
              <a:rPr lang="en-GB" sz="2400" dirty="0" smtClean="0"/>
              <a:t> </a:t>
            </a:r>
            <a:endParaRPr lang="en-GB" sz="2400" dirty="0"/>
          </a:p>
        </p:txBody>
      </p:sp>
      <p:cxnSp>
        <p:nvCxnSpPr>
          <p:cNvPr id="19" name="Straight Arrow Connector 18"/>
          <p:cNvCxnSpPr>
            <a:stCxn id="21" idx="2"/>
          </p:cNvCxnSpPr>
          <p:nvPr/>
        </p:nvCxnSpPr>
        <p:spPr>
          <a:xfrm flipH="1">
            <a:off x="9217123" y="1093734"/>
            <a:ext cx="695526" cy="10475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62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a:t>Background on Non-Blocking </a:t>
            </a:r>
            <a:r>
              <a:rPr lang="en-GB" dirty="0" smtClean="0"/>
              <a:t>Caches</a:t>
            </a:r>
          </a:p>
          <a:p>
            <a:r>
              <a:rPr lang="en-GB" dirty="0" smtClean="0"/>
              <a:t>Efficient MSHR and Subentry Storage</a:t>
            </a:r>
          </a:p>
          <a:p>
            <a:r>
              <a:rPr lang="en-GB" dirty="0" smtClean="0"/>
              <a:t>Detailed Architecture</a:t>
            </a:r>
          </a:p>
          <a:p>
            <a:r>
              <a:rPr lang="en-GB" dirty="0"/>
              <a:t>Experimental Setup</a:t>
            </a:r>
          </a:p>
          <a:p>
            <a:r>
              <a:rPr lang="en-GB" b="1" dirty="0" smtClean="0"/>
              <a:t>Results</a:t>
            </a:r>
          </a:p>
          <a:p>
            <a:r>
              <a:rPr lang="en-GB" dirty="0" smtClean="0"/>
              <a:t>Conclusions</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25</a:t>
            </a:fld>
            <a:endParaRPr lang="en-GB"/>
          </a:p>
        </p:txBody>
      </p:sp>
    </p:spTree>
    <p:extLst>
      <p:ext uri="{BB962C8B-B14F-4D97-AF65-F5344CB8AC3E}">
        <p14:creationId xmlns:p14="http://schemas.microsoft.com/office/powerpoint/2010/main" val="3550668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 – Fixed Infrastructure</a:t>
            </a:r>
            <a:endParaRPr lang="en-GB"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94130935"/>
              </p:ext>
            </p:extLst>
          </p:nvPr>
        </p:nvGraphicFramePr>
        <p:xfrm>
          <a:off x="838200" y="1825625"/>
          <a:ext cx="5181600" cy="1112520"/>
        </p:xfrm>
        <a:graphic>
          <a:graphicData uri="http://schemas.openxmlformats.org/drawingml/2006/table">
            <a:tbl>
              <a:tblPr firstRow="1" bandRow="1">
                <a:tableStyleId>{5C22544A-7EE6-4342-B048-85BDC9FD1C3A}</a:tableStyleId>
              </a:tblPr>
              <a:tblGrid>
                <a:gridCol w="2944906">
                  <a:extLst>
                    <a:ext uri="{9D8B030D-6E8A-4147-A177-3AD203B41FA5}">
                      <a16:colId xmlns:a16="http://schemas.microsoft.com/office/drawing/2014/main" val="988903751"/>
                    </a:ext>
                  </a:extLst>
                </a:gridCol>
                <a:gridCol w="2236694">
                  <a:extLst>
                    <a:ext uri="{9D8B030D-6E8A-4147-A177-3AD203B41FA5}">
                      <a16:colId xmlns:a16="http://schemas.microsoft.com/office/drawing/2014/main" val="3139506668"/>
                    </a:ext>
                  </a:extLst>
                </a:gridCol>
              </a:tblGrid>
              <a:tr h="370840">
                <a:tc>
                  <a:txBody>
                    <a:bodyPr/>
                    <a:lstStyle/>
                    <a:p>
                      <a:endParaRPr lang="en-GB" dirty="0"/>
                    </a:p>
                  </a:txBody>
                  <a:tcPr/>
                </a:tc>
                <a:tc>
                  <a:txBody>
                    <a:bodyPr/>
                    <a:lstStyle/>
                    <a:p>
                      <a:r>
                        <a:rPr lang="en-GB" dirty="0" smtClean="0"/>
                        <a:t>Slices</a:t>
                      </a:r>
                      <a:endParaRPr lang="en-GB" dirty="0"/>
                    </a:p>
                  </a:txBody>
                  <a:tcPr/>
                </a:tc>
                <a:extLst>
                  <a:ext uri="{0D108BD9-81ED-4DB2-BD59-A6C34878D82A}">
                    <a16:rowId xmlns:a16="http://schemas.microsoft.com/office/drawing/2014/main" val="886059959"/>
                  </a:ext>
                </a:extLst>
              </a:tr>
              <a:tr h="370840">
                <a:tc>
                  <a:txBody>
                    <a:bodyPr/>
                    <a:lstStyle/>
                    <a:p>
                      <a:r>
                        <a:rPr lang="en-GB" dirty="0" smtClean="0"/>
                        <a:t>Baseline with 4 banks</a:t>
                      </a:r>
                      <a:endParaRPr lang="en-GB" dirty="0"/>
                    </a:p>
                  </a:txBody>
                  <a:tcPr/>
                </a:tc>
                <a:tc>
                  <a:txBody>
                    <a:bodyPr/>
                    <a:lstStyle/>
                    <a:p>
                      <a:r>
                        <a:rPr lang="en-GB" dirty="0" smtClean="0"/>
                        <a:t>11.0k</a:t>
                      </a:r>
                      <a:endParaRPr lang="en-GB" dirty="0"/>
                    </a:p>
                  </a:txBody>
                  <a:tcPr/>
                </a:tc>
                <a:extLst>
                  <a:ext uri="{0D108BD9-81ED-4DB2-BD59-A6C34878D82A}">
                    <a16:rowId xmlns:a16="http://schemas.microsoft.com/office/drawing/2014/main" val="2862454074"/>
                  </a:ext>
                </a:extLst>
              </a:tr>
              <a:tr h="370840">
                <a:tc>
                  <a:txBody>
                    <a:bodyPr/>
                    <a:lstStyle/>
                    <a:p>
                      <a:r>
                        <a:rPr lang="en-GB" dirty="0" smtClean="0"/>
                        <a:t>Our system with</a:t>
                      </a:r>
                      <a:r>
                        <a:rPr lang="en-GB" baseline="0" dirty="0" smtClean="0"/>
                        <a:t> 4 banks</a:t>
                      </a:r>
                      <a:endParaRPr lang="en-GB" dirty="0"/>
                    </a:p>
                  </a:txBody>
                  <a:tcPr/>
                </a:tc>
                <a:tc>
                  <a:txBody>
                    <a:bodyPr/>
                    <a:lstStyle/>
                    <a:p>
                      <a:r>
                        <a:rPr lang="en-GB" dirty="0" smtClean="0"/>
                        <a:t>10.0k</a:t>
                      </a:r>
                      <a:endParaRPr lang="en-GB" dirty="0"/>
                    </a:p>
                  </a:txBody>
                  <a:tcPr/>
                </a:tc>
                <a:extLst>
                  <a:ext uri="{0D108BD9-81ED-4DB2-BD59-A6C34878D82A}">
                    <a16:rowId xmlns:a16="http://schemas.microsoft.com/office/drawing/2014/main" val="2572795958"/>
                  </a:ext>
                </a:extLst>
              </a:tr>
            </a:tbl>
          </a:graphicData>
        </a:graphic>
      </p:graphicFrame>
      <p:sp>
        <p:nvSpPr>
          <p:cNvPr id="7" name="Content Placeholder 6"/>
          <p:cNvSpPr>
            <a:spLocks noGrp="1"/>
          </p:cNvSpPr>
          <p:nvPr>
            <p:ph sz="half" idx="2"/>
          </p:nvPr>
        </p:nvSpPr>
        <p:spPr/>
        <p:txBody>
          <a:bodyPr/>
          <a:lstStyle/>
          <a:p>
            <a:r>
              <a:rPr lang="en-GB" dirty="0" smtClean="0"/>
              <a:t>Baseline: cache with 16 associative MSHRs + 8 subentries per bank</a:t>
            </a:r>
          </a:p>
          <a:p>
            <a:pPr lvl="1"/>
            <a:r>
              <a:rPr lang="en-GB" dirty="0" smtClean="0"/>
              <a:t>Blocking cache &amp; no cache perform significantly worse</a:t>
            </a:r>
          </a:p>
          <a:p>
            <a:r>
              <a:rPr lang="en-GB" dirty="0" smtClean="0"/>
              <a:t>MSHR-rich: -10% slices</a:t>
            </a:r>
          </a:p>
          <a:p>
            <a:pPr lvl="1"/>
            <a:r>
              <a:rPr lang="en-GB" dirty="0" smtClean="0"/>
              <a:t>MSHRs &amp; subentries: FFs → BRAM</a:t>
            </a:r>
          </a:p>
          <a:p>
            <a:pPr lvl="1"/>
            <a:r>
              <a:rPr lang="en-GB" dirty="0" smtClean="0"/>
              <a:t>&lt; 1 % variation depending on MSHRs and subentries</a:t>
            </a:r>
            <a:endParaRPr lang="en-GB" dirty="0"/>
          </a:p>
        </p:txBody>
      </p:sp>
      <p:sp>
        <p:nvSpPr>
          <p:cNvPr id="13" name="Slide Number Placeholder 12"/>
          <p:cNvSpPr>
            <a:spLocks noGrp="1"/>
          </p:cNvSpPr>
          <p:nvPr>
            <p:ph type="sldNum" sz="quarter" idx="12"/>
          </p:nvPr>
        </p:nvSpPr>
        <p:spPr/>
        <p:txBody>
          <a:bodyPr/>
          <a:lstStyle/>
          <a:p>
            <a:fld id="{CA030DB0-FDFB-4B67-8BAE-BD199550D61A}" type="slidenum">
              <a:rPr lang="en-GB" smtClean="0"/>
              <a:t>26</a:t>
            </a:fld>
            <a:endParaRPr lang="en-GB"/>
          </a:p>
        </p:txBody>
      </p:sp>
      <p:sp>
        <p:nvSpPr>
          <p:cNvPr id="10" name="TextBox 9"/>
          <p:cNvSpPr txBox="1"/>
          <p:nvPr/>
        </p:nvSpPr>
        <p:spPr>
          <a:xfrm>
            <a:off x="4048298" y="5653743"/>
            <a:ext cx="3291157" cy="523220"/>
          </a:xfrm>
          <a:prstGeom prst="rect">
            <a:avLst/>
          </a:prstGeom>
          <a:noFill/>
        </p:spPr>
        <p:txBody>
          <a:bodyPr wrap="none" rtlCol="0">
            <a:spAutoFit/>
          </a:bodyPr>
          <a:lstStyle/>
          <a:p>
            <a:r>
              <a:rPr lang="en-GB" sz="2800" b="1" dirty="0" smtClean="0"/>
              <a:t>What about BRAMs?</a:t>
            </a:r>
            <a:endParaRPr lang="en-GB" sz="2800" b="1" dirty="0"/>
          </a:p>
        </p:txBody>
      </p:sp>
      <p:sp>
        <p:nvSpPr>
          <p:cNvPr id="3" name="TextBox 2"/>
          <p:cNvSpPr txBox="1"/>
          <p:nvPr/>
        </p:nvSpPr>
        <p:spPr>
          <a:xfrm>
            <a:off x="838200" y="3072050"/>
            <a:ext cx="3183820" cy="400110"/>
          </a:xfrm>
          <a:prstGeom prst="rect">
            <a:avLst/>
          </a:prstGeom>
          <a:noFill/>
        </p:spPr>
        <p:txBody>
          <a:bodyPr wrap="none" rtlCol="0">
            <a:spAutoFit/>
          </a:bodyPr>
          <a:lstStyle/>
          <a:p>
            <a:r>
              <a:rPr lang="en-GB" sz="2000" dirty="0" smtClean="0"/>
              <a:t>(4 accelerators + MIG: 11.9k)</a:t>
            </a:r>
            <a:endParaRPr lang="en-GB" sz="2000" dirty="0"/>
          </a:p>
        </p:txBody>
      </p:sp>
    </p:spTree>
    <p:extLst>
      <p:ext uri="{BB962C8B-B14F-4D97-AF65-F5344CB8AC3E}">
        <p14:creationId xmlns:p14="http://schemas.microsoft.com/office/powerpoint/2010/main" val="16890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BRAMs vs Runtime</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023" y="1295400"/>
            <a:ext cx="11778968" cy="5426074"/>
          </a:xfrm>
        </p:spPr>
      </p:pic>
      <p:sp>
        <p:nvSpPr>
          <p:cNvPr id="5" name="Slide Number Placeholder 4"/>
          <p:cNvSpPr>
            <a:spLocks noGrp="1"/>
          </p:cNvSpPr>
          <p:nvPr>
            <p:ph type="sldNum" sz="quarter" idx="12"/>
          </p:nvPr>
        </p:nvSpPr>
        <p:spPr/>
        <p:txBody>
          <a:bodyPr/>
          <a:lstStyle/>
          <a:p>
            <a:fld id="{CA030DB0-FDFB-4B67-8BAE-BD199550D61A}" type="slidenum">
              <a:rPr lang="en-GB" smtClean="0"/>
              <a:t>27</a:t>
            </a:fld>
            <a:endParaRPr lang="en-GB"/>
          </a:p>
        </p:txBody>
      </p:sp>
      <p:sp>
        <p:nvSpPr>
          <p:cNvPr id="2" name="Rectangle 1"/>
          <p:cNvSpPr/>
          <p:nvPr/>
        </p:nvSpPr>
        <p:spPr>
          <a:xfrm>
            <a:off x="495300" y="6045200"/>
            <a:ext cx="9194800" cy="8032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569799" y="5418466"/>
            <a:ext cx="5712782" cy="523220"/>
          </a:xfrm>
          <a:prstGeom prst="rect">
            <a:avLst/>
          </a:prstGeom>
          <a:noFill/>
        </p:spPr>
        <p:txBody>
          <a:bodyPr wrap="none" rtlCol="0">
            <a:spAutoFit/>
          </a:bodyPr>
          <a:lstStyle/>
          <a:p>
            <a:r>
              <a:rPr lang="en-GB" sz="2800" dirty="0" smtClean="0">
                <a:solidFill>
                  <a:srgbClr val="FF0000"/>
                </a:solidFill>
              </a:rPr>
              <a:t>Runtime (cycles/multiply-accumulate)</a:t>
            </a:r>
            <a:endParaRPr lang="en-GB" sz="2800" dirty="0">
              <a:solidFill>
                <a:srgbClr val="FF0000"/>
              </a:solidFill>
            </a:endParaRPr>
          </a:p>
        </p:txBody>
      </p:sp>
      <p:sp>
        <p:nvSpPr>
          <p:cNvPr id="7" name="Rectangle 6"/>
          <p:cNvSpPr/>
          <p:nvPr/>
        </p:nvSpPr>
        <p:spPr>
          <a:xfrm>
            <a:off x="101600" y="1168400"/>
            <a:ext cx="787400" cy="51879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09423" y="2781956"/>
            <a:ext cx="2210926" cy="523220"/>
          </a:xfrm>
          <a:prstGeom prst="rect">
            <a:avLst/>
          </a:prstGeom>
          <a:noFill/>
        </p:spPr>
        <p:txBody>
          <a:bodyPr wrap="none" rtlCol="0">
            <a:spAutoFit/>
          </a:bodyPr>
          <a:lstStyle/>
          <a:p>
            <a:r>
              <a:rPr lang="en-GB" sz="2800" dirty="0" smtClean="0">
                <a:solidFill>
                  <a:srgbClr val="FF0000"/>
                </a:solidFill>
              </a:rPr>
              <a:t>Area (BRAMs)</a:t>
            </a:r>
            <a:endParaRPr lang="en-GB" sz="2800" dirty="0">
              <a:solidFill>
                <a:srgbClr val="FF0000"/>
              </a:solidFill>
            </a:endParaRPr>
          </a:p>
        </p:txBody>
      </p:sp>
    </p:spTree>
    <p:extLst>
      <p:ext uri="{BB962C8B-B14F-4D97-AF65-F5344CB8AC3E}">
        <p14:creationId xmlns:p14="http://schemas.microsoft.com/office/powerpoint/2010/main" val="392129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BRAMs vs Runtime</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022" y="1295401"/>
            <a:ext cx="11778970" cy="5426074"/>
          </a:xfrm>
        </p:spPr>
      </p:pic>
      <p:sp>
        <p:nvSpPr>
          <p:cNvPr id="5" name="Slide Number Placeholder 4"/>
          <p:cNvSpPr>
            <a:spLocks noGrp="1"/>
          </p:cNvSpPr>
          <p:nvPr>
            <p:ph type="sldNum" sz="quarter" idx="12"/>
          </p:nvPr>
        </p:nvSpPr>
        <p:spPr/>
        <p:txBody>
          <a:bodyPr/>
          <a:lstStyle/>
          <a:p>
            <a:fld id="{CA030DB0-FDFB-4B67-8BAE-BD199550D61A}" type="slidenum">
              <a:rPr lang="en-GB" smtClean="0"/>
              <a:t>28</a:t>
            </a:fld>
            <a:endParaRPr lang="en-GB"/>
          </a:p>
        </p:txBody>
      </p:sp>
      <p:sp>
        <p:nvSpPr>
          <p:cNvPr id="2" name="Oval 1"/>
          <p:cNvSpPr/>
          <p:nvPr/>
        </p:nvSpPr>
        <p:spPr>
          <a:xfrm>
            <a:off x="8877300" y="4699000"/>
            <a:ext cx="520700" cy="495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6259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BRAMs vs Runtime</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023" y="1295400"/>
            <a:ext cx="11778968" cy="5426074"/>
          </a:xfrm>
        </p:spPr>
      </p:pic>
      <p:sp>
        <p:nvSpPr>
          <p:cNvPr id="5" name="Slide Number Placeholder 4"/>
          <p:cNvSpPr>
            <a:spLocks noGrp="1"/>
          </p:cNvSpPr>
          <p:nvPr>
            <p:ph type="sldNum" sz="quarter" idx="12"/>
          </p:nvPr>
        </p:nvSpPr>
        <p:spPr/>
        <p:txBody>
          <a:bodyPr/>
          <a:lstStyle/>
          <a:p>
            <a:fld id="{CA030DB0-FDFB-4B67-8BAE-BD199550D61A}" type="slidenum">
              <a:rPr lang="en-GB" smtClean="0"/>
              <a:t>29</a:t>
            </a:fld>
            <a:endParaRPr lang="en-GB"/>
          </a:p>
        </p:txBody>
      </p:sp>
    </p:spTree>
    <p:extLst>
      <p:ext uri="{BB962C8B-B14F-4D97-AF65-F5344CB8AC3E}">
        <p14:creationId xmlns:p14="http://schemas.microsoft.com/office/powerpoint/2010/main" val="925881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3</a:t>
            </a:fld>
            <a:endParaRPr lang="en-GB"/>
          </a:p>
        </p:txBody>
      </p:sp>
      <p:sp>
        <p:nvSpPr>
          <p:cNvPr id="5" name="Rectangle 4"/>
          <p:cNvSpPr/>
          <p:nvPr/>
        </p:nvSpPr>
        <p:spPr>
          <a:xfrm>
            <a:off x="1620337" y="2504185"/>
            <a:ext cx="3226139" cy="240880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Non-Blocking</a:t>
            </a:r>
          </a:p>
          <a:p>
            <a:pPr algn="ctr"/>
            <a:endParaRPr lang="en-GB" sz="3200" dirty="0" smtClean="0">
              <a:solidFill>
                <a:schemeClr val="tx1"/>
              </a:solidFill>
            </a:endParaRPr>
          </a:p>
          <a:p>
            <a:pPr algn="ctr"/>
            <a:r>
              <a:rPr lang="en-GB" sz="3200" dirty="0" smtClean="0">
                <a:solidFill>
                  <a:schemeClr val="tx1"/>
                </a:solidFill>
              </a:rPr>
              <a:t>Cache</a:t>
            </a:r>
            <a:endParaRPr lang="en-GB" sz="3200" dirty="0">
              <a:solidFill>
                <a:schemeClr val="tx1"/>
              </a:solidFill>
            </a:endParaRPr>
          </a:p>
        </p:txBody>
      </p:sp>
      <p:sp>
        <p:nvSpPr>
          <p:cNvPr id="6" name="TextBox 5"/>
          <p:cNvSpPr txBox="1"/>
          <p:nvPr/>
        </p:nvSpPr>
        <p:spPr>
          <a:xfrm>
            <a:off x="3346402" y="1181004"/>
            <a:ext cx="4424994" cy="584775"/>
          </a:xfrm>
          <a:prstGeom prst="rect">
            <a:avLst/>
          </a:prstGeom>
          <a:noFill/>
        </p:spPr>
        <p:txBody>
          <a:bodyPr wrap="none" rtlCol="0">
            <a:spAutoFit/>
          </a:bodyPr>
          <a:lstStyle/>
          <a:p>
            <a:r>
              <a:rPr lang="en-GB" sz="3200" dirty="0" smtClean="0"/>
              <a:t>Memory-level parallelism</a:t>
            </a:r>
            <a:endParaRPr lang="en-GB" sz="3200" dirty="0"/>
          </a:p>
        </p:txBody>
      </p:sp>
      <p:sp>
        <p:nvSpPr>
          <p:cNvPr id="7" name="Oval 6"/>
          <p:cNvSpPr/>
          <p:nvPr/>
        </p:nvSpPr>
        <p:spPr>
          <a:xfrm>
            <a:off x="2587697" y="3945810"/>
            <a:ext cx="1340890" cy="537740"/>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Oval 7"/>
          <p:cNvSpPr/>
          <p:nvPr/>
        </p:nvSpPr>
        <p:spPr>
          <a:xfrm>
            <a:off x="1963394" y="2940932"/>
            <a:ext cx="2527482" cy="599272"/>
          </a:xfrm>
          <a:prstGeom prst="ellipse">
            <a:avLst/>
          </a:prstGeom>
          <a:no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9" name="Straight Arrow Connector 8"/>
          <p:cNvCxnSpPr>
            <a:stCxn id="7" idx="4"/>
            <a:endCxn id="12" idx="0"/>
          </p:cNvCxnSpPr>
          <p:nvPr/>
        </p:nvCxnSpPr>
        <p:spPr>
          <a:xfrm>
            <a:off x="3258142" y="4483550"/>
            <a:ext cx="1677688" cy="706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7"/>
            <a:endCxn id="6" idx="2"/>
          </p:cNvCxnSpPr>
          <p:nvPr/>
        </p:nvCxnSpPr>
        <p:spPr>
          <a:xfrm flipV="1">
            <a:off x="4120735" y="1765779"/>
            <a:ext cx="1438164" cy="12629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43776" y="5190454"/>
            <a:ext cx="1184107" cy="584775"/>
          </a:xfrm>
          <a:prstGeom prst="rect">
            <a:avLst/>
          </a:prstGeom>
          <a:noFill/>
        </p:spPr>
        <p:txBody>
          <a:bodyPr wrap="none" rtlCol="0">
            <a:spAutoFit/>
          </a:bodyPr>
          <a:lstStyle/>
          <a:p>
            <a:r>
              <a:rPr lang="en-GB" sz="3200" dirty="0" smtClean="0"/>
              <a:t>Reuse</a:t>
            </a:r>
            <a:endParaRPr lang="en-GB" sz="3200" dirty="0"/>
          </a:p>
        </p:txBody>
      </p:sp>
      <p:sp>
        <p:nvSpPr>
          <p:cNvPr id="13" name="TextBox 12"/>
          <p:cNvSpPr txBox="1"/>
          <p:nvPr/>
        </p:nvSpPr>
        <p:spPr>
          <a:xfrm>
            <a:off x="7193775" y="3945810"/>
            <a:ext cx="4160025" cy="1815882"/>
          </a:xfrm>
          <a:prstGeom prst="rect">
            <a:avLst/>
          </a:prstGeom>
          <a:solidFill>
            <a:schemeClr val="bg1"/>
          </a:solidFill>
        </p:spPr>
        <p:txBody>
          <a:bodyPr wrap="square" rtlCol="0">
            <a:spAutoFit/>
          </a:bodyPr>
          <a:lstStyle/>
          <a:p>
            <a:pPr algn="ctr"/>
            <a:r>
              <a:rPr lang="en-GB" sz="2800" b="1" dirty="0" smtClean="0"/>
              <a:t>If hit rate is low, tracking more outstanding misses can be more cost-effective than enlarging the cache</a:t>
            </a:r>
            <a:endParaRPr lang="en-GB" sz="2800" b="1" dirty="0"/>
          </a:p>
        </p:txBody>
      </p:sp>
      <p:sp>
        <p:nvSpPr>
          <p:cNvPr id="19" name="Rectangle 18"/>
          <p:cNvSpPr/>
          <p:nvPr/>
        </p:nvSpPr>
        <p:spPr>
          <a:xfrm>
            <a:off x="6107542" y="3961915"/>
            <a:ext cx="122400" cy="20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107542" y="3961915"/>
            <a:ext cx="122400" cy="3201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110672" y="5015899"/>
            <a:ext cx="122400" cy="320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Rectangle 21"/>
          <p:cNvSpPr/>
          <p:nvPr/>
        </p:nvSpPr>
        <p:spPr>
          <a:xfrm>
            <a:off x="8491586" y="1023326"/>
            <a:ext cx="122400" cy="20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9368075" y="1010089"/>
            <a:ext cx="122400" cy="20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0244564" y="1024681"/>
            <a:ext cx="122400" cy="20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a:stCxn id="8" idx="6"/>
            <a:endCxn id="34" idx="1"/>
          </p:cNvCxnSpPr>
          <p:nvPr/>
        </p:nvCxnSpPr>
        <p:spPr>
          <a:xfrm flipV="1">
            <a:off x="4490876" y="2863847"/>
            <a:ext cx="1409261" cy="3767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00137" y="2571459"/>
            <a:ext cx="1184107" cy="584775"/>
          </a:xfrm>
          <a:prstGeom prst="rect">
            <a:avLst/>
          </a:prstGeom>
          <a:noFill/>
        </p:spPr>
        <p:txBody>
          <a:bodyPr wrap="none" rtlCol="0">
            <a:spAutoFit/>
          </a:bodyPr>
          <a:lstStyle/>
          <a:p>
            <a:r>
              <a:rPr lang="en-GB" sz="3200" dirty="0" smtClean="0"/>
              <a:t>Reuse</a:t>
            </a:r>
            <a:endParaRPr lang="en-GB" sz="3200" dirty="0"/>
          </a:p>
        </p:txBody>
      </p:sp>
      <p:sp>
        <p:nvSpPr>
          <p:cNvPr id="37" name="Rectangle 36"/>
          <p:cNvSpPr/>
          <p:nvPr/>
        </p:nvSpPr>
        <p:spPr>
          <a:xfrm>
            <a:off x="8491586" y="1020940"/>
            <a:ext cx="119014" cy="3201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10244564" y="1501958"/>
            <a:ext cx="122400" cy="320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9" name="Rectangle 38"/>
          <p:cNvSpPr/>
          <p:nvPr/>
        </p:nvSpPr>
        <p:spPr>
          <a:xfrm>
            <a:off x="9368075" y="2251332"/>
            <a:ext cx="122400" cy="320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 name="Rectangle 39"/>
          <p:cNvSpPr/>
          <p:nvPr/>
        </p:nvSpPr>
        <p:spPr>
          <a:xfrm>
            <a:off x="8491586" y="2091268"/>
            <a:ext cx="122400" cy="320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9368075" y="1010089"/>
            <a:ext cx="122400" cy="320127"/>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2" name="Rectangle 41"/>
          <p:cNvSpPr/>
          <p:nvPr/>
        </p:nvSpPr>
        <p:spPr>
          <a:xfrm>
            <a:off x="10244564" y="2732080"/>
            <a:ext cx="122400" cy="32012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55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xEl>
                                              <p:pRg st="2" end="2"/>
                                            </p:txEl>
                                          </p:spTgt>
                                        </p:tgtEl>
                                      </p:cBhvr>
                                    </p:animEffect>
                                    <p:set>
                                      <p:cBhvr>
                                        <p:cTn id="42" dur="1" fill="hold">
                                          <p:stCondLst>
                                            <p:cond delay="499"/>
                                          </p:stCondLst>
                                        </p:cTn>
                                        <p:tgtEl>
                                          <p:spTgt spid="5">
                                            <p:txEl>
                                              <p:pRg st="2" end="2"/>
                                            </p:txEl>
                                          </p:spTgt>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animBg="1"/>
      <p:bldP spid="19" grpId="0" animBg="1"/>
      <p:bldP spid="20" grpId="0" animBg="1"/>
      <p:bldP spid="21" grpId="0" animBg="1"/>
      <p:bldP spid="34" grpId="0"/>
      <p:bldP spid="40" grpId="0" animBg="1"/>
      <p:bldP spid="41" grpId="0" animBg="1"/>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BRAMs vs Runtime</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023" y="1295401"/>
            <a:ext cx="11778968" cy="5426073"/>
          </a:xfrm>
        </p:spPr>
      </p:pic>
      <p:sp>
        <p:nvSpPr>
          <p:cNvPr id="5" name="Slide Number Placeholder 4"/>
          <p:cNvSpPr>
            <a:spLocks noGrp="1"/>
          </p:cNvSpPr>
          <p:nvPr>
            <p:ph type="sldNum" sz="quarter" idx="12"/>
          </p:nvPr>
        </p:nvSpPr>
        <p:spPr/>
        <p:txBody>
          <a:bodyPr/>
          <a:lstStyle/>
          <a:p>
            <a:fld id="{CA030DB0-FDFB-4B67-8BAE-BD199550D61A}" type="slidenum">
              <a:rPr lang="en-GB" smtClean="0"/>
              <a:t>30</a:t>
            </a:fld>
            <a:endParaRPr lang="en-GB"/>
          </a:p>
        </p:txBody>
      </p:sp>
    </p:spTree>
    <p:extLst>
      <p:ext uri="{BB962C8B-B14F-4D97-AF65-F5344CB8AC3E}">
        <p14:creationId xmlns:p14="http://schemas.microsoft.com/office/powerpoint/2010/main" val="906955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BRAMs vs Runtime</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024" y="1295400"/>
            <a:ext cx="11778966" cy="5426073"/>
          </a:xfrm>
        </p:spPr>
      </p:pic>
      <p:sp>
        <p:nvSpPr>
          <p:cNvPr id="5" name="Slide Number Placeholder 4"/>
          <p:cNvSpPr>
            <a:spLocks noGrp="1"/>
          </p:cNvSpPr>
          <p:nvPr>
            <p:ph type="sldNum" sz="quarter" idx="12"/>
          </p:nvPr>
        </p:nvSpPr>
        <p:spPr/>
        <p:txBody>
          <a:bodyPr/>
          <a:lstStyle/>
          <a:p>
            <a:fld id="{CA030DB0-FDFB-4B67-8BAE-BD199550D61A}" type="slidenum">
              <a:rPr lang="en-GB" smtClean="0"/>
              <a:t>31</a:t>
            </a:fld>
            <a:endParaRPr lang="en-GB"/>
          </a:p>
        </p:txBody>
      </p:sp>
    </p:spTree>
    <p:extLst>
      <p:ext uri="{BB962C8B-B14F-4D97-AF65-F5344CB8AC3E}">
        <p14:creationId xmlns:p14="http://schemas.microsoft.com/office/powerpoint/2010/main" val="3189712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BRAMs vs Runtime</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024" y="1295400"/>
            <a:ext cx="11778966" cy="5426072"/>
          </a:xfrm>
          <a:blipFill dpi="0" rotWithShape="1">
            <a:blip r:embed="rId3">
              <a:alphaModFix amt="25000"/>
            </a:blip>
            <a:srcRect/>
            <a:stretch>
              <a:fillRect/>
            </a:stretch>
          </a:blipFill>
        </p:spPr>
      </p:pic>
      <p:sp>
        <p:nvSpPr>
          <p:cNvPr id="5" name="Slide Number Placeholder 4"/>
          <p:cNvSpPr>
            <a:spLocks noGrp="1"/>
          </p:cNvSpPr>
          <p:nvPr>
            <p:ph type="sldNum" sz="quarter" idx="12"/>
          </p:nvPr>
        </p:nvSpPr>
        <p:spPr/>
        <p:txBody>
          <a:bodyPr/>
          <a:lstStyle/>
          <a:p>
            <a:fld id="{CA030DB0-FDFB-4B67-8BAE-BD199550D61A}" type="slidenum">
              <a:rPr lang="en-GB" smtClean="0"/>
              <a:t>32</a:t>
            </a:fld>
            <a:endParaRPr lang="en-GB" dirty="0"/>
          </a:p>
        </p:txBody>
      </p:sp>
      <p:cxnSp>
        <p:nvCxnSpPr>
          <p:cNvPr id="10" name="Straight Arrow Connector 9"/>
          <p:cNvCxnSpPr/>
          <p:nvPr/>
        </p:nvCxnSpPr>
        <p:spPr>
          <a:xfrm flipH="1">
            <a:off x="1281114" y="4105275"/>
            <a:ext cx="661986" cy="7969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475637" y="4071204"/>
            <a:ext cx="1101859" cy="830997"/>
          </a:xfrm>
          <a:prstGeom prst="rect">
            <a:avLst/>
          </a:prstGeom>
          <a:solidFill>
            <a:schemeClr val="bg1"/>
          </a:solidFill>
        </p:spPr>
        <p:txBody>
          <a:bodyPr wrap="square" rtlCol="0">
            <a:spAutoFit/>
          </a:bodyPr>
          <a:lstStyle/>
          <a:p>
            <a:r>
              <a:rPr lang="en-GB" sz="1600" dirty="0" smtClean="0"/>
              <a:t>25% faster, 24x fewer BRAMs</a:t>
            </a:r>
            <a:endParaRPr lang="en-GB" sz="1600" dirty="0"/>
          </a:p>
        </p:txBody>
      </p:sp>
      <p:sp>
        <p:nvSpPr>
          <p:cNvPr id="3" name="Oval 2"/>
          <p:cNvSpPr/>
          <p:nvPr/>
        </p:nvSpPr>
        <p:spPr>
          <a:xfrm rot="2508424">
            <a:off x="1383176" y="3940140"/>
            <a:ext cx="523875" cy="1192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7046118" y="2860675"/>
            <a:ext cx="2382" cy="7108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Oval 12"/>
          <p:cNvSpPr/>
          <p:nvPr/>
        </p:nvSpPr>
        <p:spPr>
          <a:xfrm>
            <a:off x="6835140" y="2760015"/>
            <a:ext cx="421957" cy="906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955058" y="4161873"/>
            <a:ext cx="1826610" cy="584775"/>
          </a:xfrm>
          <a:prstGeom prst="rect">
            <a:avLst/>
          </a:prstGeom>
          <a:solidFill>
            <a:schemeClr val="bg1"/>
          </a:solidFill>
        </p:spPr>
        <p:txBody>
          <a:bodyPr wrap="square" rtlCol="0">
            <a:spAutoFit/>
          </a:bodyPr>
          <a:lstStyle/>
          <a:p>
            <a:r>
              <a:rPr lang="en-GB" sz="1600" dirty="0" smtClean="0"/>
              <a:t>Same performance, 3.9x fewer BRAMs</a:t>
            </a:r>
            <a:endParaRPr lang="en-GB" sz="1600" dirty="0"/>
          </a:p>
        </p:txBody>
      </p:sp>
      <p:cxnSp>
        <p:nvCxnSpPr>
          <p:cNvPr id="18" name="Straight Arrow Connector 17"/>
          <p:cNvCxnSpPr/>
          <p:nvPr/>
        </p:nvCxnSpPr>
        <p:spPr>
          <a:xfrm flipH="1">
            <a:off x="7259478" y="5363556"/>
            <a:ext cx="96012" cy="4891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Oval 18"/>
          <p:cNvSpPr/>
          <p:nvPr/>
        </p:nvSpPr>
        <p:spPr>
          <a:xfrm rot="792670">
            <a:off x="7124557" y="5242367"/>
            <a:ext cx="421957" cy="7352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665862" y="5431377"/>
            <a:ext cx="1889475" cy="584775"/>
          </a:xfrm>
          <a:prstGeom prst="rect">
            <a:avLst/>
          </a:prstGeom>
          <a:solidFill>
            <a:schemeClr val="bg1"/>
          </a:solidFill>
        </p:spPr>
        <p:txBody>
          <a:bodyPr wrap="square" rtlCol="0">
            <a:spAutoFit/>
          </a:bodyPr>
          <a:lstStyle/>
          <a:p>
            <a:r>
              <a:rPr lang="en-GB" sz="1600" dirty="0" smtClean="0"/>
              <a:t>6% faster, 2.4x fewer BRAMs</a:t>
            </a:r>
            <a:endParaRPr lang="en-GB" sz="1600" dirty="0"/>
          </a:p>
        </p:txBody>
      </p:sp>
      <p:cxnSp>
        <p:nvCxnSpPr>
          <p:cNvPr id="22" name="Straight Arrow Connector 21"/>
          <p:cNvCxnSpPr/>
          <p:nvPr/>
        </p:nvCxnSpPr>
        <p:spPr>
          <a:xfrm flipH="1">
            <a:off x="3759200" y="2860675"/>
            <a:ext cx="33368" cy="5937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Oval 22"/>
          <p:cNvSpPr/>
          <p:nvPr/>
        </p:nvSpPr>
        <p:spPr>
          <a:xfrm rot="230835">
            <a:off x="3601288" y="2790595"/>
            <a:ext cx="334548" cy="720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974272" y="2760016"/>
            <a:ext cx="2556797" cy="338554"/>
          </a:xfrm>
          <a:prstGeom prst="rect">
            <a:avLst/>
          </a:prstGeom>
          <a:solidFill>
            <a:schemeClr val="bg1"/>
          </a:solidFill>
        </p:spPr>
        <p:txBody>
          <a:bodyPr wrap="square" rtlCol="0">
            <a:spAutoFit/>
          </a:bodyPr>
          <a:lstStyle/>
          <a:p>
            <a:r>
              <a:rPr lang="en-GB" sz="1600" dirty="0" smtClean="0"/>
              <a:t>1% faster, 3.2x fewer BRAMs</a:t>
            </a:r>
            <a:endParaRPr lang="en-GB" sz="1600" dirty="0"/>
          </a:p>
        </p:txBody>
      </p:sp>
      <p:cxnSp>
        <p:nvCxnSpPr>
          <p:cNvPr id="28" name="Straight Arrow Connector 27"/>
          <p:cNvCxnSpPr/>
          <p:nvPr/>
        </p:nvCxnSpPr>
        <p:spPr>
          <a:xfrm flipH="1">
            <a:off x="5391984" y="4747299"/>
            <a:ext cx="236551" cy="900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5048622" y="3951381"/>
            <a:ext cx="1400804" cy="584775"/>
          </a:xfrm>
          <a:prstGeom prst="rect">
            <a:avLst/>
          </a:prstGeom>
          <a:solidFill>
            <a:schemeClr val="bg1"/>
          </a:solidFill>
        </p:spPr>
        <p:txBody>
          <a:bodyPr wrap="square" rtlCol="0">
            <a:spAutoFit/>
          </a:bodyPr>
          <a:lstStyle/>
          <a:p>
            <a:r>
              <a:rPr lang="en-GB" sz="1600" dirty="0"/>
              <a:t>7</a:t>
            </a:r>
            <a:r>
              <a:rPr lang="en-GB" sz="1600" dirty="0" smtClean="0"/>
              <a:t>% faster, 2x fewer BRAMs</a:t>
            </a:r>
            <a:endParaRPr lang="en-GB" sz="1600" dirty="0"/>
          </a:p>
        </p:txBody>
      </p:sp>
      <p:cxnSp>
        <p:nvCxnSpPr>
          <p:cNvPr id="33" name="Straight Arrow Connector 32"/>
          <p:cNvCxnSpPr/>
          <p:nvPr/>
        </p:nvCxnSpPr>
        <p:spPr>
          <a:xfrm flipH="1">
            <a:off x="4714135" y="4536156"/>
            <a:ext cx="203727" cy="10691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a:off x="6738939" y="4105275"/>
            <a:ext cx="9101" cy="67303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8" name="Oval 37"/>
          <p:cNvSpPr/>
          <p:nvPr/>
        </p:nvSpPr>
        <p:spPr>
          <a:xfrm>
            <a:off x="6580186" y="4071204"/>
            <a:ext cx="315914" cy="7661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7335535" y="2838664"/>
            <a:ext cx="1826610" cy="584775"/>
          </a:xfrm>
          <a:prstGeom prst="rect">
            <a:avLst/>
          </a:prstGeom>
          <a:solidFill>
            <a:schemeClr val="bg1"/>
          </a:solidFill>
        </p:spPr>
        <p:txBody>
          <a:bodyPr wrap="square" rtlCol="0">
            <a:spAutoFit/>
          </a:bodyPr>
          <a:lstStyle/>
          <a:p>
            <a:r>
              <a:rPr lang="en-GB" sz="1600" dirty="0" smtClean="0"/>
              <a:t>Same performance, 5.5x fewer BRAMs</a:t>
            </a:r>
            <a:endParaRPr lang="en-GB" sz="1600" dirty="0"/>
          </a:p>
        </p:txBody>
      </p:sp>
      <p:cxnSp>
        <p:nvCxnSpPr>
          <p:cNvPr id="43" name="Straight Arrow Connector 42"/>
          <p:cNvCxnSpPr/>
          <p:nvPr/>
        </p:nvCxnSpPr>
        <p:spPr>
          <a:xfrm flipH="1">
            <a:off x="1704976" y="3515537"/>
            <a:ext cx="126955" cy="7585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rot="6193434">
            <a:off x="1601178" y="3373780"/>
            <a:ext cx="334548" cy="3543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1941952" y="2780183"/>
            <a:ext cx="1400804" cy="584775"/>
          </a:xfrm>
          <a:prstGeom prst="rect">
            <a:avLst/>
          </a:prstGeom>
          <a:solidFill>
            <a:schemeClr val="bg1"/>
          </a:solidFill>
        </p:spPr>
        <p:txBody>
          <a:bodyPr wrap="square" rtlCol="0">
            <a:spAutoFit/>
          </a:bodyPr>
          <a:lstStyle/>
          <a:p>
            <a:r>
              <a:rPr lang="en-GB" sz="1600" dirty="0" smtClean="0"/>
              <a:t>6% faster, 2x fewer BRAMs</a:t>
            </a:r>
            <a:endParaRPr lang="en-GB" sz="1600" dirty="0"/>
          </a:p>
        </p:txBody>
      </p:sp>
      <p:sp>
        <p:nvSpPr>
          <p:cNvPr id="29" name="Oval 28"/>
          <p:cNvSpPr/>
          <p:nvPr/>
        </p:nvSpPr>
        <p:spPr>
          <a:xfrm rot="6193434">
            <a:off x="5022901" y="4173819"/>
            <a:ext cx="334548" cy="1039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48"/>
          <p:cNvCxnSpPr/>
          <p:nvPr/>
        </p:nvCxnSpPr>
        <p:spPr>
          <a:xfrm flipH="1">
            <a:off x="982134" y="1595688"/>
            <a:ext cx="38099" cy="6473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0" name="Oval 49"/>
          <p:cNvSpPr/>
          <p:nvPr/>
        </p:nvSpPr>
        <p:spPr>
          <a:xfrm rot="230835">
            <a:off x="852958" y="1559146"/>
            <a:ext cx="334548" cy="720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1775235" y="1723161"/>
            <a:ext cx="1400804" cy="584775"/>
          </a:xfrm>
          <a:prstGeom prst="rect">
            <a:avLst/>
          </a:prstGeom>
          <a:solidFill>
            <a:schemeClr val="bg1"/>
          </a:solidFill>
        </p:spPr>
        <p:txBody>
          <a:bodyPr wrap="square" rtlCol="0">
            <a:spAutoFit/>
          </a:bodyPr>
          <a:lstStyle/>
          <a:p>
            <a:r>
              <a:rPr lang="en-GB" sz="1600" dirty="0"/>
              <a:t>3</a:t>
            </a:r>
            <a:r>
              <a:rPr lang="en-GB" sz="1600" dirty="0" smtClean="0"/>
              <a:t>% faster, 3.4x fewer BRAMs</a:t>
            </a:r>
            <a:endParaRPr lang="en-GB" sz="1600" dirty="0"/>
          </a:p>
        </p:txBody>
      </p:sp>
      <p:cxnSp>
        <p:nvCxnSpPr>
          <p:cNvPr id="54" name="Straight Arrow Connector 53"/>
          <p:cNvCxnSpPr/>
          <p:nvPr/>
        </p:nvCxnSpPr>
        <p:spPr>
          <a:xfrm flipH="1">
            <a:off x="4714135" y="2241253"/>
            <a:ext cx="145459" cy="11939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5" name="Oval 54"/>
          <p:cNvSpPr/>
          <p:nvPr/>
        </p:nvSpPr>
        <p:spPr>
          <a:xfrm rot="6193434">
            <a:off x="4619590" y="2112773"/>
            <a:ext cx="334548" cy="3543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5006649" y="1591261"/>
            <a:ext cx="1400804" cy="584775"/>
          </a:xfrm>
          <a:prstGeom prst="rect">
            <a:avLst/>
          </a:prstGeom>
          <a:solidFill>
            <a:schemeClr val="bg1"/>
          </a:solidFill>
        </p:spPr>
        <p:txBody>
          <a:bodyPr wrap="square" rtlCol="0">
            <a:spAutoFit/>
          </a:bodyPr>
          <a:lstStyle/>
          <a:p>
            <a:r>
              <a:rPr lang="en-GB" sz="1600" dirty="0" smtClean="0"/>
              <a:t>6% faster, 2x fewer BRAMs</a:t>
            </a:r>
            <a:endParaRPr lang="en-GB" sz="1600" dirty="0"/>
          </a:p>
        </p:txBody>
      </p:sp>
      <p:sp>
        <p:nvSpPr>
          <p:cNvPr id="9" name="TextBox 8"/>
          <p:cNvSpPr txBox="1"/>
          <p:nvPr/>
        </p:nvSpPr>
        <p:spPr>
          <a:xfrm>
            <a:off x="590678" y="3133295"/>
            <a:ext cx="9602611" cy="1200329"/>
          </a:xfrm>
          <a:prstGeom prst="rect">
            <a:avLst/>
          </a:prstGeom>
          <a:solidFill>
            <a:schemeClr val="bg1"/>
          </a:solidFill>
          <a:ln w="76200">
            <a:solidFill>
              <a:srgbClr val="FF0000"/>
            </a:solidFill>
          </a:ln>
        </p:spPr>
        <p:txBody>
          <a:bodyPr wrap="square" rtlCol="0">
            <a:spAutoFit/>
          </a:bodyPr>
          <a:lstStyle/>
          <a:p>
            <a:pPr marL="285750" indent="-285750">
              <a:buFont typeface="Arial" panose="020B0604020202020204" pitchFamily="34" charset="0"/>
              <a:buChar char="•"/>
            </a:pPr>
            <a:r>
              <a:rPr lang="en-GB" sz="3600" dirty="0" smtClean="0"/>
              <a:t>90% of Pareto-optimal points are </a:t>
            </a:r>
            <a:r>
              <a:rPr lang="en-GB" sz="3600" b="1" dirty="0" smtClean="0"/>
              <a:t>MSHR-rich</a:t>
            </a:r>
          </a:p>
          <a:p>
            <a:pPr marL="285750" indent="-285750">
              <a:buFont typeface="Arial" panose="020B0604020202020204" pitchFamily="34" charset="0"/>
              <a:buChar char="•"/>
            </a:pPr>
            <a:r>
              <a:rPr lang="en-GB" sz="3600" dirty="0" smtClean="0"/>
              <a:t>25% are MSHR-rich with </a:t>
            </a:r>
            <a:r>
              <a:rPr lang="en-GB" sz="3600" b="1" dirty="0" smtClean="0"/>
              <a:t>no cache!</a:t>
            </a:r>
            <a:endParaRPr lang="en-GB" sz="3600" b="1" dirty="0"/>
          </a:p>
        </p:txBody>
      </p:sp>
    </p:spTree>
    <p:extLst>
      <p:ext uri="{BB962C8B-B14F-4D97-AF65-F5344CB8AC3E}">
        <p14:creationId xmlns:p14="http://schemas.microsoft.com/office/powerpoint/2010/main" val="169785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 presetClass="exit"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9">
                                            <p:bg/>
                                          </p:spTgt>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 presetClass="exit" presetSubtype="0" fill="hold" grpId="1" nodeType="withEffect">
                                  <p:stCondLst>
                                    <p:cond delay="0"/>
                                  </p:stCondLst>
                                  <p:childTnLst>
                                    <p:set>
                                      <p:cBhvr>
                                        <p:cTn id="72" dur="1" fill="hold">
                                          <p:stCondLst>
                                            <p:cond delay="0"/>
                                          </p:stCondLst>
                                        </p:cTn>
                                        <p:tgtEl>
                                          <p:spTgt spid="11"/>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0"/>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5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49"/>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0"/>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4"/>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41"/>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7"/>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500"/>
                                        <p:tgtEl>
                                          <p:spTgt spid="4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par>
                                <p:cTn id="112" presetID="10" presetClass="entr" presetSubtype="0" fill="hold"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500"/>
                                        <p:tgtEl>
                                          <p:spTgt spid="28"/>
                                        </p:tgtEl>
                                      </p:cBhvr>
                                    </p:animEffect>
                                  </p:childTnLst>
                                </p:cTn>
                              </p:par>
                              <p:par>
                                <p:cTn id="115" presetID="10" presetClass="entr" presetSubtype="0" fill="hold" nodeType="with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par>
                                <p:cTn id="121" presetID="10" presetClass="entr" presetSubtype="0" fill="hold"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500"/>
                                        <p:tgtEl>
                                          <p:spTgt spid="58"/>
                                        </p:tgtEl>
                                      </p:cBhvr>
                                    </p:animEffect>
                                  </p:childTnLst>
                                </p:cTn>
                              </p:par>
                              <p:par>
                                <p:cTn id="130" presetID="10" presetClass="entr" presetSubtype="0" fill="hold" nodeType="with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fade">
                                      <p:cBhvr>
                                        <p:cTn id="132" dur="500"/>
                                        <p:tgtEl>
                                          <p:spTgt spid="1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500"/>
                                        <p:tgtEl>
                                          <p:spTgt spid="1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fade">
                                      <p:cBhvr>
                                        <p:cTn id="138" dur="500"/>
                                        <p:tgtEl>
                                          <p:spTgt spid="4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fade">
                                      <p:cBhvr>
                                        <p:cTn id="1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 grpId="0" animBg="1"/>
      <p:bldP spid="3" grpId="1" animBg="1"/>
      <p:bldP spid="13" grpId="0" animBg="1"/>
      <p:bldP spid="13" grpId="1" animBg="1"/>
      <p:bldP spid="17" grpId="0" animBg="1"/>
      <p:bldP spid="17" grpId="1" animBg="1"/>
      <p:bldP spid="19" grpId="0" animBg="1"/>
      <p:bldP spid="20" grpId="0" animBg="1"/>
      <p:bldP spid="23" grpId="0" animBg="1"/>
      <p:bldP spid="23" grpId="1" animBg="1"/>
      <p:bldP spid="24" grpId="0" animBg="1"/>
      <p:bldP spid="24" grpId="1" animBg="1"/>
      <p:bldP spid="30" grpId="0" animBg="1"/>
      <p:bldP spid="38" grpId="0" animBg="1"/>
      <p:bldP spid="38" grpId="1" animBg="1"/>
      <p:bldP spid="41" grpId="0" animBg="1"/>
      <p:bldP spid="41" grpId="1" animBg="1"/>
      <p:bldP spid="44" grpId="0" animBg="1"/>
      <p:bldP spid="45" grpId="0" animBg="1"/>
      <p:bldP spid="29" grpId="0" animBg="1"/>
      <p:bldP spid="50" grpId="0" animBg="1"/>
      <p:bldP spid="50" grpId="1" animBg="1"/>
      <p:bldP spid="53" grpId="0" animBg="1"/>
      <p:bldP spid="53" grpId="1" animBg="1"/>
      <p:bldP spid="55" grpId="0" animBg="1"/>
      <p:bldP spid="58" grpId="0" animBg="1"/>
      <p:bldP spid="9" grpId="0" build="allAtOnce" animBg="1"/>
      <p:bldP spid="9" grpId="1" uiExpand="1"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a:t>Background on Non-Blocking </a:t>
            </a:r>
            <a:r>
              <a:rPr lang="en-GB" dirty="0" smtClean="0"/>
              <a:t>Caches</a:t>
            </a:r>
          </a:p>
          <a:p>
            <a:r>
              <a:rPr lang="en-GB" dirty="0" smtClean="0"/>
              <a:t>Efficient MSHR and Subentry Storage</a:t>
            </a:r>
          </a:p>
          <a:p>
            <a:r>
              <a:rPr lang="en-GB" dirty="0" smtClean="0"/>
              <a:t>Detailed Architecture</a:t>
            </a:r>
          </a:p>
          <a:p>
            <a:r>
              <a:rPr lang="en-GB" dirty="0"/>
              <a:t>Experimental Setup</a:t>
            </a:r>
          </a:p>
          <a:p>
            <a:r>
              <a:rPr lang="en-GB" dirty="0" smtClean="0"/>
              <a:t>Results</a:t>
            </a:r>
          </a:p>
          <a:p>
            <a:r>
              <a:rPr lang="en-GB" b="1" dirty="0" smtClean="0"/>
              <a:t>Conclusions</a:t>
            </a:r>
            <a:endParaRPr lang="en-GB" b="1" dirty="0"/>
          </a:p>
        </p:txBody>
      </p:sp>
      <p:sp>
        <p:nvSpPr>
          <p:cNvPr id="4" name="Slide Number Placeholder 3"/>
          <p:cNvSpPr>
            <a:spLocks noGrp="1"/>
          </p:cNvSpPr>
          <p:nvPr>
            <p:ph type="sldNum" sz="quarter" idx="12"/>
          </p:nvPr>
        </p:nvSpPr>
        <p:spPr/>
        <p:txBody>
          <a:bodyPr/>
          <a:lstStyle/>
          <a:p>
            <a:fld id="{CA030DB0-FDFB-4B67-8BAE-BD199550D61A}" type="slidenum">
              <a:rPr lang="en-GB" smtClean="0"/>
              <a:t>33</a:t>
            </a:fld>
            <a:endParaRPr lang="en-GB"/>
          </a:p>
        </p:txBody>
      </p:sp>
    </p:spTree>
    <p:extLst>
      <p:ext uri="{BB962C8B-B14F-4D97-AF65-F5344CB8AC3E}">
        <p14:creationId xmlns:p14="http://schemas.microsoft.com/office/powerpoint/2010/main" val="285325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8" name="Content Placeholder 7"/>
          <p:cNvSpPr>
            <a:spLocks noGrp="1"/>
          </p:cNvSpPr>
          <p:nvPr>
            <p:ph idx="1"/>
          </p:nvPr>
        </p:nvSpPr>
        <p:spPr>
          <a:xfrm>
            <a:off x="838200" y="1825624"/>
            <a:ext cx="10515600" cy="4778375"/>
          </a:xfrm>
        </p:spPr>
        <p:txBody>
          <a:bodyPr>
            <a:normAutofit/>
          </a:bodyPr>
          <a:lstStyle/>
          <a:p>
            <a:r>
              <a:rPr lang="en-GB" dirty="0" smtClean="0"/>
              <a:t>Traditionally: avoid irregular external memory accesses, whatever it takes</a:t>
            </a:r>
          </a:p>
          <a:p>
            <a:pPr lvl="1"/>
            <a:r>
              <a:rPr lang="en-GB" dirty="0" smtClean="0"/>
              <a:t>Increase local buffering</a:t>
            </a:r>
            <a:r>
              <a:rPr lang="en-GB" dirty="0"/>
              <a:t> </a:t>
            </a:r>
            <a:r>
              <a:rPr lang="en-GB" dirty="0" smtClean="0"/>
              <a:t>→ area/power</a:t>
            </a:r>
          </a:p>
          <a:p>
            <a:pPr lvl="1"/>
            <a:r>
              <a:rPr lang="en-GB" dirty="0" smtClean="0"/>
              <a:t>Application-specific data reorganization/algorithmic transformations → design effort</a:t>
            </a:r>
          </a:p>
          <a:p>
            <a:pPr lvl="1"/>
            <a:endParaRPr lang="en-GB" dirty="0" smtClean="0"/>
          </a:p>
          <a:p>
            <a:pPr marL="457200" lvl="1" indent="0">
              <a:buNone/>
            </a:pPr>
            <a:endParaRPr lang="en-GB" dirty="0" smtClean="0"/>
          </a:p>
          <a:p>
            <a:r>
              <a:rPr lang="en-GB" b="1" dirty="0" smtClean="0"/>
              <a:t>Latency-insensitive</a:t>
            </a:r>
            <a:r>
              <a:rPr lang="en-GB" dirty="0" smtClean="0"/>
              <a:t> and </a:t>
            </a:r>
            <a:r>
              <a:rPr lang="en-GB" b="1" dirty="0" smtClean="0"/>
              <a:t>bandwidth-bound? </a:t>
            </a:r>
            <a:r>
              <a:rPr lang="en-GB" dirty="0" smtClean="0"/>
              <a:t>Repurpose some local buffering to better miss handling!</a:t>
            </a:r>
          </a:p>
          <a:p>
            <a:pPr lvl="1"/>
            <a:r>
              <a:rPr lang="en-GB" dirty="0" smtClean="0"/>
              <a:t>Most </a:t>
            </a:r>
            <a:r>
              <a:rPr lang="en-GB" b="1" dirty="0" smtClean="0"/>
              <a:t>Pareto-optimal</a:t>
            </a:r>
            <a:r>
              <a:rPr lang="en-GB" dirty="0" smtClean="0"/>
              <a:t> points are MSHR-rich, across all benchmarks</a:t>
            </a:r>
          </a:p>
          <a:p>
            <a:pPr lvl="1"/>
            <a:r>
              <a:rPr lang="en-GB" dirty="0" smtClean="0"/>
              <a:t>Generic and fully dynamic solution: </a:t>
            </a:r>
            <a:r>
              <a:rPr lang="en-GB" b="1" dirty="0" smtClean="0"/>
              <a:t>no design effort </a:t>
            </a:r>
            <a:r>
              <a:rPr lang="en-GB" dirty="0" smtClean="0"/>
              <a:t>required</a:t>
            </a:r>
            <a:endParaRPr lang="en-GB" dirty="0"/>
          </a:p>
        </p:txBody>
      </p:sp>
      <p:sp>
        <p:nvSpPr>
          <p:cNvPr id="7" name="Slide Number Placeholder 6"/>
          <p:cNvSpPr>
            <a:spLocks noGrp="1"/>
          </p:cNvSpPr>
          <p:nvPr>
            <p:ph type="sldNum" sz="quarter" idx="12"/>
          </p:nvPr>
        </p:nvSpPr>
        <p:spPr/>
        <p:txBody>
          <a:bodyPr/>
          <a:lstStyle/>
          <a:p>
            <a:fld id="{CA030DB0-FDFB-4B67-8BAE-BD199550D61A}" type="slidenum">
              <a:rPr lang="en-GB" smtClean="0"/>
              <a:t>34</a:t>
            </a:fld>
            <a:endParaRPr lang="en-GB"/>
          </a:p>
        </p:txBody>
      </p:sp>
      <p:pic>
        <p:nvPicPr>
          <p:cNvPr id="6" name="Picture 5"/>
          <p:cNvPicPr>
            <a:picLocks noChangeAspect="1"/>
          </p:cNvPicPr>
          <p:nvPr/>
        </p:nvPicPr>
        <p:blipFill>
          <a:blip r:embed="rId2"/>
          <a:stretch>
            <a:fillRect/>
          </a:stretch>
        </p:blipFill>
        <p:spPr>
          <a:xfrm>
            <a:off x="225563" y="3490913"/>
            <a:ext cx="11461473" cy="1450974"/>
          </a:xfrm>
          <a:prstGeom prst="rect">
            <a:avLst/>
          </a:prstGeom>
        </p:spPr>
      </p:pic>
    </p:spTree>
    <p:extLst>
      <p:ext uri="{BB962C8B-B14F-4D97-AF65-F5344CB8AC3E}">
        <p14:creationId xmlns:p14="http://schemas.microsoft.com/office/powerpoint/2010/main" val="266100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3975" y="-909456"/>
            <a:ext cx="9144000" cy="2387600"/>
          </a:xfrm>
        </p:spPr>
        <p:txBody>
          <a:bodyPr/>
          <a:lstStyle/>
          <a:p>
            <a:r>
              <a:rPr lang="en-GB" dirty="0" smtClean="0"/>
              <a:t>Thank you!</a:t>
            </a:r>
            <a:endParaRPr lang="en-GB" dirty="0"/>
          </a:p>
        </p:txBody>
      </p:sp>
      <p:sp>
        <p:nvSpPr>
          <p:cNvPr id="6" name="Subtitle 5"/>
          <p:cNvSpPr>
            <a:spLocks noGrp="1"/>
          </p:cNvSpPr>
          <p:nvPr>
            <p:ph type="subTitle" idx="1"/>
          </p:nvPr>
        </p:nvSpPr>
        <p:spPr>
          <a:xfrm>
            <a:off x="1323975" y="1570219"/>
            <a:ext cx="9144000" cy="1655762"/>
          </a:xfrm>
        </p:spPr>
        <p:txBody>
          <a:bodyPr>
            <a:normAutofit/>
          </a:bodyPr>
          <a:lstStyle/>
          <a:p>
            <a:pPr marL="0" lvl="1">
              <a:spcBef>
                <a:spcPts val="1000"/>
              </a:spcBef>
            </a:pPr>
            <a:r>
              <a:rPr lang="en-GB" sz="2800" dirty="0">
                <a:hlinkClick r:id="rId2"/>
              </a:rPr>
              <a:t>https://</a:t>
            </a:r>
            <a:r>
              <a:rPr lang="en-GB" sz="2800" dirty="0" smtClean="0">
                <a:hlinkClick r:id="rId2"/>
              </a:rPr>
              <a:t>github.com/m-asiatici/MSHR-rich</a:t>
            </a:r>
            <a:endParaRPr lang="en-GB" sz="2800" dirty="0"/>
          </a:p>
        </p:txBody>
      </p:sp>
      <p:sp>
        <p:nvSpPr>
          <p:cNvPr id="4" name="Slide Number Placeholder 3"/>
          <p:cNvSpPr>
            <a:spLocks noGrp="1"/>
          </p:cNvSpPr>
          <p:nvPr>
            <p:ph type="sldNum" sz="quarter" idx="12"/>
          </p:nvPr>
        </p:nvSpPr>
        <p:spPr/>
        <p:txBody>
          <a:bodyPr/>
          <a:lstStyle/>
          <a:p>
            <a:fld id="{CA030DB0-FDFB-4B67-8BAE-BD199550D61A}" type="slidenum">
              <a:rPr lang="en-GB" smtClean="0"/>
              <a:t>35</a:t>
            </a:fld>
            <a:endParaRPr lang="en-GB"/>
          </a:p>
        </p:txBody>
      </p:sp>
      <p:pic>
        <p:nvPicPr>
          <p:cNvPr id="8" name="Picture 7"/>
          <p:cNvPicPr>
            <a:picLocks noChangeAspect="1"/>
          </p:cNvPicPr>
          <p:nvPr/>
        </p:nvPicPr>
        <p:blipFill>
          <a:blip r:embed="rId3"/>
          <a:stretch>
            <a:fillRect/>
          </a:stretch>
        </p:blipFill>
        <p:spPr>
          <a:xfrm>
            <a:off x="1058787" y="2112326"/>
            <a:ext cx="9674375" cy="4609149"/>
          </a:xfrm>
          <a:prstGeom prst="rect">
            <a:avLst/>
          </a:prstGeom>
        </p:spPr>
      </p:pic>
    </p:spTree>
    <p:extLst>
      <p:ext uri="{BB962C8B-B14F-4D97-AF65-F5344CB8AC3E}">
        <p14:creationId xmlns:p14="http://schemas.microsoft.com/office/powerpoint/2010/main" val="1527200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Backup</a:t>
            </a:r>
            <a:endParaRPr lang="en-GB" dirty="0"/>
          </a:p>
        </p:txBody>
      </p:sp>
      <p:sp>
        <p:nvSpPr>
          <p:cNvPr id="6" name="Subtitle 5"/>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CA030DB0-FDFB-4B67-8BAE-BD199550D61A}" type="slidenum">
              <a:rPr lang="en-GB" smtClean="0"/>
              <a:t>36</a:t>
            </a:fld>
            <a:endParaRPr lang="en-GB"/>
          </a:p>
        </p:txBody>
      </p:sp>
    </p:spTree>
    <p:extLst>
      <p:ext uri="{BB962C8B-B14F-4D97-AF65-F5344CB8AC3E}">
        <p14:creationId xmlns:p14="http://schemas.microsoft.com/office/powerpoint/2010/main" val="2783749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Cuckoo Hashing</a:t>
            </a:r>
            <a:endParaRPr lang="en-GB" dirty="0"/>
          </a:p>
        </p:txBody>
      </p:sp>
      <p:sp>
        <p:nvSpPr>
          <p:cNvPr id="3" name="Content Placeholder 2"/>
          <p:cNvSpPr>
            <a:spLocks noGrp="1"/>
          </p:cNvSpPr>
          <p:nvPr>
            <p:ph idx="1"/>
          </p:nvPr>
        </p:nvSpPr>
        <p:spPr/>
        <p:txBody>
          <a:bodyPr/>
          <a:lstStyle/>
          <a:p>
            <a:r>
              <a:rPr lang="en-GB" dirty="0" smtClean="0"/>
              <a:t>Achievable MSHR buffer load factor with uniformly distributed benchmark, 3x4096 subentry slots, 2048 MSHRs or closest possible value</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37</a:t>
            </a:fld>
            <a:endParaRPr lang="en-GB"/>
          </a:p>
        </p:txBody>
      </p:sp>
      <p:pic>
        <p:nvPicPr>
          <p:cNvPr id="5" name="Picture 4"/>
          <p:cNvPicPr>
            <a:picLocks noChangeAspect="1"/>
          </p:cNvPicPr>
          <p:nvPr/>
        </p:nvPicPr>
        <p:blipFill>
          <a:blip r:embed="rId2"/>
          <a:stretch>
            <a:fillRect/>
          </a:stretch>
        </p:blipFill>
        <p:spPr>
          <a:xfrm>
            <a:off x="1041400" y="3052855"/>
            <a:ext cx="4911541" cy="3668620"/>
          </a:xfrm>
          <a:prstGeom prst="rect">
            <a:avLst/>
          </a:prstGeom>
        </p:spPr>
      </p:pic>
      <p:pic>
        <p:nvPicPr>
          <p:cNvPr id="6" name="Picture 5"/>
          <p:cNvPicPr>
            <a:picLocks noChangeAspect="1"/>
          </p:cNvPicPr>
          <p:nvPr/>
        </p:nvPicPr>
        <p:blipFill>
          <a:blip r:embed="rId3"/>
          <a:stretch>
            <a:fillRect/>
          </a:stretch>
        </p:blipFill>
        <p:spPr>
          <a:xfrm>
            <a:off x="7152542" y="4295612"/>
            <a:ext cx="3714995" cy="1084029"/>
          </a:xfrm>
          <a:prstGeom prst="rect">
            <a:avLst/>
          </a:prstGeom>
        </p:spPr>
      </p:pic>
      <p:cxnSp>
        <p:nvCxnSpPr>
          <p:cNvPr id="9" name="Straight Arrow Connector 8"/>
          <p:cNvCxnSpPr/>
          <p:nvPr/>
        </p:nvCxnSpPr>
        <p:spPr>
          <a:xfrm>
            <a:off x="5899150" y="4767264"/>
            <a:ext cx="121443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44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Benefits of </a:t>
            </a:r>
            <a:r>
              <a:rPr lang="en-GB" dirty="0" smtClean="0"/>
              <a:t>Subentry Linked Lists</a:t>
            </a:r>
            <a:endParaRPr lang="en-GB" dirty="0"/>
          </a:p>
        </p:txBody>
      </p:sp>
      <p:sp>
        <p:nvSpPr>
          <p:cNvPr id="6" name="Text Placeholder 5"/>
          <p:cNvSpPr>
            <a:spLocks noGrp="1"/>
          </p:cNvSpPr>
          <p:nvPr>
            <p:ph type="body" idx="1"/>
          </p:nvPr>
        </p:nvSpPr>
        <p:spPr>
          <a:xfrm>
            <a:off x="839788" y="1384179"/>
            <a:ext cx="5157787" cy="823912"/>
          </a:xfrm>
        </p:spPr>
        <p:txBody>
          <a:bodyPr/>
          <a:lstStyle/>
          <a:p>
            <a:r>
              <a:rPr lang="en-GB" dirty="0"/>
              <a:t>Subentry slots utilization</a:t>
            </a:r>
          </a:p>
        </p:txBody>
      </p:sp>
      <p:sp>
        <p:nvSpPr>
          <p:cNvPr id="7" name="Text Placeholder 6"/>
          <p:cNvSpPr>
            <a:spLocks noGrp="1"/>
          </p:cNvSpPr>
          <p:nvPr>
            <p:ph type="body" sz="quarter" idx="3"/>
          </p:nvPr>
        </p:nvSpPr>
        <p:spPr>
          <a:xfrm>
            <a:off x="839788" y="4055269"/>
            <a:ext cx="5183188" cy="823912"/>
          </a:xfrm>
        </p:spPr>
        <p:txBody>
          <a:bodyPr/>
          <a:lstStyle/>
          <a:p>
            <a:r>
              <a:rPr lang="en-GB" dirty="0" smtClean="0"/>
              <a:t>Subentry-related stall cycles</a:t>
            </a:r>
            <a:endParaRPr lang="en-GB" dirty="0"/>
          </a:p>
        </p:txBody>
      </p:sp>
      <p:pic>
        <p:nvPicPr>
          <p:cNvPr id="9" name="Content Placeholder 8"/>
          <p:cNvPicPr>
            <a:picLocks noGrp="1" noChangeAspect="1"/>
          </p:cNvPicPr>
          <p:nvPr>
            <p:ph sz="quarter" idx="4"/>
          </p:nvPr>
        </p:nvPicPr>
        <p:blipFill>
          <a:blip r:embed="rId2"/>
          <a:stretch>
            <a:fillRect/>
          </a:stretch>
        </p:blipFill>
        <p:spPr>
          <a:xfrm>
            <a:off x="839788" y="4868346"/>
            <a:ext cx="5183188" cy="1853129"/>
          </a:xfrm>
          <a:prstGeom prst="rect">
            <a:avLst/>
          </a:prstGeom>
        </p:spPr>
      </p:pic>
      <p:sp>
        <p:nvSpPr>
          <p:cNvPr id="4" name="Slide Number Placeholder 3"/>
          <p:cNvSpPr>
            <a:spLocks noGrp="1"/>
          </p:cNvSpPr>
          <p:nvPr>
            <p:ph type="sldNum" sz="quarter" idx="12"/>
          </p:nvPr>
        </p:nvSpPr>
        <p:spPr/>
        <p:txBody>
          <a:bodyPr/>
          <a:lstStyle/>
          <a:p>
            <a:fld id="{CA030DB0-FDFB-4B67-8BAE-BD199550D61A}" type="slidenum">
              <a:rPr lang="en-GB" smtClean="0"/>
              <a:t>38</a:t>
            </a:fld>
            <a:endParaRPr lang="en-GB"/>
          </a:p>
        </p:txBody>
      </p:sp>
      <p:pic>
        <p:nvPicPr>
          <p:cNvPr id="5" name="Picture 4"/>
          <p:cNvPicPr>
            <a:picLocks noChangeAspect="1"/>
          </p:cNvPicPr>
          <p:nvPr/>
        </p:nvPicPr>
        <p:blipFill>
          <a:blip r:embed="rId3"/>
          <a:stretch>
            <a:fillRect/>
          </a:stretch>
        </p:blipFill>
        <p:spPr>
          <a:xfrm>
            <a:off x="839788" y="2255858"/>
            <a:ext cx="4801210" cy="1942573"/>
          </a:xfrm>
          <a:prstGeom prst="rect">
            <a:avLst/>
          </a:prstGeom>
        </p:spPr>
      </p:pic>
      <p:sp>
        <p:nvSpPr>
          <p:cNvPr id="10" name="Text Placeholder 6"/>
          <p:cNvSpPr txBox="1">
            <a:spLocks/>
          </p:cNvSpPr>
          <p:nvPr/>
        </p:nvSpPr>
        <p:spPr>
          <a:xfrm>
            <a:off x="6170612" y="1475172"/>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smtClean="0"/>
              <a:t>External memory requests</a:t>
            </a:r>
            <a:endParaRPr lang="en-GB" dirty="0"/>
          </a:p>
        </p:txBody>
      </p:sp>
      <p:pic>
        <p:nvPicPr>
          <p:cNvPr id="11" name="Picture 10"/>
          <p:cNvPicPr>
            <a:picLocks noChangeAspect="1"/>
          </p:cNvPicPr>
          <p:nvPr/>
        </p:nvPicPr>
        <p:blipFill>
          <a:blip r:embed="rId4"/>
          <a:stretch>
            <a:fillRect/>
          </a:stretch>
        </p:blipFill>
        <p:spPr>
          <a:xfrm>
            <a:off x="6170612" y="2279824"/>
            <a:ext cx="5253160" cy="1918607"/>
          </a:xfrm>
          <a:prstGeom prst="rect">
            <a:avLst/>
          </a:prstGeom>
        </p:spPr>
      </p:pic>
      <p:sp>
        <p:nvSpPr>
          <p:cNvPr id="12" name="TextBox 11"/>
          <p:cNvSpPr txBox="1"/>
          <p:nvPr/>
        </p:nvSpPr>
        <p:spPr>
          <a:xfrm>
            <a:off x="6351837" y="5003083"/>
            <a:ext cx="5355609" cy="400110"/>
          </a:xfrm>
          <a:prstGeom prst="rect">
            <a:avLst/>
          </a:prstGeom>
          <a:noFill/>
        </p:spPr>
        <p:txBody>
          <a:bodyPr wrap="square" rtlCol="0">
            <a:spAutoFit/>
          </a:bodyPr>
          <a:lstStyle/>
          <a:p>
            <a:r>
              <a:rPr lang="en-GB" sz="2000" dirty="0" smtClean="0"/>
              <a:t>All data refers to </a:t>
            </a:r>
            <a:r>
              <a:rPr lang="en-GB" sz="2000" dirty="0" err="1" smtClean="0"/>
              <a:t>ljournal</a:t>
            </a:r>
            <a:r>
              <a:rPr lang="en-GB" sz="2000" dirty="0" smtClean="0"/>
              <a:t> with 3x512 MSHRs/bank</a:t>
            </a:r>
          </a:p>
        </p:txBody>
      </p:sp>
    </p:spTree>
    <p:extLst>
      <p:ext uri="{BB962C8B-B14F-4D97-AF65-F5344CB8AC3E}">
        <p14:creationId xmlns:p14="http://schemas.microsoft.com/office/powerpoint/2010/main" val="2855260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Irregular, Data-Dependent Access </a:t>
            </a:r>
            <a:r>
              <a:rPr lang="en-GB" dirty="0" smtClean="0"/>
              <a:t>Patterns:</a:t>
            </a:r>
            <a:br>
              <a:rPr lang="en-GB" dirty="0" smtClean="0"/>
            </a:br>
            <a:r>
              <a:rPr lang="en-GB" dirty="0" smtClean="0"/>
              <a:t>Can We Do Something About Them?</a:t>
            </a:r>
            <a:endParaRPr lang="en-GB" dirty="0"/>
          </a:p>
        </p:txBody>
      </p:sp>
      <p:sp>
        <p:nvSpPr>
          <p:cNvPr id="6" name="Content Placeholder 5"/>
          <p:cNvSpPr>
            <a:spLocks noGrp="1"/>
          </p:cNvSpPr>
          <p:nvPr>
            <p:ph idx="1"/>
          </p:nvPr>
        </p:nvSpPr>
        <p:spPr/>
        <p:txBody>
          <a:bodyPr/>
          <a:lstStyle/>
          <a:p>
            <a:r>
              <a:rPr lang="en-GB" dirty="0" smtClean="0"/>
              <a:t>Case study: </a:t>
            </a:r>
            <a:r>
              <a:rPr lang="en-GB" dirty="0" err="1" smtClean="0"/>
              <a:t>SpMV</a:t>
            </a:r>
            <a:r>
              <a:rPr lang="en-GB" dirty="0" smtClean="0"/>
              <a:t> with pds-80 from </a:t>
            </a:r>
            <a:r>
              <a:rPr lang="en-GB" dirty="0" err="1" smtClean="0"/>
              <a:t>SuiteSparse</a:t>
            </a:r>
            <a:r>
              <a:rPr lang="en-GB" dirty="0" smtClean="0"/>
              <a:t> [1]</a:t>
            </a:r>
          </a:p>
          <a:p>
            <a:pPr lvl="1"/>
            <a:r>
              <a:rPr lang="en-GB" dirty="0" smtClean="0"/>
              <a:t>Assume matrix and vector values are 32-bit scalars</a:t>
            </a:r>
          </a:p>
          <a:p>
            <a:pPr lvl="1"/>
            <a:r>
              <a:rPr lang="en-GB" dirty="0" smtClean="0"/>
              <a:t>928k NZ elements</a:t>
            </a:r>
          </a:p>
          <a:p>
            <a:pPr lvl="1"/>
            <a:r>
              <a:rPr lang="en-GB" dirty="0" smtClean="0"/>
              <a:t>129k rows, 435k columns → 1.66 MB of memory accessed irregularly</a:t>
            </a:r>
            <a:endParaRPr lang="en-GB" dirty="0"/>
          </a:p>
        </p:txBody>
      </p:sp>
      <p:pic>
        <p:nvPicPr>
          <p:cNvPr id="7" name="Picture 6"/>
          <p:cNvPicPr>
            <a:picLocks noChangeAspect="1"/>
          </p:cNvPicPr>
          <p:nvPr/>
        </p:nvPicPr>
        <p:blipFill>
          <a:blip r:embed="rId3"/>
          <a:stretch>
            <a:fillRect/>
          </a:stretch>
        </p:blipFill>
        <p:spPr>
          <a:xfrm>
            <a:off x="314790" y="3727938"/>
            <a:ext cx="4895850" cy="2657475"/>
          </a:xfrm>
          <a:prstGeom prst="rect">
            <a:avLst/>
          </a:prstGeom>
        </p:spPr>
      </p:pic>
      <p:sp>
        <p:nvSpPr>
          <p:cNvPr id="8" name="TextBox 7"/>
          <p:cNvSpPr txBox="1"/>
          <p:nvPr/>
        </p:nvSpPr>
        <p:spPr>
          <a:xfrm>
            <a:off x="278445" y="3543272"/>
            <a:ext cx="5128840" cy="369332"/>
          </a:xfrm>
          <a:prstGeom prst="rect">
            <a:avLst/>
          </a:prstGeom>
          <a:noFill/>
        </p:spPr>
        <p:txBody>
          <a:bodyPr wrap="none" rtlCol="0">
            <a:spAutoFit/>
          </a:bodyPr>
          <a:lstStyle/>
          <a:p>
            <a:pPr algn="r"/>
            <a:r>
              <a:rPr lang="en-GB" b="1" dirty="0" smtClean="0"/>
              <a:t>Spatial locality:</a:t>
            </a:r>
            <a:r>
              <a:rPr lang="en-GB" dirty="0" smtClean="0"/>
              <a:t> histogram of reuses of 512-bit blocks</a:t>
            </a:r>
            <a:endParaRPr lang="en-GB" dirty="0"/>
          </a:p>
        </p:txBody>
      </p:sp>
      <p:sp>
        <p:nvSpPr>
          <p:cNvPr id="9" name="TextBox 8"/>
          <p:cNvSpPr txBox="1"/>
          <p:nvPr/>
        </p:nvSpPr>
        <p:spPr>
          <a:xfrm>
            <a:off x="5148188" y="4803460"/>
            <a:ext cx="6729022" cy="830997"/>
          </a:xfrm>
          <a:prstGeom prst="rect">
            <a:avLst/>
          </a:prstGeom>
          <a:noFill/>
        </p:spPr>
        <p:txBody>
          <a:bodyPr wrap="none" rtlCol="0">
            <a:spAutoFit/>
          </a:bodyPr>
          <a:lstStyle/>
          <a:p>
            <a:r>
              <a:rPr lang="en-GB" sz="2400" dirty="0" smtClean="0"/>
              <a:t>…but, hit rate with a 256 kB, 4-way associative cache</a:t>
            </a:r>
          </a:p>
          <a:p>
            <a:r>
              <a:rPr lang="en-GB" sz="2400" dirty="0" smtClean="0"/>
              <a:t>is only </a:t>
            </a:r>
            <a:r>
              <a:rPr lang="en-GB" sz="2400" b="1" dirty="0" smtClean="0"/>
              <a:t>66%</a:t>
            </a:r>
            <a:r>
              <a:rPr lang="en-GB" sz="2400" dirty="0" smtClean="0"/>
              <a:t>! Why??</a:t>
            </a:r>
            <a:endParaRPr lang="en-GB" sz="2400" dirty="0"/>
          </a:p>
        </p:txBody>
      </p:sp>
      <p:sp>
        <p:nvSpPr>
          <p:cNvPr id="10" name="TextBox 9"/>
          <p:cNvSpPr txBox="1"/>
          <p:nvPr/>
        </p:nvSpPr>
        <p:spPr>
          <a:xfrm>
            <a:off x="5210640" y="3972463"/>
            <a:ext cx="5978624" cy="830997"/>
          </a:xfrm>
          <a:prstGeom prst="rect">
            <a:avLst/>
          </a:prstGeom>
          <a:noFill/>
        </p:spPr>
        <p:txBody>
          <a:bodyPr wrap="none" rtlCol="0">
            <a:spAutoFit/>
          </a:bodyPr>
          <a:lstStyle/>
          <a:p>
            <a:r>
              <a:rPr lang="en-GB" sz="2400" dirty="0" smtClean="0"/>
              <a:t>pds-80 as it is has essentially </a:t>
            </a:r>
            <a:r>
              <a:rPr lang="en-GB" sz="2400" b="1" dirty="0" smtClean="0"/>
              <a:t>same reuse</a:t>
            </a:r>
          </a:p>
          <a:p>
            <a:r>
              <a:rPr lang="en-GB" sz="2400" b="1" dirty="0"/>
              <a:t>o</a:t>
            </a:r>
            <a:r>
              <a:rPr lang="en-GB" sz="2400" b="1" dirty="0" smtClean="0"/>
              <a:t>pportunities </a:t>
            </a:r>
            <a:r>
              <a:rPr lang="en-GB" sz="2400" dirty="0" smtClean="0"/>
              <a:t>as if it was scanned sequentially</a:t>
            </a:r>
            <a:endParaRPr lang="en-GB" sz="2400" dirty="0"/>
          </a:p>
        </p:txBody>
      </p:sp>
      <p:sp>
        <p:nvSpPr>
          <p:cNvPr id="11" name="Slide Number Placeholder 10"/>
          <p:cNvSpPr>
            <a:spLocks noGrp="1"/>
          </p:cNvSpPr>
          <p:nvPr>
            <p:ph type="sldNum" sz="quarter" idx="12"/>
          </p:nvPr>
        </p:nvSpPr>
        <p:spPr/>
        <p:txBody>
          <a:bodyPr/>
          <a:lstStyle/>
          <a:p>
            <a:fld id="{CA030DB0-FDFB-4B67-8BAE-BD199550D61A}" type="slidenum">
              <a:rPr lang="en-GB" smtClean="0"/>
              <a:t>39</a:t>
            </a:fld>
            <a:endParaRPr lang="en-GB"/>
          </a:p>
        </p:txBody>
      </p:sp>
      <p:sp>
        <p:nvSpPr>
          <p:cNvPr id="12" name="TextBox 11"/>
          <p:cNvSpPr txBox="1"/>
          <p:nvPr/>
        </p:nvSpPr>
        <p:spPr>
          <a:xfrm>
            <a:off x="314790" y="6407795"/>
            <a:ext cx="2920736" cy="369332"/>
          </a:xfrm>
          <a:prstGeom prst="rect">
            <a:avLst/>
          </a:prstGeom>
          <a:noFill/>
        </p:spPr>
        <p:txBody>
          <a:bodyPr wrap="none" rtlCol="0">
            <a:spAutoFit/>
          </a:bodyPr>
          <a:lstStyle/>
          <a:p>
            <a:r>
              <a:rPr lang="en-GB" dirty="0"/>
              <a:t>[1] </a:t>
            </a:r>
            <a:r>
              <a:rPr lang="en-GB" dirty="0">
                <a:hlinkClick r:id="rId4"/>
              </a:rPr>
              <a:t>https://</a:t>
            </a:r>
            <a:r>
              <a:rPr lang="en-GB" dirty="0" smtClean="0">
                <a:hlinkClick r:id="rId4"/>
              </a:rPr>
              <a:t>sparse.tamu.edu/</a:t>
            </a:r>
            <a:r>
              <a:rPr lang="en-GB" dirty="0" smtClean="0"/>
              <a:t> </a:t>
            </a:r>
            <a:endParaRPr lang="en-GB" dirty="0"/>
          </a:p>
        </p:txBody>
      </p:sp>
    </p:spTree>
    <p:custDataLst>
      <p:tags r:id="rId1"/>
    </p:custDataLst>
    <p:extLst>
      <p:ext uri="{BB962C8B-B14F-4D97-AF65-F5344CB8AC3E}">
        <p14:creationId xmlns:p14="http://schemas.microsoft.com/office/powerpoint/2010/main" val="4000837928"/>
      </p:ext>
    </p:extLst>
  </p:cSld>
  <p:clrMapOvr>
    <a:masterClrMapping/>
  </p:clrMapOvr>
  <mc:AlternateContent xmlns:mc="http://schemas.openxmlformats.org/markup-compatibility/2006" xmlns:p14="http://schemas.microsoft.com/office/powerpoint/2010/main">
    <mc:Choice Requires="p14">
      <p:transition spd="slow" p14:dur="2000" advTm="121651"/>
    </mc:Choice>
    <mc:Fallback xmlns="">
      <p:transition spd="slow" advTm="1216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Background on Non-Blocking Caches</a:t>
            </a:r>
          </a:p>
          <a:p>
            <a:r>
              <a:rPr lang="en-GB" dirty="0" smtClean="0"/>
              <a:t>Efficient MSHR and Subentry Storage</a:t>
            </a:r>
          </a:p>
          <a:p>
            <a:r>
              <a:rPr lang="en-GB" dirty="0" smtClean="0"/>
              <a:t>Detailed Architecture</a:t>
            </a:r>
          </a:p>
          <a:p>
            <a:r>
              <a:rPr lang="en-GB" dirty="0"/>
              <a:t>Experimental </a:t>
            </a:r>
            <a:r>
              <a:rPr lang="en-GB" dirty="0" smtClean="0"/>
              <a:t>Setup</a:t>
            </a:r>
          </a:p>
          <a:p>
            <a:r>
              <a:rPr lang="en-GB" dirty="0" smtClean="0"/>
              <a:t>Results</a:t>
            </a:r>
          </a:p>
          <a:p>
            <a:r>
              <a:rPr lang="en-GB" dirty="0" smtClean="0"/>
              <a:t>Conclusions</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4</a:t>
            </a:fld>
            <a:endParaRPr lang="en-GB"/>
          </a:p>
        </p:txBody>
      </p:sp>
    </p:spTree>
    <p:extLst>
      <p:ext uri="{BB962C8B-B14F-4D97-AF65-F5344CB8AC3E}">
        <p14:creationId xmlns:p14="http://schemas.microsoft.com/office/powerpoint/2010/main" val="97786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0"/>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Rectangle 438"/>
          <p:cNvSpPr/>
          <p:nvPr/>
        </p:nvSpPr>
        <p:spPr>
          <a:xfrm>
            <a:off x="1611037" y="3238328"/>
            <a:ext cx="6280334" cy="1594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38" name="Rectangle 437"/>
          <p:cNvSpPr/>
          <p:nvPr/>
        </p:nvSpPr>
        <p:spPr>
          <a:xfrm>
            <a:off x="3361972" y="2901179"/>
            <a:ext cx="8034469" cy="1609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23" name="Rectangle 422"/>
          <p:cNvSpPr/>
          <p:nvPr/>
        </p:nvSpPr>
        <p:spPr>
          <a:xfrm>
            <a:off x="1617610" y="3070786"/>
            <a:ext cx="1734951" cy="1522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Reuse with Blocking Cache</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40</a:t>
            </a:fld>
            <a:endParaRPr lang="en-GB"/>
          </a:p>
        </p:txBody>
      </p:sp>
      <p:sp>
        <p:nvSpPr>
          <p:cNvPr id="329" name="TextBox 328"/>
          <p:cNvSpPr txBox="1"/>
          <p:nvPr/>
        </p:nvSpPr>
        <p:spPr>
          <a:xfrm>
            <a:off x="838200" y="1994967"/>
            <a:ext cx="3833357" cy="369332"/>
          </a:xfrm>
          <a:prstGeom prst="rect">
            <a:avLst/>
          </a:prstGeom>
          <a:noFill/>
        </p:spPr>
        <p:txBody>
          <a:bodyPr wrap="none" rtlCol="0">
            <a:spAutoFit/>
          </a:bodyPr>
          <a:lstStyle/>
          <a:p>
            <a:r>
              <a:rPr lang="en-GB" dirty="0" smtClean="0"/>
              <a:t>Four cache lines, LRU, fully-associative:</a:t>
            </a:r>
            <a:endParaRPr lang="en-GB" dirty="0"/>
          </a:p>
        </p:txBody>
      </p:sp>
      <p:sp>
        <p:nvSpPr>
          <p:cNvPr id="330" name="TextBox 329"/>
          <p:cNvSpPr txBox="1"/>
          <p:nvPr/>
        </p:nvSpPr>
        <p:spPr>
          <a:xfrm>
            <a:off x="965728" y="3947019"/>
            <a:ext cx="1469954" cy="369332"/>
          </a:xfrm>
          <a:prstGeom prst="rect">
            <a:avLst/>
          </a:prstGeom>
          <a:noFill/>
        </p:spPr>
        <p:txBody>
          <a:bodyPr wrap="none" rtlCol="0">
            <a:spAutoFit/>
          </a:bodyPr>
          <a:lstStyle/>
          <a:p>
            <a:r>
              <a:rPr lang="en-GB" dirty="0" smtClean="0"/>
              <a:t>+1 cache line:</a:t>
            </a:r>
            <a:endParaRPr lang="en-GB" dirty="0"/>
          </a:p>
        </p:txBody>
      </p:sp>
      <p:sp>
        <p:nvSpPr>
          <p:cNvPr id="331" name="TextBox 330"/>
          <p:cNvSpPr txBox="1"/>
          <p:nvPr/>
        </p:nvSpPr>
        <p:spPr>
          <a:xfrm>
            <a:off x="957623" y="5788875"/>
            <a:ext cx="4835234" cy="923330"/>
          </a:xfrm>
          <a:prstGeom prst="rect">
            <a:avLst/>
          </a:prstGeom>
          <a:noFill/>
        </p:spPr>
        <p:txBody>
          <a:bodyPr wrap="none" rtlCol="0">
            <a:spAutoFit/>
          </a:bodyPr>
          <a:lstStyle/>
          <a:p>
            <a:pPr marL="285750" indent="-285750">
              <a:buFont typeface="Arial" panose="020B0604020202020204" pitchFamily="34" charset="0"/>
              <a:buChar char="•"/>
            </a:pPr>
            <a:r>
              <a:rPr lang="en-GB" dirty="0" smtClean="0"/>
              <a:t>Eviction limits reuse window</a:t>
            </a:r>
          </a:p>
          <a:p>
            <a:pPr marL="742950" lvl="1" indent="-285750">
              <a:buFont typeface="Arial" panose="020B0604020202020204" pitchFamily="34" charset="0"/>
              <a:buChar char="•"/>
            </a:pPr>
            <a:r>
              <a:rPr lang="en-GB" dirty="0" smtClean="0"/>
              <a:t>Mitigated by adding cache lines</a:t>
            </a:r>
          </a:p>
          <a:p>
            <a:pPr marL="285750" indent="-285750">
              <a:buFont typeface="Arial" panose="020B0604020202020204" pitchFamily="34" charset="0"/>
              <a:buChar char="•"/>
            </a:pPr>
            <a:r>
              <a:rPr lang="en-GB" dirty="0" smtClean="0"/>
              <a:t>Longer memory latency → more wasted cycles</a:t>
            </a:r>
            <a:endParaRPr lang="en-GB" dirty="0"/>
          </a:p>
        </p:txBody>
      </p:sp>
      <p:sp>
        <p:nvSpPr>
          <p:cNvPr id="137" name="Rectangle 136"/>
          <p:cNvSpPr/>
          <p:nvPr/>
        </p:nvSpPr>
        <p:spPr>
          <a:xfrm>
            <a:off x="957624" y="3405020"/>
            <a:ext cx="10438818" cy="1649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6" name="Rectangle 135"/>
          <p:cNvSpPr/>
          <p:nvPr/>
        </p:nvSpPr>
        <p:spPr>
          <a:xfrm>
            <a:off x="962737" y="3238328"/>
            <a:ext cx="653416" cy="1619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5" name="Rectangle 144"/>
          <p:cNvSpPr/>
          <p:nvPr/>
        </p:nvSpPr>
        <p:spPr>
          <a:xfrm>
            <a:off x="4369062" y="3062695"/>
            <a:ext cx="7023552" cy="166691"/>
          </a:xfrm>
          <a:prstGeom prst="rect">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1" name="Rectangle 140"/>
          <p:cNvSpPr/>
          <p:nvPr/>
        </p:nvSpPr>
        <p:spPr>
          <a:xfrm>
            <a:off x="2635684" y="2901179"/>
            <a:ext cx="716559" cy="1543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5" name="Rectangle 134"/>
          <p:cNvSpPr/>
          <p:nvPr/>
        </p:nvSpPr>
        <p:spPr>
          <a:xfrm>
            <a:off x="962737" y="3071644"/>
            <a:ext cx="645262" cy="1666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13" name="Straight Arrow Connector 12"/>
          <p:cNvCxnSpPr/>
          <p:nvPr/>
        </p:nvCxnSpPr>
        <p:spPr>
          <a:xfrm>
            <a:off x="96273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1071133"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17952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a:off x="1287925" y="2699215"/>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p:nvPr/>
        </p:nvCxnSpPr>
        <p:spPr>
          <a:xfrm>
            <a:off x="1396321"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150471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p:cNvCxnSpPr/>
          <p:nvPr/>
        </p:nvCxnSpPr>
        <p:spPr>
          <a:xfrm>
            <a:off x="161311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p:cNvCxnSpPr/>
          <p:nvPr/>
        </p:nvCxnSpPr>
        <p:spPr>
          <a:xfrm>
            <a:off x="269707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1" name="Straight Arrow Connector 30"/>
          <p:cNvCxnSpPr/>
          <p:nvPr/>
        </p:nvCxnSpPr>
        <p:spPr>
          <a:xfrm>
            <a:off x="2805469"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2" name="Straight Arrow Connector 31"/>
          <p:cNvCxnSpPr/>
          <p:nvPr/>
        </p:nvCxnSpPr>
        <p:spPr>
          <a:xfrm>
            <a:off x="2913865"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3022261"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4" name="Straight Arrow Connector 33"/>
          <p:cNvCxnSpPr/>
          <p:nvPr/>
        </p:nvCxnSpPr>
        <p:spPr>
          <a:xfrm>
            <a:off x="3130657" y="2699215"/>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a:off x="323905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6" name="Straight Arrow Connector 35"/>
          <p:cNvCxnSpPr/>
          <p:nvPr/>
        </p:nvCxnSpPr>
        <p:spPr>
          <a:xfrm>
            <a:off x="3347449"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4431409"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453980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8" name="Straight Arrow Connector 47"/>
          <p:cNvCxnSpPr/>
          <p:nvPr/>
        </p:nvCxnSpPr>
        <p:spPr>
          <a:xfrm>
            <a:off x="4648201" y="2699215"/>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9" name="Straight Arrow Connector 48"/>
          <p:cNvCxnSpPr/>
          <p:nvPr/>
        </p:nvCxnSpPr>
        <p:spPr>
          <a:xfrm>
            <a:off x="4756597"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486499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1" name="Straight Arrow Connector 50"/>
          <p:cNvCxnSpPr/>
          <p:nvPr/>
        </p:nvCxnSpPr>
        <p:spPr>
          <a:xfrm>
            <a:off x="4973389" y="2699215"/>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2" name="Straight Arrow Connector 51"/>
          <p:cNvCxnSpPr/>
          <p:nvPr/>
        </p:nvCxnSpPr>
        <p:spPr>
          <a:xfrm>
            <a:off x="508178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3" name="Straight Arrow Connector 52"/>
          <p:cNvCxnSpPr/>
          <p:nvPr/>
        </p:nvCxnSpPr>
        <p:spPr>
          <a:xfrm>
            <a:off x="5190181"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4" name="Straight Arrow Connector 53"/>
          <p:cNvCxnSpPr/>
          <p:nvPr/>
        </p:nvCxnSpPr>
        <p:spPr>
          <a:xfrm>
            <a:off x="5298577"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5" name="Straight Arrow Connector 54"/>
          <p:cNvCxnSpPr/>
          <p:nvPr/>
        </p:nvCxnSpPr>
        <p:spPr>
          <a:xfrm>
            <a:off x="540697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6" name="Straight Arrow Connector 55"/>
          <p:cNvCxnSpPr/>
          <p:nvPr/>
        </p:nvCxnSpPr>
        <p:spPr>
          <a:xfrm>
            <a:off x="551536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7" name="Straight Arrow Connector 56"/>
          <p:cNvCxnSpPr/>
          <p:nvPr/>
        </p:nvCxnSpPr>
        <p:spPr>
          <a:xfrm>
            <a:off x="5623765"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5732161"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9" name="Straight Arrow Connector 58"/>
          <p:cNvCxnSpPr/>
          <p:nvPr/>
        </p:nvCxnSpPr>
        <p:spPr>
          <a:xfrm>
            <a:off x="5840557"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0" name="Straight Arrow Connector 59"/>
          <p:cNvCxnSpPr/>
          <p:nvPr/>
        </p:nvCxnSpPr>
        <p:spPr>
          <a:xfrm>
            <a:off x="594895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1" name="Straight Arrow Connector 60"/>
          <p:cNvCxnSpPr/>
          <p:nvPr/>
        </p:nvCxnSpPr>
        <p:spPr>
          <a:xfrm>
            <a:off x="605734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2" name="Straight Arrow Connector 61"/>
          <p:cNvCxnSpPr/>
          <p:nvPr/>
        </p:nvCxnSpPr>
        <p:spPr>
          <a:xfrm>
            <a:off x="6165745"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6274141"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4" name="Straight Arrow Connector 63"/>
          <p:cNvCxnSpPr/>
          <p:nvPr/>
        </p:nvCxnSpPr>
        <p:spPr>
          <a:xfrm>
            <a:off x="638253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5" name="Straight Arrow Connector 64"/>
          <p:cNvCxnSpPr/>
          <p:nvPr/>
        </p:nvCxnSpPr>
        <p:spPr>
          <a:xfrm>
            <a:off x="649093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6" name="Straight Arrow Connector 65"/>
          <p:cNvCxnSpPr/>
          <p:nvPr/>
        </p:nvCxnSpPr>
        <p:spPr>
          <a:xfrm>
            <a:off x="6599329"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670772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8" name="Straight Arrow Connector 67"/>
          <p:cNvCxnSpPr/>
          <p:nvPr/>
        </p:nvCxnSpPr>
        <p:spPr>
          <a:xfrm>
            <a:off x="6816121"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9" name="Straight Arrow Connector 68"/>
          <p:cNvCxnSpPr/>
          <p:nvPr/>
        </p:nvCxnSpPr>
        <p:spPr>
          <a:xfrm>
            <a:off x="692451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0" name="Straight Arrow Connector 69"/>
          <p:cNvCxnSpPr/>
          <p:nvPr/>
        </p:nvCxnSpPr>
        <p:spPr>
          <a:xfrm>
            <a:off x="703291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1" name="Straight Arrow Connector 70"/>
          <p:cNvCxnSpPr/>
          <p:nvPr/>
        </p:nvCxnSpPr>
        <p:spPr>
          <a:xfrm>
            <a:off x="7141309"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p:cNvCxnSpPr/>
          <p:nvPr/>
        </p:nvCxnSpPr>
        <p:spPr>
          <a:xfrm>
            <a:off x="724970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3" name="Straight Arrow Connector 72"/>
          <p:cNvCxnSpPr/>
          <p:nvPr/>
        </p:nvCxnSpPr>
        <p:spPr>
          <a:xfrm>
            <a:off x="7358101"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a:off x="746649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5" name="Straight Arrow Connector 74"/>
          <p:cNvCxnSpPr/>
          <p:nvPr/>
        </p:nvCxnSpPr>
        <p:spPr>
          <a:xfrm>
            <a:off x="757489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6" name="Straight Arrow Connector 75"/>
          <p:cNvCxnSpPr/>
          <p:nvPr/>
        </p:nvCxnSpPr>
        <p:spPr>
          <a:xfrm>
            <a:off x="768328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7" name="Straight Arrow Connector 76"/>
          <p:cNvCxnSpPr/>
          <p:nvPr/>
        </p:nvCxnSpPr>
        <p:spPr>
          <a:xfrm>
            <a:off x="779168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8" name="Straight Arrow Connector 77"/>
          <p:cNvCxnSpPr/>
          <p:nvPr/>
        </p:nvCxnSpPr>
        <p:spPr>
          <a:xfrm>
            <a:off x="7900081"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p:nvPr/>
        </p:nvCxnSpPr>
        <p:spPr>
          <a:xfrm>
            <a:off x="8984041"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9" name="Straight Arrow Connector 88"/>
          <p:cNvCxnSpPr/>
          <p:nvPr/>
        </p:nvCxnSpPr>
        <p:spPr>
          <a:xfrm>
            <a:off x="9092437"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0" name="Straight Arrow Connector 89"/>
          <p:cNvCxnSpPr/>
          <p:nvPr/>
        </p:nvCxnSpPr>
        <p:spPr>
          <a:xfrm>
            <a:off x="920083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1" name="Straight Arrow Connector 90"/>
          <p:cNvCxnSpPr/>
          <p:nvPr/>
        </p:nvCxnSpPr>
        <p:spPr>
          <a:xfrm>
            <a:off x="930922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2" name="Straight Arrow Connector 91"/>
          <p:cNvCxnSpPr/>
          <p:nvPr/>
        </p:nvCxnSpPr>
        <p:spPr>
          <a:xfrm>
            <a:off x="9417625"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3" name="Straight Arrow Connector 92"/>
          <p:cNvCxnSpPr/>
          <p:nvPr/>
        </p:nvCxnSpPr>
        <p:spPr>
          <a:xfrm>
            <a:off x="9526021"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4" name="Straight Arrow Connector 93"/>
          <p:cNvCxnSpPr/>
          <p:nvPr/>
        </p:nvCxnSpPr>
        <p:spPr>
          <a:xfrm>
            <a:off x="9634417"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p:nvPr/>
        </p:nvCxnSpPr>
        <p:spPr>
          <a:xfrm>
            <a:off x="974281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6" name="Straight Arrow Connector 95"/>
          <p:cNvCxnSpPr/>
          <p:nvPr/>
        </p:nvCxnSpPr>
        <p:spPr>
          <a:xfrm>
            <a:off x="985120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7" name="Straight Arrow Connector 96"/>
          <p:cNvCxnSpPr/>
          <p:nvPr/>
        </p:nvCxnSpPr>
        <p:spPr>
          <a:xfrm>
            <a:off x="995960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8" name="Straight Arrow Connector 97"/>
          <p:cNvCxnSpPr/>
          <p:nvPr/>
        </p:nvCxnSpPr>
        <p:spPr>
          <a:xfrm>
            <a:off x="10068001"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9" name="Straight Arrow Connector 98"/>
          <p:cNvCxnSpPr/>
          <p:nvPr/>
        </p:nvCxnSpPr>
        <p:spPr>
          <a:xfrm>
            <a:off x="10176397"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0" name="Straight Arrow Connector 99"/>
          <p:cNvCxnSpPr/>
          <p:nvPr/>
        </p:nvCxnSpPr>
        <p:spPr>
          <a:xfrm>
            <a:off x="1028479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1" name="Straight Arrow Connector 100"/>
          <p:cNvCxnSpPr/>
          <p:nvPr/>
        </p:nvCxnSpPr>
        <p:spPr>
          <a:xfrm>
            <a:off x="10393189"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10501585"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3" name="Straight Arrow Connector 102"/>
          <p:cNvCxnSpPr/>
          <p:nvPr/>
        </p:nvCxnSpPr>
        <p:spPr>
          <a:xfrm>
            <a:off x="10609981"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a:off x="10718377"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p:cNvCxnSpPr/>
          <p:nvPr/>
        </p:nvCxnSpPr>
        <p:spPr>
          <a:xfrm>
            <a:off x="10826773"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a:off x="10935169"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7" name="Straight Arrow Connector 106"/>
          <p:cNvCxnSpPr/>
          <p:nvPr/>
        </p:nvCxnSpPr>
        <p:spPr>
          <a:xfrm>
            <a:off x="1104356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8" name="Straight Arrow Connector 107"/>
          <p:cNvCxnSpPr/>
          <p:nvPr/>
        </p:nvCxnSpPr>
        <p:spPr>
          <a:xfrm>
            <a:off x="11151961"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9" name="Straight Arrow Connector 108"/>
          <p:cNvCxnSpPr/>
          <p:nvPr/>
        </p:nvCxnSpPr>
        <p:spPr>
          <a:xfrm>
            <a:off x="11260383"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6" name="Straight Arrow Connector 125"/>
          <p:cNvCxnSpPr/>
          <p:nvPr/>
        </p:nvCxnSpPr>
        <p:spPr>
          <a:xfrm>
            <a:off x="11365158"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134" name="Rectangle 133"/>
          <p:cNvSpPr/>
          <p:nvPr/>
        </p:nvSpPr>
        <p:spPr>
          <a:xfrm>
            <a:off x="962737" y="2904955"/>
            <a:ext cx="650376" cy="1666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1" name="Rectangle 150"/>
          <p:cNvSpPr/>
          <p:nvPr/>
        </p:nvSpPr>
        <p:spPr>
          <a:xfrm>
            <a:off x="8918654" y="3236653"/>
            <a:ext cx="2477787" cy="1666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Rectangle 8"/>
          <p:cNvSpPr/>
          <p:nvPr/>
        </p:nvSpPr>
        <p:spPr>
          <a:xfrm>
            <a:off x="1616154" y="2904955"/>
            <a:ext cx="1013460" cy="666752"/>
          </a:xfrm>
          <a:prstGeom prst="rect">
            <a:avLst/>
          </a:prstGeom>
          <a:solidFill>
            <a:srgbClr val="A5A5A5">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p:cNvSpPr/>
          <p:nvPr/>
        </p:nvSpPr>
        <p:spPr>
          <a:xfrm>
            <a:off x="3352244" y="2904955"/>
            <a:ext cx="1013460" cy="666752"/>
          </a:xfrm>
          <a:prstGeom prst="rect">
            <a:avLst/>
          </a:prstGeom>
          <a:solidFill>
            <a:srgbClr val="A5A5A5">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Rectangle 10"/>
          <p:cNvSpPr/>
          <p:nvPr/>
        </p:nvSpPr>
        <p:spPr>
          <a:xfrm>
            <a:off x="7905194" y="2904955"/>
            <a:ext cx="1013460" cy="666752"/>
          </a:xfrm>
          <a:prstGeom prst="rect">
            <a:avLst/>
          </a:prstGeom>
          <a:solidFill>
            <a:srgbClr val="A5A5A5">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333" name="Straight Arrow Connector 332"/>
          <p:cNvCxnSpPr/>
          <p:nvPr/>
        </p:nvCxnSpPr>
        <p:spPr>
          <a:xfrm>
            <a:off x="943970" y="3669775"/>
            <a:ext cx="1038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4" name="TextBox 333"/>
          <p:cNvSpPr txBox="1"/>
          <p:nvPr/>
        </p:nvSpPr>
        <p:spPr>
          <a:xfrm>
            <a:off x="10712749" y="3656407"/>
            <a:ext cx="614271" cy="369332"/>
          </a:xfrm>
          <a:prstGeom prst="rect">
            <a:avLst/>
          </a:prstGeom>
          <a:noFill/>
        </p:spPr>
        <p:txBody>
          <a:bodyPr wrap="none" rtlCol="0">
            <a:spAutoFit/>
          </a:bodyPr>
          <a:lstStyle/>
          <a:p>
            <a:r>
              <a:rPr lang="en-GB" dirty="0" smtClean="0"/>
              <a:t>time</a:t>
            </a:r>
            <a:endParaRPr lang="en-GB" dirty="0"/>
          </a:p>
        </p:txBody>
      </p:sp>
      <p:sp>
        <p:nvSpPr>
          <p:cNvPr id="238" name="Rectangle 237"/>
          <p:cNvSpPr/>
          <p:nvPr/>
        </p:nvSpPr>
        <p:spPr>
          <a:xfrm>
            <a:off x="960638" y="5419552"/>
            <a:ext cx="3394417" cy="160947"/>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p:cNvSpPr/>
          <p:nvPr/>
        </p:nvSpPr>
        <p:spPr>
          <a:xfrm>
            <a:off x="960614" y="5254540"/>
            <a:ext cx="10435828" cy="1650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3" name="Rectangle 152"/>
          <p:cNvSpPr/>
          <p:nvPr/>
        </p:nvSpPr>
        <p:spPr>
          <a:xfrm>
            <a:off x="957623" y="5087848"/>
            <a:ext cx="10438818" cy="1770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4" name="Rectangle 153"/>
          <p:cNvSpPr/>
          <p:nvPr/>
        </p:nvSpPr>
        <p:spPr>
          <a:xfrm>
            <a:off x="4355056" y="5420300"/>
            <a:ext cx="7041385" cy="147245"/>
          </a:xfrm>
          <a:prstGeom prst="rect">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5" name="Rectangle 154"/>
          <p:cNvSpPr/>
          <p:nvPr/>
        </p:nvSpPr>
        <p:spPr>
          <a:xfrm>
            <a:off x="2630570" y="4750699"/>
            <a:ext cx="8756930" cy="1615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6" name="Rectangle 155"/>
          <p:cNvSpPr/>
          <p:nvPr/>
        </p:nvSpPr>
        <p:spPr>
          <a:xfrm>
            <a:off x="957623" y="4921165"/>
            <a:ext cx="10438818" cy="1594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5" name="Rectangle 234"/>
          <p:cNvSpPr/>
          <p:nvPr/>
        </p:nvSpPr>
        <p:spPr>
          <a:xfrm>
            <a:off x="957623" y="4754475"/>
            <a:ext cx="650376" cy="1666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48" name="Straight Arrow Connector 247"/>
          <p:cNvCxnSpPr/>
          <p:nvPr/>
        </p:nvCxnSpPr>
        <p:spPr>
          <a:xfrm>
            <a:off x="962737"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49" name="Straight Arrow Connector 248"/>
          <p:cNvCxnSpPr/>
          <p:nvPr/>
        </p:nvCxnSpPr>
        <p:spPr>
          <a:xfrm>
            <a:off x="1071133" y="4544959"/>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0" name="Straight Arrow Connector 249"/>
          <p:cNvCxnSpPr/>
          <p:nvPr/>
        </p:nvCxnSpPr>
        <p:spPr>
          <a:xfrm>
            <a:off x="1179529"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51" name="Straight Arrow Connector 250"/>
          <p:cNvCxnSpPr/>
          <p:nvPr/>
        </p:nvCxnSpPr>
        <p:spPr>
          <a:xfrm>
            <a:off x="1287925" y="4544959"/>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52" name="Straight Arrow Connector 251"/>
          <p:cNvCxnSpPr/>
          <p:nvPr/>
        </p:nvCxnSpPr>
        <p:spPr>
          <a:xfrm>
            <a:off x="1396321" y="4544959"/>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3" name="Straight Arrow Connector 252"/>
          <p:cNvCxnSpPr/>
          <p:nvPr/>
        </p:nvCxnSpPr>
        <p:spPr>
          <a:xfrm>
            <a:off x="1504717"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54" name="Straight Arrow Connector 253"/>
          <p:cNvCxnSpPr/>
          <p:nvPr/>
        </p:nvCxnSpPr>
        <p:spPr>
          <a:xfrm>
            <a:off x="1613113"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5" name="Straight Arrow Connector 254"/>
          <p:cNvCxnSpPr/>
          <p:nvPr/>
        </p:nvCxnSpPr>
        <p:spPr>
          <a:xfrm>
            <a:off x="2697073"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6" name="Straight Arrow Connector 255"/>
          <p:cNvCxnSpPr/>
          <p:nvPr/>
        </p:nvCxnSpPr>
        <p:spPr>
          <a:xfrm>
            <a:off x="2805469"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7" name="Straight Arrow Connector 256"/>
          <p:cNvCxnSpPr/>
          <p:nvPr/>
        </p:nvCxnSpPr>
        <p:spPr>
          <a:xfrm>
            <a:off x="2913865"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58" name="Straight Arrow Connector 257"/>
          <p:cNvCxnSpPr/>
          <p:nvPr/>
        </p:nvCxnSpPr>
        <p:spPr>
          <a:xfrm>
            <a:off x="3022261"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59" name="Straight Arrow Connector 258"/>
          <p:cNvCxnSpPr/>
          <p:nvPr/>
        </p:nvCxnSpPr>
        <p:spPr>
          <a:xfrm>
            <a:off x="3130657" y="4544959"/>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0" name="Straight Arrow Connector 259"/>
          <p:cNvCxnSpPr/>
          <p:nvPr/>
        </p:nvCxnSpPr>
        <p:spPr>
          <a:xfrm>
            <a:off x="3239053"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61" name="Straight Arrow Connector 260"/>
          <p:cNvCxnSpPr/>
          <p:nvPr/>
        </p:nvCxnSpPr>
        <p:spPr>
          <a:xfrm>
            <a:off x="3347449"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62" name="Straight Arrow Connector 261"/>
          <p:cNvCxnSpPr/>
          <p:nvPr/>
        </p:nvCxnSpPr>
        <p:spPr>
          <a:xfrm>
            <a:off x="4431409"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63" name="Straight Arrow Connector 262"/>
          <p:cNvCxnSpPr/>
          <p:nvPr/>
        </p:nvCxnSpPr>
        <p:spPr>
          <a:xfrm>
            <a:off x="4539805"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64" name="Straight Arrow Connector 263"/>
          <p:cNvCxnSpPr/>
          <p:nvPr/>
        </p:nvCxnSpPr>
        <p:spPr>
          <a:xfrm>
            <a:off x="4648201" y="4544959"/>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5" name="Straight Arrow Connector 264"/>
          <p:cNvCxnSpPr/>
          <p:nvPr/>
        </p:nvCxnSpPr>
        <p:spPr>
          <a:xfrm>
            <a:off x="4756597"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66" name="Straight Arrow Connector 265"/>
          <p:cNvCxnSpPr/>
          <p:nvPr/>
        </p:nvCxnSpPr>
        <p:spPr>
          <a:xfrm>
            <a:off x="4864993"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67" name="Straight Arrow Connector 266"/>
          <p:cNvCxnSpPr/>
          <p:nvPr/>
        </p:nvCxnSpPr>
        <p:spPr>
          <a:xfrm>
            <a:off x="4973389" y="4544959"/>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8" name="Straight Arrow Connector 267"/>
          <p:cNvCxnSpPr/>
          <p:nvPr/>
        </p:nvCxnSpPr>
        <p:spPr>
          <a:xfrm>
            <a:off x="5081785"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69" name="Straight Arrow Connector 268"/>
          <p:cNvCxnSpPr/>
          <p:nvPr/>
        </p:nvCxnSpPr>
        <p:spPr>
          <a:xfrm>
            <a:off x="5190181"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70" name="Straight Arrow Connector 269"/>
          <p:cNvCxnSpPr/>
          <p:nvPr/>
        </p:nvCxnSpPr>
        <p:spPr>
          <a:xfrm>
            <a:off x="5298577"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1" name="Straight Arrow Connector 270"/>
          <p:cNvCxnSpPr/>
          <p:nvPr/>
        </p:nvCxnSpPr>
        <p:spPr>
          <a:xfrm>
            <a:off x="5406973"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72" name="Straight Arrow Connector 271"/>
          <p:cNvCxnSpPr/>
          <p:nvPr/>
        </p:nvCxnSpPr>
        <p:spPr>
          <a:xfrm>
            <a:off x="5515369"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73" name="Straight Arrow Connector 272"/>
          <p:cNvCxnSpPr/>
          <p:nvPr/>
        </p:nvCxnSpPr>
        <p:spPr>
          <a:xfrm>
            <a:off x="5623765"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74" name="Straight Arrow Connector 273"/>
          <p:cNvCxnSpPr/>
          <p:nvPr/>
        </p:nvCxnSpPr>
        <p:spPr>
          <a:xfrm>
            <a:off x="5732161"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75" name="Straight Arrow Connector 274"/>
          <p:cNvCxnSpPr/>
          <p:nvPr/>
        </p:nvCxnSpPr>
        <p:spPr>
          <a:xfrm>
            <a:off x="5840557"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6" name="Straight Arrow Connector 275"/>
          <p:cNvCxnSpPr/>
          <p:nvPr/>
        </p:nvCxnSpPr>
        <p:spPr>
          <a:xfrm>
            <a:off x="5948953"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77" name="Straight Arrow Connector 276"/>
          <p:cNvCxnSpPr/>
          <p:nvPr/>
        </p:nvCxnSpPr>
        <p:spPr>
          <a:xfrm>
            <a:off x="6057349"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78" name="Straight Arrow Connector 277"/>
          <p:cNvCxnSpPr/>
          <p:nvPr/>
        </p:nvCxnSpPr>
        <p:spPr>
          <a:xfrm>
            <a:off x="6165745"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79" name="Straight Arrow Connector 278"/>
          <p:cNvCxnSpPr/>
          <p:nvPr/>
        </p:nvCxnSpPr>
        <p:spPr>
          <a:xfrm>
            <a:off x="6274141"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80" name="Straight Arrow Connector 279"/>
          <p:cNvCxnSpPr/>
          <p:nvPr/>
        </p:nvCxnSpPr>
        <p:spPr>
          <a:xfrm>
            <a:off x="6382537"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81" name="Straight Arrow Connector 280"/>
          <p:cNvCxnSpPr/>
          <p:nvPr/>
        </p:nvCxnSpPr>
        <p:spPr>
          <a:xfrm>
            <a:off x="6490933"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2" name="Straight Arrow Connector 281"/>
          <p:cNvCxnSpPr/>
          <p:nvPr/>
        </p:nvCxnSpPr>
        <p:spPr>
          <a:xfrm>
            <a:off x="6599329"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83" name="Straight Arrow Connector 282"/>
          <p:cNvCxnSpPr/>
          <p:nvPr/>
        </p:nvCxnSpPr>
        <p:spPr>
          <a:xfrm>
            <a:off x="6707725"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84" name="Straight Arrow Connector 283"/>
          <p:cNvCxnSpPr/>
          <p:nvPr/>
        </p:nvCxnSpPr>
        <p:spPr>
          <a:xfrm>
            <a:off x="6816121"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5" name="Straight Arrow Connector 284"/>
          <p:cNvCxnSpPr/>
          <p:nvPr/>
        </p:nvCxnSpPr>
        <p:spPr>
          <a:xfrm>
            <a:off x="6924517"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86" name="Straight Arrow Connector 285"/>
          <p:cNvCxnSpPr/>
          <p:nvPr/>
        </p:nvCxnSpPr>
        <p:spPr>
          <a:xfrm>
            <a:off x="7032913"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87" name="Straight Arrow Connector 286"/>
          <p:cNvCxnSpPr/>
          <p:nvPr/>
        </p:nvCxnSpPr>
        <p:spPr>
          <a:xfrm>
            <a:off x="7141309"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8" name="Straight Arrow Connector 287"/>
          <p:cNvCxnSpPr/>
          <p:nvPr/>
        </p:nvCxnSpPr>
        <p:spPr>
          <a:xfrm>
            <a:off x="7249705"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89" name="Straight Arrow Connector 288"/>
          <p:cNvCxnSpPr/>
          <p:nvPr/>
        </p:nvCxnSpPr>
        <p:spPr>
          <a:xfrm>
            <a:off x="7358101"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90" name="Straight Arrow Connector 289"/>
          <p:cNvCxnSpPr/>
          <p:nvPr/>
        </p:nvCxnSpPr>
        <p:spPr>
          <a:xfrm>
            <a:off x="7466497"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1" name="Straight Arrow Connector 290"/>
          <p:cNvCxnSpPr/>
          <p:nvPr/>
        </p:nvCxnSpPr>
        <p:spPr>
          <a:xfrm>
            <a:off x="7574893"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2" name="Straight Arrow Connector 291"/>
          <p:cNvCxnSpPr/>
          <p:nvPr/>
        </p:nvCxnSpPr>
        <p:spPr>
          <a:xfrm>
            <a:off x="7683289"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3" name="Straight Arrow Connector 292"/>
          <p:cNvCxnSpPr/>
          <p:nvPr/>
        </p:nvCxnSpPr>
        <p:spPr>
          <a:xfrm>
            <a:off x="7791685"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4" name="Straight Arrow Connector 293"/>
          <p:cNvCxnSpPr/>
          <p:nvPr/>
        </p:nvCxnSpPr>
        <p:spPr>
          <a:xfrm>
            <a:off x="7900081" y="4544959"/>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5" name="Straight Arrow Connector 294"/>
          <p:cNvCxnSpPr/>
          <p:nvPr/>
        </p:nvCxnSpPr>
        <p:spPr>
          <a:xfrm>
            <a:off x="8006890"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6" name="Straight Arrow Connector 295"/>
          <p:cNvCxnSpPr/>
          <p:nvPr/>
        </p:nvCxnSpPr>
        <p:spPr>
          <a:xfrm>
            <a:off x="8115286" y="4544959"/>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7" name="Straight Arrow Connector 296"/>
          <p:cNvCxnSpPr/>
          <p:nvPr/>
        </p:nvCxnSpPr>
        <p:spPr>
          <a:xfrm>
            <a:off x="8223682"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8" name="Straight Arrow Connector 297"/>
          <p:cNvCxnSpPr/>
          <p:nvPr/>
        </p:nvCxnSpPr>
        <p:spPr>
          <a:xfrm>
            <a:off x="8332078"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99" name="Straight Arrow Connector 298"/>
          <p:cNvCxnSpPr/>
          <p:nvPr/>
        </p:nvCxnSpPr>
        <p:spPr>
          <a:xfrm>
            <a:off x="8440474"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0" name="Straight Arrow Connector 299"/>
          <p:cNvCxnSpPr/>
          <p:nvPr/>
        </p:nvCxnSpPr>
        <p:spPr>
          <a:xfrm>
            <a:off x="8548870" y="4544959"/>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1" name="Straight Arrow Connector 300"/>
          <p:cNvCxnSpPr/>
          <p:nvPr/>
        </p:nvCxnSpPr>
        <p:spPr>
          <a:xfrm>
            <a:off x="8657266" y="4544959"/>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2" name="Straight Arrow Connector 301"/>
          <p:cNvCxnSpPr/>
          <p:nvPr/>
        </p:nvCxnSpPr>
        <p:spPr>
          <a:xfrm>
            <a:off x="8765662"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3" name="Straight Arrow Connector 302"/>
          <p:cNvCxnSpPr/>
          <p:nvPr/>
        </p:nvCxnSpPr>
        <p:spPr>
          <a:xfrm>
            <a:off x="8874058"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04" name="Straight Arrow Connector 303"/>
          <p:cNvCxnSpPr/>
          <p:nvPr/>
        </p:nvCxnSpPr>
        <p:spPr>
          <a:xfrm>
            <a:off x="8982454"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05" name="Straight Arrow Connector 304"/>
          <p:cNvCxnSpPr/>
          <p:nvPr/>
        </p:nvCxnSpPr>
        <p:spPr>
          <a:xfrm>
            <a:off x="9090850"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6" name="Straight Arrow Connector 305"/>
          <p:cNvCxnSpPr/>
          <p:nvPr/>
        </p:nvCxnSpPr>
        <p:spPr>
          <a:xfrm>
            <a:off x="9199246"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7" name="Straight Arrow Connector 306"/>
          <p:cNvCxnSpPr/>
          <p:nvPr/>
        </p:nvCxnSpPr>
        <p:spPr>
          <a:xfrm>
            <a:off x="9307642"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08" name="Straight Arrow Connector 307"/>
          <p:cNvCxnSpPr/>
          <p:nvPr/>
        </p:nvCxnSpPr>
        <p:spPr>
          <a:xfrm>
            <a:off x="9416038"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09" name="Straight Arrow Connector 308"/>
          <p:cNvCxnSpPr/>
          <p:nvPr/>
        </p:nvCxnSpPr>
        <p:spPr>
          <a:xfrm>
            <a:off x="9524434"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10" name="Straight Arrow Connector 309"/>
          <p:cNvCxnSpPr/>
          <p:nvPr/>
        </p:nvCxnSpPr>
        <p:spPr>
          <a:xfrm>
            <a:off x="9632830"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11" name="Straight Arrow Connector 310"/>
          <p:cNvCxnSpPr/>
          <p:nvPr/>
        </p:nvCxnSpPr>
        <p:spPr>
          <a:xfrm>
            <a:off x="9741226"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12" name="Straight Arrow Connector 311"/>
          <p:cNvCxnSpPr/>
          <p:nvPr/>
        </p:nvCxnSpPr>
        <p:spPr>
          <a:xfrm>
            <a:off x="9849622"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13" name="Straight Arrow Connector 312"/>
          <p:cNvCxnSpPr/>
          <p:nvPr/>
        </p:nvCxnSpPr>
        <p:spPr>
          <a:xfrm>
            <a:off x="9958018"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14" name="Straight Arrow Connector 313"/>
          <p:cNvCxnSpPr/>
          <p:nvPr/>
        </p:nvCxnSpPr>
        <p:spPr>
          <a:xfrm>
            <a:off x="10066414"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15" name="Straight Arrow Connector 314"/>
          <p:cNvCxnSpPr/>
          <p:nvPr/>
        </p:nvCxnSpPr>
        <p:spPr>
          <a:xfrm>
            <a:off x="10174810"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16" name="Straight Arrow Connector 315"/>
          <p:cNvCxnSpPr/>
          <p:nvPr/>
        </p:nvCxnSpPr>
        <p:spPr>
          <a:xfrm>
            <a:off x="10283232" y="4544959"/>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7" name="Straight Arrow Connector 316"/>
          <p:cNvCxnSpPr/>
          <p:nvPr/>
        </p:nvCxnSpPr>
        <p:spPr>
          <a:xfrm>
            <a:off x="10388007"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18" name="Straight Arrow Connector 317"/>
          <p:cNvCxnSpPr/>
          <p:nvPr/>
        </p:nvCxnSpPr>
        <p:spPr>
          <a:xfrm>
            <a:off x="10501585"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19" name="Straight Arrow Connector 318"/>
          <p:cNvCxnSpPr/>
          <p:nvPr/>
        </p:nvCxnSpPr>
        <p:spPr>
          <a:xfrm>
            <a:off x="10609981"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20" name="Straight Arrow Connector 319"/>
          <p:cNvCxnSpPr/>
          <p:nvPr/>
        </p:nvCxnSpPr>
        <p:spPr>
          <a:xfrm>
            <a:off x="10718377" y="4544959"/>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1" name="Straight Arrow Connector 320"/>
          <p:cNvCxnSpPr/>
          <p:nvPr/>
        </p:nvCxnSpPr>
        <p:spPr>
          <a:xfrm>
            <a:off x="10826773" y="4544959"/>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2" name="Straight Arrow Connector 321"/>
          <p:cNvCxnSpPr/>
          <p:nvPr/>
        </p:nvCxnSpPr>
        <p:spPr>
          <a:xfrm>
            <a:off x="10935169" y="4544959"/>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3" name="Straight Arrow Connector 322"/>
          <p:cNvCxnSpPr/>
          <p:nvPr/>
        </p:nvCxnSpPr>
        <p:spPr>
          <a:xfrm>
            <a:off x="11043565" y="4544959"/>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24" name="Straight Arrow Connector 323"/>
          <p:cNvCxnSpPr/>
          <p:nvPr/>
        </p:nvCxnSpPr>
        <p:spPr>
          <a:xfrm>
            <a:off x="11151961" y="4544959"/>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25" name="Straight Arrow Connector 324"/>
          <p:cNvCxnSpPr/>
          <p:nvPr/>
        </p:nvCxnSpPr>
        <p:spPr>
          <a:xfrm>
            <a:off x="11260383" y="4544959"/>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6" name="Straight Arrow Connector 325"/>
          <p:cNvCxnSpPr/>
          <p:nvPr/>
        </p:nvCxnSpPr>
        <p:spPr>
          <a:xfrm>
            <a:off x="11365158" y="4544959"/>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157" name="Rectangle 156"/>
          <p:cNvSpPr/>
          <p:nvPr/>
        </p:nvSpPr>
        <p:spPr>
          <a:xfrm>
            <a:off x="1611040" y="4754475"/>
            <a:ext cx="1013460" cy="841278"/>
          </a:xfrm>
          <a:prstGeom prst="rect">
            <a:avLst/>
          </a:prstGeom>
          <a:solidFill>
            <a:srgbClr val="A5A5A5">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8" name="Rectangle 157"/>
          <p:cNvSpPr/>
          <p:nvPr/>
        </p:nvSpPr>
        <p:spPr>
          <a:xfrm>
            <a:off x="3347130" y="4754475"/>
            <a:ext cx="1013460" cy="841278"/>
          </a:xfrm>
          <a:prstGeom prst="rect">
            <a:avLst/>
          </a:prstGeom>
          <a:solidFill>
            <a:srgbClr val="A5A5A5">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335" name="Straight Arrow Connector 334"/>
          <p:cNvCxnSpPr/>
          <p:nvPr/>
        </p:nvCxnSpPr>
        <p:spPr>
          <a:xfrm>
            <a:off x="943970" y="5689064"/>
            <a:ext cx="1038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6" name="TextBox 335"/>
          <p:cNvSpPr txBox="1"/>
          <p:nvPr/>
        </p:nvSpPr>
        <p:spPr>
          <a:xfrm>
            <a:off x="10712749" y="5675696"/>
            <a:ext cx="614271" cy="369332"/>
          </a:xfrm>
          <a:prstGeom prst="rect">
            <a:avLst/>
          </a:prstGeom>
          <a:noFill/>
        </p:spPr>
        <p:txBody>
          <a:bodyPr wrap="none" rtlCol="0">
            <a:spAutoFit/>
          </a:bodyPr>
          <a:lstStyle/>
          <a:p>
            <a:r>
              <a:rPr lang="en-GB" dirty="0" smtClean="0"/>
              <a:t>time</a:t>
            </a:r>
            <a:endParaRPr lang="en-GB" dirty="0"/>
          </a:p>
        </p:txBody>
      </p:sp>
      <p:cxnSp>
        <p:nvCxnSpPr>
          <p:cNvPr id="424" name="Straight Connector 423"/>
          <p:cNvCxnSpPr/>
          <p:nvPr/>
        </p:nvCxnSpPr>
        <p:spPr>
          <a:xfrm>
            <a:off x="10388007" y="4131685"/>
            <a:ext cx="0" cy="1712258"/>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425" name="Straight Arrow Connector 424"/>
          <p:cNvCxnSpPr/>
          <p:nvPr/>
        </p:nvCxnSpPr>
        <p:spPr>
          <a:xfrm flipH="1">
            <a:off x="10388007" y="4035891"/>
            <a:ext cx="965793" cy="280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7" name="Straight Connector 426"/>
          <p:cNvCxnSpPr/>
          <p:nvPr/>
        </p:nvCxnSpPr>
        <p:spPr>
          <a:xfrm>
            <a:off x="11365158" y="2443314"/>
            <a:ext cx="0" cy="1712258"/>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428" name="TextBox 427"/>
          <p:cNvSpPr txBox="1"/>
          <p:nvPr/>
        </p:nvSpPr>
        <p:spPr>
          <a:xfrm rot="20614640">
            <a:off x="10433338" y="4085412"/>
            <a:ext cx="992579" cy="369332"/>
          </a:xfrm>
          <a:prstGeom prst="rect">
            <a:avLst/>
          </a:prstGeom>
          <a:noFill/>
        </p:spPr>
        <p:txBody>
          <a:bodyPr wrap="none" rtlCol="0">
            <a:spAutoFit/>
          </a:bodyPr>
          <a:lstStyle/>
          <a:p>
            <a:r>
              <a:rPr lang="en-GB" dirty="0" smtClean="0"/>
              <a:t>speedup</a:t>
            </a:r>
            <a:endParaRPr lang="en-GB" dirty="0"/>
          </a:p>
        </p:txBody>
      </p:sp>
      <p:sp>
        <p:nvSpPr>
          <p:cNvPr id="433" name="TextBox 432"/>
          <p:cNvSpPr txBox="1"/>
          <p:nvPr/>
        </p:nvSpPr>
        <p:spPr>
          <a:xfrm>
            <a:off x="1428483" y="2396036"/>
            <a:ext cx="381836" cy="369332"/>
          </a:xfrm>
          <a:prstGeom prst="rect">
            <a:avLst/>
          </a:prstGeom>
          <a:noFill/>
        </p:spPr>
        <p:txBody>
          <a:bodyPr wrap="none" rtlCol="0">
            <a:spAutoFit/>
          </a:bodyPr>
          <a:lstStyle/>
          <a:p>
            <a:r>
              <a:rPr lang="en-GB" dirty="0" smtClean="0">
                <a:solidFill>
                  <a:schemeClr val="accent6"/>
                </a:solidFill>
              </a:rPr>
              <a:t>M</a:t>
            </a:r>
            <a:endParaRPr lang="en-GB" dirty="0">
              <a:solidFill>
                <a:schemeClr val="accent6"/>
              </a:solidFill>
            </a:endParaRPr>
          </a:p>
        </p:txBody>
      </p:sp>
      <p:sp>
        <p:nvSpPr>
          <p:cNvPr id="434" name="TextBox 433"/>
          <p:cNvSpPr txBox="1"/>
          <p:nvPr/>
        </p:nvSpPr>
        <p:spPr>
          <a:xfrm>
            <a:off x="3155879" y="2364299"/>
            <a:ext cx="381836" cy="369332"/>
          </a:xfrm>
          <a:prstGeom prst="rect">
            <a:avLst/>
          </a:prstGeom>
          <a:noFill/>
        </p:spPr>
        <p:txBody>
          <a:bodyPr wrap="none" rtlCol="0">
            <a:spAutoFit/>
          </a:bodyPr>
          <a:lstStyle/>
          <a:p>
            <a:r>
              <a:rPr lang="en-GB" dirty="0" smtClean="0">
                <a:solidFill>
                  <a:srgbClr val="7030A0"/>
                </a:solidFill>
              </a:rPr>
              <a:t>M</a:t>
            </a:r>
            <a:endParaRPr lang="en-GB" dirty="0">
              <a:solidFill>
                <a:srgbClr val="7030A0"/>
              </a:solidFill>
            </a:endParaRPr>
          </a:p>
        </p:txBody>
      </p:sp>
      <p:sp>
        <p:nvSpPr>
          <p:cNvPr id="435" name="TextBox 434"/>
          <p:cNvSpPr txBox="1"/>
          <p:nvPr/>
        </p:nvSpPr>
        <p:spPr>
          <a:xfrm>
            <a:off x="7711855" y="2309702"/>
            <a:ext cx="381836" cy="369332"/>
          </a:xfrm>
          <a:prstGeom prst="rect">
            <a:avLst/>
          </a:prstGeom>
          <a:noFill/>
        </p:spPr>
        <p:txBody>
          <a:bodyPr wrap="none" rtlCol="0">
            <a:spAutoFit/>
          </a:bodyPr>
          <a:lstStyle/>
          <a:p>
            <a:r>
              <a:rPr lang="en-GB" dirty="0" smtClean="0">
                <a:solidFill>
                  <a:schemeClr val="accent2"/>
                </a:solidFill>
              </a:rPr>
              <a:t>M</a:t>
            </a:r>
            <a:endParaRPr lang="en-GB" dirty="0">
              <a:solidFill>
                <a:schemeClr val="accent2"/>
              </a:solidFill>
            </a:endParaRPr>
          </a:p>
        </p:txBody>
      </p:sp>
      <p:sp>
        <p:nvSpPr>
          <p:cNvPr id="436" name="TextBox 435"/>
          <p:cNvSpPr txBox="1"/>
          <p:nvPr/>
        </p:nvSpPr>
        <p:spPr>
          <a:xfrm>
            <a:off x="1428483" y="4245583"/>
            <a:ext cx="381836" cy="369332"/>
          </a:xfrm>
          <a:prstGeom prst="rect">
            <a:avLst/>
          </a:prstGeom>
          <a:noFill/>
        </p:spPr>
        <p:txBody>
          <a:bodyPr wrap="none" rtlCol="0">
            <a:spAutoFit/>
          </a:bodyPr>
          <a:lstStyle/>
          <a:p>
            <a:r>
              <a:rPr lang="en-GB" dirty="0" smtClean="0">
                <a:solidFill>
                  <a:schemeClr val="accent6"/>
                </a:solidFill>
              </a:rPr>
              <a:t>M</a:t>
            </a:r>
            <a:endParaRPr lang="en-GB" dirty="0">
              <a:solidFill>
                <a:schemeClr val="accent6"/>
              </a:solidFill>
            </a:endParaRPr>
          </a:p>
        </p:txBody>
      </p:sp>
      <p:sp>
        <p:nvSpPr>
          <p:cNvPr id="437" name="TextBox 436"/>
          <p:cNvSpPr txBox="1"/>
          <p:nvPr/>
        </p:nvSpPr>
        <p:spPr>
          <a:xfrm>
            <a:off x="3155879" y="4213846"/>
            <a:ext cx="381836" cy="369332"/>
          </a:xfrm>
          <a:prstGeom prst="rect">
            <a:avLst/>
          </a:prstGeom>
          <a:noFill/>
        </p:spPr>
        <p:txBody>
          <a:bodyPr wrap="none" rtlCol="0">
            <a:spAutoFit/>
          </a:bodyPr>
          <a:lstStyle/>
          <a:p>
            <a:r>
              <a:rPr lang="en-GB" dirty="0" smtClean="0">
                <a:solidFill>
                  <a:srgbClr val="7030A0"/>
                </a:solidFill>
              </a:rPr>
              <a:t>M</a:t>
            </a:r>
            <a:endParaRPr lang="en-GB" dirty="0">
              <a:solidFill>
                <a:srgbClr val="7030A0"/>
              </a:solidFill>
            </a:endParaRPr>
          </a:p>
        </p:txBody>
      </p:sp>
      <p:sp>
        <p:nvSpPr>
          <p:cNvPr id="441" name="Rectangle 440"/>
          <p:cNvSpPr/>
          <p:nvPr/>
        </p:nvSpPr>
        <p:spPr>
          <a:xfrm>
            <a:off x="3352243" y="2897688"/>
            <a:ext cx="8243032" cy="672768"/>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42" name="Rectangle 441"/>
          <p:cNvSpPr/>
          <p:nvPr/>
        </p:nvSpPr>
        <p:spPr>
          <a:xfrm>
            <a:off x="2631070" y="2899745"/>
            <a:ext cx="8830008" cy="670220"/>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40" name="Rectangle 439"/>
          <p:cNvSpPr/>
          <p:nvPr/>
        </p:nvSpPr>
        <p:spPr>
          <a:xfrm>
            <a:off x="1616151" y="2897498"/>
            <a:ext cx="9884129" cy="704045"/>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357531809"/>
      </p:ext>
    </p:extLst>
  </p:cSld>
  <p:clrMapOvr>
    <a:masterClrMapping/>
  </p:clrMapOvr>
  <mc:AlternateContent xmlns:mc="http://schemas.openxmlformats.org/markup-compatibility/2006" xmlns:p14="http://schemas.microsoft.com/office/powerpoint/2010/main">
    <mc:Choice Requires="p14">
      <p:transition spd="slow" p14:dur="2000" advTm="84493"/>
    </mc:Choice>
    <mc:Fallback xmlns="">
      <p:transition spd="slow" advTm="844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0"/>
                                        </p:tgtEl>
                                      </p:cBhvr>
                                    </p:animEffect>
                                    <p:set>
                                      <p:cBhvr>
                                        <p:cTn id="7" dur="1" fill="hold">
                                          <p:stCondLst>
                                            <p:cond delay="499"/>
                                          </p:stCondLst>
                                        </p:cTn>
                                        <p:tgtEl>
                                          <p:spTgt spid="44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42"/>
                                        </p:tgtEl>
                                      </p:cBhvr>
                                    </p:animEffect>
                                    <p:set>
                                      <p:cBhvr>
                                        <p:cTn id="12" dur="1" fill="hold">
                                          <p:stCondLst>
                                            <p:cond delay="499"/>
                                          </p:stCondLst>
                                        </p:cTn>
                                        <p:tgtEl>
                                          <p:spTgt spid="44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34"/>
                                        </p:tgtEl>
                                        <p:attrNameLst>
                                          <p:attrName>style.visibility</p:attrName>
                                        </p:attrNameLst>
                                      </p:cBhvr>
                                      <p:to>
                                        <p:strVal val="visible"/>
                                      </p:to>
                                    </p:set>
                                    <p:animEffect transition="in" filter="fade">
                                      <p:cBhvr>
                                        <p:cTn id="36" dur="500"/>
                                        <p:tgtEl>
                                          <p:spTgt spid="4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441"/>
                                        </p:tgtEl>
                                      </p:cBhvr>
                                    </p:animEffect>
                                    <p:set>
                                      <p:cBhvr>
                                        <p:cTn id="41" dur="1" fill="hold">
                                          <p:stCondLst>
                                            <p:cond delay="499"/>
                                          </p:stCondLst>
                                        </p:cTn>
                                        <p:tgtEl>
                                          <p:spTgt spid="441"/>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par>
                                <p:cTn id="54" presetID="10"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0"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par>
                                <p:cTn id="69" presetID="10" presetClass="entr" presetSubtype="0"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par>
                                <p:cTn id="72" presetID="10" presetClass="entr" presetSubtype="0" fill="hold"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par>
                                <p:cTn id="75" presetID="10"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par>
                                <p:cTn id="78" presetID="10" presetClass="entr" presetSubtype="0" fill="hold"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par>
                                <p:cTn id="81" presetID="10" presetClass="entr" presetSubtype="0" fill="hold"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10" presetClass="entr" presetSubtype="0" fill="hold" nodeType="with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par>
                                <p:cTn id="87" presetID="10" presetClass="entr" presetSubtype="0"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childTnLst>
                                </p:cTn>
                              </p:par>
                              <p:par>
                                <p:cTn id="90" presetID="10" presetClass="entr" presetSubtype="0" fill="hold"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10" presetClass="entr" presetSubtype="0" fill="hold"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par>
                                <p:cTn id="96" presetID="10" presetClass="entr" presetSubtype="0"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500"/>
                                        <p:tgtEl>
                                          <p:spTgt spid="64"/>
                                        </p:tgtEl>
                                      </p:cBhvr>
                                    </p:animEffect>
                                  </p:childTnLst>
                                </p:cTn>
                              </p:par>
                              <p:par>
                                <p:cTn id="99" presetID="10" presetClass="entr" presetSubtype="0" fill="hold" nodeType="with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500"/>
                                        <p:tgtEl>
                                          <p:spTgt spid="65"/>
                                        </p:tgtEl>
                                      </p:cBhvr>
                                    </p:animEffect>
                                  </p:childTnLst>
                                </p:cTn>
                              </p:par>
                              <p:par>
                                <p:cTn id="102" presetID="10" presetClass="entr" presetSubtype="0" fill="hold" nodeType="with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fade">
                                      <p:cBhvr>
                                        <p:cTn id="104" dur="500"/>
                                        <p:tgtEl>
                                          <p:spTgt spid="66"/>
                                        </p:tgtEl>
                                      </p:cBhvr>
                                    </p:animEffect>
                                  </p:childTnLst>
                                </p:cTn>
                              </p:par>
                              <p:par>
                                <p:cTn id="105" presetID="10" presetClass="entr" presetSubtype="0" fill="hold"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500"/>
                                        <p:tgtEl>
                                          <p:spTgt spid="67"/>
                                        </p:tgtEl>
                                      </p:cBhvr>
                                    </p:animEffect>
                                  </p:childTnLst>
                                </p:cTn>
                              </p:par>
                              <p:par>
                                <p:cTn id="108" presetID="10" presetClass="entr" presetSubtype="0" fill="hold"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500"/>
                                        <p:tgtEl>
                                          <p:spTgt spid="68"/>
                                        </p:tgtEl>
                                      </p:cBhvr>
                                    </p:animEffect>
                                  </p:childTnLst>
                                </p:cTn>
                              </p:par>
                              <p:par>
                                <p:cTn id="111" presetID="10" presetClass="entr" presetSubtype="0" fill="hold" nodeType="with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fade">
                                      <p:cBhvr>
                                        <p:cTn id="113" dur="500"/>
                                        <p:tgtEl>
                                          <p:spTgt spid="69"/>
                                        </p:tgtEl>
                                      </p:cBhvr>
                                    </p:animEffect>
                                  </p:childTnLst>
                                </p:cTn>
                              </p:par>
                              <p:par>
                                <p:cTn id="114" presetID="10" presetClass="entr" presetSubtype="0" fill="hold" nodeType="with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childTnLst>
                                </p:cTn>
                              </p:par>
                              <p:par>
                                <p:cTn id="117" presetID="10" presetClass="entr" presetSubtype="0" fill="hold" nodeType="with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0"/>
                                        <p:tgtEl>
                                          <p:spTgt spid="71"/>
                                        </p:tgtEl>
                                      </p:cBhvr>
                                    </p:animEffect>
                                  </p:childTnLst>
                                </p:cTn>
                              </p:par>
                              <p:par>
                                <p:cTn id="120" presetID="10" presetClass="entr" presetSubtype="0" fill="hold" nodeType="with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fade">
                                      <p:cBhvr>
                                        <p:cTn id="122" dur="500"/>
                                        <p:tgtEl>
                                          <p:spTgt spid="72"/>
                                        </p:tgtEl>
                                      </p:cBhvr>
                                    </p:animEffect>
                                  </p:childTnLst>
                                </p:cTn>
                              </p:par>
                              <p:par>
                                <p:cTn id="123" presetID="10" presetClass="entr" presetSubtype="0" fill="hold" nodeType="with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500"/>
                                        <p:tgtEl>
                                          <p:spTgt spid="73"/>
                                        </p:tgtEl>
                                      </p:cBhvr>
                                    </p:animEffect>
                                  </p:childTnLst>
                                </p:cTn>
                              </p:par>
                              <p:par>
                                <p:cTn id="126" presetID="10" presetClass="entr" presetSubtype="0" fill="hold" nodeType="with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500"/>
                                        <p:tgtEl>
                                          <p:spTgt spid="74"/>
                                        </p:tgtEl>
                                      </p:cBhvr>
                                    </p:animEffect>
                                  </p:childTnLst>
                                </p:cTn>
                              </p:par>
                              <p:par>
                                <p:cTn id="129" presetID="10" presetClass="entr" presetSubtype="0" fill="hold" nodeType="with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fade">
                                      <p:cBhvr>
                                        <p:cTn id="131" dur="500"/>
                                        <p:tgtEl>
                                          <p:spTgt spid="75"/>
                                        </p:tgtEl>
                                      </p:cBhvr>
                                    </p:animEffect>
                                  </p:childTnLst>
                                </p:cTn>
                              </p:par>
                              <p:par>
                                <p:cTn id="132" presetID="10" presetClass="entr" presetSubtype="0" fill="hold" nodeType="withEffect">
                                  <p:stCondLst>
                                    <p:cond delay="0"/>
                                  </p:stCondLst>
                                  <p:childTnLst>
                                    <p:set>
                                      <p:cBhvr>
                                        <p:cTn id="133" dur="1" fill="hold">
                                          <p:stCondLst>
                                            <p:cond delay="0"/>
                                          </p:stCondLst>
                                        </p:cTn>
                                        <p:tgtEl>
                                          <p:spTgt spid="76"/>
                                        </p:tgtEl>
                                        <p:attrNameLst>
                                          <p:attrName>style.visibility</p:attrName>
                                        </p:attrNameLst>
                                      </p:cBhvr>
                                      <p:to>
                                        <p:strVal val="visible"/>
                                      </p:to>
                                    </p:set>
                                    <p:animEffect transition="in" filter="fade">
                                      <p:cBhvr>
                                        <p:cTn id="134" dur="500"/>
                                        <p:tgtEl>
                                          <p:spTgt spid="76"/>
                                        </p:tgtEl>
                                      </p:cBhvr>
                                    </p:animEffect>
                                  </p:childTnLst>
                                </p:cTn>
                              </p:par>
                              <p:par>
                                <p:cTn id="135" presetID="10" presetClass="entr" presetSubtype="0" fill="hold" nodeType="with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fade">
                                      <p:cBhvr>
                                        <p:cTn id="137" dur="500"/>
                                        <p:tgtEl>
                                          <p:spTgt spid="77"/>
                                        </p:tgtEl>
                                      </p:cBhvr>
                                    </p:animEffect>
                                  </p:childTnLst>
                                </p:cTn>
                              </p:par>
                              <p:par>
                                <p:cTn id="138" presetID="10" presetClass="entr" presetSubtype="0" fill="hold" nodeType="withEffect">
                                  <p:stCondLst>
                                    <p:cond delay="0"/>
                                  </p:stCondLst>
                                  <p:childTnLst>
                                    <p:set>
                                      <p:cBhvr>
                                        <p:cTn id="139" dur="1" fill="hold">
                                          <p:stCondLst>
                                            <p:cond delay="0"/>
                                          </p:stCondLst>
                                        </p:cTn>
                                        <p:tgtEl>
                                          <p:spTgt spid="78"/>
                                        </p:tgtEl>
                                        <p:attrNameLst>
                                          <p:attrName>style.visibility</p:attrName>
                                        </p:attrNameLst>
                                      </p:cBhvr>
                                      <p:to>
                                        <p:strVal val="visible"/>
                                      </p:to>
                                    </p:set>
                                    <p:animEffect transition="in" filter="fade">
                                      <p:cBhvr>
                                        <p:cTn id="140" dur="500"/>
                                        <p:tgtEl>
                                          <p:spTgt spid="7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35"/>
                                        </p:tgtEl>
                                        <p:attrNameLst>
                                          <p:attrName>style.visibility</p:attrName>
                                        </p:attrNameLst>
                                      </p:cBhvr>
                                      <p:to>
                                        <p:strVal val="visible"/>
                                      </p:to>
                                    </p:set>
                                    <p:animEffect transition="in" filter="fade">
                                      <p:cBhvr>
                                        <p:cTn id="143" dur="500"/>
                                        <p:tgtEl>
                                          <p:spTgt spid="435"/>
                                        </p:tgtEl>
                                      </p:cBhvr>
                                    </p:animEffect>
                                  </p:childTnLst>
                                </p:cTn>
                              </p:par>
                              <p:par>
                                <p:cTn id="144" presetID="10" presetClass="entr" presetSubtype="0" fill="hold" nodeType="withEffect">
                                  <p:stCondLst>
                                    <p:cond delay="0"/>
                                  </p:stCondLst>
                                  <p:childTnLst>
                                    <p:set>
                                      <p:cBhvr>
                                        <p:cTn id="145" dur="1" fill="hold">
                                          <p:stCondLst>
                                            <p:cond delay="0"/>
                                          </p:stCondLst>
                                        </p:cTn>
                                        <p:tgtEl>
                                          <p:spTgt spid="88"/>
                                        </p:tgtEl>
                                        <p:attrNameLst>
                                          <p:attrName>style.visibility</p:attrName>
                                        </p:attrNameLst>
                                      </p:cBhvr>
                                      <p:to>
                                        <p:strVal val="visible"/>
                                      </p:to>
                                    </p:set>
                                    <p:animEffect transition="in" filter="fade">
                                      <p:cBhvr>
                                        <p:cTn id="146" dur="500"/>
                                        <p:tgtEl>
                                          <p:spTgt spid="88"/>
                                        </p:tgtEl>
                                      </p:cBhvr>
                                    </p:animEffect>
                                  </p:childTnLst>
                                </p:cTn>
                              </p:par>
                              <p:par>
                                <p:cTn id="147" presetID="10" presetClass="entr" presetSubtype="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animEffect transition="in" filter="fade">
                                      <p:cBhvr>
                                        <p:cTn id="149" dur="500"/>
                                        <p:tgtEl>
                                          <p:spTgt spid="89"/>
                                        </p:tgtEl>
                                      </p:cBhvr>
                                    </p:animEffect>
                                  </p:childTnLst>
                                </p:cTn>
                              </p:par>
                              <p:par>
                                <p:cTn id="150" presetID="10" presetClass="entr" presetSubtype="0" fill="hold" nodeType="withEffect">
                                  <p:stCondLst>
                                    <p:cond delay="0"/>
                                  </p:stCondLst>
                                  <p:childTnLst>
                                    <p:set>
                                      <p:cBhvr>
                                        <p:cTn id="151" dur="1" fill="hold">
                                          <p:stCondLst>
                                            <p:cond delay="0"/>
                                          </p:stCondLst>
                                        </p:cTn>
                                        <p:tgtEl>
                                          <p:spTgt spid="90"/>
                                        </p:tgtEl>
                                        <p:attrNameLst>
                                          <p:attrName>style.visibility</p:attrName>
                                        </p:attrNameLst>
                                      </p:cBhvr>
                                      <p:to>
                                        <p:strVal val="visible"/>
                                      </p:to>
                                    </p:set>
                                    <p:animEffect transition="in" filter="fade">
                                      <p:cBhvr>
                                        <p:cTn id="152" dur="500"/>
                                        <p:tgtEl>
                                          <p:spTgt spid="90"/>
                                        </p:tgtEl>
                                      </p:cBhvr>
                                    </p:animEffect>
                                  </p:childTnLst>
                                </p:cTn>
                              </p:par>
                              <p:par>
                                <p:cTn id="153" presetID="10" presetClass="entr" presetSubtype="0" fill="hold" nodeType="withEffect">
                                  <p:stCondLst>
                                    <p:cond delay="0"/>
                                  </p:stCondLst>
                                  <p:childTnLst>
                                    <p:set>
                                      <p:cBhvr>
                                        <p:cTn id="154" dur="1" fill="hold">
                                          <p:stCondLst>
                                            <p:cond delay="0"/>
                                          </p:stCondLst>
                                        </p:cTn>
                                        <p:tgtEl>
                                          <p:spTgt spid="91"/>
                                        </p:tgtEl>
                                        <p:attrNameLst>
                                          <p:attrName>style.visibility</p:attrName>
                                        </p:attrNameLst>
                                      </p:cBhvr>
                                      <p:to>
                                        <p:strVal val="visible"/>
                                      </p:to>
                                    </p:set>
                                    <p:animEffect transition="in" filter="fade">
                                      <p:cBhvr>
                                        <p:cTn id="155" dur="500"/>
                                        <p:tgtEl>
                                          <p:spTgt spid="91"/>
                                        </p:tgtEl>
                                      </p:cBhvr>
                                    </p:animEffect>
                                  </p:childTnLst>
                                </p:cTn>
                              </p:par>
                              <p:par>
                                <p:cTn id="156" presetID="10" presetClass="entr" presetSubtype="0" fill="hold" nodeType="with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fade">
                                      <p:cBhvr>
                                        <p:cTn id="158" dur="500"/>
                                        <p:tgtEl>
                                          <p:spTgt spid="92"/>
                                        </p:tgtEl>
                                      </p:cBhvr>
                                    </p:animEffect>
                                  </p:childTnLst>
                                </p:cTn>
                              </p:par>
                              <p:par>
                                <p:cTn id="159" presetID="10" presetClass="entr" presetSubtype="0" fill="hold" nodeType="withEffect">
                                  <p:stCondLst>
                                    <p:cond delay="0"/>
                                  </p:stCondLst>
                                  <p:childTnLst>
                                    <p:set>
                                      <p:cBhvr>
                                        <p:cTn id="160" dur="1" fill="hold">
                                          <p:stCondLst>
                                            <p:cond delay="0"/>
                                          </p:stCondLst>
                                        </p:cTn>
                                        <p:tgtEl>
                                          <p:spTgt spid="93"/>
                                        </p:tgtEl>
                                        <p:attrNameLst>
                                          <p:attrName>style.visibility</p:attrName>
                                        </p:attrNameLst>
                                      </p:cBhvr>
                                      <p:to>
                                        <p:strVal val="visible"/>
                                      </p:to>
                                    </p:set>
                                    <p:animEffect transition="in" filter="fade">
                                      <p:cBhvr>
                                        <p:cTn id="161" dur="500"/>
                                        <p:tgtEl>
                                          <p:spTgt spid="93"/>
                                        </p:tgtEl>
                                      </p:cBhvr>
                                    </p:animEffect>
                                  </p:childTnLst>
                                </p:cTn>
                              </p:par>
                              <p:par>
                                <p:cTn id="162" presetID="10" presetClass="entr" presetSubtype="0" fill="hold" nodeType="withEffect">
                                  <p:stCondLst>
                                    <p:cond delay="0"/>
                                  </p:stCondLst>
                                  <p:childTnLst>
                                    <p:set>
                                      <p:cBhvr>
                                        <p:cTn id="163" dur="1" fill="hold">
                                          <p:stCondLst>
                                            <p:cond delay="0"/>
                                          </p:stCondLst>
                                        </p:cTn>
                                        <p:tgtEl>
                                          <p:spTgt spid="94"/>
                                        </p:tgtEl>
                                        <p:attrNameLst>
                                          <p:attrName>style.visibility</p:attrName>
                                        </p:attrNameLst>
                                      </p:cBhvr>
                                      <p:to>
                                        <p:strVal val="visible"/>
                                      </p:to>
                                    </p:set>
                                    <p:animEffect transition="in" filter="fade">
                                      <p:cBhvr>
                                        <p:cTn id="164" dur="500"/>
                                        <p:tgtEl>
                                          <p:spTgt spid="94"/>
                                        </p:tgtEl>
                                      </p:cBhvr>
                                    </p:animEffect>
                                  </p:childTnLst>
                                </p:cTn>
                              </p:par>
                              <p:par>
                                <p:cTn id="165" presetID="10" presetClass="entr" presetSubtype="0" fill="hold" nodeType="withEffect">
                                  <p:stCondLst>
                                    <p:cond delay="0"/>
                                  </p:stCondLst>
                                  <p:childTnLst>
                                    <p:set>
                                      <p:cBhvr>
                                        <p:cTn id="166" dur="1" fill="hold">
                                          <p:stCondLst>
                                            <p:cond delay="0"/>
                                          </p:stCondLst>
                                        </p:cTn>
                                        <p:tgtEl>
                                          <p:spTgt spid="95"/>
                                        </p:tgtEl>
                                        <p:attrNameLst>
                                          <p:attrName>style.visibility</p:attrName>
                                        </p:attrNameLst>
                                      </p:cBhvr>
                                      <p:to>
                                        <p:strVal val="visible"/>
                                      </p:to>
                                    </p:set>
                                    <p:animEffect transition="in" filter="fade">
                                      <p:cBhvr>
                                        <p:cTn id="167" dur="500"/>
                                        <p:tgtEl>
                                          <p:spTgt spid="95"/>
                                        </p:tgtEl>
                                      </p:cBhvr>
                                    </p:animEffect>
                                  </p:childTnLst>
                                </p:cTn>
                              </p:par>
                              <p:par>
                                <p:cTn id="168" presetID="10" presetClass="entr" presetSubtype="0" fill="hold" nodeType="withEffect">
                                  <p:stCondLst>
                                    <p:cond delay="0"/>
                                  </p:stCondLst>
                                  <p:childTnLst>
                                    <p:set>
                                      <p:cBhvr>
                                        <p:cTn id="169" dur="1" fill="hold">
                                          <p:stCondLst>
                                            <p:cond delay="0"/>
                                          </p:stCondLst>
                                        </p:cTn>
                                        <p:tgtEl>
                                          <p:spTgt spid="96"/>
                                        </p:tgtEl>
                                        <p:attrNameLst>
                                          <p:attrName>style.visibility</p:attrName>
                                        </p:attrNameLst>
                                      </p:cBhvr>
                                      <p:to>
                                        <p:strVal val="visible"/>
                                      </p:to>
                                    </p:set>
                                    <p:animEffect transition="in" filter="fade">
                                      <p:cBhvr>
                                        <p:cTn id="170" dur="500"/>
                                        <p:tgtEl>
                                          <p:spTgt spid="96"/>
                                        </p:tgtEl>
                                      </p:cBhvr>
                                    </p:animEffect>
                                  </p:childTnLst>
                                </p:cTn>
                              </p:par>
                              <p:par>
                                <p:cTn id="171" presetID="10" presetClass="entr" presetSubtype="0" fill="hold" nodeType="withEffect">
                                  <p:stCondLst>
                                    <p:cond delay="0"/>
                                  </p:stCondLst>
                                  <p:childTnLst>
                                    <p:set>
                                      <p:cBhvr>
                                        <p:cTn id="172" dur="1" fill="hold">
                                          <p:stCondLst>
                                            <p:cond delay="0"/>
                                          </p:stCondLst>
                                        </p:cTn>
                                        <p:tgtEl>
                                          <p:spTgt spid="97"/>
                                        </p:tgtEl>
                                        <p:attrNameLst>
                                          <p:attrName>style.visibility</p:attrName>
                                        </p:attrNameLst>
                                      </p:cBhvr>
                                      <p:to>
                                        <p:strVal val="visible"/>
                                      </p:to>
                                    </p:set>
                                    <p:animEffect transition="in" filter="fade">
                                      <p:cBhvr>
                                        <p:cTn id="173" dur="500"/>
                                        <p:tgtEl>
                                          <p:spTgt spid="97"/>
                                        </p:tgtEl>
                                      </p:cBhvr>
                                    </p:animEffect>
                                  </p:childTnLst>
                                </p:cTn>
                              </p:par>
                              <p:par>
                                <p:cTn id="174" presetID="10" presetClass="entr" presetSubtype="0" fill="hold" nodeType="withEffect">
                                  <p:stCondLst>
                                    <p:cond delay="0"/>
                                  </p:stCondLst>
                                  <p:childTnLst>
                                    <p:set>
                                      <p:cBhvr>
                                        <p:cTn id="175" dur="1" fill="hold">
                                          <p:stCondLst>
                                            <p:cond delay="0"/>
                                          </p:stCondLst>
                                        </p:cTn>
                                        <p:tgtEl>
                                          <p:spTgt spid="98"/>
                                        </p:tgtEl>
                                        <p:attrNameLst>
                                          <p:attrName>style.visibility</p:attrName>
                                        </p:attrNameLst>
                                      </p:cBhvr>
                                      <p:to>
                                        <p:strVal val="visible"/>
                                      </p:to>
                                    </p:set>
                                    <p:animEffect transition="in" filter="fade">
                                      <p:cBhvr>
                                        <p:cTn id="176" dur="500"/>
                                        <p:tgtEl>
                                          <p:spTgt spid="98"/>
                                        </p:tgtEl>
                                      </p:cBhvr>
                                    </p:animEffect>
                                  </p:childTnLst>
                                </p:cTn>
                              </p:par>
                              <p:par>
                                <p:cTn id="177" presetID="10" presetClass="entr" presetSubtype="0" fill="hold" nodeType="withEffect">
                                  <p:stCondLst>
                                    <p:cond delay="0"/>
                                  </p:stCondLst>
                                  <p:childTnLst>
                                    <p:set>
                                      <p:cBhvr>
                                        <p:cTn id="178" dur="1" fill="hold">
                                          <p:stCondLst>
                                            <p:cond delay="0"/>
                                          </p:stCondLst>
                                        </p:cTn>
                                        <p:tgtEl>
                                          <p:spTgt spid="99"/>
                                        </p:tgtEl>
                                        <p:attrNameLst>
                                          <p:attrName>style.visibility</p:attrName>
                                        </p:attrNameLst>
                                      </p:cBhvr>
                                      <p:to>
                                        <p:strVal val="visible"/>
                                      </p:to>
                                    </p:set>
                                    <p:animEffect transition="in" filter="fade">
                                      <p:cBhvr>
                                        <p:cTn id="179" dur="500"/>
                                        <p:tgtEl>
                                          <p:spTgt spid="99"/>
                                        </p:tgtEl>
                                      </p:cBhvr>
                                    </p:animEffect>
                                  </p:childTnLst>
                                </p:cTn>
                              </p:par>
                              <p:par>
                                <p:cTn id="180" presetID="10" presetClass="entr" presetSubtype="0" fill="hold" nodeType="withEffect">
                                  <p:stCondLst>
                                    <p:cond delay="0"/>
                                  </p:stCondLst>
                                  <p:childTnLst>
                                    <p:set>
                                      <p:cBhvr>
                                        <p:cTn id="181" dur="1" fill="hold">
                                          <p:stCondLst>
                                            <p:cond delay="0"/>
                                          </p:stCondLst>
                                        </p:cTn>
                                        <p:tgtEl>
                                          <p:spTgt spid="100"/>
                                        </p:tgtEl>
                                        <p:attrNameLst>
                                          <p:attrName>style.visibility</p:attrName>
                                        </p:attrNameLst>
                                      </p:cBhvr>
                                      <p:to>
                                        <p:strVal val="visible"/>
                                      </p:to>
                                    </p:set>
                                    <p:animEffect transition="in" filter="fade">
                                      <p:cBhvr>
                                        <p:cTn id="182" dur="500"/>
                                        <p:tgtEl>
                                          <p:spTgt spid="100"/>
                                        </p:tgtEl>
                                      </p:cBhvr>
                                    </p:animEffect>
                                  </p:childTnLst>
                                </p:cTn>
                              </p:par>
                              <p:par>
                                <p:cTn id="183" presetID="10" presetClass="entr" presetSubtype="0" fill="hold" nodeType="withEffect">
                                  <p:stCondLst>
                                    <p:cond delay="0"/>
                                  </p:stCondLst>
                                  <p:childTnLst>
                                    <p:set>
                                      <p:cBhvr>
                                        <p:cTn id="184" dur="1" fill="hold">
                                          <p:stCondLst>
                                            <p:cond delay="0"/>
                                          </p:stCondLst>
                                        </p:cTn>
                                        <p:tgtEl>
                                          <p:spTgt spid="101"/>
                                        </p:tgtEl>
                                        <p:attrNameLst>
                                          <p:attrName>style.visibility</p:attrName>
                                        </p:attrNameLst>
                                      </p:cBhvr>
                                      <p:to>
                                        <p:strVal val="visible"/>
                                      </p:to>
                                    </p:set>
                                    <p:animEffect transition="in" filter="fade">
                                      <p:cBhvr>
                                        <p:cTn id="185" dur="500"/>
                                        <p:tgtEl>
                                          <p:spTgt spid="101"/>
                                        </p:tgtEl>
                                      </p:cBhvr>
                                    </p:animEffect>
                                  </p:childTnLst>
                                </p:cTn>
                              </p:par>
                              <p:par>
                                <p:cTn id="186" presetID="10" presetClass="entr" presetSubtype="0" fill="hold" nodeType="withEffect">
                                  <p:stCondLst>
                                    <p:cond delay="0"/>
                                  </p:stCondLst>
                                  <p:childTnLst>
                                    <p:set>
                                      <p:cBhvr>
                                        <p:cTn id="187" dur="1" fill="hold">
                                          <p:stCondLst>
                                            <p:cond delay="0"/>
                                          </p:stCondLst>
                                        </p:cTn>
                                        <p:tgtEl>
                                          <p:spTgt spid="102"/>
                                        </p:tgtEl>
                                        <p:attrNameLst>
                                          <p:attrName>style.visibility</p:attrName>
                                        </p:attrNameLst>
                                      </p:cBhvr>
                                      <p:to>
                                        <p:strVal val="visible"/>
                                      </p:to>
                                    </p:set>
                                    <p:animEffect transition="in" filter="fade">
                                      <p:cBhvr>
                                        <p:cTn id="188" dur="500"/>
                                        <p:tgtEl>
                                          <p:spTgt spid="102"/>
                                        </p:tgtEl>
                                      </p:cBhvr>
                                    </p:animEffect>
                                  </p:childTnLst>
                                </p:cTn>
                              </p:par>
                              <p:par>
                                <p:cTn id="189" presetID="10" presetClass="entr" presetSubtype="0" fill="hold" nodeType="withEffect">
                                  <p:stCondLst>
                                    <p:cond delay="0"/>
                                  </p:stCondLst>
                                  <p:childTnLst>
                                    <p:set>
                                      <p:cBhvr>
                                        <p:cTn id="190" dur="1" fill="hold">
                                          <p:stCondLst>
                                            <p:cond delay="0"/>
                                          </p:stCondLst>
                                        </p:cTn>
                                        <p:tgtEl>
                                          <p:spTgt spid="103"/>
                                        </p:tgtEl>
                                        <p:attrNameLst>
                                          <p:attrName>style.visibility</p:attrName>
                                        </p:attrNameLst>
                                      </p:cBhvr>
                                      <p:to>
                                        <p:strVal val="visible"/>
                                      </p:to>
                                    </p:set>
                                    <p:animEffect transition="in" filter="fade">
                                      <p:cBhvr>
                                        <p:cTn id="191" dur="500"/>
                                        <p:tgtEl>
                                          <p:spTgt spid="103"/>
                                        </p:tgtEl>
                                      </p:cBhvr>
                                    </p:animEffect>
                                  </p:childTnLst>
                                </p:cTn>
                              </p:par>
                              <p:par>
                                <p:cTn id="192" presetID="10" presetClass="entr" presetSubtype="0" fill="hold" nodeType="withEffect">
                                  <p:stCondLst>
                                    <p:cond delay="0"/>
                                  </p:stCondLst>
                                  <p:childTnLst>
                                    <p:set>
                                      <p:cBhvr>
                                        <p:cTn id="193" dur="1" fill="hold">
                                          <p:stCondLst>
                                            <p:cond delay="0"/>
                                          </p:stCondLst>
                                        </p:cTn>
                                        <p:tgtEl>
                                          <p:spTgt spid="104"/>
                                        </p:tgtEl>
                                        <p:attrNameLst>
                                          <p:attrName>style.visibility</p:attrName>
                                        </p:attrNameLst>
                                      </p:cBhvr>
                                      <p:to>
                                        <p:strVal val="visible"/>
                                      </p:to>
                                    </p:set>
                                    <p:animEffect transition="in" filter="fade">
                                      <p:cBhvr>
                                        <p:cTn id="194" dur="500"/>
                                        <p:tgtEl>
                                          <p:spTgt spid="104"/>
                                        </p:tgtEl>
                                      </p:cBhvr>
                                    </p:animEffect>
                                  </p:childTnLst>
                                </p:cTn>
                              </p:par>
                              <p:par>
                                <p:cTn id="195" presetID="10" presetClass="entr" presetSubtype="0" fill="hold" nodeType="withEffect">
                                  <p:stCondLst>
                                    <p:cond delay="0"/>
                                  </p:stCondLst>
                                  <p:childTnLst>
                                    <p:set>
                                      <p:cBhvr>
                                        <p:cTn id="196" dur="1" fill="hold">
                                          <p:stCondLst>
                                            <p:cond delay="0"/>
                                          </p:stCondLst>
                                        </p:cTn>
                                        <p:tgtEl>
                                          <p:spTgt spid="105"/>
                                        </p:tgtEl>
                                        <p:attrNameLst>
                                          <p:attrName>style.visibility</p:attrName>
                                        </p:attrNameLst>
                                      </p:cBhvr>
                                      <p:to>
                                        <p:strVal val="visible"/>
                                      </p:to>
                                    </p:set>
                                    <p:animEffect transition="in" filter="fade">
                                      <p:cBhvr>
                                        <p:cTn id="197" dur="500"/>
                                        <p:tgtEl>
                                          <p:spTgt spid="105"/>
                                        </p:tgtEl>
                                      </p:cBhvr>
                                    </p:animEffect>
                                  </p:childTnLst>
                                </p:cTn>
                              </p:par>
                              <p:par>
                                <p:cTn id="198" presetID="10" presetClass="entr" presetSubtype="0" fill="hold" nodeType="withEffect">
                                  <p:stCondLst>
                                    <p:cond delay="0"/>
                                  </p:stCondLst>
                                  <p:childTnLst>
                                    <p:set>
                                      <p:cBhvr>
                                        <p:cTn id="199" dur="1" fill="hold">
                                          <p:stCondLst>
                                            <p:cond delay="0"/>
                                          </p:stCondLst>
                                        </p:cTn>
                                        <p:tgtEl>
                                          <p:spTgt spid="106"/>
                                        </p:tgtEl>
                                        <p:attrNameLst>
                                          <p:attrName>style.visibility</p:attrName>
                                        </p:attrNameLst>
                                      </p:cBhvr>
                                      <p:to>
                                        <p:strVal val="visible"/>
                                      </p:to>
                                    </p:set>
                                    <p:animEffect transition="in" filter="fade">
                                      <p:cBhvr>
                                        <p:cTn id="200" dur="500"/>
                                        <p:tgtEl>
                                          <p:spTgt spid="106"/>
                                        </p:tgtEl>
                                      </p:cBhvr>
                                    </p:animEffect>
                                  </p:childTnLst>
                                </p:cTn>
                              </p:par>
                              <p:par>
                                <p:cTn id="201" presetID="10" presetClass="entr" presetSubtype="0" fill="hold" nodeType="withEffect">
                                  <p:stCondLst>
                                    <p:cond delay="0"/>
                                  </p:stCondLst>
                                  <p:childTnLst>
                                    <p:set>
                                      <p:cBhvr>
                                        <p:cTn id="202" dur="1" fill="hold">
                                          <p:stCondLst>
                                            <p:cond delay="0"/>
                                          </p:stCondLst>
                                        </p:cTn>
                                        <p:tgtEl>
                                          <p:spTgt spid="107"/>
                                        </p:tgtEl>
                                        <p:attrNameLst>
                                          <p:attrName>style.visibility</p:attrName>
                                        </p:attrNameLst>
                                      </p:cBhvr>
                                      <p:to>
                                        <p:strVal val="visible"/>
                                      </p:to>
                                    </p:set>
                                    <p:animEffect transition="in" filter="fade">
                                      <p:cBhvr>
                                        <p:cTn id="203" dur="500"/>
                                        <p:tgtEl>
                                          <p:spTgt spid="107"/>
                                        </p:tgtEl>
                                      </p:cBhvr>
                                    </p:animEffect>
                                  </p:childTnLst>
                                </p:cTn>
                              </p:par>
                              <p:par>
                                <p:cTn id="204" presetID="10" presetClass="entr" presetSubtype="0" fill="hold" nodeType="withEffect">
                                  <p:stCondLst>
                                    <p:cond delay="0"/>
                                  </p:stCondLst>
                                  <p:childTnLst>
                                    <p:set>
                                      <p:cBhvr>
                                        <p:cTn id="205" dur="1" fill="hold">
                                          <p:stCondLst>
                                            <p:cond delay="0"/>
                                          </p:stCondLst>
                                        </p:cTn>
                                        <p:tgtEl>
                                          <p:spTgt spid="108"/>
                                        </p:tgtEl>
                                        <p:attrNameLst>
                                          <p:attrName>style.visibility</p:attrName>
                                        </p:attrNameLst>
                                      </p:cBhvr>
                                      <p:to>
                                        <p:strVal val="visible"/>
                                      </p:to>
                                    </p:set>
                                    <p:animEffect transition="in" filter="fade">
                                      <p:cBhvr>
                                        <p:cTn id="206" dur="500"/>
                                        <p:tgtEl>
                                          <p:spTgt spid="108"/>
                                        </p:tgtEl>
                                      </p:cBhvr>
                                    </p:animEffect>
                                  </p:childTnLst>
                                </p:cTn>
                              </p:par>
                              <p:par>
                                <p:cTn id="207" presetID="10" presetClass="entr" presetSubtype="0" fill="hold" nodeType="withEffect">
                                  <p:stCondLst>
                                    <p:cond delay="0"/>
                                  </p:stCondLst>
                                  <p:childTnLst>
                                    <p:set>
                                      <p:cBhvr>
                                        <p:cTn id="208" dur="1" fill="hold">
                                          <p:stCondLst>
                                            <p:cond delay="0"/>
                                          </p:stCondLst>
                                        </p:cTn>
                                        <p:tgtEl>
                                          <p:spTgt spid="109"/>
                                        </p:tgtEl>
                                        <p:attrNameLst>
                                          <p:attrName>style.visibility</p:attrName>
                                        </p:attrNameLst>
                                      </p:cBhvr>
                                      <p:to>
                                        <p:strVal val="visible"/>
                                      </p:to>
                                    </p:set>
                                    <p:animEffect transition="in" filter="fade">
                                      <p:cBhvr>
                                        <p:cTn id="209" dur="500"/>
                                        <p:tgtEl>
                                          <p:spTgt spid="109"/>
                                        </p:tgtEl>
                                      </p:cBhvr>
                                    </p:animEffect>
                                  </p:childTnLst>
                                </p:cTn>
                              </p:par>
                              <p:par>
                                <p:cTn id="210" presetID="10" presetClass="entr" presetSubtype="0" fill="hold" nodeType="withEffect">
                                  <p:stCondLst>
                                    <p:cond delay="0"/>
                                  </p:stCondLst>
                                  <p:childTnLst>
                                    <p:set>
                                      <p:cBhvr>
                                        <p:cTn id="211" dur="1" fill="hold">
                                          <p:stCondLst>
                                            <p:cond delay="0"/>
                                          </p:stCondLst>
                                        </p:cTn>
                                        <p:tgtEl>
                                          <p:spTgt spid="126"/>
                                        </p:tgtEl>
                                        <p:attrNameLst>
                                          <p:attrName>style.visibility</p:attrName>
                                        </p:attrNameLst>
                                      </p:cBhvr>
                                      <p:to>
                                        <p:strVal val="visible"/>
                                      </p:to>
                                    </p:set>
                                    <p:animEffect transition="in" filter="fade">
                                      <p:cBhvr>
                                        <p:cTn id="212" dur="500"/>
                                        <p:tgtEl>
                                          <p:spTgt spid="126"/>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31">
                                            <p:txEl>
                                              <p:pRg st="0" end="0"/>
                                            </p:txEl>
                                          </p:spTgt>
                                        </p:tgtEl>
                                        <p:attrNameLst>
                                          <p:attrName>style.visibility</p:attrName>
                                        </p:attrNameLst>
                                      </p:cBhvr>
                                      <p:to>
                                        <p:strVal val="visible"/>
                                      </p:to>
                                    </p:set>
                                    <p:animEffect transition="in" filter="fade">
                                      <p:cBhvr>
                                        <p:cTn id="217" dur="500"/>
                                        <p:tgtEl>
                                          <p:spTgt spid="331">
                                            <p:txEl>
                                              <p:pRg st="0" end="0"/>
                                            </p:txEl>
                                          </p:spTgt>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31">
                                            <p:txEl>
                                              <p:pRg st="1" end="1"/>
                                            </p:txEl>
                                          </p:spTgt>
                                        </p:tgtEl>
                                        <p:attrNameLst>
                                          <p:attrName>style.visibility</p:attrName>
                                        </p:attrNameLst>
                                      </p:cBhvr>
                                      <p:to>
                                        <p:strVal val="visible"/>
                                      </p:to>
                                    </p:set>
                                    <p:animEffect transition="in" filter="fade">
                                      <p:cBhvr>
                                        <p:cTn id="222" dur="500"/>
                                        <p:tgtEl>
                                          <p:spTgt spid="331">
                                            <p:txEl>
                                              <p:pRg st="1" end="1"/>
                                            </p:txEl>
                                          </p:spTgt>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57"/>
                                        </p:tgtEl>
                                        <p:attrNameLst>
                                          <p:attrName>style.visibility</p:attrName>
                                        </p:attrNameLst>
                                      </p:cBhvr>
                                      <p:to>
                                        <p:strVal val="visible"/>
                                      </p:to>
                                    </p:set>
                                    <p:animEffect transition="in" filter="fade">
                                      <p:cBhvr>
                                        <p:cTn id="227" dur="500"/>
                                        <p:tgtEl>
                                          <p:spTgt spid="157"/>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58"/>
                                        </p:tgtEl>
                                        <p:attrNameLst>
                                          <p:attrName>style.visibility</p:attrName>
                                        </p:attrNameLst>
                                      </p:cBhvr>
                                      <p:to>
                                        <p:strVal val="visible"/>
                                      </p:to>
                                    </p:set>
                                    <p:animEffect transition="in" filter="fade">
                                      <p:cBhvr>
                                        <p:cTn id="230" dur="500"/>
                                        <p:tgtEl>
                                          <p:spTgt spid="158"/>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238"/>
                                        </p:tgtEl>
                                        <p:attrNameLst>
                                          <p:attrName>style.visibility</p:attrName>
                                        </p:attrNameLst>
                                      </p:cBhvr>
                                      <p:to>
                                        <p:strVal val="visible"/>
                                      </p:to>
                                    </p:set>
                                    <p:animEffect transition="in" filter="fade">
                                      <p:cBhvr>
                                        <p:cTn id="233" dur="500"/>
                                        <p:tgtEl>
                                          <p:spTgt spid="238"/>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52"/>
                                        </p:tgtEl>
                                        <p:attrNameLst>
                                          <p:attrName>style.visibility</p:attrName>
                                        </p:attrNameLst>
                                      </p:cBhvr>
                                      <p:to>
                                        <p:strVal val="visible"/>
                                      </p:to>
                                    </p:set>
                                    <p:animEffect transition="in" filter="fade">
                                      <p:cBhvr>
                                        <p:cTn id="236" dur="500"/>
                                        <p:tgtEl>
                                          <p:spTgt spid="152"/>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53"/>
                                        </p:tgtEl>
                                        <p:attrNameLst>
                                          <p:attrName>style.visibility</p:attrName>
                                        </p:attrNameLst>
                                      </p:cBhvr>
                                      <p:to>
                                        <p:strVal val="visible"/>
                                      </p:to>
                                    </p:set>
                                    <p:animEffect transition="in" filter="fade">
                                      <p:cBhvr>
                                        <p:cTn id="239" dur="500"/>
                                        <p:tgtEl>
                                          <p:spTgt spid="153"/>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54"/>
                                        </p:tgtEl>
                                        <p:attrNameLst>
                                          <p:attrName>style.visibility</p:attrName>
                                        </p:attrNameLst>
                                      </p:cBhvr>
                                      <p:to>
                                        <p:strVal val="visible"/>
                                      </p:to>
                                    </p:set>
                                    <p:animEffect transition="in" filter="fade">
                                      <p:cBhvr>
                                        <p:cTn id="242" dur="500"/>
                                        <p:tgtEl>
                                          <p:spTgt spid="154"/>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55"/>
                                        </p:tgtEl>
                                        <p:attrNameLst>
                                          <p:attrName>style.visibility</p:attrName>
                                        </p:attrNameLst>
                                      </p:cBhvr>
                                      <p:to>
                                        <p:strVal val="visible"/>
                                      </p:to>
                                    </p:set>
                                    <p:animEffect transition="in" filter="fade">
                                      <p:cBhvr>
                                        <p:cTn id="245" dur="500"/>
                                        <p:tgtEl>
                                          <p:spTgt spid="155"/>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56"/>
                                        </p:tgtEl>
                                        <p:attrNameLst>
                                          <p:attrName>style.visibility</p:attrName>
                                        </p:attrNameLst>
                                      </p:cBhvr>
                                      <p:to>
                                        <p:strVal val="visible"/>
                                      </p:to>
                                    </p:set>
                                    <p:animEffect transition="in" filter="fade">
                                      <p:cBhvr>
                                        <p:cTn id="248" dur="500"/>
                                        <p:tgtEl>
                                          <p:spTgt spid="156"/>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235"/>
                                        </p:tgtEl>
                                        <p:attrNameLst>
                                          <p:attrName>style.visibility</p:attrName>
                                        </p:attrNameLst>
                                      </p:cBhvr>
                                      <p:to>
                                        <p:strVal val="visible"/>
                                      </p:to>
                                    </p:set>
                                    <p:animEffect transition="in" filter="fade">
                                      <p:cBhvr>
                                        <p:cTn id="251" dur="500"/>
                                        <p:tgtEl>
                                          <p:spTgt spid="235"/>
                                        </p:tgtEl>
                                      </p:cBhvr>
                                    </p:animEffect>
                                  </p:childTnLst>
                                </p:cTn>
                              </p:par>
                              <p:par>
                                <p:cTn id="252" presetID="10" presetClass="entr" presetSubtype="0" fill="hold" nodeType="withEffect">
                                  <p:stCondLst>
                                    <p:cond delay="0"/>
                                  </p:stCondLst>
                                  <p:childTnLst>
                                    <p:set>
                                      <p:cBhvr>
                                        <p:cTn id="253" dur="1" fill="hold">
                                          <p:stCondLst>
                                            <p:cond delay="0"/>
                                          </p:stCondLst>
                                        </p:cTn>
                                        <p:tgtEl>
                                          <p:spTgt spid="248"/>
                                        </p:tgtEl>
                                        <p:attrNameLst>
                                          <p:attrName>style.visibility</p:attrName>
                                        </p:attrNameLst>
                                      </p:cBhvr>
                                      <p:to>
                                        <p:strVal val="visible"/>
                                      </p:to>
                                    </p:set>
                                    <p:animEffect transition="in" filter="fade">
                                      <p:cBhvr>
                                        <p:cTn id="254" dur="500"/>
                                        <p:tgtEl>
                                          <p:spTgt spid="248"/>
                                        </p:tgtEl>
                                      </p:cBhvr>
                                    </p:animEffect>
                                  </p:childTnLst>
                                </p:cTn>
                              </p:par>
                              <p:par>
                                <p:cTn id="255" presetID="10" presetClass="entr" presetSubtype="0" fill="hold" nodeType="withEffect">
                                  <p:stCondLst>
                                    <p:cond delay="0"/>
                                  </p:stCondLst>
                                  <p:childTnLst>
                                    <p:set>
                                      <p:cBhvr>
                                        <p:cTn id="256" dur="1" fill="hold">
                                          <p:stCondLst>
                                            <p:cond delay="0"/>
                                          </p:stCondLst>
                                        </p:cTn>
                                        <p:tgtEl>
                                          <p:spTgt spid="249"/>
                                        </p:tgtEl>
                                        <p:attrNameLst>
                                          <p:attrName>style.visibility</p:attrName>
                                        </p:attrNameLst>
                                      </p:cBhvr>
                                      <p:to>
                                        <p:strVal val="visible"/>
                                      </p:to>
                                    </p:set>
                                    <p:animEffect transition="in" filter="fade">
                                      <p:cBhvr>
                                        <p:cTn id="257" dur="500"/>
                                        <p:tgtEl>
                                          <p:spTgt spid="249"/>
                                        </p:tgtEl>
                                      </p:cBhvr>
                                    </p:animEffect>
                                  </p:childTnLst>
                                </p:cTn>
                              </p:par>
                              <p:par>
                                <p:cTn id="258" presetID="10" presetClass="entr" presetSubtype="0" fill="hold" nodeType="withEffect">
                                  <p:stCondLst>
                                    <p:cond delay="0"/>
                                  </p:stCondLst>
                                  <p:childTnLst>
                                    <p:set>
                                      <p:cBhvr>
                                        <p:cTn id="259" dur="1" fill="hold">
                                          <p:stCondLst>
                                            <p:cond delay="0"/>
                                          </p:stCondLst>
                                        </p:cTn>
                                        <p:tgtEl>
                                          <p:spTgt spid="250"/>
                                        </p:tgtEl>
                                        <p:attrNameLst>
                                          <p:attrName>style.visibility</p:attrName>
                                        </p:attrNameLst>
                                      </p:cBhvr>
                                      <p:to>
                                        <p:strVal val="visible"/>
                                      </p:to>
                                    </p:set>
                                    <p:animEffect transition="in" filter="fade">
                                      <p:cBhvr>
                                        <p:cTn id="260" dur="500"/>
                                        <p:tgtEl>
                                          <p:spTgt spid="250"/>
                                        </p:tgtEl>
                                      </p:cBhvr>
                                    </p:animEffect>
                                  </p:childTnLst>
                                </p:cTn>
                              </p:par>
                              <p:par>
                                <p:cTn id="261" presetID="10" presetClass="entr" presetSubtype="0" fill="hold" nodeType="withEffect">
                                  <p:stCondLst>
                                    <p:cond delay="0"/>
                                  </p:stCondLst>
                                  <p:childTnLst>
                                    <p:set>
                                      <p:cBhvr>
                                        <p:cTn id="262" dur="1" fill="hold">
                                          <p:stCondLst>
                                            <p:cond delay="0"/>
                                          </p:stCondLst>
                                        </p:cTn>
                                        <p:tgtEl>
                                          <p:spTgt spid="251"/>
                                        </p:tgtEl>
                                        <p:attrNameLst>
                                          <p:attrName>style.visibility</p:attrName>
                                        </p:attrNameLst>
                                      </p:cBhvr>
                                      <p:to>
                                        <p:strVal val="visible"/>
                                      </p:to>
                                    </p:set>
                                    <p:animEffect transition="in" filter="fade">
                                      <p:cBhvr>
                                        <p:cTn id="263" dur="500"/>
                                        <p:tgtEl>
                                          <p:spTgt spid="251"/>
                                        </p:tgtEl>
                                      </p:cBhvr>
                                    </p:animEffect>
                                  </p:childTnLst>
                                </p:cTn>
                              </p:par>
                              <p:par>
                                <p:cTn id="264" presetID="10" presetClass="entr" presetSubtype="0" fill="hold" nodeType="withEffect">
                                  <p:stCondLst>
                                    <p:cond delay="0"/>
                                  </p:stCondLst>
                                  <p:childTnLst>
                                    <p:set>
                                      <p:cBhvr>
                                        <p:cTn id="265" dur="1" fill="hold">
                                          <p:stCondLst>
                                            <p:cond delay="0"/>
                                          </p:stCondLst>
                                        </p:cTn>
                                        <p:tgtEl>
                                          <p:spTgt spid="252"/>
                                        </p:tgtEl>
                                        <p:attrNameLst>
                                          <p:attrName>style.visibility</p:attrName>
                                        </p:attrNameLst>
                                      </p:cBhvr>
                                      <p:to>
                                        <p:strVal val="visible"/>
                                      </p:to>
                                    </p:set>
                                    <p:animEffect transition="in" filter="fade">
                                      <p:cBhvr>
                                        <p:cTn id="266" dur="500"/>
                                        <p:tgtEl>
                                          <p:spTgt spid="252"/>
                                        </p:tgtEl>
                                      </p:cBhvr>
                                    </p:animEffect>
                                  </p:childTnLst>
                                </p:cTn>
                              </p:par>
                              <p:par>
                                <p:cTn id="267" presetID="10" presetClass="entr" presetSubtype="0" fill="hold" nodeType="withEffect">
                                  <p:stCondLst>
                                    <p:cond delay="0"/>
                                  </p:stCondLst>
                                  <p:childTnLst>
                                    <p:set>
                                      <p:cBhvr>
                                        <p:cTn id="268" dur="1" fill="hold">
                                          <p:stCondLst>
                                            <p:cond delay="0"/>
                                          </p:stCondLst>
                                        </p:cTn>
                                        <p:tgtEl>
                                          <p:spTgt spid="253"/>
                                        </p:tgtEl>
                                        <p:attrNameLst>
                                          <p:attrName>style.visibility</p:attrName>
                                        </p:attrNameLst>
                                      </p:cBhvr>
                                      <p:to>
                                        <p:strVal val="visible"/>
                                      </p:to>
                                    </p:set>
                                    <p:animEffect transition="in" filter="fade">
                                      <p:cBhvr>
                                        <p:cTn id="269" dur="500"/>
                                        <p:tgtEl>
                                          <p:spTgt spid="253"/>
                                        </p:tgtEl>
                                      </p:cBhvr>
                                    </p:animEffect>
                                  </p:childTnLst>
                                </p:cTn>
                              </p:par>
                              <p:par>
                                <p:cTn id="270" presetID="10" presetClass="entr" presetSubtype="0" fill="hold" nodeType="withEffect">
                                  <p:stCondLst>
                                    <p:cond delay="0"/>
                                  </p:stCondLst>
                                  <p:childTnLst>
                                    <p:set>
                                      <p:cBhvr>
                                        <p:cTn id="271" dur="1" fill="hold">
                                          <p:stCondLst>
                                            <p:cond delay="0"/>
                                          </p:stCondLst>
                                        </p:cTn>
                                        <p:tgtEl>
                                          <p:spTgt spid="254"/>
                                        </p:tgtEl>
                                        <p:attrNameLst>
                                          <p:attrName>style.visibility</p:attrName>
                                        </p:attrNameLst>
                                      </p:cBhvr>
                                      <p:to>
                                        <p:strVal val="visible"/>
                                      </p:to>
                                    </p:set>
                                    <p:animEffect transition="in" filter="fade">
                                      <p:cBhvr>
                                        <p:cTn id="272" dur="500"/>
                                        <p:tgtEl>
                                          <p:spTgt spid="254"/>
                                        </p:tgtEl>
                                      </p:cBhvr>
                                    </p:animEffect>
                                  </p:childTnLst>
                                </p:cTn>
                              </p:par>
                              <p:par>
                                <p:cTn id="273" presetID="10" presetClass="entr" presetSubtype="0" fill="hold" nodeType="withEffect">
                                  <p:stCondLst>
                                    <p:cond delay="0"/>
                                  </p:stCondLst>
                                  <p:childTnLst>
                                    <p:set>
                                      <p:cBhvr>
                                        <p:cTn id="274" dur="1" fill="hold">
                                          <p:stCondLst>
                                            <p:cond delay="0"/>
                                          </p:stCondLst>
                                        </p:cTn>
                                        <p:tgtEl>
                                          <p:spTgt spid="255"/>
                                        </p:tgtEl>
                                        <p:attrNameLst>
                                          <p:attrName>style.visibility</p:attrName>
                                        </p:attrNameLst>
                                      </p:cBhvr>
                                      <p:to>
                                        <p:strVal val="visible"/>
                                      </p:to>
                                    </p:set>
                                    <p:animEffect transition="in" filter="fade">
                                      <p:cBhvr>
                                        <p:cTn id="275" dur="500"/>
                                        <p:tgtEl>
                                          <p:spTgt spid="255"/>
                                        </p:tgtEl>
                                      </p:cBhvr>
                                    </p:animEffect>
                                  </p:childTnLst>
                                </p:cTn>
                              </p:par>
                              <p:par>
                                <p:cTn id="276" presetID="10" presetClass="entr" presetSubtype="0" fill="hold" nodeType="withEffect">
                                  <p:stCondLst>
                                    <p:cond delay="0"/>
                                  </p:stCondLst>
                                  <p:childTnLst>
                                    <p:set>
                                      <p:cBhvr>
                                        <p:cTn id="277" dur="1" fill="hold">
                                          <p:stCondLst>
                                            <p:cond delay="0"/>
                                          </p:stCondLst>
                                        </p:cTn>
                                        <p:tgtEl>
                                          <p:spTgt spid="256"/>
                                        </p:tgtEl>
                                        <p:attrNameLst>
                                          <p:attrName>style.visibility</p:attrName>
                                        </p:attrNameLst>
                                      </p:cBhvr>
                                      <p:to>
                                        <p:strVal val="visible"/>
                                      </p:to>
                                    </p:set>
                                    <p:animEffect transition="in" filter="fade">
                                      <p:cBhvr>
                                        <p:cTn id="278" dur="500"/>
                                        <p:tgtEl>
                                          <p:spTgt spid="256"/>
                                        </p:tgtEl>
                                      </p:cBhvr>
                                    </p:animEffect>
                                  </p:childTnLst>
                                </p:cTn>
                              </p:par>
                              <p:par>
                                <p:cTn id="279" presetID="10" presetClass="entr" presetSubtype="0" fill="hold" nodeType="withEffect">
                                  <p:stCondLst>
                                    <p:cond delay="0"/>
                                  </p:stCondLst>
                                  <p:childTnLst>
                                    <p:set>
                                      <p:cBhvr>
                                        <p:cTn id="280" dur="1" fill="hold">
                                          <p:stCondLst>
                                            <p:cond delay="0"/>
                                          </p:stCondLst>
                                        </p:cTn>
                                        <p:tgtEl>
                                          <p:spTgt spid="257"/>
                                        </p:tgtEl>
                                        <p:attrNameLst>
                                          <p:attrName>style.visibility</p:attrName>
                                        </p:attrNameLst>
                                      </p:cBhvr>
                                      <p:to>
                                        <p:strVal val="visible"/>
                                      </p:to>
                                    </p:set>
                                    <p:animEffect transition="in" filter="fade">
                                      <p:cBhvr>
                                        <p:cTn id="281" dur="500"/>
                                        <p:tgtEl>
                                          <p:spTgt spid="257"/>
                                        </p:tgtEl>
                                      </p:cBhvr>
                                    </p:animEffect>
                                  </p:childTnLst>
                                </p:cTn>
                              </p:par>
                              <p:par>
                                <p:cTn id="282" presetID="10" presetClass="entr" presetSubtype="0" fill="hold" nodeType="withEffect">
                                  <p:stCondLst>
                                    <p:cond delay="0"/>
                                  </p:stCondLst>
                                  <p:childTnLst>
                                    <p:set>
                                      <p:cBhvr>
                                        <p:cTn id="283" dur="1" fill="hold">
                                          <p:stCondLst>
                                            <p:cond delay="0"/>
                                          </p:stCondLst>
                                        </p:cTn>
                                        <p:tgtEl>
                                          <p:spTgt spid="258"/>
                                        </p:tgtEl>
                                        <p:attrNameLst>
                                          <p:attrName>style.visibility</p:attrName>
                                        </p:attrNameLst>
                                      </p:cBhvr>
                                      <p:to>
                                        <p:strVal val="visible"/>
                                      </p:to>
                                    </p:set>
                                    <p:animEffect transition="in" filter="fade">
                                      <p:cBhvr>
                                        <p:cTn id="284" dur="500"/>
                                        <p:tgtEl>
                                          <p:spTgt spid="258"/>
                                        </p:tgtEl>
                                      </p:cBhvr>
                                    </p:animEffect>
                                  </p:childTnLst>
                                </p:cTn>
                              </p:par>
                              <p:par>
                                <p:cTn id="285" presetID="10" presetClass="entr" presetSubtype="0" fill="hold" nodeType="withEffect">
                                  <p:stCondLst>
                                    <p:cond delay="0"/>
                                  </p:stCondLst>
                                  <p:childTnLst>
                                    <p:set>
                                      <p:cBhvr>
                                        <p:cTn id="286" dur="1" fill="hold">
                                          <p:stCondLst>
                                            <p:cond delay="0"/>
                                          </p:stCondLst>
                                        </p:cTn>
                                        <p:tgtEl>
                                          <p:spTgt spid="259"/>
                                        </p:tgtEl>
                                        <p:attrNameLst>
                                          <p:attrName>style.visibility</p:attrName>
                                        </p:attrNameLst>
                                      </p:cBhvr>
                                      <p:to>
                                        <p:strVal val="visible"/>
                                      </p:to>
                                    </p:set>
                                    <p:animEffect transition="in" filter="fade">
                                      <p:cBhvr>
                                        <p:cTn id="287" dur="500"/>
                                        <p:tgtEl>
                                          <p:spTgt spid="259"/>
                                        </p:tgtEl>
                                      </p:cBhvr>
                                    </p:animEffect>
                                  </p:childTnLst>
                                </p:cTn>
                              </p:par>
                              <p:par>
                                <p:cTn id="288" presetID="10" presetClass="entr" presetSubtype="0" fill="hold" nodeType="withEffect">
                                  <p:stCondLst>
                                    <p:cond delay="0"/>
                                  </p:stCondLst>
                                  <p:childTnLst>
                                    <p:set>
                                      <p:cBhvr>
                                        <p:cTn id="289" dur="1" fill="hold">
                                          <p:stCondLst>
                                            <p:cond delay="0"/>
                                          </p:stCondLst>
                                        </p:cTn>
                                        <p:tgtEl>
                                          <p:spTgt spid="260"/>
                                        </p:tgtEl>
                                        <p:attrNameLst>
                                          <p:attrName>style.visibility</p:attrName>
                                        </p:attrNameLst>
                                      </p:cBhvr>
                                      <p:to>
                                        <p:strVal val="visible"/>
                                      </p:to>
                                    </p:set>
                                    <p:animEffect transition="in" filter="fade">
                                      <p:cBhvr>
                                        <p:cTn id="290" dur="500"/>
                                        <p:tgtEl>
                                          <p:spTgt spid="260"/>
                                        </p:tgtEl>
                                      </p:cBhvr>
                                    </p:animEffect>
                                  </p:childTnLst>
                                </p:cTn>
                              </p:par>
                              <p:par>
                                <p:cTn id="291" presetID="10" presetClass="entr" presetSubtype="0" fill="hold" nodeType="withEffect">
                                  <p:stCondLst>
                                    <p:cond delay="0"/>
                                  </p:stCondLst>
                                  <p:childTnLst>
                                    <p:set>
                                      <p:cBhvr>
                                        <p:cTn id="292" dur="1" fill="hold">
                                          <p:stCondLst>
                                            <p:cond delay="0"/>
                                          </p:stCondLst>
                                        </p:cTn>
                                        <p:tgtEl>
                                          <p:spTgt spid="261"/>
                                        </p:tgtEl>
                                        <p:attrNameLst>
                                          <p:attrName>style.visibility</p:attrName>
                                        </p:attrNameLst>
                                      </p:cBhvr>
                                      <p:to>
                                        <p:strVal val="visible"/>
                                      </p:to>
                                    </p:set>
                                    <p:animEffect transition="in" filter="fade">
                                      <p:cBhvr>
                                        <p:cTn id="293" dur="500"/>
                                        <p:tgtEl>
                                          <p:spTgt spid="261"/>
                                        </p:tgtEl>
                                      </p:cBhvr>
                                    </p:animEffect>
                                  </p:childTnLst>
                                </p:cTn>
                              </p:par>
                              <p:par>
                                <p:cTn id="294" presetID="10" presetClass="entr" presetSubtype="0" fill="hold" nodeType="withEffect">
                                  <p:stCondLst>
                                    <p:cond delay="0"/>
                                  </p:stCondLst>
                                  <p:childTnLst>
                                    <p:set>
                                      <p:cBhvr>
                                        <p:cTn id="295" dur="1" fill="hold">
                                          <p:stCondLst>
                                            <p:cond delay="0"/>
                                          </p:stCondLst>
                                        </p:cTn>
                                        <p:tgtEl>
                                          <p:spTgt spid="262"/>
                                        </p:tgtEl>
                                        <p:attrNameLst>
                                          <p:attrName>style.visibility</p:attrName>
                                        </p:attrNameLst>
                                      </p:cBhvr>
                                      <p:to>
                                        <p:strVal val="visible"/>
                                      </p:to>
                                    </p:set>
                                    <p:animEffect transition="in" filter="fade">
                                      <p:cBhvr>
                                        <p:cTn id="296" dur="500"/>
                                        <p:tgtEl>
                                          <p:spTgt spid="262"/>
                                        </p:tgtEl>
                                      </p:cBhvr>
                                    </p:animEffect>
                                  </p:childTnLst>
                                </p:cTn>
                              </p:par>
                              <p:par>
                                <p:cTn id="297" presetID="10" presetClass="entr" presetSubtype="0" fill="hold" nodeType="withEffect">
                                  <p:stCondLst>
                                    <p:cond delay="0"/>
                                  </p:stCondLst>
                                  <p:childTnLst>
                                    <p:set>
                                      <p:cBhvr>
                                        <p:cTn id="298" dur="1" fill="hold">
                                          <p:stCondLst>
                                            <p:cond delay="0"/>
                                          </p:stCondLst>
                                        </p:cTn>
                                        <p:tgtEl>
                                          <p:spTgt spid="263"/>
                                        </p:tgtEl>
                                        <p:attrNameLst>
                                          <p:attrName>style.visibility</p:attrName>
                                        </p:attrNameLst>
                                      </p:cBhvr>
                                      <p:to>
                                        <p:strVal val="visible"/>
                                      </p:to>
                                    </p:set>
                                    <p:animEffect transition="in" filter="fade">
                                      <p:cBhvr>
                                        <p:cTn id="299" dur="500"/>
                                        <p:tgtEl>
                                          <p:spTgt spid="263"/>
                                        </p:tgtEl>
                                      </p:cBhvr>
                                    </p:animEffect>
                                  </p:childTnLst>
                                </p:cTn>
                              </p:par>
                              <p:par>
                                <p:cTn id="300" presetID="10" presetClass="entr" presetSubtype="0" fill="hold" nodeType="withEffect">
                                  <p:stCondLst>
                                    <p:cond delay="0"/>
                                  </p:stCondLst>
                                  <p:childTnLst>
                                    <p:set>
                                      <p:cBhvr>
                                        <p:cTn id="301" dur="1" fill="hold">
                                          <p:stCondLst>
                                            <p:cond delay="0"/>
                                          </p:stCondLst>
                                        </p:cTn>
                                        <p:tgtEl>
                                          <p:spTgt spid="264"/>
                                        </p:tgtEl>
                                        <p:attrNameLst>
                                          <p:attrName>style.visibility</p:attrName>
                                        </p:attrNameLst>
                                      </p:cBhvr>
                                      <p:to>
                                        <p:strVal val="visible"/>
                                      </p:to>
                                    </p:set>
                                    <p:animEffect transition="in" filter="fade">
                                      <p:cBhvr>
                                        <p:cTn id="302" dur="500"/>
                                        <p:tgtEl>
                                          <p:spTgt spid="264"/>
                                        </p:tgtEl>
                                      </p:cBhvr>
                                    </p:animEffect>
                                  </p:childTnLst>
                                </p:cTn>
                              </p:par>
                              <p:par>
                                <p:cTn id="303" presetID="10" presetClass="entr" presetSubtype="0" fill="hold" nodeType="withEffect">
                                  <p:stCondLst>
                                    <p:cond delay="0"/>
                                  </p:stCondLst>
                                  <p:childTnLst>
                                    <p:set>
                                      <p:cBhvr>
                                        <p:cTn id="304" dur="1" fill="hold">
                                          <p:stCondLst>
                                            <p:cond delay="0"/>
                                          </p:stCondLst>
                                        </p:cTn>
                                        <p:tgtEl>
                                          <p:spTgt spid="265"/>
                                        </p:tgtEl>
                                        <p:attrNameLst>
                                          <p:attrName>style.visibility</p:attrName>
                                        </p:attrNameLst>
                                      </p:cBhvr>
                                      <p:to>
                                        <p:strVal val="visible"/>
                                      </p:to>
                                    </p:set>
                                    <p:animEffect transition="in" filter="fade">
                                      <p:cBhvr>
                                        <p:cTn id="305" dur="500"/>
                                        <p:tgtEl>
                                          <p:spTgt spid="265"/>
                                        </p:tgtEl>
                                      </p:cBhvr>
                                    </p:animEffect>
                                  </p:childTnLst>
                                </p:cTn>
                              </p:par>
                              <p:par>
                                <p:cTn id="306" presetID="10" presetClass="entr" presetSubtype="0" fill="hold" nodeType="withEffect">
                                  <p:stCondLst>
                                    <p:cond delay="0"/>
                                  </p:stCondLst>
                                  <p:childTnLst>
                                    <p:set>
                                      <p:cBhvr>
                                        <p:cTn id="307" dur="1" fill="hold">
                                          <p:stCondLst>
                                            <p:cond delay="0"/>
                                          </p:stCondLst>
                                        </p:cTn>
                                        <p:tgtEl>
                                          <p:spTgt spid="266"/>
                                        </p:tgtEl>
                                        <p:attrNameLst>
                                          <p:attrName>style.visibility</p:attrName>
                                        </p:attrNameLst>
                                      </p:cBhvr>
                                      <p:to>
                                        <p:strVal val="visible"/>
                                      </p:to>
                                    </p:set>
                                    <p:animEffect transition="in" filter="fade">
                                      <p:cBhvr>
                                        <p:cTn id="308" dur="500"/>
                                        <p:tgtEl>
                                          <p:spTgt spid="266"/>
                                        </p:tgtEl>
                                      </p:cBhvr>
                                    </p:animEffect>
                                  </p:childTnLst>
                                </p:cTn>
                              </p:par>
                              <p:par>
                                <p:cTn id="309" presetID="10" presetClass="entr" presetSubtype="0" fill="hold" nodeType="withEffect">
                                  <p:stCondLst>
                                    <p:cond delay="0"/>
                                  </p:stCondLst>
                                  <p:childTnLst>
                                    <p:set>
                                      <p:cBhvr>
                                        <p:cTn id="310" dur="1" fill="hold">
                                          <p:stCondLst>
                                            <p:cond delay="0"/>
                                          </p:stCondLst>
                                        </p:cTn>
                                        <p:tgtEl>
                                          <p:spTgt spid="267"/>
                                        </p:tgtEl>
                                        <p:attrNameLst>
                                          <p:attrName>style.visibility</p:attrName>
                                        </p:attrNameLst>
                                      </p:cBhvr>
                                      <p:to>
                                        <p:strVal val="visible"/>
                                      </p:to>
                                    </p:set>
                                    <p:animEffect transition="in" filter="fade">
                                      <p:cBhvr>
                                        <p:cTn id="311" dur="500"/>
                                        <p:tgtEl>
                                          <p:spTgt spid="267"/>
                                        </p:tgtEl>
                                      </p:cBhvr>
                                    </p:animEffect>
                                  </p:childTnLst>
                                </p:cTn>
                              </p:par>
                              <p:par>
                                <p:cTn id="312" presetID="10" presetClass="entr" presetSubtype="0" fill="hold" nodeType="withEffect">
                                  <p:stCondLst>
                                    <p:cond delay="0"/>
                                  </p:stCondLst>
                                  <p:childTnLst>
                                    <p:set>
                                      <p:cBhvr>
                                        <p:cTn id="313" dur="1" fill="hold">
                                          <p:stCondLst>
                                            <p:cond delay="0"/>
                                          </p:stCondLst>
                                        </p:cTn>
                                        <p:tgtEl>
                                          <p:spTgt spid="268"/>
                                        </p:tgtEl>
                                        <p:attrNameLst>
                                          <p:attrName>style.visibility</p:attrName>
                                        </p:attrNameLst>
                                      </p:cBhvr>
                                      <p:to>
                                        <p:strVal val="visible"/>
                                      </p:to>
                                    </p:set>
                                    <p:animEffect transition="in" filter="fade">
                                      <p:cBhvr>
                                        <p:cTn id="314" dur="500"/>
                                        <p:tgtEl>
                                          <p:spTgt spid="268"/>
                                        </p:tgtEl>
                                      </p:cBhvr>
                                    </p:animEffect>
                                  </p:childTnLst>
                                </p:cTn>
                              </p:par>
                              <p:par>
                                <p:cTn id="315" presetID="10" presetClass="entr" presetSubtype="0" fill="hold" nodeType="withEffect">
                                  <p:stCondLst>
                                    <p:cond delay="0"/>
                                  </p:stCondLst>
                                  <p:childTnLst>
                                    <p:set>
                                      <p:cBhvr>
                                        <p:cTn id="316" dur="1" fill="hold">
                                          <p:stCondLst>
                                            <p:cond delay="0"/>
                                          </p:stCondLst>
                                        </p:cTn>
                                        <p:tgtEl>
                                          <p:spTgt spid="269"/>
                                        </p:tgtEl>
                                        <p:attrNameLst>
                                          <p:attrName>style.visibility</p:attrName>
                                        </p:attrNameLst>
                                      </p:cBhvr>
                                      <p:to>
                                        <p:strVal val="visible"/>
                                      </p:to>
                                    </p:set>
                                    <p:animEffect transition="in" filter="fade">
                                      <p:cBhvr>
                                        <p:cTn id="317" dur="500"/>
                                        <p:tgtEl>
                                          <p:spTgt spid="269"/>
                                        </p:tgtEl>
                                      </p:cBhvr>
                                    </p:animEffect>
                                  </p:childTnLst>
                                </p:cTn>
                              </p:par>
                              <p:par>
                                <p:cTn id="318" presetID="10" presetClass="entr" presetSubtype="0" fill="hold" nodeType="withEffect">
                                  <p:stCondLst>
                                    <p:cond delay="0"/>
                                  </p:stCondLst>
                                  <p:childTnLst>
                                    <p:set>
                                      <p:cBhvr>
                                        <p:cTn id="319" dur="1" fill="hold">
                                          <p:stCondLst>
                                            <p:cond delay="0"/>
                                          </p:stCondLst>
                                        </p:cTn>
                                        <p:tgtEl>
                                          <p:spTgt spid="270"/>
                                        </p:tgtEl>
                                        <p:attrNameLst>
                                          <p:attrName>style.visibility</p:attrName>
                                        </p:attrNameLst>
                                      </p:cBhvr>
                                      <p:to>
                                        <p:strVal val="visible"/>
                                      </p:to>
                                    </p:set>
                                    <p:animEffect transition="in" filter="fade">
                                      <p:cBhvr>
                                        <p:cTn id="320" dur="500"/>
                                        <p:tgtEl>
                                          <p:spTgt spid="270"/>
                                        </p:tgtEl>
                                      </p:cBhvr>
                                    </p:animEffect>
                                  </p:childTnLst>
                                </p:cTn>
                              </p:par>
                              <p:par>
                                <p:cTn id="321" presetID="10" presetClass="entr" presetSubtype="0" fill="hold" nodeType="withEffect">
                                  <p:stCondLst>
                                    <p:cond delay="0"/>
                                  </p:stCondLst>
                                  <p:childTnLst>
                                    <p:set>
                                      <p:cBhvr>
                                        <p:cTn id="322" dur="1" fill="hold">
                                          <p:stCondLst>
                                            <p:cond delay="0"/>
                                          </p:stCondLst>
                                        </p:cTn>
                                        <p:tgtEl>
                                          <p:spTgt spid="271"/>
                                        </p:tgtEl>
                                        <p:attrNameLst>
                                          <p:attrName>style.visibility</p:attrName>
                                        </p:attrNameLst>
                                      </p:cBhvr>
                                      <p:to>
                                        <p:strVal val="visible"/>
                                      </p:to>
                                    </p:set>
                                    <p:animEffect transition="in" filter="fade">
                                      <p:cBhvr>
                                        <p:cTn id="323" dur="500"/>
                                        <p:tgtEl>
                                          <p:spTgt spid="271"/>
                                        </p:tgtEl>
                                      </p:cBhvr>
                                    </p:animEffect>
                                  </p:childTnLst>
                                </p:cTn>
                              </p:par>
                              <p:par>
                                <p:cTn id="324" presetID="10" presetClass="entr" presetSubtype="0" fill="hold" nodeType="withEffect">
                                  <p:stCondLst>
                                    <p:cond delay="0"/>
                                  </p:stCondLst>
                                  <p:childTnLst>
                                    <p:set>
                                      <p:cBhvr>
                                        <p:cTn id="325" dur="1" fill="hold">
                                          <p:stCondLst>
                                            <p:cond delay="0"/>
                                          </p:stCondLst>
                                        </p:cTn>
                                        <p:tgtEl>
                                          <p:spTgt spid="272"/>
                                        </p:tgtEl>
                                        <p:attrNameLst>
                                          <p:attrName>style.visibility</p:attrName>
                                        </p:attrNameLst>
                                      </p:cBhvr>
                                      <p:to>
                                        <p:strVal val="visible"/>
                                      </p:to>
                                    </p:set>
                                    <p:animEffect transition="in" filter="fade">
                                      <p:cBhvr>
                                        <p:cTn id="326" dur="500"/>
                                        <p:tgtEl>
                                          <p:spTgt spid="272"/>
                                        </p:tgtEl>
                                      </p:cBhvr>
                                    </p:animEffect>
                                  </p:childTnLst>
                                </p:cTn>
                              </p:par>
                              <p:par>
                                <p:cTn id="327" presetID="10" presetClass="entr" presetSubtype="0" fill="hold" nodeType="withEffect">
                                  <p:stCondLst>
                                    <p:cond delay="0"/>
                                  </p:stCondLst>
                                  <p:childTnLst>
                                    <p:set>
                                      <p:cBhvr>
                                        <p:cTn id="328" dur="1" fill="hold">
                                          <p:stCondLst>
                                            <p:cond delay="0"/>
                                          </p:stCondLst>
                                        </p:cTn>
                                        <p:tgtEl>
                                          <p:spTgt spid="273"/>
                                        </p:tgtEl>
                                        <p:attrNameLst>
                                          <p:attrName>style.visibility</p:attrName>
                                        </p:attrNameLst>
                                      </p:cBhvr>
                                      <p:to>
                                        <p:strVal val="visible"/>
                                      </p:to>
                                    </p:set>
                                    <p:animEffect transition="in" filter="fade">
                                      <p:cBhvr>
                                        <p:cTn id="329" dur="500"/>
                                        <p:tgtEl>
                                          <p:spTgt spid="273"/>
                                        </p:tgtEl>
                                      </p:cBhvr>
                                    </p:animEffect>
                                  </p:childTnLst>
                                </p:cTn>
                              </p:par>
                              <p:par>
                                <p:cTn id="330" presetID="10" presetClass="entr" presetSubtype="0" fill="hold" nodeType="withEffect">
                                  <p:stCondLst>
                                    <p:cond delay="0"/>
                                  </p:stCondLst>
                                  <p:childTnLst>
                                    <p:set>
                                      <p:cBhvr>
                                        <p:cTn id="331" dur="1" fill="hold">
                                          <p:stCondLst>
                                            <p:cond delay="0"/>
                                          </p:stCondLst>
                                        </p:cTn>
                                        <p:tgtEl>
                                          <p:spTgt spid="274"/>
                                        </p:tgtEl>
                                        <p:attrNameLst>
                                          <p:attrName>style.visibility</p:attrName>
                                        </p:attrNameLst>
                                      </p:cBhvr>
                                      <p:to>
                                        <p:strVal val="visible"/>
                                      </p:to>
                                    </p:set>
                                    <p:animEffect transition="in" filter="fade">
                                      <p:cBhvr>
                                        <p:cTn id="332" dur="500"/>
                                        <p:tgtEl>
                                          <p:spTgt spid="274"/>
                                        </p:tgtEl>
                                      </p:cBhvr>
                                    </p:animEffect>
                                  </p:childTnLst>
                                </p:cTn>
                              </p:par>
                              <p:par>
                                <p:cTn id="333" presetID="10" presetClass="entr" presetSubtype="0" fill="hold" nodeType="withEffect">
                                  <p:stCondLst>
                                    <p:cond delay="0"/>
                                  </p:stCondLst>
                                  <p:childTnLst>
                                    <p:set>
                                      <p:cBhvr>
                                        <p:cTn id="334" dur="1" fill="hold">
                                          <p:stCondLst>
                                            <p:cond delay="0"/>
                                          </p:stCondLst>
                                        </p:cTn>
                                        <p:tgtEl>
                                          <p:spTgt spid="275"/>
                                        </p:tgtEl>
                                        <p:attrNameLst>
                                          <p:attrName>style.visibility</p:attrName>
                                        </p:attrNameLst>
                                      </p:cBhvr>
                                      <p:to>
                                        <p:strVal val="visible"/>
                                      </p:to>
                                    </p:set>
                                    <p:animEffect transition="in" filter="fade">
                                      <p:cBhvr>
                                        <p:cTn id="335" dur="500"/>
                                        <p:tgtEl>
                                          <p:spTgt spid="275"/>
                                        </p:tgtEl>
                                      </p:cBhvr>
                                    </p:animEffect>
                                  </p:childTnLst>
                                </p:cTn>
                              </p:par>
                              <p:par>
                                <p:cTn id="336" presetID="10" presetClass="entr" presetSubtype="0" fill="hold" nodeType="withEffect">
                                  <p:stCondLst>
                                    <p:cond delay="0"/>
                                  </p:stCondLst>
                                  <p:childTnLst>
                                    <p:set>
                                      <p:cBhvr>
                                        <p:cTn id="337" dur="1" fill="hold">
                                          <p:stCondLst>
                                            <p:cond delay="0"/>
                                          </p:stCondLst>
                                        </p:cTn>
                                        <p:tgtEl>
                                          <p:spTgt spid="276"/>
                                        </p:tgtEl>
                                        <p:attrNameLst>
                                          <p:attrName>style.visibility</p:attrName>
                                        </p:attrNameLst>
                                      </p:cBhvr>
                                      <p:to>
                                        <p:strVal val="visible"/>
                                      </p:to>
                                    </p:set>
                                    <p:animEffect transition="in" filter="fade">
                                      <p:cBhvr>
                                        <p:cTn id="338" dur="500"/>
                                        <p:tgtEl>
                                          <p:spTgt spid="276"/>
                                        </p:tgtEl>
                                      </p:cBhvr>
                                    </p:animEffect>
                                  </p:childTnLst>
                                </p:cTn>
                              </p:par>
                              <p:par>
                                <p:cTn id="339" presetID="10" presetClass="entr" presetSubtype="0" fill="hold" nodeType="withEffect">
                                  <p:stCondLst>
                                    <p:cond delay="0"/>
                                  </p:stCondLst>
                                  <p:childTnLst>
                                    <p:set>
                                      <p:cBhvr>
                                        <p:cTn id="340" dur="1" fill="hold">
                                          <p:stCondLst>
                                            <p:cond delay="0"/>
                                          </p:stCondLst>
                                        </p:cTn>
                                        <p:tgtEl>
                                          <p:spTgt spid="277"/>
                                        </p:tgtEl>
                                        <p:attrNameLst>
                                          <p:attrName>style.visibility</p:attrName>
                                        </p:attrNameLst>
                                      </p:cBhvr>
                                      <p:to>
                                        <p:strVal val="visible"/>
                                      </p:to>
                                    </p:set>
                                    <p:animEffect transition="in" filter="fade">
                                      <p:cBhvr>
                                        <p:cTn id="341" dur="500"/>
                                        <p:tgtEl>
                                          <p:spTgt spid="277"/>
                                        </p:tgtEl>
                                      </p:cBhvr>
                                    </p:animEffect>
                                  </p:childTnLst>
                                </p:cTn>
                              </p:par>
                              <p:par>
                                <p:cTn id="342" presetID="10" presetClass="entr" presetSubtype="0" fill="hold" nodeType="withEffect">
                                  <p:stCondLst>
                                    <p:cond delay="0"/>
                                  </p:stCondLst>
                                  <p:childTnLst>
                                    <p:set>
                                      <p:cBhvr>
                                        <p:cTn id="343" dur="1" fill="hold">
                                          <p:stCondLst>
                                            <p:cond delay="0"/>
                                          </p:stCondLst>
                                        </p:cTn>
                                        <p:tgtEl>
                                          <p:spTgt spid="278"/>
                                        </p:tgtEl>
                                        <p:attrNameLst>
                                          <p:attrName>style.visibility</p:attrName>
                                        </p:attrNameLst>
                                      </p:cBhvr>
                                      <p:to>
                                        <p:strVal val="visible"/>
                                      </p:to>
                                    </p:set>
                                    <p:animEffect transition="in" filter="fade">
                                      <p:cBhvr>
                                        <p:cTn id="344" dur="500"/>
                                        <p:tgtEl>
                                          <p:spTgt spid="278"/>
                                        </p:tgtEl>
                                      </p:cBhvr>
                                    </p:animEffect>
                                  </p:childTnLst>
                                </p:cTn>
                              </p:par>
                              <p:par>
                                <p:cTn id="345" presetID="10" presetClass="entr" presetSubtype="0" fill="hold" nodeType="withEffect">
                                  <p:stCondLst>
                                    <p:cond delay="0"/>
                                  </p:stCondLst>
                                  <p:childTnLst>
                                    <p:set>
                                      <p:cBhvr>
                                        <p:cTn id="346" dur="1" fill="hold">
                                          <p:stCondLst>
                                            <p:cond delay="0"/>
                                          </p:stCondLst>
                                        </p:cTn>
                                        <p:tgtEl>
                                          <p:spTgt spid="279"/>
                                        </p:tgtEl>
                                        <p:attrNameLst>
                                          <p:attrName>style.visibility</p:attrName>
                                        </p:attrNameLst>
                                      </p:cBhvr>
                                      <p:to>
                                        <p:strVal val="visible"/>
                                      </p:to>
                                    </p:set>
                                    <p:animEffect transition="in" filter="fade">
                                      <p:cBhvr>
                                        <p:cTn id="347" dur="500"/>
                                        <p:tgtEl>
                                          <p:spTgt spid="279"/>
                                        </p:tgtEl>
                                      </p:cBhvr>
                                    </p:animEffect>
                                  </p:childTnLst>
                                </p:cTn>
                              </p:par>
                              <p:par>
                                <p:cTn id="348" presetID="10" presetClass="entr" presetSubtype="0" fill="hold" nodeType="withEffect">
                                  <p:stCondLst>
                                    <p:cond delay="0"/>
                                  </p:stCondLst>
                                  <p:childTnLst>
                                    <p:set>
                                      <p:cBhvr>
                                        <p:cTn id="349" dur="1" fill="hold">
                                          <p:stCondLst>
                                            <p:cond delay="0"/>
                                          </p:stCondLst>
                                        </p:cTn>
                                        <p:tgtEl>
                                          <p:spTgt spid="280"/>
                                        </p:tgtEl>
                                        <p:attrNameLst>
                                          <p:attrName>style.visibility</p:attrName>
                                        </p:attrNameLst>
                                      </p:cBhvr>
                                      <p:to>
                                        <p:strVal val="visible"/>
                                      </p:to>
                                    </p:set>
                                    <p:animEffect transition="in" filter="fade">
                                      <p:cBhvr>
                                        <p:cTn id="350" dur="500"/>
                                        <p:tgtEl>
                                          <p:spTgt spid="280"/>
                                        </p:tgtEl>
                                      </p:cBhvr>
                                    </p:animEffect>
                                  </p:childTnLst>
                                </p:cTn>
                              </p:par>
                              <p:par>
                                <p:cTn id="351" presetID="10" presetClass="entr" presetSubtype="0" fill="hold" nodeType="withEffect">
                                  <p:stCondLst>
                                    <p:cond delay="0"/>
                                  </p:stCondLst>
                                  <p:childTnLst>
                                    <p:set>
                                      <p:cBhvr>
                                        <p:cTn id="352" dur="1" fill="hold">
                                          <p:stCondLst>
                                            <p:cond delay="0"/>
                                          </p:stCondLst>
                                        </p:cTn>
                                        <p:tgtEl>
                                          <p:spTgt spid="281"/>
                                        </p:tgtEl>
                                        <p:attrNameLst>
                                          <p:attrName>style.visibility</p:attrName>
                                        </p:attrNameLst>
                                      </p:cBhvr>
                                      <p:to>
                                        <p:strVal val="visible"/>
                                      </p:to>
                                    </p:set>
                                    <p:animEffect transition="in" filter="fade">
                                      <p:cBhvr>
                                        <p:cTn id="353" dur="500"/>
                                        <p:tgtEl>
                                          <p:spTgt spid="281"/>
                                        </p:tgtEl>
                                      </p:cBhvr>
                                    </p:animEffect>
                                  </p:childTnLst>
                                </p:cTn>
                              </p:par>
                              <p:par>
                                <p:cTn id="354" presetID="10" presetClass="entr" presetSubtype="0" fill="hold" nodeType="withEffect">
                                  <p:stCondLst>
                                    <p:cond delay="0"/>
                                  </p:stCondLst>
                                  <p:childTnLst>
                                    <p:set>
                                      <p:cBhvr>
                                        <p:cTn id="355" dur="1" fill="hold">
                                          <p:stCondLst>
                                            <p:cond delay="0"/>
                                          </p:stCondLst>
                                        </p:cTn>
                                        <p:tgtEl>
                                          <p:spTgt spid="282"/>
                                        </p:tgtEl>
                                        <p:attrNameLst>
                                          <p:attrName>style.visibility</p:attrName>
                                        </p:attrNameLst>
                                      </p:cBhvr>
                                      <p:to>
                                        <p:strVal val="visible"/>
                                      </p:to>
                                    </p:set>
                                    <p:animEffect transition="in" filter="fade">
                                      <p:cBhvr>
                                        <p:cTn id="356" dur="500"/>
                                        <p:tgtEl>
                                          <p:spTgt spid="282"/>
                                        </p:tgtEl>
                                      </p:cBhvr>
                                    </p:animEffect>
                                  </p:childTnLst>
                                </p:cTn>
                              </p:par>
                              <p:par>
                                <p:cTn id="357" presetID="10" presetClass="entr" presetSubtype="0" fill="hold" nodeType="withEffect">
                                  <p:stCondLst>
                                    <p:cond delay="0"/>
                                  </p:stCondLst>
                                  <p:childTnLst>
                                    <p:set>
                                      <p:cBhvr>
                                        <p:cTn id="358" dur="1" fill="hold">
                                          <p:stCondLst>
                                            <p:cond delay="0"/>
                                          </p:stCondLst>
                                        </p:cTn>
                                        <p:tgtEl>
                                          <p:spTgt spid="283"/>
                                        </p:tgtEl>
                                        <p:attrNameLst>
                                          <p:attrName>style.visibility</p:attrName>
                                        </p:attrNameLst>
                                      </p:cBhvr>
                                      <p:to>
                                        <p:strVal val="visible"/>
                                      </p:to>
                                    </p:set>
                                    <p:animEffect transition="in" filter="fade">
                                      <p:cBhvr>
                                        <p:cTn id="359" dur="500"/>
                                        <p:tgtEl>
                                          <p:spTgt spid="283"/>
                                        </p:tgtEl>
                                      </p:cBhvr>
                                    </p:animEffect>
                                  </p:childTnLst>
                                </p:cTn>
                              </p:par>
                              <p:par>
                                <p:cTn id="360" presetID="10" presetClass="entr" presetSubtype="0" fill="hold" nodeType="withEffect">
                                  <p:stCondLst>
                                    <p:cond delay="0"/>
                                  </p:stCondLst>
                                  <p:childTnLst>
                                    <p:set>
                                      <p:cBhvr>
                                        <p:cTn id="361" dur="1" fill="hold">
                                          <p:stCondLst>
                                            <p:cond delay="0"/>
                                          </p:stCondLst>
                                        </p:cTn>
                                        <p:tgtEl>
                                          <p:spTgt spid="284"/>
                                        </p:tgtEl>
                                        <p:attrNameLst>
                                          <p:attrName>style.visibility</p:attrName>
                                        </p:attrNameLst>
                                      </p:cBhvr>
                                      <p:to>
                                        <p:strVal val="visible"/>
                                      </p:to>
                                    </p:set>
                                    <p:animEffect transition="in" filter="fade">
                                      <p:cBhvr>
                                        <p:cTn id="362" dur="500"/>
                                        <p:tgtEl>
                                          <p:spTgt spid="284"/>
                                        </p:tgtEl>
                                      </p:cBhvr>
                                    </p:animEffect>
                                  </p:childTnLst>
                                </p:cTn>
                              </p:par>
                              <p:par>
                                <p:cTn id="363" presetID="10" presetClass="entr" presetSubtype="0" fill="hold" nodeType="withEffect">
                                  <p:stCondLst>
                                    <p:cond delay="0"/>
                                  </p:stCondLst>
                                  <p:childTnLst>
                                    <p:set>
                                      <p:cBhvr>
                                        <p:cTn id="364" dur="1" fill="hold">
                                          <p:stCondLst>
                                            <p:cond delay="0"/>
                                          </p:stCondLst>
                                        </p:cTn>
                                        <p:tgtEl>
                                          <p:spTgt spid="285"/>
                                        </p:tgtEl>
                                        <p:attrNameLst>
                                          <p:attrName>style.visibility</p:attrName>
                                        </p:attrNameLst>
                                      </p:cBhvr>
                                      <p:to>
                                        <p:strVal val="visible"/>
                                      </p:to>
                                    </p:set>
                                    <p:animEffect transition="in" filter="fade">
                                      <p:cBhvr>
                                        <p:cTn id="365" dur="500"/>
                                        <p:tgtEl>
                                          <p:spTgt spid="285"/>
                                        </p:tgtEl>
                                      </p:cBhvr>
                                    </p:animEffect>
                                  </p:childTnLst>
                                </p:cTn>
                              </p:par>
                              <p:par>
                                <p:cTn id="366" presetID="10" presetClass="entr" presetSubtype="0" fill="hold" nodeType="withEffect">
                                  <p:stCondLst>
                                    <p:cond delay="0"/>
                                  </p:stCondLst>
                                  <p:childTnLst>
                                    <p:set>
                                      <p:cBhvr>
                                        <p:cTn id="367" dur="1" fill="hold">
                                          <p:stCondLst>
                                            <p:cond delay="0"/>
                                          </p:stCondLst>
                                        </p:cTn>
                                        <p:tgtEl>
                                          <p:spTgt spid="286"/>
                                        </p:tgtEl>
                                        <p:attrNameLst>
                                          <p:attrName>style.visibility</p:attrName>
                                        </p:attrNameLst>
                                      </p:cBhvr>
                                      <p:to>
                                        <p:strVal val="visible"/>
                                      </p:to>
                                    </p:set>
                                    <p:animEffect transition="in" filter="fade">
                                      <p:cBhvr>
                                        <p:cTn id="368" dur="500"/>
                                        <p:tgtEl>
                                          <p:spTgt spid="286"/>
                                        </p:tgtEl>
                                      </p:cBhvr>
                                    </p:animEffect>
                                  </p:childTnLst>
                                </p:cTn>
                              </p:par>
                              <p:par>
                                <p:cTn id="369" presetID="10" presetClass="entr" presetSubtype="0" fill="hold" nodeType="withEffect">
                                  <p:stCondLst>
                                    <p:cond delay="0"/>
                                  </p:stCondLst>
                                  <p:childTnLst>
                                    <p:set>
                                      <p:cBhvr>
                                        <p:cTn id="370" dur="1" fill="hold">
                                          <p:stCondLst>
                                            <p:cond delay="0"/>
                                          </p:stCondLst>
                                        </p:cTn>
                                        <p:tgtEl>
                                          <p:spTgt spid="287"/>
                                        </p:tgtEl>
                                        <p:attrNameLst>
                                          <p:attrName>style.visibility</p:attrName>
                                        </p:attrNameLst>
                                      </p:cBhvr>
                                      <p:to>
                                        <p:strVal val="visible"/>
                                      </p:to>
                                    </p:set>
                                    <p:animEffect transition="in" filter="fade">
                                      <p:cBhvr>
                                        <p:cTn id="371" dur="500"/>
                                        <p:tgtEl>
                                          <p:spTgt spid="287"/>
                                        </p:tgtEl>
                                      </p:cBhvr>
                                    </p:animEffect>
                                  </p:childTnLst>
                                </p:cTn>
                              </p:par>
                              <p:par>
                                <p:cTn id="372" presetID="10" presetClass="entr" presetSubtype="0" fill="hold" nodeType="withEffect">
                                  <p:stCondLst>
                                    <p:cond delay="0"/>
                                  </p:stCondLst>
                                  <p:childTnLst>
                                    <p:set>
                                      <p:cBhvr>
                                        <p:cTn id="373" dur="1" fill="hold">
                                          <p:stCondLst>
                                            <p:cond delay="0"/>
                                          </p:stCondLst>
                                        </p:cTn>
                                        <p:tgtEl>
                                          <p:spTgt spid="288"/>
                                        </p:tgtEl>
                                        <p:attrNameLst>
                                          <p:attrName>style.visibility</p:attrName>
                                        </p:attrNameLst>
                                      </p:cBhvr>
                                      <p:to>
                                        <p:strVal val="visible"/>
                                      </p:to>
                                    </p:set>
                                    <p:animEffect transition="in" filter="fade">
                                      <p:cBhvr>
                                        <p:cTn id="374" dur="500"/>
                                        <p:tgtEl>
                                          <p:spTgt spid="288"/>
                                        </p:tgtEl>
                                      </p:cBhvr>
                                    </p:animEffect>
                                  </p:childTnLst>
                                </p:cTn>
                              </p:par>
                              <p:par>
                                <p:cTn id="375" presetID="10" presetClass="entr" presetSubtype="0" fill="hold" nodeType="withEffect">
                                  <p:stCondLst>
                                    <p:cond delay="0"/>
                                  </p:stCondLst>
                                  <p:childTnLst>
                                    <p:set>
                                      <p:cBhvr>
                                        <p:cTn id="376" dur="1" fill="hold">
                                          <p:stCondLst>
                                            <p:cond delay="0"/>
                                          </p:stCondLst>
                                        </p:cTn>
                                        <p:tgtEl>
                                          <p:spTgt spid="289"/>
                                        </p:tgtEl>
                                        <p:attrNameLst>
                                          <p:attrName>style.visibility</p:attrName>
                                        </p:attrNameLst>
                                      </p:cBhvr>
                                      <p:to>
                                        <p:strVal val="visible"/>
                                      </p:to>
                                    </p:set>
                                    <p:animEffect transition="in" filter="fade">
                                      <p:cBhvr>
                                        <p:cTn id="377" dur="500"/>
                                        <p:tgtEl>
                                          <p:spTgt spid="289"/>
                                        </p:tgtEl>
                                      </p:cBhvr>
                                    </p:animEffect>
                                  </p:childTnLst>
                                </p:cTn>
                              </p:par>
                              <p:par>
                                <p:cTn id="378" presetID="10" presetClass="entr" presetSubtype="0" fill="hold" nodeType="withEffect">
                                  <p:stCondLst>
                                    <p:cond delay="0"/>
                                  </p:stCondLst>
                                  <p:childTnLst>
                                    <p:set>
                                      <p:cBhvr>
                                        <p:cTn id="379" dur="1" fill="hold">
                                          <p:stCondLst>
                                            <p:cond delay="0"/>
                                          </p:stCondLst>
                                        </p:cTn>
                                        <p:tgtEl>
                                          <p:spTgt spid="290"/>
                                        </p:tgtEl>
                                        <p:attrNameLst>
                                          <p:attrName>style.visibility</p:attrName>
                                        </p:attrNameLst>
                                      </p:cBhvr>
                                      <p:to>
                                        <p:strVal val="visible"/>
                                      </p:to>
                                    </p:set>
                                    <p:animEffect transition="in" filter="fade">
                                      <p:cBhvr>
                                        <p:cTn id="380" dur="500"/>
                                        <p:tgtEl>
                                          <p:spTgt spid="290"/>
                                        </p:tgtEl>
                                      </p:cBhvr>
                                    </p:animEffect>
                                  </p:childTnLst>
                                </p:cTn>
                              </p:par>
                              <p:par>
                                <p:cTn id="381" presetID="10" presetClass="entr" presetSubtype="0" fill="hold" nodeType="withEffect">
                                  <p:stCondLst>
                                    <p:cond delay="0"/>
                                  </p:stCondLst>
                                  <p:childTnLst>
                                    <p:set>
                                      <p:cBhvr>
                                        <p:cTn id="382" dur="1" fill="hold">
                                          <p:stCondLst>
                                            <p:cond delay="0"/>
                                          </p:stCondLst>
                                        </p:cTn>
                                        <p:tgtEl>
                                          <p:spTgt spid="291"/>
                                        </p:tgtEl>
                                        <p:attrNameLst>
                                          <p:attrName>style.visibility</p:attrName>
                                        </p:attrNameLst>
                                      </p:cBhvr>
                                      <p:to>
                                        <p:strVal val="visible"/>
                                      </p:to>
                                    </p:set>
                                    <p:animEffect transition="in" filter="fade">
                                      <p:cBhvr>
                                        <p:cTn id="383" dur="500"/>
                                        <p:tgtEl>
                                          <p:spTgt spid="291"/>
                                        </p:tgtEl>
                                      </p:cBhvr>
                                    </p:animEffect>
                                  </p:childTnLst>
                                </p:cTn>
                              </p:par>
                              <p:par>
                                <p:cTn id="384" presetID="10" presetClass="entr" presetSubtype="0" fill="hold" nodeType="withEffect">
                                  <p:stCondLst>
                                    <p:cond delay="0"/>
                                  </p:stCondLst>
                                  <p:childTnLst>
                                    <p:set>
                                      <p:cBhvr>
                                        <p:cTn id="385" dur="1" fill="hold">
                                          <p:stCondLst>
                                            <p:cond delay="0"/>
                                          </p:stCondLst>
                                        </p:cTn>
                                        <p:tgtEl>
                                          <p:spTgt spid="292"/>
                                        </p:tgtEl>
                                        <p:attrNameLst>
                                          <p:attrName>style.visibility</p:attrName>
                                        </p:attrNameLst>
                                      </p:cBhvr>
                                      <p:to>
                                        <p:strVal val="visible"/>
                                      </p:to>
                                    </p:set>
                                    <p:animEffect transition="in" filter="fade">
                                      <p:cBhvr>
                                        <p:cTn id="386" dur="500"/>
                                        <p:tgtEl>
                                          <p:spTgt spid="292"/>
                                        </p:tgtEl>
                                      </p:cBhvr>
                                    </p:animEffect>
                                  </p:childTnLst>
                                </p:cTn>
                              </p:par>
                              <p:par>
                                <p:cTn id="387" presetID="10" presetClass="entr" presetSubtype="0" fill="hold" nodeType="withEffect">
                                  <p:stCondLst>
                                    <p:cond delay="0"/>
                                  </p:stCondLst>
                                  <p:childTnLst>
                                    <p:set>
                                      <p:cBhvr>
                                        <p:cTn id="388" dur="1" fill="hold">
                                          <p:stCondLst>
                                            <p:cond delay="0"/>
                                          </p:stCondLst>
                                        </p:cTn>
                                        <p:tgtEl>
                                          <p:spTgt spid="293"/>
                                        </p:tgtEl>
                                        <p:attrNameLst>
                                          <p:attrName>style.visibility</p:attrName>
                                        </p:attrNameLst>
                                      </p:cBhvr>
                                      <p:to>
                                        <p:strVal val="visible"/>
                                      </p:to>
                                    </p:set>
                                    <p:animEffect transition="in" filter="fade">
                                      <p:cBhvr>
                                        <p:cTn id="389" dur="500"/>
                                        <p:tgtEl>
                                          <p:spTgt spid="293"/>
                                        </p:tgtEl>
                                      </p:cBhvr>
                                    </p:animEffect>
                                  </p:childTnLst>
                                </p:cTn>
                              </p:par>
                              <p:par>
                                <p:cTn id="390" presetID="10" presetClass="entr" presetSubtype="0" fill="hold" nodeType="withEffect">
                                  <p:stCondLst>
                                    <p:cond delay="0"/>
                                  </p:stCondLst>
                                  <p:childTnLst>
                                    <p:set>
                                      <p:cBhvr>
                                        <p:cTn id="391" dur="1" fill="hold">
                                          <p:stCondLst>
                                            <p:cond delay="0"/>
                                          </p:stCondLst>
                                        </p:cTn>
                                        <p:tgtEl>
                                          <p:spTgt spid="294"/>
                                        </p:tgtEl>
                                        <p:attrNameLst>
                                          <p:attrName>style.visibility</p:attrName>
                                        </p:attrNameLst>
                                      </p:cBhvr>
                                      <p:to>
                                        <p:strVal val="visible"/>
                                      </p:to>
                                    </p:set>
                                    <p:animEffect transition="in" filter="fade">
                                      <p:cBhvr>
                                        <p:cTn id="392" dur="500"/>
                                        <p:tgtEl>
                                          <p:spTgt spid="294"/>
                                        </p:tgtEl>
                                      </p:cBhvr>
                                    </p:animEffect>
                                  </p:childTnLst>
                                </p:cTn>
                              </p:par>
                              <p:par>
                                <p:cTn id="393" presetID="10" presetClass="entr" presetSubtype="0" fill="hold" nodeType="withEffect">
                                  <p:stCondLst>
                                    <p:cond delay="0"/>
                                  </p:stCondLst>
                                  <p:childTnLst>
                                    <p:set>
                                      <p:cBhvr>
                                        <p:cTn id="394" dur="1" fill="hold">
                                          <p:stCondLst>
                                            <p:cond delay="0"/>
                                          </p:stCondLst>
                                        </p:cTn>
                                        <p:tgtEl>
                                          <p:spTgt spid="295"/>
                                        </p:tgtEl>
                                        <p:attrNameLst>
                                          <p:attrName>style.visibility</p:attrName>
                                        </p:attrNameLst>
                                      </p:cBhvr>
                                      <p:to>
                                        <p:strVal val="visible"/>
                                      </p:to>
                                    </p:set>
                                    <p:animEffect transition="in" filter="fade">
                                      <p:cBhvr>
                                        <p:cTn id="395" dur="500"/>
                                        <p:tgtEl>
                                          <p:spTgt spid="295"/>
                                        </p:tgtEl>
                                      </p:cBhvr>
                                    </p:animEffect>
                                  </p:childTnLst>
                                </p:cTn>
                              </p:par>
                              <p:par>
                                <p:cTn id="396" presetID="10" presetClass="entr" presetSubtype="0" fill="hold" nodeType="withEffect">
                                  <p:stCondLst>
                                    <p:cond delay="0"/>
                                  </p:stCondLst>
                                  <p:childTnLst>
                                    <p:set>
                                      <p:cBhvr>
                                        <p:cTn id="397" dur="1" fill="hold">
                                          <p:stCondLst>
                                            <p:cond delay="0"/>
                                          </p:stCondLst>
                                        </p:cTn>
                                        <p:tgtEl>
                                          <p:spTgt spid="296"/>
                                        </p:tgtEl>
                                        <p:attrNameLst>
                                          <p:attrName>style.visibility</p:attrName>
                                        </p:attrNameLst>
                                      </p:cBhvr>
                                      <p:to>
                                        <p:strVal val="visible"/>
                                      </p:to>
                                    </p:set>
                                    <p:animEffect transition="in" filter="fade">
                                      <p:cBhvr>
                                        <p:cTn id="398" dur="500"/>
                                        <p:tgtEl>
                                          <p:spTgt spid="296"/>
                                        </p:tgtEl>
                                      </p:cBhvr>
                                    </p:animEffect>
                                  </p:childTnLst>
                                </p:cTn>
                              </p:par>
                              <p:par>
                                <p:cTn id="399" presetID="10" presetClass="entr" presetSubtype="0" fill="hold" nodeType="withEffect">
                                  <p:stCondLst>
                                    <p:cond delay="0"/>
                                  </p:stCondLst>
                                  <p:childTnLst>
                                    <p:set>
                                      <p:cBhvr>
                                        <p:cTn id="400" dur="1" fill="hold">
                                          <p:stCondLst>
                                            <p:cond delay="0"/>
                                          </p:stCondLst>
                                        </p:cTn>
                                        <p:tgtEl>
                                          <p:spTgt spid="297"/>
                                        </p:tgtEl>
                                        <p:attrNameLst>
                                          <p:attrName>style.visibility</p:attrName>
                                        </p:attrNameLst>
                                      </p:cBhvr>
                                      <p:to>
                                        <p:strVal val="visible"/>
                                      </p:to>
                                    </p:set>
                                    <p:animEffect transition="in" filter="fade">
                                      <p:cBhvr>
                                        <p:cTn id="401" dur="500"/>
                                        <p:tgtEl>
                                          <p:spTgt spid="297"/>
                                        </p:tgtEl>
                                      </p:cBhvr>
                                    </p:animEffect>
                                  </p:childTnLst>
                                </p:cTn>
                              </p:par>
                              <p:par>
                                <p:cTn id="402" presetID="10" presetClass="entr" presetSubtype="0" fill="hold" nodeType="withEffect">
                                  <p:stCondLst>
                                    <p:cond delay="0"/>
                                  </p:stCondLst>
                                  <p:childTnLst>
                                    <p:set>
                                      <p:cBhvr>
                                        <p:cTn id="403" dur="1" fill="hold">
                                          <p:stCondLst>
                                            <p:cond delay="0"/>
                                          </p:stCondLst>
                                        </p:cTn>
                                        <p:tgtEl>
                                          <p:spTgt spid="298"/>
                                        </p:tgtEl>
                                        <p:attrNameLst>
                                          <p:attrName>style.visibility</p:attrName>
                                        </p:attrNameLst>
                                      </p:cBhvr>
                                      <p:to>
                                        <p:strVal val="visible"/>
                                      </p:to>
                                    </p:set>
                                    <p:animEffect transition="in" filter="fade">
                                      <p:cBhvr>
                                        <p:cTn id="404" dur="500"/>
                                        <p:tgtEl>
                                          <p:spTgt spid="298"/>
                                        </p:tgtEl>
                                      </p:cBhvr>
                                    </p:animEffect>
                                  </p:childTnLst>
                                </p:cTn>
                              </p:par>
                              <p:par>
                                <p:cTn id="405" presetID="10" presetClass="entr" presetSubtype="0" fill="hold" nodeType="withEffect">
                                  <p:stCondLst>
                                    <p:cond delay="0"/>
                                  </p:stCondLst>
                                  <p:childTnLst>
                                    <p:set>
                                      <p:cBhvr>
                                        <p:cTn id="406" dur="1" fill="hold">
                                          <p:stCondLst>
                                            <p:cond delay="0"/>
                                          </p:stCondLst>
                                        </p:cTn>
                                        <p:tgtEl>
                                          <p:spTgt spid="299"/>
                                        </p:tgtEl>
                                        <p:attrNameLst>
                                          <p:attrName>style.visibility</p:attrName>
                                        </p:attrNameLst>
                                      </p:cBhvr>
                                      <p:to>
                                        <p:strVal val="visible"/>
                                      </p:to>
                                    </p:set>
                                    <p:animEffect transition="in" filter="fade">
                                      <p:cBhvr>
                                        <p:cTn id="407" dur="500"/>
                                        <p:tgtEl>
                                          <p:spTgt spid="299"/>
                                        </p:tgtEl>
                                      </p:cBhvr>
                                    </p:animEffect>
                                  </p:childTnLst>
                                </p:cTn>
                              </p:par>
                              <p:par>
                                <p:cTn id="408" presetID="10" presetClass="entr" presetSubtype="0" fill="hold" nodeType="withEffect">
                                  <p:stCondLst>
                                    <p:cond delay="0"/>
                                  </p:stCondLst>
                                  <p:childTnLst>
                                    <p:set>
                                      <p:cBhvr>
                                        <p:cTn id="409" dur="1" fill="hold">
                                          <p:stCondLst>
                                            <p:cond delay="0"/>
                                          </p:stCondLst>
                                        </p:cTn>
                                        <p:tgtEl>
                                          <p:spTgt spid="300"/>
                                        </p:tgtEl>
                                        <p:attrNameLst>
                                          <p:attrName>style.visibility</p:attrName>
                                        </p:attrNameLst>
                                      </p:cBhvr>
                                      <p:to>
                                        <p:strVal val="visible"/>
                                      </p:to>
                                    </p:set>
                                    <p:animEffect transition="in" filter="fade">
                                      <p:cBhvr>
                                        <p:cTn id="410" dur="500"/>
                                        <p:tgtEl>
                                          <p:spTgt spid="300"/>
                                        </p:tgtEl>
                                      </p:cBhvr>
                                    </p:animEffect>
                                  </p:childTnLst>
                                </p:cTn>
                              </p:par>
                              <p:par>
                                <p:cTn id="411" presetID="10" presetClass="entr" presetSubtype="0" fill="hold" nodeType="withEffect">
                                  <p:stCondLst>
                                    <p:cond delay="0"/>
                                  </p:stCondLst>
                                  <p:childTnLst>
                                    <p:set>
                                      <p:cBhvr>
                                        <p:cTn id="412" dur="1" fill="hold">
                                          <p:stCondLst>
                                            <p:cond delay="0"/>
                                          </p:stCondLst>
                                        </p:cTn>
                                        <p:tgtEl>
                                          <p:spTgt spid="301"/>
                                        </p:tgtEl>
                                        <p:attrNameLst>
                                          <p:attrName>style.visibility</p:attrName>
                                        </p:attrNameLst>
                                      </p:cBhvr>
                                      <p:to>
                                        <p:strVal val="visible"/>
                                      </p:to>
                                    </p:set>
                                    <p:animEffect transition="in" filter="fade">
                                      <p:cBhvr>
                                        <p:cTn id="413" dur="500"/>
                                        <p:tgtEl>
                                          <p:spTgt spid="301"/>
                                        </p:tgtEl>
                                      </p:cBhvr>
                                    </p:animEffect>
                                  </p:childTnLst>
                                </p:cTn>
                              </p:par>
                              <p:par>
                                <p:cTn id="414" presetID="10" presetClass="entr" presetSubtype="0" fill="hold" nodeType="withEffect">
                                  <p:stCondLst>
                                    <p:cond delay="0"/>
                                  </p:stCondLst>
                                  <p:childTnLst>
                                    <p:set>
                                      <p:cBhvr>
                                        <p:cTn id="415" dur="1" fill="hold">
                                          <p:stCondLst>
                                            <p:cond delay="0"/>
                                          </p:stCondLst>
                                        </p:cTn>
                                        <p:tgtEl>
                                          <p:spTgt spid="302"/>
                                        </p:tgtEl>
                                        <p:attrNameLst>
                                          <p:attrName>style.visibility</p:attrName>
                                        </p:attrNameLst>
                                      </p:cBhvr>
                                      <p:to>
                                        <p:strVal val="visible"/>
                                      </p:to>
                                    </p:set>
                                    <p:animEffect transition="in" filter="fade">
                                      <p:cBhvr>
                                        <p:cTn id="416" dur="500"/>
                                        <p:tgtEl>
                                          <p:spTgt spid="302"/>
                                        </p:tgtEl>
                                      </p:cBhvr>
                                    </p:animEffect>
                                  </p:childTnLst>
                                </p:cTn>
                              </p:par>
                              <p:par>
                                <p:cTn id="417" presetID="10" presetClass="entr" presetSubtype="0" fill="hold" nodeType="withEffect">
                                  <p:stCondLst>
                                    <p:cond delay="0"/>
                                  </p:stCondLst>
                                  <p:childTnLst>
                                    <p:set>
                                      <p:cBhvr>
                                        <p:cTn id="418" dur="1" fill="hold">
                                          <p:stCondLst>
                                            <p:cond delay="0"/>
                                          </p:stCondLst>
                                        </p:cTn>
                                        <p:tgtEl>
                                          <p:spTgt spid="303"/>
                                        </p:tgtEl>
                                        <p:attrNameLst>
                                          <p:attrName>style.visibility</p:attrName>
                                        </p:attrNameLst>
                                      </p:cBhvr>
                                      <p:to>
                                        <p:strVal val="visible"/>
                                      </p:to>
                                    </p:set>
                                    <p:animEffect transition="in" filter="fade">
                                      <p:cBhvr>
                                        <p:cTn id="419" dur="500"/>
                                        <p:tgtEl>
                                          <p:spTgt spid="303"/>
                                        </p:tgtEl>
                                      </p:cBhvr>
                                    </p:animEffect>
                                  </p:childTnLst>
                                </p:cTn>
                              </p:par>
                              <p:par>
                                <p:cTn id="420" presetID="10" presetClass="entr" presetSubtype="0" fill="hold" nodeType="withEffect">
                                  <p:stCondLst>
                                    <p:cond delay="0"/>
                                  </p:stCondLst>
                                  <p:childTnLst>
                                    <p:set>
                                      <p:cBhvr>
                                        <p:cTn id="421" dur="1" fill="hold">
                                          <p:stCondLst>
                                            <p:cond delay="0"/>
                                          </p:stCondLst>
                                        </p:cTn>
                                        <p:tgtEl>
                                          <p:spTgt spid="304"/>
                                        </p:tgtEl>
                                        <p:attrNameLst>
                                          <p:attrName>style.visibility</p:attrName>
                                        </p:attrNameLst>
                                      </p:cBhvr>
                                      <p:to>
                                        <p:strVal val="visible"/>
                                      </p:to>
                                    </p:set>
                                    <p:animEffect transition="in" filter="fade">
                                      <p:cBhvr>
                                        <p:cTn id="422" dur="500"/>
                                        <p:tgtEl>
                                          <p:spTgt spid="304"/>
                                        </p:tgtEl>
                                      </p:cBhvr>
                                    </p:animEffect>
                                  </p:childTnLst>
                                </p:cTn>
                              </p:par>
                              <p:par>
                                <p:cTn id="423" presetID="10" presetClass="entr" presetSubtype="0" fill="hold" nodeType="withEffect">
                                  <p:stCondLst>
                                    <p:cond delay="0"/>
                                  </p:stCondLst>
                                  <p:childTnLst>
                                    <p:set>
                                      <p:cBhvr>
                                        <p:cTn id="424" dur="1" fill="hold">
                                          <p:stCondLst>
                                            <p:cond delay="0"/>
                                          </p:stCondLst>
                                        </p:cTn>
                                        <p:tgtEl>
                                          <p:spTgt spid="305"/>
                                        </p:tgtEl>
                                        <p:attrNameLst>
                                          <p:attrName>style.visibility</p:attrName>
                                        </p:attrNameLst>
                                      </p:cBhvr>
                                      <p:to>
                                        <p:strVal val="visible"/>
                                      </p:to>
                                    </p:set>
                                    <p:animEffect transition="in" filter="fade">
                                      <p:cBhvr>
                                        <p:cTn id="425" dur="500"/>
                                        <p:tgtEl>
                                          <p:spTgt spid="305"/>
                                        </p:tgtEl>
                                      </p:cBhvr>
                                    </p:animEffect>
                                  </p:childTnLst>
                                </p:cTn>
                              </p:par>
                              <p:par>
                                <p:cTn id="426" presetID="10" presetClass="entr" presetSubtype="0" fill="hold" nodeType="withEffect">
                                  <p:stCondLst>
                                    <p:cond delay="0"/>
                                  </p:stCondLst>
                                  <p:childTnLst>
                                    <p:set>
                                      <p:cBhvr>
                                        <p:cTn id="427" dur="1" fill="hold">
                                          <p:stCondLst>
                                            <p:cond delay="0"/>
                                          </p:stCondLst>
                                        </p:cTn>
                                        <p:tgtEl>
                                          <p:spTgt spid="306"/>
                                        </p:tgtEl>
                                        <p:attrNameLst>
                                          <p:attrName>style.visibility</p:attrName>
                                        </p:attrNameLst>
                                      </p:cBhvr>
                                      <p:to>
                                        <p:strVal val="visible"/>
                                      </p:to>
                                    </p:set>
                                    <p:animEffect transition="in" filter="fade">
                                      <p:cBhvr>
                                        <p:cTn id="428" dur="500"/>
                                        <p:tgtEl>
                                          <p:spTgt spid="306"/>
                                        </p:tgtEl>
                                      </p:cBhvr>
                                    </p:animEffect>
                                  </p:childTnLst>
                                </p:cTn>
                              </p:par>
                              <p:par>
                                <p:cTn id="429" presetID="10" presetClass="entr" presetSubtype="0" fill="hold" nodeType="withEffect">
                                  <p:stCondLst>
                                    <p:cond delay="0"/>
                                  </p:stCondLst>
                                  <p:childTnLst>
                                    <p:set>
                                      <p:cBhvr>
                                        <p:cTn id="430" dur="1" fill="hold">
                                          <p:stCondLst>
                                            <p:cond delay="0"/>
                                          </p:stCondLst>
                                        </p:cTn>
                                        <p:tgtEl>
                                          <p:spTgt spid="307"/>
                                        </p:tgtEl>
                                        <p:attrNameLst>
                                          <p:attrName>style.visibility</p:attrName>
                                        </p:attrNameLst>
                                      </p:cBhvr>
                                      <p:to>
                                        <p:strVal val="visible"/>
                                      </p:to>
                                    </p:set>
                                    <p:animEffect transition="in" filter="fade">
                                      <p:cBhvr>
                                        <p:cTn id="431" dur="500"/>
                                        <p:tgtEl>
                                          <p:spTgt spid="307"/>
                                        </p:tgtEl>
                                      </p:cBhvr>
                                    </p:animEffect>
                                  </p:childTnLst>
                                </p:cTn>
                              </p:par>
                              <p:par>
                                <p:cTn id="432" presetID="10" presetClass="entr" presetSubtype="0" fill="hold" nodeType="withEffect">
                                  <p:stCondLst>
                                    <p:cond delay="0"/>
                                  </p:stCondLst>
                                  <p:childTnLst>
                                    <p:set>
                                      <p:cBhvr>
                                        <p:cTn id="433" dur="1" fill="hold">
                                          <p:stCondLst>
                                            <p:cond delay="0"/>
                                          </p:stCondLst>
                                        </p:cTn>
                                        <p:tgtEl>
                                          <p:spTgt spid="308"/>
                                        </p:tgtEl>
                                        <p:attrNameLst>
                                          <p:attrName>style.visibility</p:attrName>
                                        </p:attrNameLst>
                                      </p:cBhvr>
                                      <p:to>
                                        <p:strVal val="visible"/>
                                      </p:to>
                                    </p:set>
                                    <p:animEffect transition="in" filter="fade">
                                      <p:cBhvr>
                                        <p:cTn id="434" dur="500"/>
                                        <p:tgtEl>
                                          <p:spTgt spid="308"/>
                                        </p:tgtEl>
                                      </p:cBhvr>
                                    </p:animEffect>
                                  </p:childTnLst>
                                </p:cTn>
                              </p:par>
                              <p:par>
                                <p:cTn id="435" presetID="10" presetClass="entr" presetSubtype="0" fill="hold" nodeType="withEffect">
                                  <p:stCondLst>
                                    <p:cond delay="0"/>
                                  </p:stCondLst>
                                  <p:childTnLst>
                                    <p:set>
                                      <p:cBhvr>
                                        <p:cTn id="436" dur="1" fill="hold">
                                          <p:stCondLst>
                                            <p:cond delay="0"/>
                                          </p:stCondLst>
                                        </p:cTn>
                                        <p:tgtEl>
                                          <p:spTgt spid="309"/>
                                        </p:tgtEl>
                                        <p:attrNameLst>
                                          <p:attrName>style.visibility</p:attrName>
                                        </p:attrNameLst>
                                      </p:cBhvr>
                                      <p:to>
                                        <p:strVal val="visible"/>
                                      </p:to>
                                    </p:set>
                                    <p:animEffect transition="in" filter="fade">
                                      <p:cBhvr>
                                        <p:cTn id="437" dur="500"/>
                                        <p:tgtEl>
                                          <p:spTgt spid="309"/>
                                        </p:tgtEl>
                                      </p:cBhvr>
                                    </p:animEffect>
                                  </p:childTnLst>
                                </p:cTn>
                              </p:par>
                              <p:par>
                                <p:cTn id="438" presetID="10" presetClass="entr" presetSubtype="0" fill="hold" nodeType="withEffect">
                                  <p:stCondLst>
                                    <p:cond delay="0"/>
                                  </p:stCondLst>
                                  <p:childTnLst>
                                    <p:set>
                                      <p:cBhvr>
                                        <p:cTn id="439" dur="1" fill="hold">
                                          <p:stCondLst>
                                            <p:cond delay="0"/>
                                          </p:stCondLst>
                                        </p:cTn>
                                        <p:tgtEl>
                                          <p:spTgt spid="310"/>
                                        </p:tgtEl>
                                        <p:attrNameLst>
                                          <p:attrName>style.visibility</p:attrName>
                                        </p:attrNameLst>
                                      </p:cBhvr>
                                      <p:to>
                                        <p:strVal val="visible"/>
                                      </p:to>
                                    </p:set>
                                    <p:animEffect transition="in" filter="fade">
                                      <p:cBhvr>
                                        <p:cTn id="440" dur="500"/>
                                        <p:tgtEl>
                                          <p:spTgt spid="310"/>
                                        </p:tgtEl>
                                      </p:cBhvr>
                                    </p:animEffect>
                                  </p:childTnLst>
                                </p:cTn>
                              </p:par>
                              <p:par>
                                <p:cTn id="441" presetID="10" presetClass="entr" presetSubtype="0" fill="hold" nodeType="withEffect">
                                  <p:stCondLst>
                                    <p:cond delay="0"/>
                                  </p:stCondLst>
                                  <p:childTnLst>
                                    <p:set>
                                      <p:cBhvr>
                                        <p:cTn id="442" dur="1" fill="hold">
                                          <p:stCondLst>
                                            <p:cond delay="0"/>
                                          </p:stCondLst>
                                        </p:cTn>
                                        <p:tgtEl>
                                          <p:spTgt spid="311"/>
                                        </p:tgtEl>
                                        <p:attrNameLst>
                                          <p:attrName>style.visibility</p:attrName>
                                        </p:attrNameLst>
                                      </p:cBhvr>
                                      <p:to>
                                        <p:strVal val="visible"/>
                                      </p:to>
                                    </p:set>
                                    <p:animEffect transition="in" filter="fade">
                                      <p:cBhvr>
                                        <p:cTn id="443" dur="500"/>
                                        <p:tgtEl>
                                          <p:spTgt spid="311"/>
                                        </p:tgtEl>
                                      </p:cBhvr>
                                    </p:animEffect>
                                  </p:childTnLst>
                                </p:cTn>
                              </p:par>
                              <p:par>
                                <p:cTn id="444" presetID="10" presetClass="entr" presetSubtype="0" fill="hold" nodeType="withEffect">
                                  <p:stCondLst>
                                    <p:cond delay="0"/>
                                  </p:stCondLst>
                                  <p:childTnLst>
                                    <p:set>
                                      <p:cBhvr>
                                        <p:cTn id="445" dur="1" fill="hold">
                                          <p:stCondLst>
                                            <p:cond delay="0"/>
                                          </p:stCondLst>
                                        </p:cTn>
                                        <p:tgtEl>
                                          <p:spTgt spid="312"/>
                                        </p:tgtEl>
                                        <p:attrNameLst>
                                          <p:attrName>style.visibility</p:attrName>
                                        </p:attrNameLst>
                                      </p:cBhvr>
                                      <p:to>
                                        <p:strVal val="visible"/>
                                      </p:to>
                                    </p:set>
                                    <p:animEffect transition="in" filter="fade">
                                      <p:cBhvr>
                                        <p:cTn id="446" dur="500"/>
                                        <p:tgtEl>
                                          <p:spTgt spid="312"/>
                                        </p:tgtEl>
                                      </p:cBhvr>
                                    </p:animEffect>
                                  </p:childTnLst>
                                </p:cTn>
                              </p:par>
                              <p:par>
                                <p:cTn id="447" presetID="10" presetClass="entr" presetSubtype="0" fill="hold" nodeType="withEffect">
                                  <p:stCondLst>
                                    <p:cond delay="0"/>
                                  </p:stCondLst>
                                  <p:childTnLst>
                                    <p:set>
                                      <p:cBhvr>
                                        <p:cTn id="448" dur="1" fill="hold">
                                          <p:stCondLst>
                                            <p:cond delay="0"/>
                                          </p:stCondLst>
                                        </p:cTn>
                                        <p:tgtEl>
                                          <p:spTgt spid="313"/>
                                        </p:tgtEl>
                                        <p:attrNameLst>
                                          <p:attrName>style.visibility</p:attrName>
                                        </p:attrNameLst>
                                      </p:cBhvr>
                                      <p:to>
                                        <p:strVal val="visible"/>
                                      </p:to>
                                    </p:set>
                                    <p:animEffect transition="in" filter="fade">
                                      <p:cBhvr>
                                        <p:cTn id="449" dur="500"/>
                                        <p:tgtEl>
                                          <p:spTgt spid="313"/>
                                        </p:tgtEl>
                                      </p:cBhvr>
                                    </p:animEffect>
                                  </p:childTnLst>
                                </p:cTn>
                              </p:par>
                              <p:par>
                                <p:cTn id="450" presetID="10" presetClass="entr" presetSubtype="0" fill="hold" nodeType="withEffect">
                                  <p:stCondLst>
                                    <p:cond delay="0"/>
                                  </p:stCondLst>
                                  <p:childTnLst>
                                    <p:set>
                                      <p:cBhvr>
                                        <p:cTn id="451" dur="1" fill="hold">
                                          <p:stCondLst>
                                            <p:cond delay="0"/>
                                          </p:stCondLst>
                                        </p:cTn>
                                        <p:tgtEl>
                                          <p:spTgt spid="314"/>
                                        </p:tgtEl>
                                        <p:attrNameLst>
                                          <p:attrName>style.visibility</p:attrName>
                                        </p:attrNameLst>
                                      </p:cBhvr>
                                      <p:to>
                                        <p:strVal val="visible"/>
                                      </p:to>
                                    </p:set>
                                    <p:animEffect transition="in" filter="fade">
                                      <p:cBhvr>
                                        <p:cTn id="452" dur="500"/>
                                        <p:tgtEl>
                                          <p:spTgt spid="314"/>
                                        </p:tgtEl>
                                      </p:cBhvr>
                                    </p:animEffect>
                                  </p:childTnLst>
                                </p:cTn>
                              </p:par>
                              <p:par>
                                <p:cTn id="453" presetID="10" presetClass="entr" presetSubtype="0" fill="hold" nodeType="withEffect">
                                  <p:stCondLst>
                                    <p:cond delay="0"/>
                                  </p:stCondLst>
                                  <p:childTnLst>
                                    <p:set>
                                      <p:cBhvr>
                                        <p:cTn id="454" dur="1" fill="hold">
                                          <p:stCondLst>
                                            <p:cond delay="0"/>
                                          </p:stCondLst>
                                        </p:cTn>
                                        <p:tgtEl>
                                          <p:spTgt spid="315"/>
                                        </p:tgtEl>
                                        <p:attrNameLst>
                                          <p:attrName>style.visibility</p:attrName>
                                        </p:attrNameLst>
                                      </p:cBhvr>
                                      <p:to>
                                        <p:strVal val="visible"/>
                                      </p:to>
                                    </p:set>
                                    <p:animEffect transition="in" filter="fade">
                                      <p:cBhvr>
                                        <p:cTn id="455" dur="500"/>
                                        <p:tgtEl>
                                          <p:spTgt spid="315"/>
                                        </p:tgtEl>
                                      </p:cBhvr>
                                    </p:animEffect>
                                  </p:childTnLst>
                                </p:cTn>
                              </p:par>
                              <p:par>
                                <p:cTn id="456" presetID="10" presetClass="entr" presetSubtype="0" fill="hold" nodeType="withEffect">
                                  <p:stCondLst>
                                    <p:cond delay="0"/>
                                  </p:stCondLst>
                                  <p:childTnLst>
                                    <p:set>
                                      <p:cBhvr>
                                        <p:cTn id="457" dur="1" fill="hold">
                                          <p:stCondLst>
                                            <p:cond delay="0"/>
                                          </p:stCondLst>
                                        </p:cTn>
                                        <p:tgtEl>
                                          <p:spTgt spid="316"/>
                                        </p:tgtEl>
                                        <p:attrNameLst>
                                          <p:attrName>style.visibility</p:attrName>
                                        </p:attrNameLst>
                                      </p:cBhvr>
                                      <p:to>
                                        <p:strVal val="visible"/>
                                      </p:to>
                                    </p:set>
                                    <p:animEffect transition="in" filter="fade">
                                      <p:cBhvr>
                                        <p:cTn id="458" dur="500"/>
                                        <p:tgtEl>
                                          <p:spTgt spid="316"/>
                                        </p:tgtEl>
                                      </p:cBhvr>
                                    </p:animEffect>
                                  </p:childTnLst>
                                </p:cTn>
                              </p:par>
                              <p:par>
                                <p:cTn id="459" presetID="10" presetClass="entr" presetSubtype="0" fill="hold" nodeType="withEffect">
                                  <p:stCondLst>
                                    <p:cond delay="0"/>
                                  </p:stCondLst>
                                  <p:childTnLst>
                                    <p:set>
                                      <p:cBhvr>
                                        <p:cTn id="460" dur="1" fill="hold">
                                          <p:stCondLst>
                                            <p:cond delay="0"/>
                                          </p:stCondLst>
                                        </p:cTn>
                                        <p:tgtEl>
                                          <p:spTgt spid="317"/>
                                        </p:tgtEl>
                                        <p:attrNameLst>
                                          <p:attrName>style.visibility</p:attrName>
                                        </p:attrNameLst>
                                      </p:cBhvr>
                                      <p:to>
                                        <p:strVal val="visible"/>
                                      </p:to>
                                    </p:set>
                                    <p:animEffect transition="in" filter="fade">
                                      <p:cBhvr>
                                        <p:cTn id="461" dur="500"/>
                                        <p:tgtEl>
                                          <p:spTgt spid="317"/>
                                        </p:tgtEl>
                                      </p:cBhvr>
                                    </p:animEffect>
                                  </p:childTnLst>
                                </p:cTn>
                              </p:par>
                              <p:par>
                                <p:cTn id="462" presetID="10" presetClass="entr" presetSubtype="0" fill="hold" nodeType="withEffect">
                                  <p:stCondLst>
                                    <p:cond delay="0"/>
                                  </p:stCondLst>
                                  <p:childTnLst>
                                    <p:set>
                                      <p:cBhvr>
                                        <p:cTn id="463" dur="1" fill="hold">
                                          <p:stCondLst>
                                            <p:cond delay="0"/>
                                          </p:stCondLst>
                                        </p:cTn>
                                        <p:tgtEl>
                                          <p:spTgt spid="318"/>
                                        </p:tgtEl>
                                        <p:attrNameLst>
                                          <p:attrName>style.visibility</p:attrName>
                                        </p:attrNameLst>
                                      </p:cBhvr>
                                      <p:to>
                                        <p:strVal val="visible"/>
                                      </p:to>
                                    </p:set>
                                    <p:animEffect transition="in" filter="fade">
                                      <p:cBhvr>
                                        <p:cTn id="464" dur="500"/>
                                        <p:tgtEl>
                                          <p:spTgt spid="318"/>
                                        </p:tgtEl>
                                      </p:cBhvr>
                                    </p:animEffect>
                                  </p:childTnLst>
                                </p:cTn>
                              </p:par>
                              <p:par>
                                <p:cTn id="465" presetID="10" presetClass="entr" presetSubtype="0" fill="hold" nodeType="withEffect">
                                  <p:stCondLst>
                                    <p:cond delay="0"/>
                                  </p:stCondLst>
                                  <p:childTnLst>
                                    <p:set>
                                      <p:cBhvr>
                                        <p:cTn id="466" dur="1" fill="hold">
                                          <p:stCondLst>
                                            <p:cond delay="0"/>
                                          </p:stCondLst>
                                        </p:cTn>
                                        <p:tgtEl>
                                          <p:spTgt spid="319"/>
                                        </p:tgtEl>
                                        <p:attrNameLst>
                                          <p:attrName>style.visibility</p:attrName>
                                        </p:attrNameLst>
                                      </p:cBhvr>
                                      <p:to>
                                        <p:strVal val="visible"/>
                                      </p:to>
                                    </p:set>
                                    <p:animEffect transition="in" filter="fade">
                                      <p:cBhvr>
                                        <p:cTn id="467" dur="500"/>
                                        <p:tgtEl>
                                          <p:spTgt spid="319"/>
                                        </p:tgtEl>
                                      </p:cBhvr>
                                    </p:animEffect>
                                  </p:childTnLst>
                                </p:cTn>
                              </p:par>
                              <p:par>
                                <p:cTn id="468" presetID="10" presetClass="entr" presetSubtype="0" fill="hold" nodeType="withEffect">
                                  <p:stCondLst>
                                    <p:cond delay="0"/>
                                  </p:stCondLst>
                                  <p:childTnLst>
                                    <p:set>
                                      <p:cBhvr>
                                        <p:cTn id="469" dur="1" fill="hold">
                                          <p:stCondLst>
                                            <p:cond delay="0"/>
                                          </p:stCondLst>
                                        </p:cTn>
                                        <p:tgtEl>
                                          <p:spTgt spid="320"/>
                                        </p:tgtEl>
                                        <p:attrNameLst>
                                          <p:attrName>style.visibility</p:attrName>
                                        </p:attrNameLst>
                                      </p:cBhvr>
                                      <p:to>
                                        <p:strVal val="visible"/>
                                      </p:to>
                                    </p:set>
                                    <p:animEffect transition="in" filter="fade">
                                      <p:cBhvr>
                                        <p:cTn id="470" dur="500"/>
                                        <p:tgtEl>
                                          <p:spTgt spid="320"/>
                                        </p:tgtEl>
                                      </p:cBhvr>
                                    </p:animEffect>
                                  </p:childTnLst>
                                </p:cTn>
                              </p:par>
                              <p:par>
                                <p:cTn id="471" presetID="10" presetClass="entr" presetSubtype="0" fill="hold" nodeType="withEffect">
                                  <p:stCondLst>
                                    <p:cond delay="0"/>
                                  </p:stCondLst>
                                  <p:childTnLst>
                                    <p:set>
                                      <p:cBhvr>
                                        <p:cTn id="472" dur="1" fill="hold">
                                          <p:stCondLst>
                                            <p:cond delay="0"/>
                                          </p:stCondLst>
                                        </p:cTn>
                                        <p:tgtEl>
                                          <p:spTgt spid="321"/>
                                        </p:tgtEl>
                                        <p:attrNameLst>
                                          <p:attrName>style.visibility</p:attrName>
                                        </p:attrNameLst>
                                      </p:cBhvr>
                                      <p:to>
                                        <p:strVal val="visible"/>
                                      </p:to>
                                    </p:set>
                                    <p:animEffect transition="in" filter="fade">
                                      <p:cBhvr>
                                        <p:cTn id="473" dur="500"/>
                                        <p:tgtEl>
                                          <p:spTgt spid="321"/>
                                        </p:tgtEl>
                                      </p:cBhvr>
                                    </p:animEffect>
                                  </p:childTnLst>
                                </p:cTn>
                              </p:par>
                              <p:par>
                                <p:cTn id="474" presetID="10" presetClass="entr" presetSubtype="0" fill="hold" nodeType="withEffect">
                                  <p:stCondLst>
                                    <p:cond delay="0"/>
                                  </p:stCondLst>
                                  <p:childTnLst>
                                    <p:set>
                                      <p:cBhvr>
                                        <p:cTn id="475" dur="1" fill="hold">
                                          <p:stCondLst>
                                            <p:cond delay="0"/>
                                          </p:stCondLst>
                                        </p:cTn>
                                        <p:tgtEl>
                                          <p:spTgt spid="322"/>
                                        </p:tgtEl>
                                        <p:attrNameLst>
                                          <p:attrName>style.visibility</p:attrName>
                                        </p:attrNameLst>
                                      </p:cBhvr>
                                      <p:to>
                                        <p:strVal val="visible"/>
                                      </p:to>
                                    </p:set>
                                    <p:animEffect transition="in" filter="fade">
                                      <p:cBhvr>
                                        <p:cTn id="476" dur="500"/>
                                        <p:tgtEl>
                                          <p:spTgt spid="322"/>
                                        </p:tgtEl>
                                      </p:cBhvr>
                                    </p:animEffect>
                                  </p:childTnLst>
                                </p:cTn>
                              </p:par>
                              <p:par>
                                <p:cTn id="477" presetID="10" presetClass="entr" presetSubtype="0" fill="hold" nodeType="withEffect">
                                  <p:stCondLst>
                                    <p:cond delay="0"/>
                                  </p:stCondLst>
                                  <p:childTnLst>
                                    <p:set>
                                      <p:cBhvr>
                                        <p:cTn id="478" dur="1" fill="hold">
                                          <p:stCondLst>
                                            <p:cond delay="0"/>
                                          </p:stCondLst>
                                        </p:cTn>
                                        <p:tgtEl>
                                          <p:spTgt spid="323"/>
                                        </p:tgtEl>
                                        <p:attrNameLst>
                                          <p:attrName>style.visibility</p:attrName>
                                        </p:attrNameLst>
                                      </p:cBhvr>
                                      <p:to>
                                        <p:strVal val="visible"/>
                                      </p:to>
                                    </p:set>
                                    <p:animEffect transition="in" filter="fade">
                                      <p:cBhvr>
                                        <p:cTn id="479" dur="500"/>
                                        <p:tgtEl>
                                          <p:spTgt spid="323"/>
                                        </p:tgtEl>
                                      </p:cBhvr>
                                    </p:animEffect>
                                  </p:childTnLst>
                                </p:cTn>
                              </p:par>
                              <p:par>
                                <p:cTn id="480" presetID="10" presetClass="entr" presetSubtype="0" fill="hold" nodeType="withEffect">
                                  <p:stCondLst>
                                    <p:cond delay="0"/>
                                  </p:stCondLst>
                                  <p:childTnLst>
                                    <p:set>
                                      <p:cBhvr>
                                        <p:cTn id="481" dur="1" fill="hold">
                                          <p:stCondLst>
                                            <p:cond delay="0"/>
                                          </p:stCondLst>
                                        </p:cTn>
                                        <p:tgtEl>
                                          <p:spTgt spid="324"/>
                                        </p:tgtEl>
                                        <p:attrNameLst>
                                          <p:attrName>style.visibility</p:attrName>
                                        </p:attrNameLst>
                                      </p:cBhvr>
                                      <p:to>
                                        <p:strVal val="visible"/>
                                      </p:to>
                                    </p:set>
                                    <p:animEffect transition="in" filter="fade">
                                      <p:cBhvr>
                                        <p:cTn id="482" dur="500"/>
                                        <p:tgtEl>
                                          <p:spTgt spid="324"/>
                                        </p:tgtEl>
                                      </p:cBhvr>
                                    </p:animEffect>
                                  </p:childTnLst>
                                </p:cTn>
                              </p:par>
                              <p:par>
                                <p:cTn id="483" presetID="10" presetClass="entr" presetSubtype="0" fill="hold" nodeType="withEffect">
                                  <p:stCondLst>
                                    <p:cond delay="0"/>
                                  </p:stCondLst>
                                  <p:childTnLst>
                                    <p:set>
                                      <p:cBhvr>
                                        <p:cTn id="484" dur="1" fill="hold">
                                          <p:stCondLst>
                                            <p:cond delay="0"/>
                                          </p:stCondLst>
                                        </p:cTn>
                                        <p:tgtEl>
                                          <p:spTgt spid="325"/>
                                        </p:tgtEl>
                                        <p:attrNameLst>
                                          <p:attrName>style.visibility</p:attrName>
                                        </p:attrNameLst>
                                      </p:cBhvr>
                                      <p:to>
                                        <p:strVal val="visible"/>
                                      </p:to>
                                    </p:set>
                                    <p:animEffect transition="in" filter="fade">
                                      <p:cBhvr>
                                        <p:cTn id="485" dur="500"/>
                                        <p:tgtEl>
                                          <p:spTgt spid="325"/>
                                        </p:tgtEl>
                                      </p:cBhvr>
                                    </p:animEffect>
                                  </p:childTnLst>
                                </p:cTn>
                              </p:par>
                              <p:par>
                                <p:cTn id="486" presetID="10" presetClass="entr" presetSubtype="0" fill="hold" nodeType="withEffect">
                                  <p:stCondLst>
                                    <p:cond delay="0"/>
                                  </p:stCondLst>
                                  <p:childTnLst>
                                    <p:set>
                                      <p:cBhvr>
                                        <p:cTn id="487" dur="1" fill="hold">
                                          <p:stCondLst>
                                            <p:cond delay="0"/>
                                          </p:stCondLst>
                                        </p:cTn>
                                        <p:tgtEl>
                                          <p:spTgt spid="326"/>
                                        </p:tgtEl>
                                        <p:attrNameLst>
                                          <p:attrName>style.visibility</p:attrName>
                                        </p:attrNameLst>
                                      </p:cBhvr>
                                      <p:to>
                                        <p:strVal val="visible"/>
                                      </p:to>
                                    </p:set>
                                    <p:animEffect transition="in" filter="fade">
                                      <p:cBhvr>
                                        <p:cTn id="488" dur="500"/>
                                        <p:tgtEl>
                                          <p:spTgt spid="326"/>
                                        </p:tgtEl>
                                      </p:cBhvr>
                                    </p:animEffect>
                                  </p:childTnLst>
                                </p:cTn>
                              </p:par>
                              <p:par>
                                <p:cTn id="489" presetID="10" presetClass="entr" presetSubtype="0" fill="hold" nodeType="withEffect">
                                  <p:stCondLst>
                                    <p:cond delay="0"/>
                                  </p:stCondLst>
                                  <p:childTnLst>
                                    <p:set>
                                      <p:cBhvr>
                                        <p:cTn id="490" dur="1" fill="hold">
                                          <p:stCondLst>
                                            <p:cond delay="0"/>
                                          </p:stCondLst>
                                        </p:cTn>
                                        <p:tgtEl>
                                          <p:spTgt spid="335"/>
                                        </p:tgtEl>
                                        <p:attrNameLst>
                                          <p:attrName>style.visibility</p:attrName>
                                        </p:attrNameLst>
                                      </p:cBhvr>
                                      <p:to>
                                        <p:strVal val="visible"/>
                                      </p:to>
                                    </p:set>
                                    <p:animEffect transition="in" filter="fade">
                                      <p:cBhvr>
                                        <p:cTn id="491" dur="500"/>
                                        <p:tgtEl>
                                          <p:spTgt spid="335"/>
                                        </p:tgtEl>
                                      </p:cBhvr>
                                    </p:animEffect>
                                  </p:childTnLst>
                                </p:cTn>
                              </p:par>
                              <p:par>
                                <p:cTn id="492" presetID="10" presetClass="entr" presetSubtype="0" fill="hold" nodeType="withEffect">
                                  <p:stCondLst>
                                    <p:cond delay="0"/>
                                  </p:stCondLst>
                                  <p:childTnLst>
                                    <p:set>
                                      <p:cBhvr>
                                        <p:cTn id="493" dur="1" fill="hold">
                                          <p:stCondLst>
                                            <p:cond delay="0"/>
                                          </p:stCondLst>
                                        </p:cTn>
                                        <p:tgtEl>
                                          <p:spTgt spid="424"/>
                                        </p:tgtEl>
                                        <p:attrNameLst>
                                          <p:attrName>style.visibility</p:attrName>
                                        </p:attrNameLst>
                                      </p:cBhvr>
                                      <p:to>
                                        <p:strVal val="visible"/>
                                      </p:to>
                                    </p:set>
                                    <p:animEffect transition="in" filter="fade">
                                      <p:cBhvr>
                                        <p:cTn id="494" dur="500"/>
                                        <p:tgtEl>
                                          <p:spTgt spid="424"/>
                                        </p:tgtEl>
                                      </p:cBhvr>
                                    </p:animEffect>
                                  </p:childTnLst>
                                </p:cTn>
                              </p:par>
                              <p:par>
                                <p:cTn id="495" presetID="10" presetClass="entr" presetSubtype="0" fill="hold" nodeType="withEffect">
                                  <p:stCondLst>
                                    <p:cond delay="0"/>
                                  </p:stCondLst>
                                  <p:childTnLst>
                                    <p:set>
                                      <p:cBhvr>
                                        <p:cTn id="496" dur="1" fill="hold">
                                          <p:stCondLst>
                                            <p:cond delay="0"/>
                                          </p:stCondLst>
                                        </p:cTn>
                                        <p:tgtEl>
                                          <p:spTgt spid="425"/>
                                        </p:tgtEl>
                                        <p:attrNameLst>
                                          <p:attrName>style.visibility</p:attrName>
                                        </p:attrNameLst>
                                      </p:cBhvr>
                                      <p:to>
                                        <p:strVal val="visible"/>
                                      </p:to>
                                    </p:set>
                                    <p:animEffect transition="in" filter="fade">
                                      <p:cBhvr>
                                        <p:cTn id="497" dur="500"/>
                                        <p:tgtEl>
                                          <p:spTgt spid="425"/>
                                        </p:tgtEl>
                                      </p:cBhvr>
                                    </p:animEffect>
                                  </p:childTnLst>
                                </p:cTn>
                              </p:par>
                              <p:par>
                                <p:cTn id="498" presetID="10" presetClass="entr" presetSubtype="0" fill="hold" grpId="0" nodeType="withEffect">
                                  <p:stCondLst>
                                    <p:cond delay="0"/>
                                  </p:stCondLst>
                                  <p:childTnLst>
                                    <p:set>
                                      <p:cBhvr>
                                        <p:cTn id="499" dur="1" fill="hold">
                                          <p:stCondLst>
                                            <p:cond delay="0"/>
                                          </p:stCondLst>
                                        </p:cTn>
                                        <p:tgtEl>
                                          <p:spTgt spid="436"/>
                                        </p:tgtEl>
                                        <p:attrNameLst>
                                          <p:attrName>style.visibility</p:attrName>
                                        </p:attrNameLst>
                                      </p:cBhvr>
                                      <p:to>
                                        <p:strVal val="visible"/>
                                      </p:to>
                                    </p:set>
                                    <p:animEffect transition="in" filter="fade">
                                      <p:cBhvr>
                                        <p:cTn id="500" dur="500"/>
                                        <p:tgtEl>
                                          <p:spTgt spid="436"/>
                                        </p:tgtEl>
                                      </p:cBhvr>
                                    </p:animEffect>
                                  </p:childTnLst>
                                </p:cTn>
                              </p:par>
                              <p:par>
                                <p:cTn id="501" presetID="10" presetClass="entr" presetSubtype="0" fill="hold" grpId="0" nodeType="withEffect">
                                  <p:stCondLst>
                                    <p:cond delay="0"/>
                                  </p:stCondLst>
                                  <p:childTnLst>
                                    <p:set>
                                      <p:cBhvr>
                                        <p:cTn id="502" dur="1" fill="hold">
                                          <p:stCondLst>
                                            <p:cond delay="0"/>
                                          </p:stCondLst>
                                        </p:cTn>
                                        <p:tgtEl>
                                          <p:spTgt spid="437"/>
                                        </p:tgtEl>
                                        <p:attrNameLst>
                                          <p:attrName>style.visibility</p:attrName>
                                        </p:attrNameLst>
                                      </p:cBhvr>
                                      <p:to>
                                        <p:strVal val="visible"/>
                                      </p:to>
                                    </p:set>
                                    <p:animEffect transition="in" filter="fade">
                                      <p:cBhvr>
                                        <p:cTn id="503" dur="500"/>
                                        <p:tgtEl>
                                          <p:spTgt spid="437"/>
                                        </p:tgtEl>
                                      </p:cBhvr>
                                    </p:animEffect>
                                  </p:childTnLst>
                                </p:cTn>
                              </p:par>
                              <p:par>
                                <p:cTn id="504" presetID="10" presetClass="entr" presetSubtype="0" fill="hold" nodeType="withEffect">
                                  <p:stCondLst>
                                    <p:cond delay="0"/>
                                  </p:stCondLst>
                                  <p:childTnLst>
                                    <p:set>
                                      <p:cBhvr>
                                        <p:cTn id="505" dur="1" fill="hold">
                                          <p:stCondLst>
                                            <p:cond delay="0"/>
                                          </p:stCondLst>
                                        </p:cTn>
                                        <p:tgtEl>
                                          <p:spTgt spid="427"/>
                                        </p:tgtEl>
                                        <p:attrNameLst>
                                          <p:attrName>style.visibility</p:attrName>
                                        </p:attrNameLst>
                                      </p:cBhvr>
                                      <p:to>
                                        <p:strVal val="visible"/>
                                      </p:to>
                                    </p:set>
                                    <p:animEffect transition="in" filter="fade">
                                      <p:cBhvr>
                                        <p:cTn id="506" dur="500"/>
                                        <p:tgtEl>
                                          <p:spTgt spid="427"/>
                                        </p:tgtEl>
                                      </p:cBhvr>
                                    </p:animEffect>
                                  </p:childTnLst>
                                </p:cTn>
                              </p:par>
                              <p:par>
                                <p:cTn id="507" presetID="10" presetClass="entr" presetSubtype="0" fill="hold" grpId="0" nodeType="withEffect">
                                  <p:stCondLst>
                                    <p:cond delay="0"/>
                                  </p:stCondLst>
                                  <p:childTnLst>
                                    <p:set>
                                      <p:cBhvr>
                                        <p:cTn id="508" dur="1" fill="hold">
                                          <p:stCondLst>
                                            <p:cond delay="0"/>
                                          </p:stCondLst>
                                        </p:cTn>
                                        <p:tgtEl>
                                          <p:spTgt spid="330"/>
                                        </p:tgtEl>
                                        <p:attrNameLst>
                                          <p:attrName>style.visibility</p:attrName>
                                        </p:attrNameLst>
                                      </p:cBhvr>
                                      <p:to>
                                        <p:strVal val="visible"/>
                                      </p:to>
                                    </p:set>
                                    <p:animEffect transition="in" filter="fade">
                                      <p:cBhvr>
                                        <p:cTn id="509" dur="500"/>
                                        <p:tgtEl>
                                          <p:spTgt spid="330"/>
                                        </p:tgtEl>
                                      </p:cBhvr>
                                    </p:animEffect>
                                  </p:childTnLst>
                                </p:cTn>
                              </p:par>
                              <p:par>
                                <p:cTn id="510" presetID="10" presetClass="entr" presetSubtype="0" fill="hold" grpId="0" nodeType="withEffect">
                                  <p:stCondLst>
                                    <p:cond delay="0"/>
                                  </p:stCondLst>
                                  <p:childTnLst>
                                    <p:set>
                                      <p:cBhvr>
                                        <p:cTn id="511" dur="1" fill="hold">
                                          <p:stCondLst>
                                            <p:cond delay="0"/>
                                          </p:stCondLst>
                                        </p:cTn>
                                        <p:tgtEl>
                                          <p:spTgt spid="336"/>
                                        </p:tgtEl>
                                        <p:attrNameLst>
                                          <p:attrName>style.visibility</p:attrName>
                                        </p:attrNameLst>
                                      </p:cBhvr>
                                      <p:to>
                                        <p:strVal val="visible"/>
                                      </p:to>
                                    </p:set>
                                    <p:animEffect transition="in" filter="fade">
                                      <p:cBhvr>
                                        <p:cTn id="512" dur="500"/>
                                        <p:tgtEl>
                                          <p:spTgt spid="336"/>
                                        </p:tgtEl>
                                      </p:cBhvr>
                                    </p:animEffect>
                                  </p:childTnLst>
                                </p:cTn>
                              </p:par>
                              <p:par>
                                <p:cTn id="513" presetID="10" presetClass="entr" presetSubtype="0" fill="hold" grpId="0" nodeType="withEffect">
                                  <p:stCondLst>
                                    <p:cond delay="0"/>
                                  </p:stCondLst>
                                  <p:childTnLst>
                                    <p:set>
                                      <p:cBhvr>
                                        <p:cTn id="514" dur="1" fill="hold">
                                          <p:stCondLst>
                                            <p:cond delay="0"/>
                                          </p:stCondLst>
                                        </p:cTn>
                                        <p:tgtEl>
                                          <p:spTgt spid="428"/>
                                        </p:tgtEl>
                                        <p:attrNameLst>
                                          <p:attrName>style.visibility</p:attrName>
                                        </p:attrNameLst>
                                      </p:cBhvr>
                                      <p:to>
                                        <p:strVal val="visible"/>
                                      </p:to>
                                    </p:set>
                                    <p:animEffect transition="in" filter="fade">
                                      <p:cBhvr>
                                        <p:cTn id="515" dur="500"/>
                                        <p:tgtEl>
                                          <p:spTgt spid="428"/>
                                        </p:tgtEl>
                                      </p:cBhvr>
                                    </p:animEffect>
                                  </p:childTnLst>
                                </p:cTn>
                              </p:par>
                            </p:childTnLst>
                          </p:cTn>
                        </p:par>
                      </p:childTnLst>
                    </p:cTn>
                  </p:par>
                  <p:par>
                    <p:cTn id="516" fill="hold">
                      <p:stCondLst>
                        <p:cond delay="indefinite"/>
                      </p:stCondLst>
                      <p:childTnLst>
                        <p:par>
                          <p:cTn id="517" fill="hold">
                            <p:stCondLst>
                              <p:cond delay="0"/>
                            </p:stCondLst>
                            <p:childTnLst>
                              <p:par>
                                <p:cTn id="518" presetID="10" presetClass="entr" presetSubtype="0" fill="hold" nodeType="clickEffect">
                                  <p:stCondLst>
                                    <p:cond delay="0"/>
                                  </p:stCondLst>
                                  <p:childTnLst>
                                    <p:set>
                                      <p:cBhvr>
                                        <p:cTn id="519" dur="1" fill="hold">
                                          <p:stCondLst>
                                            <p:cond delay="0"/>
                                          </p:stCondLst>
                                        </p:cTn>
                                        <p:tgtEl>
                                          <p:spTgt spid="331">
                                            <p:txEl>
                                              <p:pRg st="2" end="2"/>
                                            </p:txEl>
                                          </p:spTgt>
                                        </p:tgtEl>
                                        <p:attrNameLst>
                                          <p:attrName>style.visibility</p:attrName>
                                        </p:attrNameLst>
                                      </p:cBhvr>
                                      <p:to>
                                        <p:strVal val="visible"/>
                                      </p:to>
                                    </p:set>
                                    <p:animEffect transition="in" filter="fade">
                                      <p:cBhvr>
                                        <p:cTn id="520" dur="500"/>
                                        <p:tgtEl>
                                          <p:spTgt spid="331">
                                            <p:txEl>
                                              <p:pRg st="2" end="2"/>
                                            </p:txEl>
                                          </p:spTgt>
                                        </p:tgtEl>
                                      </p:cBhvr>
                                    </p:animEffect>
                                  </p:childTnLst>
                                </p:cTn>
                              </p:par>
                              <p:par>
                                <p:cTn id="521" presetID="6" presetClass="emph" presetSubtype="0" fill="hold" grpId="0" nodeType="withEffect">
                                  <p:stCondLst>
                                    <p:cond delay="0"/>
                                  </p:stCondLst>
                                  <p:childTnLst>
                                    <p:animScale>
                                      <p:cBhvr>
                                        <p:cTn id="522" dur="2000" fill="hold"/>
                                        <p:tgtEl>
                                          <p:spTgt spid="9"/>
                                        </p:tgtEl>
                                      </p:cBhvr>
                                      <p:by x="150000" y="100000"/>
                                    </p:animScale>
                                  </p:childTnLst>
                                </p:cTn>
                              </p:par>
                              <p:par>
                                <p:cTn id="523" presetID="6" presetClass="emph" presetSubtype="0" fill="hold" grpId="0" nodeType="withEffect">
                                  <p:stCondLst>
                                    <p:cond delay="0"/>
                                  </p:stCondLst>
                                  <p:childTnLst>
                                    <p:animScale>
                                      <p:cBhvr>
                                        <p:cTn id="524" dur="2000" fill="hold"/>
                                        <p:tgtEl>
                                          <p:spTgt spid="10"/>
                                        </p:tgtEl>
                                      </p:cBhvr>
                                      <p:by x="150000" y="100000"/>
                                    </p:animScale>
                                  </p:childTnLst>
                                </p:cTn>
                              </p:par>
                              <p:par>
                                <p:cTn id="525" presetID="6" presetClass="emph" presetSubtype="0" fill="hold" grpId="0" nodeType="withEffect">
                                  <p:stCondLst>
                                    <p:cond delay="0"/>
                                  </p:stCondLst>
                                  <p:childTnLst>
                                    <p:animScale>
                                      <p:cBhvr>
                                        <p:cTn id="526" dur="2000" fill="hold"/>
                                        <p:tgtEl>
                                          <p:spTgt spid="11"/>
                                        </p:tgtEl>
                                      </p:cBhvr>
                                      <p:by x="150000" y="100000"/>
                                    </p:animScale>
                                  </p:childTnLst>
                                </p:cTn>
                              </p:par>
                              <p:par>
                                <p:cTn id="527" presetID="6" presetClass="emph" presetSubtype="0" fill="hold" grpId="1" nodeType="withEffect">
                                  <p:stCondLst>
                                    <p:cond delay="0"/>
                                  </p:stCondLst>
                                  <p:childTnLst>
                                    <p:animScale>
                                      <p:cBhvr>
                                        <p:cTn id="528" dur="2000" fill="hold"/>
                                        <p:tgtEl>
                                          <p:spTgt spid="157"/>
                                        </p:tgtEl>
                                      </p:cBhvr>
                                      <p:by x="150000" y="100000"/>
                                    </p:animScale>
                                  </p:childTnLst>
                                </p:cTn>
                              </p:par>
                              <p:par>
                                <p:cTn id="529" presetID="6" presetClass="emph" presetSubtype="0" fill="hold" grpId="1" nodeType="withEffect">
                                  <p:stCondLst>
                                    <p:cond delay="0"/>
                                  </p:stCondLst>
                                  <p:childTnLst>
                                    <p:animScale>
                                      <p:cBhvr>
                                        <p:cTn id="530" dur="2000" fill="hold"/>
                                        <p:tgtEl>
                                          <p:spTgt spid="158"/>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p:bldP spid="9" grpId="0" animBg="1"/>
      <p:bldP spid="10" grpId="0" animBg="1"/>
      <p:bldP spid="11" grpId="0" animBg="1"/>
      <p:bldP spid="238" grpId="0" animBg="1"/>
      <p:bldP spid="152" grpId="0" animBg="1"/>
      <p:bldP spid="153" grpId="0" animBg="1"/>
      <p:bldP spid="154" grpId="0" animBg="1"/>
      <p:bldP spid="155" grpId="0" animBg="1"/>
      <p:bldP spid="156" grpId="0" animBg="1"/>
      <p:bldP spid="235" grpId="0" animBg="1"/>
      <p:bldP spid="157" grpId="0" animBg="1"/>
      <p:bldP spid="157" grpId="1" animBg="1"/>
      <p:bldP spid="158" grpId="0" animBg="1"/>
      <p:bldP spid="158" grpId="1" animBg="1"/>
      <p:bldP spid="336" grpId="0"/>
      <p:bldP spid="428" grpId="0"/>
      <p:bldP spid="434" grpId="0"/>
      <p:bldP spid="435" grpId="0"/>
      <p:bldP spid="436" grpId="0"/>
      <p:bldP spid="437" grpId="0"/>
      <p:bldP spid="441" grpId="0" animBg="1"/>
      <p:bldP spid="442" grpId="0" animBg="1"/>
      <p:bldP spid="4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Reuse with Non-Blocking Cache</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41</a:t>
            </a:fld>
            <a:endParaRPr lang="en-GB"/>
          </a:p>
        </p:txBody>
      </p:sp>
      <p:sp>
        <p:nvSpPr>
          <p:cNvPr id="329" name="TextBox 328"/>
          <p:cNvSpPr txBox="1"/>
          <p:nvPr/>
        </p:nvSpPr>
        <p:spPr>
          <a:xfrm>
            <a:off x="838200" y="2958992"/>
            <a:ext cx="5037213" cy="369332"/>
          </a:xfrm>
          <a:prstGeom prst="rect">
            <a:avLst/>
          </a:prstGeom>
          <a:noFill/>
        </p:spPr>
        <p:txBody>
          <a:bodyPr wrap="none" rtlCol="0">
            <a:spAutoFit/>
          </a:bodyPr>
          <a:lstStyle/>
          <a:p>
            <a:r>
              <a:rPr lang="en-GB" dirty="0" smtClean="0"/>
              <a:t>Four cache lines, LRU, fully-associative, </a:t>
            </a:r>
            <a:r>
              <a:rPr lang="en-GB" b="1" dirty="0" smtClean="0"/>
              <a:t>one MSHRs</a:t>
            </a:r>
            <a:r>
              <a:rPr lang="en-GB" dirty="0" smtClean="0"/>
              <a:t>:</a:t>
            </a:r>
            <a:endParaRPr lang="en-GB" dirty="0"/>
          </a:p>
        </p:txBody>
      </p:sp>
      <p:grpSp>
        <p:nvGrpSpPr>
          <p:cNvPr id="189" name="Group 188"/>
          <p:cNvGrpSpPr/>
          <p:nvPr/>
        </p:nvGrpSpPr>
        <p:grpSpPr>
          <a:xfrm>
            <a:off x="962736" y="1848193"/>
            <a:ext cx="10452471" cy="970560"/>
            <a:chOff x="943970" y="2699215"/>
            <a:chExt cx="10452471" cy="970560"/>
          </a:xfrm>
        </p:grpSpPr>
        <p:sp>
          <p:nvSpPr>
            <p:cNvPr id="190" name="Rectangle 189"/>
            <p:cNvSpPr/>
            <p:nvPr/>
          </p:nvSpPr>
          <p:spPr>
            <a:xfrm>
              <a:off x="965728" y="3405020"/>
              <a:ext cx="10430713" cy="1650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91" name="Rectangle 190"/>
            <p:cNvSpPr/>
            <p:nvPr/>
          </p:nvSpPr>
          <p:spPr>
            <a:xfrm>
              <a:off x="962737" y="3238329"/>
              <a:ext cx="6942458" cy="1577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2" name="Rectangle 191"/>
            <p:cNvSpPr/>
            <p:nvPr/>
          </p:nvSpPr>
          <p:spPr>
            <a:xfrm>
              <a:off x="4369062" y="3062695"/>
              <a:ext cx="7023552" cy="166691"/>
            </a:xfrm>
            <a:prstGeom prst="rect">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3" name="Rectangle 192"/>
            <p:cNvSpPr/>
            <p:nvPr/>
          </p:nvSpPr>
          <p:spPr>
            <a:xfrm>
              <a:off x="2635684" y="2901179"/>
              <a:ext cx="8756930" cy="1615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4" name="Rectangle 193"/>
            <p:cNvSpPr/>
            <p:nvPr/>
          </p:nvSpPr>
          <p:spPr>
            <a:xfrm>
              <a:off x="962737" y="3071644"/>
              <a:ext cx="2389506" cy="1756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195" name="Straight Arrow Connector 194"/>
            <p:cNvCxnSpPr/>
            <p:nvPr/>
          </p:nvCxnSpPr>
          <p:spPr>
            <a:xfrm>
              <a:off x="96273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6" name="Straight Arrow Connector 195"/>
            <p:cNvCxnSpPr/>
            <p:nvPr/>
          </p:nvCxnSpPr>
          <p:spPr>
            <a:xfrm>
              <a:off x="1071133"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7" name="Straight Arrow Connector 196"/>
            <p:cNvCxnSpPr/>
            <p:nvPr/>
          </p:nvCxnSpPr>
          <p:spPr>
            <a:xfrm>
              <a:off x="117952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8" name="Straight Arrow Connector 197"/>
            <p:cNvCxnSpPr/>
            <p:nvPr/>
          </p:nvCxnSpPr>
          <p:spPr>
            <a:xfrm>
              <a:off x="1287925" y="2699215"/>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9" name="Straight Arrow Connector 198"/>
            <p:cNvCxnSpPr/>
            <p:nvPr/>
          </p:nvCxnSpPr>
          <p:spPr>
            <a:xfrm>
              <a:off x="1396321"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0" name="Straight Arrow Connector 199"/>
            <p:cNvCxnSpPr/>
            <p:nvPr/>
          </p:nvCxnSpPr>
          <p:spPr>
            <a:xfrm>
              <a:off x="150471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1" name="Straight Arrow Connector 200"/>
            <p:cNvCxnSpPr/>
            <p:nvPr/>
          </p:nvCxnSpPr>
          <p:spPr>
            <a:xfrm>
              <a:off x="161311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2" name="Straight Arrow Connector 201"/>
            <p:cNvCxnSpPr/>
            <p:nvPr/>
          </p:nvCxnSpPr>
          <p:spPr>
            <a:xfrm>
              <a:off x="269707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3" name="Straight Arrow Connector 202"/>
            <p:cNvCxnSpPr/>
            <p:nvPr/>
          </p:nvCxnSpPr>
          <p:spPr>
            <a:xfrm>
              <a:off x="2805469"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4" name="Straight Arrow Connector 203"/>
            <p:cNvCxnSpPr/>
            <p:nvPr/>
          </p:nvCxnSpPr>
          <p:spPr>
            <a:xfrm>
              <a:off x="2913865"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5" name="Straight Arrow Connector 204"/>
            <p:cNvCxnSpPr/>
            <p:nvPr/>
          </p:nvCxnSpPr>
          <p:spPr>
            <a:xfrm>
              <a:off x="3022261"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6" name="Straight Arrow Connector 205"/>
            <p:cNvCxnSpPr/>
            <p:nvPr/>
          </p:nvCxnSpPr>
          <p:spPr>
            <a:xfrm>
              <a:off x="3130657" y="2699215"/>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07" name="Straight Arrow Connector 206"/>
            <p:cNvCxnSpPr/>
            <p:nvPr/>
          </p:nvCxnSpPr>
          <p:spPr>
            <a:xfrm>
              <a:off x="323905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8" name="Straight Arrow Connector 207"/>
            <p:cNvCxnSpPr/>
            <p:nvPr/>
          </p:nvCxnSpPr>
          <p:spPr>
            <a:xfrm>
              <a:off x="3347449"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09" name="Straight Arrow Connector 208"/>
            <p:cNvCxnSpPr/>
            <p:nvPr/>
          </p:nvCxnSpPr>
          <p:spPr>
            <a:xfrm>
              <a:off x="4431409"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10" name="Straight Arrow Connector 209"/>
            <p:cNvCxnSpPr/>
            <p:nvPr/>
          </p:nvCxnSpPr>
          <p:spPr>
            <a:xfrm>
              <a:off x="453980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1" name="Straight Arrow Connector 210"/>
            <p:cNvCxnSpPr/>
            <p:nvPr/>
          </p:nvCxnSpPr>
          <p:spPr>
            <a:xfrm>
              <a:off x="4648201" y="2699215"/>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2" name="Straight Arrow Connector 211"/>
            <p:cNvCxnSpPr/>
            <p:nvPr/>
          </p:nvCxnSpPr>
          <p:spPr>
            <a:xfrm>
              <a:off x="4756597"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486499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4" name="Straight Arrow Connector 213"/>
            <p:cNvCxnSpPr/>
            <p:nvPr/>
          </p:nvCxnSpPr>
          <p:spPr>
            <a:xfrm>
              <a:off x="4973389" y="2699215"/>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5" name="Straight Arrow Connector 214"/>
            <p:cNvCxnSpPr/>
            <p:nvPr/>
          </p:nvCxnSpPr>
          <p:spPr>
            <a:xfrm>
              <a:off x="508178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6" name="Straight Arrow Connector 215"/>
            <p:cNvCxnSpPr/>
            <p:nvPr/>
          </p:nvCxnSpPr>
          <p:spPr>
            <a:xfrm>
              <a:off x="5190181"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7" name="Straight Arrow Connector 216"/>
            <p:cNvCxnSpPr/>
            <p:nvPr/>
          </p:nvCxnSpPr>
          <p:spPr>
            <a:xfrm>
              <a:off x="5298577"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18" name="Straight Arrow Connector 217"/>
            <p:cNvCxnSpPr/>
            <p:nvPr/>
          </p:nvCxnSpPr>
          <p:spPr>
            <a:xfrm>
              <a:off x="540697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9" name="Straight Arrow Connector 218"/>
            <p:cNvCxnSpPr/>
            <p:nvPr/>
          </p:nvCxnSpPr>
          <p:spPr>
            <a:xfrm>
              <a:off x="551536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20" name="Straight Arrow Connector 219"/>
            <p:cNvCxnSpPr/>
            <p:nvPr/>
          </p:nvCxnSpPr>
          <p:spPr>
            <a:xfrm>
              <a:off x="5623765"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21" name="Straight Arrow Connector 220"/>
            <p:cNvCxnSpPr/>
            <p:nvPr/>
          </p:nvCxnSpPr>
          <p:spPr>
            <a:xfrm>
              <a:off x="5732161"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22" name="Straight Arrow Connector 221"/>
            <p:cNvCxnSpPr/>
            <p:nvPr/>
          </p:nvCxnSpPr>
          <p:spPr>
            <a:xfrm>
              <a:off x="5840557"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3" name="Straight Arrow Connector 222"/>
            <p:cNvCxnSpPr/>
            <p:nvPr/>
          </p:nvCxnSpPr>
          <p:spPr>
            <a:xfrm>
              <a:off x="594895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24" name="Straight Arrow Connector 223"/>
            <p:cNvCxnSpPr/>
            <p:nvPr/>
          </p:nvCxnSpPr>
          <p:spPr>
            <a:xfrm>
              <a:off x="605734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25" name="Straight Arrow Connector 224"/>
            <p:cNvCxnSpPr/>
            <p:nvPr/>
          </p:nvCxnSpPr>
          <p:spPr>
            <a:xfrm>
              <a:off x="6165745"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26" name="Straight Arrow Connector 225"/>
            <p:cNvCxnSpPr/>
            <p:nvPr/>
          </p:nvCxnSpPr>
          <p:spPr>
            <a:xfrm>
              <a:off x="6274141"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27" name="Straight Arrow Connector 226"/>
            <p:cNvCxnSpPr/>
            <p:nvPr/>
          </p:nvCxnSpPr>
          <p:spPr>
            <a:xfrm>
              <a:off x="638253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28" name="Straight Arrow Connector 227"/>
            <p:cNvCxnSpPr/>
            <p:nvPr/>
          </p:nvCxnSpPr>
          <p:spPr>
            <a:xfrm>
              <a:off x="649093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9" name="Straight Arrow Connector 228"/>
            <p:cNvCxnSpPr/>
            <p:nvPr/>
          </p:nvCxnSpPr>
          <p:spPr>
            <a:xfrm>
              <a:off x="6599329"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670772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31" name="Straight Arrow Connector 230"/>
            <p:cNvCxnSpPr/>
            <p:nvPr/>
          </p:nvCxnSpPr>
          <p:spPr>
            <a:xfrm>
              <a:off x="6816121"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32" name="Straight Arrow Connector 231"/>
            <p:cNvCxnSpPr/>
            <p:nvPr/>
          </p:nvCxnSpPr>
          <p:spPr>
            <a:xfrm>
              <a:off x="692451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33" name="Straight Arrow Connector 232"/>
            <p:cNvCxnSpPr/>
            <p:nvPr/>
          </p:nvCxnSpPr>
          <p:spPr>
            <a:xfrm>
              <a:off x="703291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34" name="Straight Arrow Connector 233"/>
            <p:cNvCxnSpPr/>
            <p:nvPr/>
          </p:nvCxnSpPr>
          <p:spPr>
            <a:xfrm>
              <a:off x="7141309"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36" name="Straight Arrow Connector 235"/>
            <p:cNvCxnSpPr/>
            <p:nvPr/>
          </p:nvCxnSpPr>
          <p:spPr>
            <a:xfrm>
              <a:off x="724970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39" name="Straight Arrow Connector 238"/>
            <p:cNvCxnSpPr/>
            <p:nvPr/>
          </p:nvCxnSpPr>
          <p:spPr>
            <a:xfrm>
              <a:off x="7358101"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240" name="Straight Arrow Connector 239"/>
            <p:cNvCxnSpPr/>
            <p:nvPr/>
          </p:nvCxnSpPr>
          <p:spPr>
            <a:xfrm>
              <a:off x="7466497"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41" name="Straight Arrow Connector 240"/>
            <p:cNvCxnSpPr/>
            <p:nvPr/>
          </p:nvCxnSpPr>
          <p:spPr>
            <a:xfrm>
              <a:off x="757489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2" name="Straight Arrow Connector 241"/>
            <p:cNvCxnSpPr/>
            <p:nvPr/>
          </p:nvCxnSpPr>
          <p:spPr>
            <a:xfrm>
              <a:off x="768328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43" name="Straight Arrow Connector 242"/>
            <p:cNvCxnSpPr/>
            <p:nvPr/>
          </p:nvCxnSpPr>
          <p:spPr>
            <a:xfrm>
              <a:off x="779168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44" name="Straight Arrow Connector 243"/>
            <p:cNvCxnSpPr/>
            <p:nvPr/>
          </p:nvCxnSpPr>
          <p:spPr>
            <a:xfrm>
              <a:off x="7900081"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5" name="Straight Arrow Connector 244"/>
            <p:cNvCxnSpPr/>
            <p:nvPr/>
          </p:nvCxnSpPr>
          <p:spPr>
            <a:xfrm>
              <a:off x="8984041"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6" name="Straight Arrow Connector 245"/>
            <p:cNvCxnSpPr/>
            <p:nvPr/>
          </p:nvCxnSpPr>
          <p:spPr>
            <a:xfrm>
              <a:off x="9092437"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7" name="Straight Arrow Connector 246"/>
            <p:cNvCxnSpPr/>
            <p:nvPr/>
          </p:nvCxnSpPr>
          <p:spPr>
            <a:xfrm>
              <a:off x="920083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27" name="Straight Arrow Connector 326"/>
            <p:cNvCxnSpPr/>
            <p:nvPr/>
          </p:nvCxnSpPr>
          <p:spPr>
            <a:xfrm>
              <a:off x="930922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28" name="Straight Arrow Connector 327"/>
            <p:cNvCxnSpPr/>
            <p:nvPr/>
          </p:nvCxnSpPr>
          <p:spPr>
            <a:xfrm>
              <a:off x="9417625"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32" name="Straight Arrow Connector 331"/>
            <p:cNvCxnSpPr/>
            <p:nvPr/>
          </p:nvCxnSpPr>
          <p:spPr>
            <a:xfrm>
              <a:off x="9526021"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7" name="Straight Arrow Connector 336"/>
            <p:cNvCxnSpPr/>
            <p:nvPr/>
          </p:nvCxnSpPr>
          <p:spPr>
            <a:xfrm>
              <a:off x="9634417"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8" name="Straight Arrow Connector 337"/>
            <p:cNvCxnSpPr/>
            <p:nvPr/>
          </p:nvCxnSpPr>
          <p:spPr>
            <a:xfrm>
              <a:off x="9742813"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39" name="Straight Arrow Connector 338"/>
            <p:cNvCxnSpPr/>
            <p:nvPr/>
          </p:nvCxnSpPr>
          <p:spPr>
            <a:xfrm>
              <a:off x="9851209"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40" name="Straight Arrow Connector 339"/>
            <p:cNvCxnSpPr/>
            <p:nvPr/>
          </p:nvCxnSpPr>
          <p:spPr>
            <a:xfrm>
              <a:off x="995960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41" name="Straight Arrow Connector 340"/>
            <p:cNvCxnSpPr/>
            <p:nvPr/>
          </p:nvCxnSpPr>
          <p:spPr>
            <a:xfrm>
              <a:off x="10068001"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42" name="Straight Arrow Connector 341"/>
            <p:cNvCxnSpPr/>
            <p:nvPr/>
          </p:nvCxnSpPr>
          <p:spPr>
            <a:xfrm>
              <a:off x="10176397"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43" name="Straight Arrow Connector 342"/>
            <p:cNvCxnSpPr/>
            <p:nvPr/>
          </p:nvCxnSpPr>
          <p:spPr>
            <a:xfrm>
              <a:off x="10284793"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44" name="Straight Arrow Connector 343"/>
            <p:cNvCxnSpPr/>
            <p:nvPr/>
          </p:nvCxnSpPr>
          <p:spPr>
            <a:xfrm>
              <a:off x="10393189"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45" name="Straight Arrow Connector 344"/>
            <p:cNvCxnSpPr/>
            <p:nvPr/>
          </p:nvCxnSpPr>
          <p:spPr>
            <a:xfrm>
              <a:off x="10501585"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46" name="Straight Arrow Connector 345"/>
            <p:cNvCxnSpPr/>
            <p:nvPr/>
          </p:nvCxnSpPr>
          <p:spPr>
            <a:xfrm>
              <a:off x="10609981"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47" name="Straight Arrow Connector 346"/>
            <p:cNvCxnSpPr/>
            <p:nvPr/>
          </p:nvCxnSpPr>
          <p:spPr>
            <a:xfrm>
              <a:off x="10718377"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48" name="Straight Arrow Connector 347"/>
            <p:cNvCxnSpPr/>
            <p:nvPr/>
          </p:nvCxnSpPr>
          <p:spPr>
            <a:xfrm>
              <a:off x="10826773"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49" name="Straight Arrow Connector 348"/>
            <p:cNvCxnSpPr/>
            <p:nvPr/>
          </p:nvCxnSpPr>
          <p:spPr>
            <a:xfrm>
              <a:off x="10935169"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50" name="Straight Arrow Connector 349"/>
            <p:cNvCxnSpPr/>
            <p:nvPr/>
          </p:nvCxnSpPr>
          <p:spPr>
            <a:xfrm>
              <a:off x="11043565" y="2699215"/>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51" name="Straight Arrow Connector 350"/>
            <p:cNvCxnSpPr/>
            <p:nvPr/>
          </p:nvCxnSpPr>
          <p:spPr>
            <a:xfrm>
              <a:off x="11151961" y="2699215"/>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52" name="Straight Arrow Connector 351"/>
            <p:cNvCxnSpPr/>
            <p:nvPr/>
          </p:nvCxnSpPr>
          <p:spPr>
            <a:xfrm>
              <a:off x="11260383" y="2699215"/>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3" name="Straight Arrow Connector 352"/>
            <p:cNvCxnSpPr/>
            <p:nvPr/>
          </p:nvCxnSpPr>
          <p:spPr>
            <a:xfrm>
              <a:off x="11365158" y="2699215"/>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54" name="Straight Connector 353"/>
            <p:cNvCxnSpPr/>
            <p:nvPr/>
          </p:nvCxnSpPr>
          <p:spPr>
            <a:xfrm>
              <a:off x="962737" y="3571707"/>
              <a:ext cx="10429877" cy="0"/>
            </a:xfrm>
            <a:prstGeom prst="line">
              <a:avLst/>
            </a:prstGeom>
            <a:ln w="19050"/>
          </p:spPr>
          <p:style>
            <a:lnRef idx="1">
              <a:schemeClr val="dk1"/>
            </a:lnRef>
            <a:fillRef idx="0">
              <a:schemeClr val="dk1"/>
            </a:fillRef>
            <a:effectRef idx="0">
              <a:schemeClr val="dk1"/>
            </a:effectRef>
            <a:fontRef idx="minor">
              <a:schemeClr val="tx1"/>
            </a:fontRef>
          </p:style>
        </p:cxnSp>
        <p:sp>
          <p:nvSpPr>
            <p:cNvPr id="355" name="Rectangle 354"/>
            <p:cNvSpPr/>
            <p:nvPr/>
          </p:nvSpPr>
          <p:spPr>
            <a:xfrm>
              <a:off x="962737" y="2904955"/>
              <a:ext cx="650376" cy="1666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6" name="Rectangle 355"/>
            <p:cNvSpPr/>
            <p:nvPr/>
          </p:nvSpPr>
          <p:spPr>
            <a:xfrm>
              <a:off x="8918654" y="3236653"/>
              <a:ext cx="2477787" cy="1666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57" name="Rectangle 356"/>
            <p:cNvSpPr/>
            <p:nvPr/>
          </p:nvSpPr>
          <p:spPr>
            <a:xfrm>
              <a:off x="1616154" y="2904955"/>
              <a:ext cx="1013460" cy="666752"/>
            </a:xfrm>
            <a:prstGeom prst="rect">
              <a:avLst/>
            </a:prstGeom>
            <a:solidFill>
              <a:srgbClr val="A5A5A5">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58" name="Rectangle 357"/>
            <p:cNvSpPr/>
            <p:nvPr/>
          </p:nvSpPr>
          <p:spPr>
            <a:xfrm>
              <a:off x="3352244" y="2904955"/>
              <a:ext cx="1013460" cy="666752"/>
            </a:xfrm>
            <a:prstGeom prst="rect">
              <a:avLst/>
            </a:prstGeom>
            <a:solidFill>
              <a:srgbClr val="A5A5A5">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59" name="Rectangle 358"/>
            <p:cNvSpPr/>
            <p:nvPr/>
          </p:nvSpPr>
          <p:spPr>
            <a:xfrm>
              <a:off x="7905194" y="2904955"/>
              <a:ext cx="1013460" cy="666752"/>
            </a:xfrm>
            <a:prstGeom prst="rect">
              <a:avLst/>
            </a:prstGeom>
            <a:solidFill>
              <a:srgbClr val="A5A5A5">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360" name="Straight Arrow Connector 359"/>
            <p:cNvCxnSpPr/>
            <p:nvPr/>
          </p:nvCxnSpPr>
          <p:spPr>
            <a:xfrm>
              <a:off x="943970" y="3669775"/>
              <a:ext cx="1038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61" name="TextBox 360"/>
          <p:cNvSpPr txBox="1"/>
          <p:nvPr/>
        </p:nvSpPr>
        <p:spPr>
          <a:xfrm>
            <a:off x="865053" y="1321357"/>
            <a:ext cx="3833357" cy="369332"/>
          </a:xfrm>
          <a:prstGeom prst="rect">
            <a:avLst/>
          </a:prstGeom>
          <a:noFill/>
        </p:spPr>
        <p:txBody>
          <a:bodyPr wrap="none" rtlCol="0">
            <a:spAutoFit/>
          </a:bodyPr>
          <a:lstStyle/>
          <a:p>
            <a:r>
              <a:rPr lang="en-GB" dirty="0" smtClean="0"/>
              <a:t>Four cache lines, LRU, fully-associative:</a:t>
            </a:r>
            <a:endParaRPr lang="en-GB" dirty="0"/>
          </a:p>
        </p:txBody>
      </p:sp>
      <p:sp>
        <p:nvSpPr>
          <p:cNvPr id="137" name="Rectangle 136"/>
          <p:cNvSpPr/>
          <p:nvPr/>
        </p:nvSpPr>
        <p:spPr>
          <a:xfrm>
            <a:off x="978876" y="4227972"/>
            <a:ext cx="8989684" cy="1577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6" name="Rectangle 135"/>
          <p:cNvSpPr/>
          <p:nvPr/>
        </p:nvSpPr>
        <p:spPr>
          <a:xfrm>
            <a:off x="975884" y="4061280"/>
            <a:ext cx="6174469" cy="1650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5" name="Rectangle 144"/>
          <p:cNvSpPr/>
          <p:nvPr/>
        </p:nvSpPr>
        <p:spPr>
          <a:xfrm>
            <a:off x="3648900" y="3885646"/>
            <a:ext cx="7756861" cy="181228"/>
          </a:xfrm>
          <a:prstGeom prst="rect">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1" name="Rectangle 140"/>
          <p:cNvSpPr/>
          <p:nvPr/>
        </p:nvSpPr>
        <p:spPr>
          <a:xfrm>
            <a:off x="2648831" y="3724130"/>
            <a:ext cx="8756930" cy="1615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5" name="Rectangle 134"/>
          <p:cNvSpPr/>
          <p:nvPr/>
        </p:nvSpPr>
        <p:spPr>
          <a:xfrm>
            <a:off x="975884" y="3894595"/>
            <a:ext cx="2673016" cy="1650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13" name="Straight Arrow Connector 12"/>
          <p:cNvCxnSpPr/>
          <p:nvPr/>
        </p:nvCxnSpPr>
        <p:spPr>
          <a:xfrm>
            <a:off x="975884"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1084280" y="3522166"/>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192676"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a:off x="1301072" y="3522166"/>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p:nvPr/>
        </p:nvCxnSpPr>
        <p:spPr>
          <a:xfrm>
            <a:off x="1409468" y="3522166"/>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1517864"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p:cNvCxnSpPr/>
          <p:nvPr/>
        </p:nvCxnSpPr>
        <p:spPr>
          <a:xfrm>
            <a:off x="1626260"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p:cNvCxnSpPr/>
          <p:nvPr/>
        </p:nvCxnSpPr>
        <p:spPr>
          <a:xfrm>
            <a:off x="1738670"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1" name="Straight Arrow Connector 30"/>
          <p:cNvCxnSpPr/>
          <p:nvPr/>
        </p:nvCxnSpPr>
        <p:spPr>
          <a:xfrm>
            <a:off x="1847066"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2" name="Straight Arrow Connector 31"/>
          <p:cNvCxnSpPr/>
          <p:nvPr/>
        </p:nvCxnSpPr>
        <p:spPr>
          <a:xfrm>
            <a:off x="1955462"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2063858"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4" name="Straight Arrow Connector 33"/>
          <p:cNvCxnSpPr/>
          <p:nvPr/>
        </p:nvCxnSpPr>
        <p:spPr>
          <a:xfrm>
            <a:off x="2172254" y="3522166"/>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a:off x="2280650"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6" name="Straight Arrow Connector 35"/>
          <p:cNvCxnSpPr/>
          <p:nvPr/>
        </p:nvCxnSpPr>
        <p:spPr>
          <a:xfrm>
            <a:off x="2389046"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2673336"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2781732"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8" name="Straight Arrow Connector 47"/>
          <p:cNvCxnSpPr/>
          <p:nvPr/>
        </p:nvCxnSpPr>
        <p:spPr>
          <a:xfrm>
            <a:off x="2890128" y="3522166"/>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9" name="Straight Arrow Connector 48"/>
          <p:cNvCxnSpPr/>
          <p:nvPr/>
        </p:nvCxnSpPr>
        <p:spPr>
          <a:xfrm>
            <a:off x="2998524"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3106920"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1" name="Straight Arrow Connector 50"/>
          <p:cNvCxnSpPr/>
          <p:nvPr/>
        </p:nvCxnSpPr>
        <p:spPr>
          <a:xfrm>
            <a:off x="3215316" y="3522166"/>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2" name="Straight Arrow Connector 51"/>
          <p:cNvCxnSpPr/>
          <p:nvPr/>
        </p:nvCxnSpPr>
        <p:spPr>
          <a:xfrm>
            <a:off x="3323712"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3" name="Straight Arrow Connector 52"/>
          <p:cNvCxnSpPr/>
          <p:nvPr/>
        </p:nvCxnSpPr>
        <p:spPr>
          <a:xfrm>
            <a:off x="3432108"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4" name="Straight Arrow Connector 53"/>
          <p:cNvCxnSpPr/>
          <p:nvPr/>
        </p:nvCxnSpPr>
        <p:spPr>
          <a:xfrm>
            <a:off x="3540504"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5" name="Straight Arrow Connector 54"/>
          <p:cNvCxnSpPr/>
          <p:nvPr/>
        </p:nvCxnSpPr>
        <p:spPr>
          <a:xfrm>
            <a:off x="3648900"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6" name="Straight Arrow Connector 55"/>
          <p:cNvCxnSpPr/>
          <p:nvPr/>
        </p:nvCxnSpPr>
        <p:spPr>
          <a:xfrm>
            <a:off x="3757296"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7" name="Straight Arrow Connector 56"/>
          <p:cNvCxnSpPr/>
          <p:nvPr/>
        </p:nvCxnSpPr>
        <p:spPr>
          <a:xfrm>
            <a:off x="3865692"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3974088"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9" name="Straight Arrow Connector 58"/>
          <p:cNvCxnSpPr/>
          <p:nvPr/>
        </p:nvCxnSpPr>
        <p:spPr>
          <a:xfrm>
            <a:off x="4082484"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0" name="Straight Arrow Connector 59"/>
          <p:cNvCxnSpPr/>
          <p:nvPr/>
        </p:nvCxnSpPr>
        <p:spPr>
          <a:xfrm>
            <a:off x="4190880"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1" name="Straight Arrow Connector 60"/>
          <p:cNvCxnSpPr/>
          <p:nvPr/>
        </p:nvCxnSpPr>
        <p:spPr>
          <a:xfrm>
            <a:off x="4299276"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2" name="Straight Arrow Connector 61"/>
          <p:cNvCxnSpPr/>
          <p:nvPr/>
        </p:nvCxnSpPr>
        <p:spPr>
          <a:xfrm>
            <a:off x="4407672"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4516068"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4" name="Straight Arrow Connector 63"/>
          <p:cNvCxnSpPr/>
          <p:nvPr/>
        </p:nvCxnSpPr>
        <p:spPr>
          <a:xfrm>
            <a:off x="4624464"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5" name="Straight Arrow Connector 64"/>
          <p:cNvCxnSpPr/>
          <p:nvPr/>
        </p:nvCxnSpPr>
        <p:spPr>
          <a:xfrm>
            <a:off x="4732860"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6" name="Straight Arrow Connector 65"/>
          <p:cNvCxnSpPr/>
          <p:nvPr/>
        </p:nvCxnSpPr>
        <p:spPr>
          <a:xfrm>
            <a:off x="4841256"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4949652"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68" name="Straight Arrow Connector 67"/>
          <p:cNvCxnSpPr/>
          <p:nvPr/>
        </p:nvCxnSpPr>
        <p:spPr>
          <a:xfrm>
            <a:off x="5058048"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9" name="Straight Arrow Connector 68"/>
          <p:cNvCxnSpPr/>
          <p:nvPr/>
        </p:nvCxnSpPr>
        <p:spPr>
          <a:xfrm>
            <a:off x="5166444"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0" name="Straight Arrow Connector 69"/>
          <p:cNvCxnSpPr/>
          <p:nvPr/>
        </p:nvCxnSpPr>
        <p:spPr>
          <a:xfrm>
            <a:off x="5274840"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1" name="Straight Arrow Connector 70"/>
          <p:cNvCxnSpPr/>
          <p:nvPr/>
        </p:nvCxnSpPr>
        <p:spPr>
          <a:xfrm>
            <a:off x="5383236"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p:cNvCxnSpPr/>
          <p:nvPr/>
        </p:nvCxnSpPr>
        <p:spPr>
          <a:xfrm>
            <a:off x="5491632"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3" name="Straight Arrow Connector 72"/>
          <p:cNvCxnSpPr/>
          <p:nvPr/>
        </p:nvCxnSpPr>
        <p:spPr>
          <a:xfrm>
            <a:off x="5600028"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a:off x="5708424"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5" name="Straight Arrow Connector 74"/>
          <p:cNvCxnSpPr/>
          <p:nvPr/>
        </p:nvCxnSpPr>
        <p:spPr>
          <a:xfrm>
            <a:off x="5816820"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6" name="Straight Arrow Connector 75"/>
          <p:cNvCxnSpPr/>
          <p:nvPr/>
        </p:nvCxnSpPr>
        <p:spPr>
          <a:xfrm>
            <a:off x="5925216"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7" name="Straight Arrow Connector 76"/>
          <p:cNvCxnSpPr/>
          <p:nvPr/>
        </p:nvCxnSpPr>
        <p:spPr>
          <a:xfrm>
            <a:off x="6033612"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78" name="Straight Arrow Connector 77"/>
          <p:cNvCxnSpPr/>
          <p:nvPr/>
        </p:nvCxnSpPr>
        <p:spPr>
          <a:xfrm>
            <a:off x="6142008" y="3522166"/>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p:nvPr/>
        </p:nvCxnSpPr>
        <p:spPr>
          <a:xfrm>
            <a:off x="6254418"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9" name="Straight Arrow Connector 88"/>
          <p:cNvCxnSpPr/>
          <p:nvPr/>
        </p:nvCxnSpPr>
        <p:spPr>
          <a:xfrm>
            <a:off x="6362814" y="3522166"/>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0" name="Straight Arrow Connector 89"/>
          <p:cNvCxnSpPr/>
          <p:nvPr/>
        </p:nvCxnSpPr>
        <p:spPr>
          <a:xfrm>
            <a:off x="6471210"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1" name="Straight Arrow Connector 90"/>
          <p:cNvCxnSpPr/>
          <p:nvPr/>
        </p:nvCxnSpPr>
        <p:spPr>
          <a:xfrm>
            <a:off x="6579606"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2" name="Straight Arrow Connector 91"/>
          <p:cNvCxnSpPr/>
          <p:nvPr/>
        </p:nvCxnSpPr>
        <p:spPr>
          <a:xfrm>
            <a:off x="6688002"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3" name="Straight Arrow Connector 92"/>
          <p:cNvCxnSpPr/>
          <p:nvPr/>
        </p:nvCxnSpPr>
        <p:spPr>
          <a:xfrm>
            <a:off x="6796398" y="3522166"/>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4" name="Straight Arrow Connector 93"/>
          <p:cNvCxnSpPr/>
          <p:nvPr/>
        </p:nvCxnSpPr>
        <p:spPr>
          <a:xfrm>
            <a:off x="6904794" y="3522166"/>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p:nvPr/>
        </p:nvCxnSpPr>
        <p:spPr>
          <a:xfrm>
            <a:off x="7013190"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6" name="Straight Arrow Connector 95"/>
          <p:cNvCxnSpPr/>
          <p:nvPr/>
        </p:nvCxnSpPr>
        <p:spPr>
          <a:xfrm>
            <a:off x="7121586"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7" name="Straight Arrow Connector 96"/>
          <p:cNvCxnSpPr/>
          <p:nvPr/>
        </p:nvCxnSpPr>
        <p:spPr>
          <a:xfrm>
            <a:off x="7229982"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98" name="Straight Arrow Connector 97"/>
          <p:cNvCxnSpPr/>
          <p:nvPr/>
        </p:nvCxnSpPr>
        <p:spPr>
          <a:xfrm>
            <a:off x="7338378"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9" name="Straight Arrow Connector 98"/>
          <p:cNvCxnSpPr/>
          <p:nvPr/>
        </p:nvCxnSpPr>
        <p:spPr>
          <a:xfrm>
            <a:off x="7446774"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0" name="Straight Arrow Connector 99"/>
          <p:cNvCxnSpPr/>
          <p:nvPr/>
        </p:nvCxnSpPr>
        <p:spPr>
          <a:xfrm>
            <a:off x="7555170"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1" name="Straight Arrow Connector 100"/>
          <p:cNvCxnSpPr/>
          <p:nvPr/>
        </p:nvCxnSpPr>
        <p:spPr>
          <a:xfrm>
            <a:off x="7663566"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7771962"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3" name="Straight Arrow Connector 102"/>
          <p:cNvCxnSpPr/>
          <p:nvPr/>
        </p:nvCxnSpPr>
        <p:spPr>
          <a:xfrm>
            <a:off x="7880358"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a:off x="7988754"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p:cNvCxnSpPr/>
          <p:nvPr/>
        </p:nvCxnSpPr>
        <p:spPr>
          <a:xfrm>
            <a:off x="8097150"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a:off x="8205546"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7" name="Straight Arrow Connector 106"/>
          <p:cNvCxnSpPr/>
          <p:nvPr/>
        </p:nvCxnSpPr>
        <p:spPr>
          <a:xfrm>
            <a:off x="8313942" y="3522166"/>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8" name="Straight Arrow Connector 107"/>
          <p:cNvCxnSpPr/>
          <p:nvPr/>
        </p:nvCxnSpPr>
        <p:spPr>
          <a:xfrm>
            <a:off x="8422338" y="3522166"/>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9" name="Straight Arrow Connector 108"/>
          <p:cNvCxnSpPr/>
          <p:nvPr/>
        </p:nvCxnSpPr>
        <p:spPr>
          <a:xfrm>
            <a:off x="8530760" y="3522166"/>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6" name="Straight Arrow Connector 125"/>
          <p:cNvCxnSpPr/>
          <p:nvPr/>
        </p:nvCxnSpPr>
        <p:spPr>
          <a:xfrm>
            <a:off x="8635535" y="3522166"/>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a:off x="594172" y="4392984"/>
            <a:ext cx="11125200" cy="0"/>
          </a:xfrm>
          <a:prstGeom prst="line">
            <a:avLst/>
          </a:prstGeom>
          <a:ln w="38100"/>
        </p:spPr>
        <p:style>
          <a:lnRef idx="1">
            <a:schemeClr val="dk1"/>
          </a:lnRef>
          <a:fillRef idx="0">
            <a:schemeClr val="dk1"/>
          </a:fillRef>
          <a:effectRef idx="0">
            <a:schemeClr val="dk1"/>
          </a:effectRef>
          <a:fontRef idx="minor">
            <a:schemeClr val="tx1"/>
          </a:fontRef>
        </p:style>
      </p:cxnSp>
      <p:sp>
        <p:nvSpPr>
          <p:cNvPr id="134" name="Rectangle 133"/>
          <p:cNvSpPr/>
          <p:nvPr/>
        </p:nvSpPr>
        <p:spPr>
          <a:xfrm>
            <a:off x="975883" y="3727906"/>
            <a:ext cx="1668153" cy="1650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1" name="Rectangle 150"/>
          <p:cNvSpPr/>
          <p:nvPr/>
        </p:nvSpPr>
        <p:spPr>
          <a:xfrm>
            <a:off x="7150354" y="4068552"/>
            <a:ext cx="4255407" cy="1556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318" name="Straight Arrow Connector 317"/>
          <p:cNvCxnSpPr/>
          <p:nvPr/>
        </p:nvCxnSpPr>
        <p:spPr>
          <a:xfrm>
            <a:off x="8743422" y="3518390"/>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19" name="Straight Arrow Connector 318"/>
          <p:cNvCxnSpPr/>
          <p:nvPr/>
        </p:nvCxnSpPr>
        <p:spPr>
          <a:xfrm>
            <a:off x="8851818" y="3518390"/>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20" name="Straight Arrow Connector 319"/>
          <p:cNvCxnSpPr/>
          <p:nvPr/>
        </p:nvCxnSpPr>
        <p:spPr>
          <a:xfrm>
            <a:off x="8960214" y="3518390"/>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1" name="Straight Arrow Connector 320"/>
          <p:cNvCxnSpPr/>
          <p:nvPr/>
        </p:nvCxnSpPr>
        <p:spPr>
          <a:xfrm>
            <a:off x="9068610" y="3518390"/>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2" name="Straight Arrow Connector 321"/>
          <p:cNvCxnSpPr/>
          <p:nvPr/>
        </p:nvCxnSpPr>
        <p:spPr>
          <a:xfrm>
            <a:off x="9177006" y="3518390"/>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3" name="Straight Arrow Connector 322"/>
          <p:cNvCxnSpPr/>
          <p:nvPr/>
        </p:nvCxnSpPr>
        <p:spPr>
          <a:xfrm>
            <a:off x="9285402" y="3518390"/>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24" name="Straight Arrow Connector 323"/>
          <p:cNvCxnSpPr/>
          <p:nvPr/>
        </p:nvCxnSpPr>
        <p:spPr>
          <a:xfrm>
            <a:off x="9393798" y="3518390"/>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25" name="Straight Arrow Connector 324"/>
          <p:cNvCxnSpPr/>
          <p:nvPr/>
        </p:nvCxnSpPr>
        <p:spPr>
          <a:xfrm>
            <a:off x="9502220" y="3518390"/>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6" name="Straight Arrow Connector 325"/>
          <p:cNvCxnSpPr/>
          <p:nvPr/>
        </p:nvCxnSpPr>
        <p:spPr>
          <a:xfrm>
            <a:off x="9606995" y="3518390"/>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33" name="Straight Arrow Connector 332"/>
          <p:cNvCxnSpPr/>
          <p:nvPr/>
        </p:nvCxnSpPr>
        <p:spPr>
          <a:xfrm>
            <a:off x="994043" y="4670165"/>
            <a:ext cx="1038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4" name="TextBox 333"/>
          <p:cNvSpPr txBox="1"/>
          <p:nvPr/>
        </p:nvSpPr>
        <p:spPr>
          <a:xfrm>
            <a:off x="10762822" y="4656797"/>
            <a:ext cx="614271" cy="369332"/>
          </a:xfrm>
          <a:prstGeom prst="rect">
            <a:avLst/>
          </a:prstGeom>
          <a:noFill/>
        </p:spPr>
        <p:txBody>
          <a:bodyPr wrap="none" rtlCol="0">
            <a:spAutoFit/>
          </a:bodyPr>
          <a:lstStyle/>
          <a:p>
            <a:r>
              <a:rPr lang="en-GB" dirty="0" smtClean="0"/>
              <a:t>time</a:t>
            </a:r>
            <a:endParaRPr lang="en-GB" dirty="0"/>
          </a:p>
        </p:txBody>
      </p:sp>
      <p:sp>
        <p:nvSpPr>
          <p:cNvPr id="181" name="Rectangle 180"/>
          <p:cNvSpPr/>
          <p:nvPr/>
        </p:nvSpPr>
        <p:spPr>
          <a:xfrm>
            <a:off x="1629301" y="4410566"/>
            <a:ext cx="1008346" cy="1700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2" name="Rectangle 181"/>
          <p:cNvSpPr/>
          <p:nvPr/>
        </p:nvSpPr>
        <p:spPr>
          <a:xfrm>
            <a:off x="2644036" y="4413561"/>
            <a:ext cx="1008346" cy="170077"/>
          </a:xfrm>
          <a:prstGeom prst="rect">
            <a:avLst/>
          </a:prstGeom>
          <a:solidFill>
            <a:srgbClr val="7030A0"/>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3" name="Rectangle 182"/>
          <p:cNvSpPr/>
          <p:nvPr/>
        </p:nvSpPr>
        <p:spPr>
          <a:xfrm>
            <a:off x="6142008" y="4410566"/>
            <a:ext cx="1008346" cy="1700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6" name="Rectangle 185"/>
          <p:cNvSpPr/>
          <p:nvPr/>
        </p:nvSpPr>
        <p:spPr>
          <a:xfrm>
            <a:off x="8960214" y="4408893"/>
            <a:ext cx="1008346" cy="1700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7" name="Rectangle 186"/>
          <p:cNvSpPr/>
          <p:nvPr/>
        </p:nvSpPr>
        <p:spPr>
          <a:xfrm>
            <a:off x="9968560" y="4222553"/>
            <a:ext cx="1437201" cy="1498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62" name="Rectangle 361"/>
          <p:cNvSpPr/>
          <p:nvPr/>
        </p:nvSpPr>
        <p:spPr>
          <a:xfrm>
            <a:off x="2383520" y="3736974"/>
            <a:ext cx="260516" cy="626686"/>
          </a:xfrm>
          <a:prstGeom prst="rect">
            <a:avLst/>
          </a:prstGeom>
          <a:solidFill>
            <a:srgbClr val="A5A5A5">
              <a:alpha val="74902"/>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3" name="TextBox 362"/>
          <p:cNvSpPr txBox="1"/>
          <p:nvPr/>
        </p:nvSpPr>
        <p:spPr>
          <a:xfrm>
            <a:off x="10736537" y="2849777"/>
            <a:ext cx="614271" cy="369332"/>
          </a:xfrm>
          <a:prstGeom prst="rect">
            <a:avLst/>
          </a:prstGeom>
          <a:noFill/>
        </p:spPr>
        <p:txBody>
          <a:bodyPr wrap="none" rtlCol="0">
            <a:spAutoFit/>
          </a:bodyPr>
          <a:lstStyle/>
          <a:p>
            <a:r>
              <a:rPr lang="en-GB" dirty="0" smtClean="0"/>
              <a:t>time</a:t>
            </a:r>
            <a:endParaRPr lang="en-GB" dirty="0"/>
          </a:p>
        </p:txBody>
      </p:sp>
      <p:sp>
        <p:nvSpPr>
          <p:cNvPr id="364" name="TextBox 363"/>
          <p:cNvSpPr txBox="1"/>
          <p:nvPr/>
        </p:nvSpPr>
        <p:spPr>
          <a:xfrm>
            <a:off x="962736" y="4885775"/>
            <a:ext cx="10947506"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MSHRs widen reuse window</a:t>
            </a:r>
          </a:p>
          <a:p>
            <a:pPr marL="285750" indent="-285750">
              <a:buFont typeface="Arial" panose="020B0604020202020204" pitchFamily="34" charset="0"/>
              <a:buChar char="•"/>
            </a:pPr>
            <a:r>
              <a:rPr lang="en-GB" dirty="0" smtClean="0"/>
              <a:t>Fewer stalls, wasted cycles less sensitive to memory latency</a:t>
            </a:r>
          </a:p>
          <a:p>
            <a:pPr marL="285750" indent="-285750">
              <a:buFont typeface="Arial" panose="020B0604020202020204" pitchFamily="34" charset="0"/>
              <a:buChar char="•"/>
            </a:pPr>
            <a:r>
              <a:rPr lang="en-GB" dirty="0" smtClean="0"/>
              <a:t>In terms of reuse, if memory has long latency, or if it can’t keep up with requests, </a:t>
            </a:r>
            <a:r>
              <a:rPr lang="en-GB" b="1" dirty="0" smtClean="0"/>
              <a:t>1 MSHR </a:t>
            </a:r>
            <a:r>
              <a:rPr lang="en-GB" b="1" dirty="0"/>
              <a:t>≈ 1 more cache </a:t>
            </a:r>
            <a:r>
              <a:rPr lang="en-GB" b="1" dirty="0" smtClean="0"/>
              <a:t>line </a:t>
            </a:r>
          </a:p>
          <a:p>
            <a:pPr marL="742950" lvl="1" indent="-285750">
              <a:buFont typeface="Arial" panose="020B0604020202020204" pitchFamily="34" charset="0"/>
              <a:buChar char="•"/>
            </a:pPr>
            <a:r>
              <a:rPr lang="en-GB" b="1" dirty="0" smtClean="0"/>
              <a:t>1 </a:t>
            </a:r>
            <a:r>
              <a:rPr lang="en-GB" b="1" dirty="0"/>
              <a:t>cache line = 100s of bits</a:t>
            </a:r>
          </a:p>
          <a:p>
            <a:pPr marL="742950" lvl="1" indent="-285750">
              <a:buFont typeface="Arial" panose="020B0604020202020204" pitchFamily="34" charset="0"/>
              <a:buChar char="•"/>
            </a:pPr>
            <a:r>
              <a:rPr lang="en-GB" b="1" dirty="0"/>
              <a:t>1 MSHR = 10s of bits</a:t>
            </a:r>
          </a:p>
        </p:txBody>
      </p:sp>
      <p:cxnSp>
        <p:nvCxnSpPr>
          <p:cNvPr id="12" name="Straight Connector 11"/>
          <p:cNvCxnSpPr/>
          <p:nvPr/>
        </p:nvCxnSpPr>
        <p:spPr>
          <a:xfrm>
            <a:off x="8635535" y="3210745"/>
            <a:ext cx="0" cy="1712258"/>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65" name="Straight Connector 364"/>
          <p:cNvCxnSpPr/>
          <p:nvPr/>
        </p:nvCxnSpPr>
        <p:spPr>
          <a:xfrm>
            <a:off x="11388581" y="1430623"/>
            <a:ext cx="0" cy="1712258"/>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8635535" y="3210745"/>
            <a:ext cx="2741558" cy="203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rot="21347688">
            <a:off x="9429375" y="2975625"/>
            <a:ext cx="992579" cy="369332"/>
          </a:xfrm>
          <a:prstGeom prst="rect">
            <a:avLst/>
          </a:prstGeom>
          <a:noFill/>
        </p:spPr>
        <p:txBody>
          <a:bodyPr wrap="none" rtlCol="0">
            <a:spAutoFit/>
          </a:bodyPr>
          <a:lstStyle/>
          <a:p>
            <a:r>
              <a:rPr lang="en-GB" dirty="0" smtClean="0"/>
              <a:t>speedup</a:t>
            </a:r>
            <a:endParaRPr lang="en-GB" dirty="0"/>
          </a:p>
        </p:txBody>
      </p:sp>
      <p:sp>
        <p:nvSpPr>
          <p:cNvPr id="366" name="TextBox 365"/>
          <p:cNvSpPr txBox="1"/>
          <p:nvPr/>
        </p:nvSpPr>
        <p:spPr>
          <a:xfrm>
            <a:off x="8410" y="6311457"/>
            <a:ext cx="11248592" cy="461665"/>
          </a:xfrm>
          <a:prstGeom prst="rect">
            <a:avLst/>
          </a:prstGeom>
          <a:noFill/>
        </p:spPr>
        <p:txBody>
          <a:bodyPr wrap="none" rtlCol="0">
            <a:spAutoFit/>
          </a:bodyPr>
          <a:lstStyle/>
          <a:p>
            <a:r>
              <a:rPr lang="en-GB" sz="2400" b="1" dirty="0" smtClean="0"/>
              <a:t>→ Adding MSHRs can be more cost-effective than enlarging the cache, if hit rate is low </a:t>
            </a:r>
            <a:endParaRPr lang="en-GB" sz="2400" b="1" dirty="0"/>
          </a:p>
        </p:txBody>
      </p:sp>
      <p:cxnSp>
        <p:nvCxnSpPr>
          <p:cNvPr id="367" name="Straight Arrow Connector 366"/>
          <p:cNvCxnSpPr/>
          <p:nvPr/>
        </p:nvCxnSpPr>
        <p:spPr>
          <a:xfrm>
            <a:off x="9717197" y="3518390"/>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68" name="Straight Arrow Connector 367"/>
          <p:cNvCxnSpPr/>
          <p:nvPr/>
        </p:nvCxnSpPr>
        <p:spPr>
          <a:xfrm>
            <a:off x="9825593" y="3518390"/>
            <a:ext cx="0" cy="2057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69" name="Straight Arrow Connector 368"/>
          <p:cNvCxnSpPr/>
          <p:nvPr/>
        </p:nvCxnSpPr>
        <p:spPr>
          <a:xfrm>
            <a:off x="9933989" y="3518390"/>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70" name="Straight Arrow Connector 369"/>
          <p:cNvCxnSpPr/>
          <p:nvPr/>
        </p:nvCxnSpPr>
        <p:spPr>
          <a:xfrm>
            <a:off x="10042385" y="3518390"/>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1" name="Straight Arrow Connector 370"/>
          <p:cNvCxnSpPr/>
          <p:nvPr/>
        </p:nvCxnSpPr>
        <p:spPr>
          <a:xfrm>
            <a:off x="10150781" y="3518390"/>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72" name="Straight Arrow Connector 371"/>
          <p:cNvCxnSpPr/>
          <p:nvPr/>
        </p:nvCxnSpPr>
        <p:spPr>
          <a:xfrm>
            <a:off x="10259177" y="3518390"/>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73" name="Straight Arrow Connector 372"/>
          <p:cNvCxnSpPr/>
          <p:nvPr/>
        </p:nvCxnSpPr>
        <p:spPr>
          <a:xfrm>
            <a:off x="10367573" y="3518390"/>
            <a:ext cx="0" cy="205740"/>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374" name="Straight Arrow Connector 373"/>
          <p:cNvCxnSpPr/>
          <p:nvPr/>
        </p:nvCxnSpPr>
        <p:spPr>
          <a:xfrm>
            <a:off x="10475969" y="3518390"/>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5" name="Straight Arrow Connector 374"/>
          <p:cNvCxnSpPr/>
          <p:nvPr/>
        </p:nvCxnSpPr>
        <p:spPr>
          <a:xfrm>
            <a:off x="10584365" y="3518390"/>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6" name="Straight Arrow Connector 375"/>
          <p:cNvCxnSpPr/>
          <p:nvPr/>
        </p:nvCxnSpPr>
        <p:spPr>
          <a:xfrm>
            <a:off x="10692761" y="3518390"/>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7" name="Straight Arrow Connector 376"/>
          <p:cNvCxnSpPr/>
          <p:nvPr/>
        </p:nvCxnSpPr>
        <p:spPr>
          <a:xfrm>
            <a:off x="10796558" y="3518390"/>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8" name="Straight Arrow Connector 377"/>
          <p:cNvCxnSpPr/>
          <p:nvPr/>
        </p:nvCxnSpPr>
        <p:spPr>
          <a:xfrm>
            <a:off x="10908968" y="3518390"/>
            <a:ext cx="0" cy="20574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9" name="Straight Arrow Connector 378"/>
          <p:cNvCxnSpPr/>
          <p:nvPr/>
        </p:nvCxnSpPr>
        <p:spPr>
          <a:xfrm>
            <a:off x="11017364" y="3518390"/>
            <a:ext cx="0" cy="2057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0" name="Straight Arrow Connector 379"/>
          <p:cNvCxnSpPr/>
          <p:nvPr/>
        </p:nvCxnSpPr>
        <p:spPr>
          <a:xfrm>
            <a:off x="11125760" y="3518390"/>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81" name="Straight Arrow Connector 380"/>
          <p:cNvCxnSpPr/>
          <p:nvPr/>
        </p:nvCxnSpPr>
        <p:spPr>
          <a:xfrm>
            <a:off x="11234156" y="3518390"/>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89" name="Straight Arrow Connector 388"/>
          <p:cNvCxnSpPr/>
          <p:nvPr/>
        </p:nvCxnSpPr>
        <p:spPr>
          <a:xfrm>
            <a:off x="11331758" y="3518390"/>
            <a:ext cx="0" cy="20574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92" name="TextBox 391"/>
          <p:cNvSpPr txBox="1"/>
          <p:nvPr/>
        </p:nvSpPr>
        <p:spPr>
          <a:xfrm>
            <a:off x="1459920" y="1538025"/>
            <a:ext cx="381836" cy="369332"/>
          </a:xfrm>
          <a:prstGeom prst="rect">
            <a:avLst/>
          </a:prstGeom>
          <a:noFill/>
        </p:spPr>
        <p:txBody>
          <a:bodyPr wrap="none" rtlCol="0">
            <a:spAutoFit/>
          </a:bodyPr>
          <a:lstStyle/>
          <a:p>
            <a:r>
              <a:rPr lang="en-GB" dirty="0" smtClean="0">
                <a:solidFill>
                  <a:schemeClr val="accent6"/>
                </a:solidFill>
              </a:rPr>
              <a:t>M</a:t>
            </a:r>
            <a:endParaRPr lang="en-GB" dirty="0">
              <a:solidFill>
                <a:schemeClr val="accent6"/>
              </a:solidFill>
            </a:endParaRPr>
          </a:p>
        </p:txBody>
      </p:sp>
      <p:sp>
        <p:nvSpPr>
          <p:cNvPr id="393" name="TextBox 392"/>
          <p:cNvSpPr txBox="1"/>
          <p:nvPr/>
        </p:nvSpPr>
        <p:spPr>
          <a:xfrm>
            <a:off x="3187316" y="1538025"/>
            <a:ext cx="381836" cy="369332"/>
          </a:xfrm>
          <a:prstGeom prst="rect">
            <a:avLst/>
          </a:prstGeom>
          <a:noFill/>
        </p:spPr>
        <p:txBody>
          <a:bodyPr wrap="none" rtlCol="0">
            <a:spAutoFit/>
          </a:bodyPr>
          <a:lstStyle/>
          <a:p>
            <a:r>
              <a:rPr lang="en-GB" dirty="0" smtClean="0">
                <a:solidFill>
                  <a:srgbClr val="7030A0"/>
                </a:solidFill>
              </a:rPr>
              <a:t>M</a:t>
            </a:r>
            <a:endParaRPr lang="en-GB" dirty="0">
              <a:solidFill>
                <a:srgbClr val="7030A0"/>
              </a:solidFill>
            </a:endParaRPr>
          </a:p>
        </p:txBody>
      </p:sp>
      <p:sp>
        <p:nvSpPr>
          <p:cNvPr id="394" name="TextBox 393"/>
          <p:cNvSpPr txBox="1"/>
          <p:nvPr/>
        </p:nvSpPr>
        <p:spPr>
          <a:xfrm>
            <a:off x="7743292" y="1538025"/>
            <a:ext cx="381836" cy="369332"/>
          </a:xfrm>
          <a:prstGeom prst="rect">
            <a:avLst/>
          </a:prstGeom>
          <a:noFill/>
        </p:spPr>
        <p:txBody>
          <a:bodyPr wrap="none" rtlCol="0">
            <a:spAutoFit/>
          </a:bodyPr>
          <a:lstStyle/>
          <a:p>
            <a:r>
              <a:rPr lang="en-GB" dirty="0" smtClean="0">
                <a:solidFill>
                  <a:schemeClr val="accent2"/>
                </a:solidFill>
              </a:rPr>
              <a:t>M</a:t>
            </a:r>
            <a:endParaRPr lang="en-GB" dirty="0">
              <a:solidFill>
                <a:schemeClr val="accent2"/>
              </a:solidFill>
            </a:endParaRPr>
          </a:p>
        </p:txBody>
      </p:sp>
      <p:sp>
        <p:nvSpPr>
          <p:cNvPr id="395" name="TextBox 394"/>
          <p:cNvSpPr txBox="1"/>
          <p:nvPr/>
        </p:nvSpPr>
        <p:spPr>
          <a:xfrm>
            <a:off x="1444782" y="3248463"/>
            <a:ext cx="381836" cy="369332"/>
          </a:xfrm>
          <a:prstGeom prst="rect">
            <a:avLst/>
          </a:prstGeom>
          <a:noFill/>
        </p:spPr>
        <p:txBody>
          <a:bodyPr wrap="none" rtlCol="0">
            <a:spAutoFit/>
          </a:bodyPr>
          <a:lstStyle/>
          <a:p>
            <a:r>
              <a:rPr lang="en-GB" dirty="0" smtClean="0">
                <a:solidFill>
                  <a:schemeClr val="accent6"/>
                </a:solidFill>
              </a:rPr>
              <a:t>M</a:t>
            </a:r>
            <a:endParaRPr lang="en-GB" dirty="0">
              <a:solidFill>
                <a:schemeClr val="accent6"/>
              </a:solidFill>
            </a:endParaRPr>
          </a:p>
        </p:txBody>
      </p:sp>
      <p:sp>
        <p:nvSpPr>
          <p:cNvPr id="396" name="TextBox 395"/>
          <p:cNvSpPr txBox="1"/>
          <p:nvPr/>
        </p:nvSpPr>
        <p:spPr>
          <a:xfrm>
            <a:off x="2194869" y="3255704"/>
            <a:ext cx="381836" cy="369332"/>
          </a:xfrm>
          <a:prstGeom prst="rect">
            <a:avLst/>
          </a:prstGeom>
          <a:noFill/>
        </p:spPr>
        <p:txBody>
          <a:bodyPr wrap="none" rtlCol="0">
            <a:spAutoFit/>
          </a:bodyPr>
          <a:lstStyle/>
          <a:p>
            <a:r>
              <a:rPr lang="en-GB" dirty="0" smtClean="0">
                <a:solidFill>
                  <a:srgbClr val="7030A0"/>
                </a:solidFill>
              </a:rPr>
              <a:t>M</a:t>
            </a:r>
            <a:endParaRPr lang="en-GB" dirty="0">
              <a:solidFill>
                <a:srgbClr val="7030A0"/>
              </a:solidFill>
            </a:endParaRPr>
          </a:p>
        </p:txBody>
      </p:sp>
      <p:sp>
        <p:nvSpPr>
          <p:cNvPr id="397" name="TextBox 396"/>
          <p:cNvSpPr txBox="1"/>
          <p:nvPr/>
        </p:nvSpPr>
        <p:spPr>
          <a:xfrm>
            <a:off x="5961194" y="3255704"/>
            <a:ext cx="381836" cy="369332"/>
          </a:xfrm>
          <a:prstGeom prst="rect">
            <a:avLst/>
          </a:prstGeom>
          <a:noFill/>
        </p:spPr>
        <p:txBody>
          <a:bodyPr wrap="none" rtlCol="0">
            <a:spAutoFit/>
          </a:bodyPr>
          <a:lstStyle/>
          <a:p>
            <a:r>
              <a:rPr lang="en-GB" dirty="0" smtClean="0">
                <a:solidFill>
                  <a:schemeClr val="accent2"/>
                </a:solidFill>
              </a:rPr>
              <a:t>M</a:t>
            </a:r>
            <a:endParaRPr lang="en-GB" dirty="0">
              <a:solidFill>
                <a:schemeClr val="accent2"/>
              </a:solidFill>
            </a:endParaRPr>
          </a:p>
        </p:txBody>
      </p:sp>
      <p:sp>
        <p:nvSpPr>
          <p:cNvPr id="398" name="TextBox 397"/>
          <p:cNvSpPr txBox="1"/>
          <p:nvPr/>
        </p:nvSpPr>
        <p:spPr>
          <a:xfrm>
            <a:off x="8766834" y="3232396"/>
            <a:ext cx="381836" cy="369332"/>
          </a:xfrm>
          <a:prstGeom prst="rect">
            <a:avLst/>
          </a:prstGeom>
          <a:noFill/>
        </p:spPr>
        <p:txBody>
          <a:bodyPr wrap="none" rtlCol="0">
            <a:spAutoFit/>
          </a:bodyPr>
          <a:lstStyle/>
          <a:p>
            <a:r>
              <a:rPr lang="en-GB" dirty="0" smtClean="0">
                <a:solidFill>
                  <a:schemeClr val="accent4"/>
                </a:solidFill>
              </a:rPr>
              <a:t>M</a:t>
            </a:r>
            <a:endParaRPr lang="en-GB" dirty="0">
              <a:solidFill>
                <a:schemeClr val="accent4"/>
              </a:solidFill>
            </a:endParaRPr>
          </a:p>
        </p:txBody>
      </p:sp>
      <p:sp>
        <p:nvSpPr>
          <p:cNvPr id="399" name="Rectangle 398"/>
          <p:cNvSpPr/>
          <p:nvPr/>
        </p:nvSpPr>
        <p:spPr>
          <a:xfrm>
            <a:off x="1637541" y="3719172"/>
            <a:ext cx="9884129" cy="666540"/>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0" name="Rectangle 399"/>
          <p:cNvSpPr/>
          <p:nvPr/>
        </p:nvSpPr>
        <p:spPr>
          <a:xfrm>
            <a:off x="2389046" y="3722455"/>
            <a:ext cx="9330327" cy="660860"/>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1" name="Rectangle 400"/>
          <p:cNvSpPr/>
          <p:nvPr/>
        </p:nvSpPr>
        <p:spPr>
          <a:xfrm>
            <a:off x="2642221" y="3711898"/>
            <a:ext cx="8772986" cy="673814"/>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51210236"/>
      </p:ext>
    </p:extLst>
  </p:cSld>
  <p:clrMapOvr>
    <a:masterClrMapping/>
  </p:clrMapOvr>
  <mc:AlternateContent xmlns:mc="http://schemas.openxmlformats.org/markup-compatibility/2006" xmlns:p14="http://schemas.microsoft.com/office/powerpoint/2010/main">
    <mc:Choice Requires="p14">
      <p:transition spd="slow" p14:dur="2000" advTm="4247"/>
    </mc:Choice>
    <mc:Fallback xmlns="">
      <p:transition spd="slow" advTm="42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5"/>
                                        </p:tgtEl>
                                        <p:attrNameLst>
                                          <p:attrName>style.visibility</p:attrName>
                                        </p:attrNameLst>
                                      </p:cBhvr>
                                      <p:to>
                                        <p:strVal val="visible"/>
                                      </p:to>
                                    </p:set>
                                    <p:animEffect transition="in" filter="fade">
                                      <p:cBhvr>
                                        <p:cTn id="31" dur="500"/>
                                        <p:tgtEl>
                                          <p:spTgt spid="39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500"/>
                                        <p:tgtEl>
                                          <p:spTgt spid="1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fade">
                                      <p:cBhvr>
                                        <p:cTn id="40" dur="500"/>
                                        <p:tgtEl>
                                          <p:spTgt spid="1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fade">
                                      <p:cBhvr>
                                        <p:cTn id="43" dur="500"/>
                                        <p:tgtEl>
                                          <p:spTgt spid="137"/>
                                        </p:tgtEl>
                                      </p:cBhvr>
                                    </p:animEffect>
                                  </p:childTnLst>
                                </p:cTn>
                              </p:par>
                              <p:par>
                                <p:cTn id="44" presetID="10" presetClass="entr" presetSubtype="0" fill="hold" nodeType="with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fade">
                                      <p:cBhvr>
                                        <p:cTn id="46" dur="500"/>
                                        <p:tgtEl>
                                          <p:spTgt spid="133"/>
                                        </p:tgtEl>
                                      </p:cBhvr>
                                    </p:animEffect>
                                  </p:childTnLst>
                                </p:cTn>
                              </p:par>
                              <p:par>
                                <p:cTn id="47" presetID="10" presetClass="entr" presetSubtype="0" fill="hold" nodeType="withEffect">
                                  <p:stCondLst>
                                    <p:cond delay="0"/>
                                  </p:stCondLst>
                                  <p:childTnLst>
                                    <p:set>
                                      <p:cBhvr>
                                        <p:cTn id="48" dur="1" fill="hold">
                                          <p:stCondLst>
                                            <p:cond delay="0"/>
                                          </p:stCondLst>
                                        </p:cTn>
                                        <p:tgtEl>
                                          <p:spTgt spid="333"/>
                                        </p:tgtEl>
                                        <p:attrNameLst>
                                          <p:attrName>style.visibility</p:attrName>
                                        </p:attrNameLst>
                                      </p:cBhvr>
                                      <p:to>
                                        <p:strVal val="visible"/>
                                      </p:to>
                                    </p:set>
                                    <p:animEffect transition="in" filter="fade">
                                      <p:cBhvr>
                                        <p:cTn id="49" dur="500"/>
                                        <p:tgtEl>
                                          <p:spTgt spid="3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4"/>
                                        </p:tgtEl>
                                        <p:attrNameLst>
                                          <p:attrName>style.visibility</p:attrName>
                                        </p:attrNameLst>
                                      </p:cBhvr>
                                      <p:to>
                                        <p:strVal val="visible"/>
                                      </p:to>
                                    </p:set>
                                    <p:animEffect transition="in" filter="fade">
                                      <p:cBhvr>
                                        <p:cTn id="52" dur="500"/>
                                        <p:tgtEl>
                                          <p:spTgt spid="3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99"/>
                                        </p:tgtEl>
                                      </p:cBhvr>
                                    </p:animEffect>
                                    <p:set>
                                      <p:cBhvr>
                                        <p:cTn id="57" dur="1" fill="hold">
                                          <p:stCondLst>
                                            <p:cond delay="499"/>
                                          </p:stCondLst>
                                        </p:cTn>
                                        <p:tgtEl>
                                          <p:spTgt spid="399"/>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81"/>
                                        </p:tgtEl>
                                        <p:attrNameLst>
                                          <p:attrName>style.visibility</p:attrName>
                                        </p:attrNameLst>
                                      </p:cBhvr>
                                      <p:to>
                                        <p:strVal val="visible"/>
                                      </p:to>
                                    </p:set>
                                    <p:animEffect transition="in" filter="fade">
                                      <p:cBhvr>
                                        <p:cTn id="60" dur="500"/>
                                        <p:tgtEl>
                                          <p:spTgt spid="181"/>
                                        </p:tgtEl>
                                      </p:cBhvr>
                                    </p:animEffect>
                                  </p:childTnLst>
                                </p:cTn>
                              </p:par>
                              <p:par>
                                <p:cTn id="61" presetID="10"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6"/>
                                        </p:tgtEl>
                                        <p:attrNameLst>
                                          <p:attrName>style.visibility</p:attrName>
                                        </p:attrNameLst>
                                      </p:cBhvr>
                                      <p:to>
                                        <p:strVal val="visible"/>
                                      </p:to>
                                    </p:set>
                                    <p:animEffect transition="in" filter="fade">
                                      <p:cBhvr>
                                        <p:cTn id="86" dur="500"/>
                                        <p:tgtEl>
                                          <p:spTgt spid="39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00"/>
                                        </p:tgtEl>
                                      </p:cBhvr>
                                    </p:animEffect>
                                    <p:set>
                                      <p:cBhvr>
                                        <p:cTn id="91" dur="1" fill="hold">
                                          <p:stCondLst>
                                            <p:cond delay="499"/>
                                          </p:stCondLst>
                                        </p:cTn>
                                        <p:tgtEl>
                                          <p:spTgt spid="400"/>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401"/>
                                        </p:tgtEl>
                                      </p:cBhvr>
                                    </p:animEffect>
                                    <p:set>
                                      <p:cBhvr>
                                        <p:cTn id="96" dur="1" fill="hold">
                                          <p:stCondLst>
                                            <p:cond delay="499"/>
                                          </p:stCondLst>
                                        </p:cTn>
                                        <p:tgtEl>
                                          <p:spTgt spid="401"/>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childTnLst>
                                </p:cTn>
                              </p:par>
                              <p:par>
                                <p:cTn id="100" presetID="10" presetClass="entr" presetSubtype="0"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par>
                                <p:cTn id="103" presetID="10"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childTnLst>
                                </p:cTn>
                              </p:par>
                              <p:par>
                                <p:cTn id="106" presetID="10" presetClass="entr" presetSubtype="0" fill="hold" nodeType="with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par>
                                <p:cTn id="109" presetID="10"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500"/>
                                        <p:tgtEl>
                                          <p:spTgt spid="50"/>
                                        </p:tgtEl>
                                      </p:cBhvr>
                                    </p:animEffect>
                                  </p:childTnLst>
                                </p:cTn>
                              </p:par>
                              <p:par>
                                <p:cTn id="112" presetID="10" presetClass="entr" presetSubtype="0" fill="hold" nodeType="with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500"/>
                                        <p:tgtEl>
                                          <p:spTgt spid="51"/>
                                        </p:tgtEl>
                                      </p:cBhvr>
                                    </p:animEffect>
                                  </p:childTnLst>
                                </p:cTn>
                              </p:par>
                              <p:par>
                                <p:cTn id="115" presetID="10" presetClass="entr" presetSubtype="0" fill="hold" nodeType="with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fade">
                                      <p:cBhvr>
                                        <p:cTn id="117" dur="500"/>
                                        <p:tgtEl>
                                          <p:spTgt spid="52"/>
                                        </p:tgtEl>
                                      </p:cBhvr>
                                    </p:animEffect>
                                  </p:childTnLst>
                                </p:cTn>
                              </p:par>
                              <p:par>
                                <p:cTn id="118" presetID="10" presetClass="entr" presetSubtype="0" fill="hold" nodeType="with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fade">
                                      <p:cBhvr>
                                        <p:cTn id="120" dur="500"/>
                                        <p:tgtEl>
                                          <p:spTgt spid="53"/>
                                        </p:tgtEl>
                                      </p:cBhvr>
                                    </p:animEffect>
                                  </p:childTnLst>
                                </p:cTn>
                              </p:par>
                              <p:par>
                                <p:cTn id="121" presetID="10" presetClass="entr" presetSubtype="0" fill="hold"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par>
                                <p:cTn id="124" presetID="10" presetClass="entr" presetSubtype="0" fill="hold"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par>
                                <p:cTn id="127" presetID="10" presetClass="entr" presetSubtype="0"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500"/>
                                        <p:tgtEl>
                                          <p:spTgt spid="56"/>
                                        </p:tgtEl>
                                      </p:cBhvr>
                                    </p:animEffect>
                                  </p:childTnLst>
                                </p:cTn>
                              </p:par>
                              <p:par>
                                <p:cTn id="130" presetID="10" presetClass="entr" presetSubtype="0" fill="hold" nodeType="with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fade">
                                      <p:cBhvr>
                                        <p:cTn id="132" dur="500"/>
                                        <p:tgtEl>
                                          <p:spTgt spid="57"/>
                                        </p:tgtEl>
                                      </p:cBhvr>
                                    </p:animEffect>
                                  </p:childTnLst>
                                </p:cTn>
                              </p:par>
                              <p:par>
                                <p:cTn id="133" presetID="10" presetClass="entr" presetSubtype="0" fill="hold" nodeType="with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fade">
                                      <p:cBhvr>
                                        <p:cTn id="135" dur="500"/>
                                        <p:tgtEl>
                                          <p:spTgt spid="58"/>
                                        </p:tgtEl>
                                      </p:cBhvr>
                                    </p:animEffect>
                                  </p:childTnLst>
                                </p:cTn>
                              </p:par>
                              <p:par>
                                <p:cTn id="136" presetID="10" presetClass="entr" presetSubtype="0" fill="hold"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500"/>
                                        <p:tgtEl>
                                          <p:spTgt spid="59"/>
                                        </p:tgtEl>
                                      </p:cBhvr>
                                    </p:animEffect>
                                  </p:childTnLst>
                                </p:cTn>
                              </p:par>
                              <p:par>
                                <p:cTn id="139" presetID="10" presetClass="entr" presetSubtype="0" fill="hold" nodeType="with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fade">
                                      <p:cBhvr>
                                        <p:cTn id="141" dur="500"/>
                                        <p:tgtEl>
                                          <p:spTgt spid="60"/>
                                        </p:tgtEl>
                                      </p:cBhvr>
                                    </p:animEffect>
                                  </p:childTnLst>
                                </p:cTn>
                              </p:par>
                              <p:par>
                                <p:cTn id="142" presetID="10" presetClass="entr" presetSubtype="0" fill="hold" nodeType="withEffect">
                                  <p:stCondLst>
                                    <p:cond delay="0"/>
                                  </p:stCondLst>
                                  <p:childTnLst>
                                    <p:set>
                                      <p:cBhvr>
                                        <p:cTn id="143" dur="1" fill="hold">
                                          <p:stCondLst>
                                            <p:cond delay="0"/>
                                          </p:stCondLst>
                                        </p:cTn>
                                        <p:tgtEl>
                                          <p:spTgt spid="61"/>
                                        </p:tgtEl>
                                        <p:attrNameLst>
                                          <p:attrName>style.visibility</p:attrName>
                                        </p:attrNameLst>
                                      </p:cBhvr>
                                      <p:to>
                                        <p:strVal val="visible"/>
                                      </p:to>
                                    </p:set>
                                    <p:animEffect transition="in" filter="fade">
                                      <p:cBhvr>
                                        <p:cTn id="144" dur="500"/>
                                        <p:tgtEl>
                                          <p:spTgt spid="61"/>
                                        </p:tgtEl>
                                      </p:cBhvr>
                                    </p:animEffect>
                                  </p:childTnLst>
                                </p:cTn>
                              </p:par>
                              <p:par>
                                <p:cTn id="145" presetID="10" presetClass="entr" presetSubtype="0" fill="hold" nodeType="with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fade">
                                      <p:cBhvr>
                                        <p:cTn id="147" dur="500"/>
                                        <p:tgtEl>
                                          <p:spTgt spid="62"/>
                                        </p:tgtEl>
                                      </p:cBhvr>
                                    </p:animEffect>
                                  </p:childTnLst>
                                </p:cTn>
                              </p:par>
                              <p:par>
                                <p:cTn id="148" presetID="10" presetClass="entr" presetSubtype="0" fill="hold" nodeType="with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fade">
                                      <p:cBhvr>
                                        <p:cTn id="150" dur="500"/>
                                        <p:tgtEl>
                                          <p:spTgt spid="63"/>
                                        </p:tgtEl>
                                      </p:cBhvr>
                                    </p:animEffect>
                                  </p:childTnLst>
                                </p:cTn>
                              </p:par>
                              <p:par>
                                <p:cTn id="151" presetID="10" presetClass="entr" presetSubtype="0" fill="hold" nodeType="with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500"/>
                                        <p:tgtEl>
                                          <p:spTgt spid="64"/>
                                        </p:tgtEl>
                                      </p:cBhvr>
                                    </p:animEffect>
                                  </p:childTnLst>
                                </p:cTn>
                              </p:par>
                              <p:par>
                                <p:cTn id="154" presetID="10" presetClass="entr" presetSubtype="0" fill="hold" nodeType="with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fade">
                                      <p:cBhvr>
                                        <p:cTn id="156" dur="500"/>
                                        <p:tgtEl>
                                          <p:spTgt spid="65"/>
                                        </p:tgtEl>
                                      </p:cBhvr>
                                    </p:animEffect>
                                  </p:childTnLst>
                                </p:cTn>
                              </p:par>
                              <p:par>
                                <p:cTn id="157" presetID="10" presetClass="entr" presetSubtype="0" fill="hold" nodeType="with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fade">
                                      <p:cBhvr>
                                        <p:cTn id="159" dur="500"/>
                                        <p:tgtEl>
                                          <p:spTgt spid="66"/>
                                        </p:tgtEl>
                                      </p:cBhvr>
                                    </p:animEffect>
                                  </p:childTnLst>
                                </p:cTn>
                              </p:par>
                              <p:par>
                                <p:cTn id="160" presetID="10" presetClass="entr" presetSubtype="0" fill="hold" nodeType="with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fade">
                                      <p:cBhvr>
                                        <p:cTn id="162" dur="500"/>
                                        <p:tgtEl>
                                          <p:spTgt spid="67"/>
                                        </p:tgtEl>
                                      </p:cBhvr>
                                    </p:animEffect>
                                  </p:childTnLst>
                                </p:cTn>
                              </p:par>
                              <p:par>
                                <p:cTn id="163" presetID="10" presetClass="entr" presetSubtype="0" fill="hold" nodeType="withEffect">
                                  <p:stCondLst>
                                    <p:cond delay="0"/>
                                  </p:stCondLst>
                                  <p:childTnLst>
                                    <p:set>
                                      <p:cBhvr>
                                        <p:cTn id="164" dur="1" fill="hold">
                                          <p:stCondLst>
                                            <p:cond delay="0"/>
                                          </p:stCondLst>
                                        </p:cTn>
                                        <p:tgtEl>
                                          <p:spTgt spid="68"/>
                                        </p:tgtEl>
                                        <p:attrNameLst>
                                          <p:attrName>style.visibility</p:attrName>
                                        </p:attrNameLst>
                                      </p:cBhvr>
                                      <p:to>
                                        <p:strVal val="visible"/>
                                      </p:to>
                                    </p:set>
                                    <p:animEffect transition="in" filter="fade">
                                      <p:cBhvr>
                                        <p:cTn id="165" dur="500"/>
                                        <p:tgtEl>
                                          <p:spTgt spid="68"/>
                                        </p:tgtEl>
                                      </p:cBhvr>
                                    </p:animEffect>
                                  </p:childTnLst>
                                </p:cTn>
                              </p:par>
                              <p:par>
                                <p:cTn id="166" presetID="10" presetClass="entr" presetSubtype="0" fill="hold" nodeType="withEffect">
                                  <p:stCondLst>
                                    <p:cond delay="0"/>
                                  </p:stCondLst>
                                  <p:childTnLst>
                                    <p:set>
                                      <p:cBhvr>
                                        <p:cTn id="167" dur="1" fill="hold">
                                          <p:stCondLst>
                                            <p:cond delay="0"/>
                                          </p:stCondLst>
                                        </p:cTn>
                                        <p:tgtEl>
                                          <p:spTgt spid="69"/>
                                        </p:tgtEl>
                                        <p:attrNameLst>
                                          <p:attrName>style.visibility</p:attrName>
                                        </p:attrNameLst>
                                      </p:cBhvr>
                                      <p:to>
                                        <p:strVal val="visible"/>
                                      </p:to>
                                    </p:set>
                                    <p:animEffect transition="in" filter="fade">
                                      <p:cBhvr>
                                        <p:cTn id="168" dur="500"/>
                                        <p:tgtEl>
                                          <p:spTgt spid="69"/>
                                        </p:tgtEl>
                                      </p:cBhvr>
                                    </p:animEffect>
                                  </p:childTnLst>
                                </p:cTn>
                              </p:par>
                              <p:par>
                                <p:cTn id="169" presetID="10" presetClass="entr" presetSubtype="0" fill="hold" nodeType="withEffect">
                                  <p:stCondLst>
                                    <p:cond delay="0"/>
                                  </p:stCondLst>
                                  <p:childTnLst>
                                    <p:set>
                                      <p:cBhvr>
                                        <p:cTn id="170" dur="1" fill="hold">
                                          <p:stCondLst>
                                            <p:cond delay="0"/>
                                          </p:stCondLst>
                                        </p:cTn>
                                        <p:tgtEl>
                                          <p:spTgt spid="70"/>
                                        </p:tgtEl>
                                        <p:attrNameLst>
                                          <p:attrName>style.visibility</p:attrName>
                                        </p:attrNameLst>
                                      </p:cBhvr>
                                      <p:to>
                                        <p:strVal val="visible"/>
                                      </p:to>
                                    </p:set>
                                    <p:animEffect transition="in" filter="fade">
                                      <p:cBhvr>
                                        <p:cTn id="171" dur="500"/>
                                        <p:tgtEl>
                                          <p:spTgt spid="70"/>
                                        </p:tgtEl>
                                      </p:cBhvr>
                                    </p:animEffect>
                                  </p:childTnLst>
                                </p:cTn>
                              </p:par>
                              <p:par>
                                <p:cTn id="172" presetID="10" presetClass="entr" presetSubtype="0" fill="hold" nodeType="withEffect">
                                  <p:stCondLst>
                                    <p:cond delay="0"/>
                                  </p:stCondLst>
                                  <p:childTnLst>
                                    <p:set>
                                      <p:cBhvr>
                                        <p:cTn id="173" dur="1" fill="hold">
                                          <p:stCondLst>
                                            <p:cond delay="0"/>
                                          </p:stCondLst>
                                        </p:cTn>
                                        <p:tgtEl>
                                          <p:spTgt spid="71"/>
                                        </p:tgtEl>
                                        <p:attrNameLst>
                                          <p:attrName>style.visibility</p:attrName>
                                        </p:attrNameLst>
                                      </p:cBhvr>
                                      <p:to>
                                        <p:strVal val="visible"/>
                                      </p:to>
                                    </p:set>
                                    <p:animEffect transition="in" filter="fade">
                                      <p:cBhvr>
                                        <p:cTn id="174" dur="500"/>
                                        <p:tgtEl>
                                          <p:spTgt spid="71"/>
                                        </p:tgtEl>
                                      </p:cBhvr>
                                    </p:animEffect>
                                  </p:childTnLst>
                                </p:cTn>
                              </p:par>
                              <p:par>
                                <p:cTn id="175" presetID="10" presetClass="entr" presetSubtype="0" fill="hold" nodeType="withEffect">
                                  <p:stCondLst>
                                    <p:cond delay="0"/>
                                  </p:stCondLst>
                                  <p:childTnLst>
                                    <p:set>
                                      <p:cBhvr>
                                        <p:cTn id="176" dur="1" fill="hold">
                                          <p:stCondLst>
                                            <p:cond delay="0"/>
                                          </p:stCondLst>
                                        </p:cTn>
                                        <p:tgtEl>
                                          <p:spTgt spid="72"/>
                                        </p:tgtEl>
                                        <p:attrNameLst>
                                          <p:attrName>style.visibility</p:attrName>
                                        </p:attrNameLst>
                                      </p:cBhvr>
                                      <p:to>
                                        <p:strVal val="visible"/>
                                      </p:to>
                                    </p:set>
                                    <p:animEffect transition="in" filter="fade">
                                      <p:cBhvr>
                                        <p:cTn id="177" dur="500"/>
                                        <p:tgtEl>
                                          <p:spTgt spid="72"/>
                                        </p:tgtEl>
                                      </p:cBhvr>
                                    </p:animEffect>
                                  </p:childTnLst>
                                </p:cTn>
                              </p:par>
                              <p:par>
                                <p:cTn id="178" presetID="10" presetClass="entr" presetSubtype="0" fill="hold" nodeType="withEffect">
                                  <p:stCondLst>
                                    <p:cond delay="0"/>
                                  </p:stCondLst>
                                  <p:childTnLst>
                                    <p:set>
                                      <p:cBhvr>
                                        <p:cTn id="179" dur="1" fill="hold">
                                          <p:stCondLst>
                                            <p:cond delay="0"/>
                                          </p:stCondLst>
                                        </p:cTn>
                                        <p:tgtEl>
                                          <p:spTgt spid="73"/>
                                        </p:tgtEl>
                                        <p:attrNameLst>
                                          <p:attrName>style.visibility</p:attrName>
                                        </p:attrNameLst>
                                      </p:cBhvr>
                                      <p:to>
                                        <p:strVal val="visible"/>
                                      </p:to>
                                    </p:set>
                                    <p:animEffect transition="in" filter="fade">
                                      <p:cBhvr>
                                        <p:cTn id="180" dur="500"/>
                                        <p:tgtEl>
                                          <p:spTgt spid="73"/>
                                        </p:tgtEl>
                                      </p:cBhvr>
                                    </p:animEffect>
                                  </p:childTnLst>
                                </p:cTn>
                              </p:par>
                              <p:par>
                                <p:cTn id="181" presetID="10" presetClass="entr" presetSubtype="0" fill="hold" nodeType="withEffect">
                                  <p:stCondLst>
                                    <p:cond delay="0"/>
                                  </p:stCondLst>
                                  <p:childTnLst>
                                    <p:set>
                                      <p:cBhvr>
                                        <p:cTn id="182" dur="1" fill="hold">
                                          <p:stCondLst>
                                            <p:cond delay="0"/>
                                          </p:stCondLst>
                                        </p:cTn>
                                        <p:tgtEl>
                                          <p:spTgt spid="74"/>
                                        </p:tgtEl>
                                        <p:attrNameLst>
                                          <p:attrName>style.visibility</p:attrName>
                                        </p:attrNameLst>
                                      </p:cBhvr>
                                      <p:to>
                                        <p:strVal val="visible"/>
                                      </p:to>
                                    </p:set>
                                    <p:animEffect transition="in" filter="fade">
                                      <p:cBhvr>
                                        <p:cTn id="183" dur="500"/>
                                        <p:tgtEl>
                                          <p:spTgt spid="74"/>
                                        </p:tgtEl>
                                      </p:cBhvr>
                                    </p:animEffect>
                                  </p:childTnLst>
                                </p:cTn>
                              </p:par>
                              <p:par>
                                <p:cTn id="184" presetID="10" presetClass="entr" presetSubtype="0" fill="hold" nodeType="withEffect">
                                  <p:stCondLst>
                                    <p:cond delay="0"/>
                                  </p:stCondLst>
                                  <p:childTnLst>
                                    <p:set>
                                      <p:cBhvr>
                                        <p:cTn id="185" dur="1" fill="hold">
                                          <p:stCondLst>
                                            <p:cond delay="0"/>
                                          </p:stCondLst>
                                        </p:cTn>
                                        <p:tgtEl>
                                          <p:spTgt spid="75"/>
                                        </p:tgtEl>
                                        <p:attrNameLst>
                                          <p:attrName>style.visibility</p:attrName>
                                        </p:attrNameLst>
                                      </p:cBhvr>
                                      <p:to>
                                        <p:strVal val="visible"/>
                                      </p:to>
                                    </p:set>
                                    <p:animEffect transition="in" filter="fade">
                                      <p:cBhvr>
                                        <p:cTn id="186" dur="500"/>
                                        <p:tgtEl>
                                          <p:spTgt spid="75"/>
                                        </p:tgtEl>
                                      </p:cBhvr>
                                    </p:animEffect>
                                  </p:childTnLst>
                                </p:cTn>
                              </p:par>
                              <p:par>
                                <p:cTn id="187" presetID="10" presetClass="entr" presetSubtype="0" fill="hold" nodeType="withEffect">
                                  <p:stCondLst>
                                    <p:cond delay="0"/>
                                  </p:stCondLst>
                                  <p:childTnLst>
                                    <p:set>
                                      <p:cBhvr>
                                        <p:cTn id="188" dur="1" fill="hold">
                                          <p:stCondLst>
                                            <p:cond delay="0"/>
                                          </p:stCondLst>
                                        </p:cTn>
                                        <p:tgtEl>
                                          <p:spTgt spid="76"/>
                                        </p:tgtEl>
                                        <p:attrNameLst>
                                          <p:attrName>style.visibility</p:attrName>
                                        </p:attrNameLst>
                                      </p:cBhvr>
                                      <p:to>
                                        <p:strVal val="visible"/>
                                      </p:to>
                                    </p:set>
                                    <p:animEffect transition="in" filter="fade">
                                      <p:cBhvr>
                                        <p:cTn id="189" dur="500"/>
                                        <p:tgtEl>
                                          <p:spTgt spid="76"/>
                                        </p:tgtEl>
                                      </p:cBhvr>
                                    </p:animEffect>
                                  </p:childTnLst>
                                </p:cTn>
                              </p:par>
                              <p:par>
                                <p:cTn id="190" presetID="10" presetClass="entr" presetSubtype="0" fill="hold" nodeType="withEffect">
                                  <p:stCondLst>
                                    <p:cond delay="0"/>
                                  </p:stCondLst>
                                  <p:childTnLst>
                                    <p:set>
                                      <p:cBhvr>
                                        <p:cTn id="191" dur="1" fill="hold">
                                          <p:stCondLst>
                                            <p:cond delay="0"/>
                                          </p:stCondLst>
                                        </p:cTn>
                                        <p:tgtEl>
                                          <p:spTgt spid="77"/>
                                        </p:tgtEl>
                                        <p:attrNameLst>
                                          <p:attrName>style.visibility</p:attrName>
                                        </p:attrNameLst>
                                      </p:cBhvr>
                                      <p:to>
                                        <p:strVal val="visible"/>
                                      </p:to>
                                    </p:set>
                                    <p:animEffect transition="in" filter="fade">
                                      <p:cBhvr>
                                        <p:cTn id="192" dur="500"/>
                                        <p:tgtEl>
                                          <p:spTgt spid="77"/>
                                        </p:tgtEl>
                                      </p:cBhvr>
                                    </p:animEffect>
                                  </p:childTnLst>
                                </p:cTn>
                              </p:par>
                              <p:par>
                                <p:cTn id="193" presetID="10" presetClass="entr" presetSubtype="0" fill="hold" nodeType="withEffect">
                                  <p:stCondLst>
                                    <p:cond delay="0"/>
                                  </p:stCondLst>
                                  <p:childTnLst>
                                    <p:set>
                                      <p:cBhvr>
                                        <p:cTn id="194" dur="1" fill="hold">
                                          <p:stCondLst>
                                            <p:cond delay="0"/>
                                          </p:stCondLst>
                                        </p:cTn>
                                        <p:tgtEl>
                                          <p:spTgt spid="78"/>
                                        </p:tgtEl>
                                        <p:attrNameLst>
                                          <p:attrName>style.visibility</p:attrName>
                                        </p:attrNameLst>
                                      </p:cBhvr>
                                      <p:to>
                                        <p:strVal val="visible"/>
                                      </p:to>
                                    </p:set>
                                    <p:animEffect transition="in" filter="fade">
                                      <p:cBhvr>
                                        <p:cTn id="195" dur="500"/>
                                        <p:tgtEl>
                                          <p:spTgt spid="78"/>
                                        </p:tgtEl>
                                      </p:cBhvr>
                                    </p:animEffect>
                                  </p:childTnLst>
                                </p:cTn>
                              </p:par>
                              <p:par>
                                <p:cTn id="196" presetID="10" presetClass="entr" presetSubtype="0" fill="hold" nodeType="withEffect">
                                  <p:stCondLst>
                                    <p:cond delay="0"/>
                                  </p:stCondLst>
                                  <p:childTnLst>
                                    <p:set>
                                      <p:cBhvr>
                                        <p:cTn id="197" dur="1" fill="hold">
                                          <p:stCondLst>
                                            <p:cond delay="0"/>
                                          </p:stCondLst>
                                        </p:cTn>
                                        <p:tgtEl>
                                          <p:spTgt spid="88"/>
                                        </p:tgtEl>
                                        <p:attrNameLst>
                                          <p:attrName>style.visibility</p:attrName>
                                        </p:attrNameLst>
                                      </p:cBhvr>
                                      <p:to>
                                        <p:strVal val="visible"/>
                                      </p:to>
                                    </p:set>
                                    <p:animEffect transition="in" filter="fade">
                                      <p:cBhvr>
                                        <p:cTn id="198" dur="500"/>
                                        <p:tgtEl>
                                          <p:spTgt spid="88"/>
                                        </p:tgtEl>
                                      </p:cBhvr>
                                    </p:animEffect>
                                  </p:childTnLst>
                                </p:cTn>
                              </p:par>
                              <p:par>
                                <p:cTn id="199" presetID="10" presetClass="entr" presetSubtype="0" fill="hold" nodeType="withEffect">
                                  <p:stCondLst>
                                    <p:cond delay="0"/>
                                  </p:stCondLst>
                                  <p:childTnLst>
                                    <p:set>
                                      <p:cBhvr>
                                        <p:cTn id="200" dur="1" fill="hold">
                                          <p:stCondLst>
                                            <p:cond delay="0"/>
                                          </p:stCondLst>
                                        </p:cTn>
                                        <p:tgtEl>
                                          <p:spTgt spid="89"/>
                                        </p:tgtEl>
                                        <p:attrNameLst>
                                          <p:attrName>style.visibility</p:attrName>
                                        </p:attrNameLst>
                                      </p:cBhvr>
                                      <p:to>
                                        <p:strVal val="visible"/>
                                      </p:to>
                                    </p:set>
                                    <p:animEffect transition="in" filter="fade">
                                      <p:cBhvr>
                                        <p:cTn id="201" dur="500"/>
                                        <p:tgtEl>
                                          <p:spTgt spid="89"/>
                                        </p:tgtEl>
                                      </p:cBhvr>
                                    </p:animEffect>
                                  </p:childTnLst>
                                </p:cTn>
                              </p:par>
                              <p:par>
                                <p:cTn id="202" presetID="10" presetClass="entr" presetSubtype="0" fill="hold" nodeType="withEffect">
                                  <p:stCondLst>
                                    <p:cond delay="0"/>
                                  </p:stCondLst>
                                  <p:childTnLst>
                                    <p:set>
                                      <p:cBhvr>
                                        <p:cTn id="203" dur="1" fill="hold">
                                          <p:stCondLst>
                                            <p:cond delay="0"/>
                                          </p:stCondLst>
                                        </p:cTn>
                                        <p:tgtEl>
                                          <p:spTgt spid="90"/>
                                        </p:tgtEl>
                                        <p:attrNameLst>
                                          <p:attrName>style.visibility</p:attrName>
                                        </p:attrNameLst>
                                      </p:cBhvr>
                                      <p:to>
                                        <p:strVal val="visible"/>
                                      </p:to>
                                    </p:set>
                                    <p:animEffect transition="in" filter="fade">
                                      <p:cBhvr>
                                        <p:cTn id="204" dur="500"/>
                                        <p:tgtEl>
                                          <p:spTgt spid="90"/>
                                        </p:tgtEl>
                                      </p:cBhvr>
                                    </p:animEffect>
                                  </p:childTnLst>
                                </p:cTn>
                              </p:par>
                              <p:par>
                                <p:cTn id="205" presetID="10" presetClass="entr" presetSubtype="0" fill="hold" nodeType="with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0"/>
                                        <p:tgtEl>
                                          <p:spTgt spid="91"/>
                                        </p:tgtEl>
                                      </p:cBhvr>
                                    </p:animEffect>
                                  </p:childTnLst>
                                </p:cTn>
                              </p:par>
                              <p:par>
                                <p:cTn id="208" presetID="10" presetClass="entr" presetSubtype="0" fill="hold" nodeType="withEffect">
                                  <p:stCondLst>
                                    <p:cond delay="0"/>
                                  </p:stCondLst>
                                  <p:childTnLst>
                                    <p:set>
                                      <p:cBhvr>
                                        <p:cTn id="209" dur="1" fill="hold">
                                          <p:stCondLst>
                                            <p:cond delay="0"/>
                                          </p:stCondLst>
                                        </p:cTn>
                                        <p:tgtEl>
                                          <p:spTgt spid="92"/>
                                        </p:tgtEl>
                                        <p:attrNameLst>
                                          <p:attrName>style.visibility</p:attrName>
                                        </p:attrNameLst>
                                      </p:cBhvr>
                                      <p:to>
                                        <p:strVal val="visible"/>
                                      </p:to>
                                    </p:set>
                                    <p:animEffect transition="in" filter="fade">
                                      <p:cBhvr>
                                        <p:cTn id="210" dur="500"/>
                                        <p:tgtEl>
                                          <p:spTgt spid="92"/>
                                        </p:tgtEl>
                                      </p:cBhvr>
                                    </p:animEffect>
                                  </p:childTnLst>
                                </p:cTn>
                              </p:par>
                              <p:par>
                                <p:cTn id="211" presetID="10" presetClass="entr" presetSubtype="0" fill="hold" grpId="1" nodeType="withEffect">
                                  <p:stCondLst>
                                    <p:cond delay="0"/>
                                  </p:stCondLst>
                                  <p:childTnLst>
                                    <p:set>
                                      <p:cBhvr>
                                        <p:cTn id="212" dur="1" fill="hold">
                                          <p:stCondLst>
                                            <p:cond delay="0"/>
                                          </p:stCondLst>
                                        </p:cTn>
                                        <p:tgtEl>
                                          <p:spTgt spid="182"/>
                                        </p:tgtEl>
                                        <p:attrNameLst>
                                          <p:attrName>style.visibility</p:attrName>
                                        </p:attrNameLst>
                                      </p:cBhvr>
                                      <p:to>
                                        <p:strVal val="visible"/>
                                      </p:to>
                                    </p:set>
                                    <p:animEffect transition="in" filter="fade">
                                      <p:cBhvr>
                                        <p:cTn id="213" dur="500"/>
                                        <p:tgtEl>
                                          <p:spTgt spid="182"/>
                                        </p:tgtEl>
                                      </p:cBhvr>
                                    </p:animEffect>
                                  </p:childTnLst>
                                </p:cTn>
                              </p:par>
                              <p:par>
                                <p:cTn id="214" presetID="10" presetClass="entr" presetSubtype="0" fill="hold" nodeType="withEffect">
                                  <p:stCondLst>
                                    <p:cond delay="0"/>
                                  </p:stCondLst>
                                  <p:childTnLst>
                                    <p:set>
                                      <p:cBhvr>
                                        <p:cTn id="215" dur="1" fill="hold">
                                          <p:stCondLst>
                                            <p:cond delay="0"/>
                                          </p:stCondLst>
                                        </p:cTn>
                                        <p:tgtEl>
                                          <p:spTgt spid="93"/>
                                        </p:tgtEl>
                                        <p:attrNameLst>
                                          <p:attrName>style.visibility</p:attrName>
                                        </p:attrNameLst>
                                      </p:cBhvr>
                                      <p:to>
                                        <p:strVal val="visible"/>
                                      </p:to>
                                    </p:set>
                                    <p:animEffect transition="in" filter="fade">
                                      <p:cBhvr>
                                        <p:cTn id="216" dur="500"/>
                                        <p:tgtEl>
                                          <p:spTgt spid="93"/>
                                        </p:tgtEl>
                                      </p:cBhvr>
                                    </p:animEffect>
                                  </p:childTnLst>
                                </p:cTn>
                              </p:par>
                              <p:par>
                                <p:cTn id="217" presetID="10" presetClass="entr" presetSubtype="0" fill="hold" nodeType="withEffect">
                                  <p:stCondLst>
                                    <p:cond delay="0"/>
                                  </p:stCondLst>
                                  <p:childTnLst>
                                    <p:set>
                                      <p:cBhvr>
                                        <p:cTn id="218" dur="1" fill="hold">
                                          <p:stCondLst>
                                            <p:cond delay="0"/>
                                          </p:stCondLst>
                                        </p:cTn>
                                        <p:tgtEl>
                                          <p:spTgt spid="94"/>
                                        </p:tgtEl>
                                        <p:attrNameLst>
                                          <p:attrName>style.visibility</p:attrName>
                                        </p:attrNameLst>
                                      </p:cBhvr>
                                      <p:to>
                                        <p:strVal val="visible"/>
                                      </p:to>
                                    </p:set>
                                    <p:animEffect transition="in" filter="fade">
                                      <p:cBhvr>
                                        <p:cTn id="219" dur="500"/>
                                        <p:tgtEl>
                                          <p:spTgt spid="94"/>
                                        </p:tgtEl>
                                      </p:cBhvr>
                                    </p:animEffect>
                                  </p:childTnLst>
                                </p:cTn>
                              </p:par>
                              <p:par>
                                <p:cTn id="220" presetID="10" presetClass="entr" presetSubtype="0" fill="hold" nodeType="withEffect">
                                  <p:stCondLst>
                                    <p:cond delay="0"/>
                                  </p:stCondLst>
                                  <p:childTnLst>
                                    <p:set>
                                      <p:cBhvr>
                                        <p:cTn id="221" dur="1" fill="hold">
                                          <p:stCondLst>
                                            <p:cond delay="0"/>
                                          </p:stCondLst>
                                        </p:cTn>
                                        <p:tgtEl>
                                          <p:spTgt spid="95"/>
                                        </p:tgtEl>
                                        <p:attrNameLst>
                                          <p:attrName>style.visibility</p:attrName>
                                        </p:attrNameLst>
                                      </p:cBhvr>
                                      <p:to>
                                        <p:strVal val="visible"/>
                                      </p:to>
                                    </p:set>
                                    <p:animEffect transition="in" filter="fade">
                                      <p:cBhvr>
                                        <p:cTn id="222" dur="500"/>
                                        <p:tgtEl>
                                          <p:spTgt spid="95"/>
                                        </p:tgtEl>
                                      </p:cBhvr>
                                    </p:animEffect>
                                  </p:childTnLst>
                                </p:cTn>
                              </p:par>
                              <p:par>
                                <p:cTn id="223" presetID="10" presetClass="entr" presetSubtype="0" fill="hold" nodeType="withEffect">
                                  <p:stCondLst>
                                    <p:cond delay="0"/>
                                  </p:stCondLst>
                                  <p:childTnLst>
                                    <p:set>
                                      <p:cBhvr>
                                        <p:cTn id="224" dur="1" fill="hold">
                                          <p:stCondLst>
                                            <p:cond delay="0"/>
                                          </p:stCondLst>
                                        </p:cTn>
                                        <p:tgtEl>
                                          <p:spTgt spid="96"/>
                                        </p:tgtEl>
                                        <p:attrNameLst>
                                          <p:attrName>style.visibility</p:attrName>
                                        </p:attrNameLst>
                                      </p:cBhvr>
                                      <p:to>
                                        <p:strVal val="visible"/>
                                      </p:to>
                                    </p:set>
                                    <p:animEffect transition="in" filter="fade">
                                      <p:cBhvr>
                                        <p:cTn id="225" dur="500"/>
                                        <p:tgtEl>
                                          <p:spTgt spid="96"/>
                                        </p:tgtEl>
                                      </p:cBhvr>
                                    </p:animEffect>
                                  </p:childTnLst>
                                </p:cTn>
                              </p:par>
                              <p:par>
                                <p:cTn id="226" presetID="10" presetClass="entr" presetSubtype="0" fill="hold" nodeType="withEffect">
                                  <p:stCondLst>
                                    <p:cond delay="0"/>
                                  </p:stCondLst>
                                  <p:childTnLst>
                                    <p:set>
                                      <p:cBhvr>
                                        <p:cTn id="227" dur="1" fill="hold">
                                          <p:stCondLst>
                                            <p:cond delay="0"/>
                                          </p:stCondLst>
                                        </p:cTn>
                                        <p:tgtEl>
                                          <p:spTgt spid="97"/>
                                        </p:tgtEl>
                                        <p:attrNameLst>
                                          <p:attrName>style.visibility</p:attrName>
                                        </p:attrNameLst>
                                      </p:cBhvr>
                                      <p:to>
                                        <p:strVal val="visible"/>
                                      </p:to>
                                    </p:set>
                                    <p:animEffect transition="in" filter="fade">
                                      <p:cBhvr>
                                        <p:cTn id="228" dur="500"/>
                                        <p:tgtEl>
                                          <p:spTgt spid="97"/>
                                        </p:tgtEl>
                                      </p:cBhvr>
                                    </p:animEffect>
                                  </p:childTnLst>
                                </p:cTn>
                              </p:par>
                              <p:par>
                                <p:cTn id="229" presetID="10" presetClass="entr" presetSubtype="0" fill="hold" nodeType="withEffect">
                                  <p:stCondLst>
                                    <p:cond delay="0"/>
                                  </p:stCondLst>
                                  <p:childTnLst>
                                    <p:set>
                                      <p:cBhvr>
                                        <p:cTn id="230" dur="1" fill="hold">
                                          <p:stCondLst>
                                            <p:cond delay="0"/>
                                          </p:stCondLst>
                                        </p:cTn>
                                        <p:tgtEl>
                                          <p:spTgt spid="98"/>
                                        </p:tgtEl>
                                        <p:attrNameLst>
                                          <p:attrName>style.visibility</p:attrName>
                                        </p:attrNameLst>
                                      </p:cBhvr>
                                      <p:to>
                                        <p:strVal val="visible"/>
                                      </p:to>
                                    </p:set>
                                    <p:animEffect transition="in" filter="fade">
                                      <p:cBhvr>
                                        <p:cTn id="231" dur="500"/>
                                        <p:tgtEl>
                                          <p:spTgt spid="98"/>
                                        </p:tgtEl>
                                      </p:cBhvr>
                                    </p:animEffect>
                                  </p:childTnLst>
                                </p:cTn>
                              </p:par>
                              <p:par>
                                <p:cTn id="232" presetID="10" presetClass="entr" presetSubtype="0" fill="hold" nodeType="withEffect">
                                  <p:stCondLst>
                                    <p:cond delay="0"/>
                                  </p:stCondLst>
                                  <p:childTnLst>
                                    <p:set>
                                      <p:cBhvr>
                                        <p:cTn id="233" dur="1" fill="hold">
                                          <p:stCondLst>
                                            <p:cond delay="0"/>
                                          </p:stCondLst>
                                        </p:cTn>
                                        <p:tgtEl>
                                          <p:spTgt spid="99"/>
                                        </p:tgtEl>
                                        <p:attrNameLst>
                                          <p:attrName>style.visibility</p:attrName>
                                        </p:attrNameLst>
                                      </p:cBhvr>
                                      <p:to>
                                        <p:strVal val="visible"/>
                                      </p:to>
                                    </p:set>
                                    <p:animEffect transition="in" filter="fade">
                                      <p:cBhvr>
                                        <p:cTn id="234" dur="500"/>
                                        <p:tgtEl>
                                          <p:spTgt spid="99"/>
                                        </p:tgtEl>
                                      </p:cBhvr>
                                    </p:animEffect>
                                  </p:childTnLst>
                                </p:cTn>
                              </p:par>
                              <p:par>
                                <p:cTn id="235" presetID="10" presetClass="entr" presetSubtype="0" fill="hold" nodeType="withEffect">
                                  <p:stCondLst>
                                    <p:cond delay="0"/>
                                  </p:stCondLst>
                                  <p:childTnLst>
                                    <p:set>
                                      <p:cBhvr>
                                        <p:cTn id="236" dur="1" fill="hold">
                                          <p:stCondLst>
                                            <p:cond delay="0"/>
                                          </p:stCondLst>
                                        </p:cTn>
                                        <p:tgtEl>
                                          <p:spTgt spid="100"/>
                                        </p:tgtEl>
                                        <p:attrNameLst>
                                          <p:attrName>style.visibility</p:attrName>
                                        </p:attrNameLst>
                                      </p:cBhvr>
                                      <p:to>
                                        <p:strVal val="visible"/>
                                      </p:to>
                                    </p:set>
                                    <p:animEffect transition="in" filter="fade">
                                      <p:cBhvr>
                                        <p:cTn id="237" dur="500"/>
                                        <p:tgtEl>
                                          <p:spTgt spid="100"/>
                                        </p:tgtEl>
                                      </p:cBhvr>
                                    </p:animEffect>
                                  </p:childTnLst>
                                </p:cTn>
                              </p:par>
                              <p:par>
                                <p:cTn id="238" presetID="10" presetClass="entr" presetSubtype="0" fill="hold" nodeType="withEffect">
                                  <p:stCondLst>
                                    <p:cond delay="0"/>
                                  </p:stCondLst>
                                  <p:childTnLst>
                                    <p:set>
                                      <p:cBhvr>
                                        <p:cTn id="239" dur="1" fill="hold">
                                          <p:stCondLst>
                                            <p:cond delay="0"/>
                                          </p:stCondLst>
                                        </p:cTn>
                                        <p:tgtEl>
                                          <p:spTgt spid="101"/>
                                        </p:tgtEl>
                                        <p:attrNameLst>
                                          <p:attrName>style.visibility</p:attrName>
                                        </p:attrNameLst>
                                      </p:cBhvr>
                                      <p:to>
                                        <p:strVal val="visible"/>
                                      </p:to>
                                    </p:set>
                                    <p:animEffect transition="in" filter="fade">
                                      <p:cBhvr>
                                        <p:cTn id="240" dur="500"/>
                                        <p:tgtEl>
                                          <p:spTgt spid="101"/>
                                        </p:tgtEl>
                                      </p:cBhvr>
                                    </p:animEffect>
                                  </p:childTnLst>
                                </p:cTn>
                              </p:par>
                              <p:par>
                                <p:cTn id="241" presetID="10" presetClass="entr" presetSubtype="0" fill="hold" nodeType="withEffect">
                                  <p:stCondLst>
                                    <p:cond delay="0"/>
                                  </p:stCondLst>
                                  <p:childTnLst>
                                    <p:set>
                                      <p:cBhvr>
                                        <p:cTn id="242" dur="1" fill="hold">
                                          <p:stCondLst>
                                            <p:cond delay="0"/>
                                          </p:stCondLst>
                                        </p:cTn>
                                        <p:tgtEl>
                                          <p:spTgt spid="102"/>
                                        </p:tgtEl>
                                        <p:attrNameLst>
                                          <p:attrName>style.visibility</p:attrName>
                                        </p:attrNameLst>
                                      </p:cBhvr>
                                      <p:to>
                                        <p:strVal val="visible"/>
                                      </p:to>
                                    </p:set>
                                    <p:animEffect transition="in" filter="fade">
                                      <p:cBhvr>
                                        <p:cTn id="243" dur="500"/>
                                        <p:tgtEl>
                                          <p:spTgt spid="102"/>
                                        </p:tgtEl>
                                      </p:cBhvr>
                                    </p:animEffect>
                                  </p:childTnLst>
                                </p:cTn>
                              </p:par>
                              <p:par>
                                <p:cTn id="244" presetID="10" presetClass="entr" presetSubtype="0" fill="hold" nodeType="withEffect">
                                  <p:stCondLst>
                                    <p:cond delay="0"/>
                                  </p:stCondLst>
                                  <p:childTnLst>
                                    <p:set>
                                      <p:cBhvr>
                                        <p:cTn id="245" dur="1" fill="hold">
                                          <p:stCondLst>
                                            <p:cond delay="0"/>
                                          </p:stCondLst>
                                        </p:cTn>
                                        <p:tgtEl>
                                          <p:spTgt spid="103"/>
                                        </p:tgtEl>
                                        <p:attrNameLst>
                                          <p:attrName>style.visibility</p:attrName>
                                        </p:attrNameLst>
                                      </p:cBhvr>
                                      <p:to>
                                        <p:strVal val="visible"/>
                                      </p:to>
                                    </p:set>
                                    <p:animEffect transition="in" filter="fade">
                                      <p:cBhvr>
                                        <p:cTn id="246" dur="500"/>
                                        <p:tgtEl>
                                          <p:spTgt spid="103"/>
                                        </p:tgtEl>
                                      </p:cBhvr>
                                    </p:animEffect>
                                  </p:childTnLst>
                                </p:cTn>
                              </p:par>
                              <p:par>
                                <p:cTn id="247" presetID="10" presetClass="entr" presetSubtype="0" fill="hold" nodeType="withEffect">
                                  <p:stCondLst>
                                    <p:cond delay="0"/>
                                  </p:stCondLst>
                                  <p:childTnLst>
                                    <p:set>
                                      <p:cBhvr>
                                        <p:cTn id="248" dur="1" fill="hold">
                                          <p:stCondLst>
                                            <p:cond delay="0"/>
                                          </p:stCondLst>
                                        </p:cTn>
                                        <p:tgtEl>
                                          <p:spTgt spid="104"/>
                                        </p:tgtEl>
                                        <p:attrNameLst>
                                          <p:attrName>style.visibility</p:attrName>
                                        </p:attrNameLst>
                                      </p:cBhvr>
                                      <p:to>
                                        <p:strVal val="visible"/>
                                      </p:to>
                                    </p:set>
                                    <p:animEffect transition="in" filter="fade">
                                      <p:cBhvr>
                                        <p:cTn id="249" dur="500"/>
                                        <p:tgtEl>
                                          <p:spTgt spid="104"/>
                                        </p:tgtEl>
                                      </p:cBhvr>
                                    </p:animEffect>
                                  </p:childTnLst>
                                </p:cTn>
                              </p:par>
                              <p:par>
                                <p:cTn id="250" presetID="10" presetClass="entr" presetSubtype="0" fill="hold" nodeType="withEffect">
                                  <p:stCondLst>
                                    <p:cond delay="0"/>
                                  </p:stCondLst>
                                  <p:childTnLst>
                                    <p:set>
                                      <p:cBhvr>
                                        <p:cTn id="251" dur="1" fill="hold">
                                          <p:stCondLst>
                                            <p:cond delay="0"/>
                                          </p:stCondLst>
                                        </p:cTn>
                                        <p:tgtEl>
                                          <p:spTgt spid="105"/>
                                        </p:tgtEl>
                                        <p:attrNameLst>
                                          <p:attrName>style.visibility</p:attrName>
                                        </p:attrNameLst>
                                      </p:cBhvr>
                                      <p:to>
                                        <p:strVal val="visible"/>
                                      </p:to>
                                    </p:set>
                                    <p:animEffect transition="in" filter="fade">
                                      <p:cBhvr>
                                        <p:cTn id="252" dur="500"/>
                                        <p:tgtEl>
                                          <p:spTgt spid="105"/>
                                        </p:tgtEl>
                                      </p:cBhvr>
                                    </p:animEffect>
                                  </p:childTnLst>
                                </p:cTn>
                              </p:par>
                              <p:par>
                                <p:cTn id="253" presetID="10" presetClass="entr" presetSubtype="0" fill="hold" nodeType="withEffect">
                                  <p:stCondLst>
                                    <p:cond delay="0"/>
                                  </p:stCondLst>
                                  <p:childTnLst>
                                    <p:set>
                                      <p:cBhvr>
                                        <p:cTn id="254" dur="1" fill="hold">
                                          <p:stCondLst>
                                            <p:cond delay="0"/>
                                          </p:stCondLst>
                                        </p:cTn>
                                        <p:tgtEl>
                                          <p:spTgt spid="106"/>
                                        </p:tgtEl>
                                        <p:attrNameLst>
                                          <p:attrName>style.visibility</p:attrName>
                                        </p:attrNameLst>
                                      </p:cBhvr>
                                      <p:to>
                                        <p:strVal val="visible"/>
                                      </p:to>
                                    </p:set>
                                    <p:animEffect transition="in" filter="fade">
                                      <p:cBhvr>
                                        <p:cTn id="255" dur="500"/>
                                        <p:tgtEl>
                                          <p:spTgt spid="106"/>
                                        </p:tgtEl>
                                      </p:cBhvr>
                                    </p:animEffect>
                                  </p:childTnLst>
                                </p:cTn>
                              </p:par>
                              <p:par>
                                <p:cTn id="256" presetID="10" presetClass="entr" presetSubtype="0" fill="hold" nodeType="withEffect">
                                  <p:stCondLst>
                                    <p:cond delay="0"/>
                                  </p:stCondLst>
                                  <p:childTnLst>
                                    <p:set>
                                      <p:cBhvr>
                                        <p:cTn id="257" dur="1" fill="hold">
                                          <p:stCondLst>
                                            <p:cond delay="0"/>
                                          </p:stCondLst>
                                        </p:cTn>
                                        <p:tgtEl>
                                          <p:spTgt spid="107"/>
                                        </p:tgtEl>
                                        <p:attrNameLst>
                                          <p:attrName>style.visibility</p:attrName>
                                        </p:attrNameLst>
                                      </p:cBhvr>
                                      <p:to>
                                        <p:strVal val="visible"/>
                                      </p:to>
                                    </p:set>
                                    <p:animEffect transition="in" filter="fade">
                                      <p:cBhvr>
                                        <p:cTn id="258" dur="500"/>
                                        <p:tgtEl>
                                          <p:spTgt spid="107"/>
                                        </p:tgtEl>
                                      </p:cBhvr>
                                    </p:animEffect>
                                  </p:childTnLst>
                                </p:cTn>
                              </p:par>
                              <p:par>
                                <p:cTn id="259" presetID="10" presetClass="entr" presetSubtype="0" fill="hold" nodeType="withEffect">
                                  <p:stCondLst>
                                    <p:cond delay="0"/>
                                  </p:stCondLst>
                                  <p:childTnLst>
                                    <p:set>
                                      <p:cBhvr>
                                        <p:cTn id="260" dur="1" fill="hold">
                                          <p:stCondLst>
                                            <p:cond delay="0"/>
                                          </p:stCondLst>
                                        </p:cTn>
                                        <p:tgtEl>
                                          <p:spTgt spid="108"/>
                                        </p:tgtEl>
                                        <p:attrNameLst>
                                          <p:attrName>style.visibility</p:attrName>
                                        </p:attrNameLst>
                                      </p:cBhvr>
                                      <p:to>
                                        <p:strVal val="visible"/>
                                      </p:to>
                                    </p:set>
                                    <p:animEffect transition="in" filter="fade">
                                      <p:cBhvr>
                                        <p:cTn id="261" dur="500"/>
                                        <p:tgtEl>
                                          <p:spTgt spid="108"/>
                                        </p:tgtEl>
                                      </p:cBhvr>
                                    </p:animEffect>
                                  </p:childTnLst>
                                </p:cTn>
                              </p:par>
                              <p:par>
                                <p:cTn id="262" presetID="10" presetClass="entr" presetSubtype="0" fill="hold" nodeType="withEffect">
                                  <p:stCondLst>
                                    <p:cond delay="0"/>
                                  </p:stCondLst>
                                  <p:childTnLst>
                                    <p:set>
                                      <p:cBhvr>
                                        <p:cTn id="263" dur="1" fill="hold">
                                          <p:stCondLst>
                                            <p:cond delay="0"/>
                                          </p:stCondLst>
                                        </p:cTn>
                                        <p:tgtEl>
                                          <p:spTgt spid="109"/>
                                        </p:tgtEl>
                                        <p:attrNameLst>
                                          <p:attrName>style.visibility</p:attrName>
                                        </p:attrNameLst>
                                      </p:cBhvr>
                                      <p:to>
                                        <p:strVal val="visible"/>
                                      </p:to>
                                    </p:set>
                                    <p:animEffect transition="in" filter="fade">
                                      <p:cBhvr>
                                        <p:cTn id="264" dur="500"/>
                                        <p:tgtEl>
                                          <p:spTgt spid="109"/>
                                        </p:tgtEl>
                                      </p:cBhvr>
                                    </p:animEffect>
                                  </p:childTnLst>
                                </p:cTn>
                              </p:par>
                              <p:par>
                                <p:cTn id="265" presetID="10" presetClass="entr" presetSubtype="0" fill="hold" nodeType="withEffect">
                                  <p:stCondLst>
                                    <p:cond delay="0"/>
                                  </p:stCondLst>
                                  <p:childTnLst>
                                    <p:set>
                                      <p:cBhvr>
                                        <p:cTn id="266" dur="1" fill="hold">
                                          <p:stCondLst>
                                            <p:cond delay="0"/>
                                          </p:stCondLst>
                                        </p:cTn>
                                        <p:tgtEl>
                                          <p:spTgt spid="126"/>
                                        </p:tgtEl>
                                        <p:attrNameLst>
                                          <p:attrName>style.visibility</p:attrName>
                                        </p:attrNameLst>
                                      </p:cBhvr>
                                      <p:to>
                                        <p:strVal val="visible"/>
                                      </p:to>
                                    </p:set>
                                    <p:animEffect transition="in" filter="fade">
                                      <p:cBhvr>
                                        <p:cTn id="267" dur="500"/>
                                        <p:tgtEl>
                                          <p:spTgt spid="126"/>
                                        </p:tgtEl>
                                      </p:cBhvr>
                                    </p:animEffect>
                                  </p:childTnLst>
                                </p:cTn>
                              </p:par>
                              <p:par>
                                <p:cTn id="268" presetID="10" presetClass="entr" presetSubtype="0" fill="hold" nodeType="withEffect">
                                  <p:stCondLst>
                                    <p:cond delay="0"/>
                                  </p:stCondLst>
                                  <p:childTnLst>
                                    <p:set>
                                      <p:cBhvr>
                                        <p:cTn id="269" dur="1" fill="hold">
                                          <p:stCondLst>
                                            <p:cond delay="0"/>
                                          </p:stCondLst>
                                        </p:cTn>
                                        <p:tgtEl>
                                          <p:spTgt spid="318"/>
                                        </p:tgtEl>
                                        <p:attrNameLst>
                                          <p:attrName>style.visibility</p:attrName>
                                        </p:attrNameLst>
                                      </p:cBhvr>
                                      <p:to>
                                        <p:strVal val="visible"/>
                                      </p:to>
                                    </p:set>
                                    <p:animEffect transition="in" filter="fade">
                                      <p:cBhvr>
                                        <p:cTn id="270" dur="500"/>
                                        <p:tgtEl>
                                          <p:spTgt spid="318"/>
                                        </p:tgtEl>
                                      </p:cBhvr>
                                    </p:animEffect>
                                  </p:childTnLst>
                                </p:cTn>
                              </p:par>
                              <p:par>
                                <p:cTn id="271" presetID="10" presetClass="entr" presetSubtype="0" fill="hold" nodeType="withEffect">
                                  <p:stCondLst>
                                    <p:cond delay="0"/>
                                  </p:stCondLst>
                                  <p:childTnLst>
                                    <p:set>
                                      <p:cBhvr>
                                        <p:cTn id="272" dur="1" fill="hold">
                                          <p:stCondLst>
                                            <p:cond delay="0"/>
                                          </p:stCondLst>
                                        </p:cTn>
                                        <p:tgtEl>
                                          <p:spTgt spid="319"/>
                                        </p:tgtEl>
                                        <p:attrNameLst>
                                          <p:attrName>style.visibility</p:attrName>
                                        </p:attrNameLst>
                                      </p:cBhvr>
                                      <p:to>
                                        <p:strVal val="visible"/>
                                      </p:to>
                                    </p:set>
                                    <p:animEffect transition="in" filter="fade">
                                      <p:cBhvr>
                                        <p:cTn id="273" dur="500"/>
                                        <p:tgtEl>
                                          <p:spTgt spid="319"/>
                                        </p:tgtEl>
                                      </p:cBhvr>
                                    </p:animEffect>
                                  </p:childTnLst>
                                </p:cTn>
                              </p:par>
                              <p:par>
                                <p:cTn id="274" presetID="10" presetClass="entr" presetSubtype="0" fill="hold" nodeType="withEffect">
                                  <p:stCondLst>
                                    <p:cond delay="0"/>
                                  </p:stCondLst>
                                  <p:childTnLst>
                                    <p:set>
                                      <p:cBhvr>
                                        <p:cTn id="275" dur="1" fill="hold">
                                          <p:stCondLst>
                                            <p:cond delay="0"/>
                                          </p:stCondLst>
                                        </p:cTn>
                                        <p:tgtEl>
                                          <p:spTgt spid="320"/>
                                        </p:tgtEl>
                                        <p:attrNameLst>
                                          <p:attrName>style.visibility</p:attrName>
                                        </p:attrNameLst>
                                      </p:cBhvr>
                                      <p:to>
                                        <p:strVal val="visible"/>
                                      </p:to>
                                    </p:set>
                                    <p:animEffect transition="in" filter="fade">
                                      <p:cBhvr>
                                        <p:cTn id="276" dur="500"/>
                                        <p:tgtEl>
                                          <p:spTgt spid="320"/>
                                        </p:tgtEl>
                                      </p:cBhvr>
                                    </p:animEffect>
                                  </p:childTnLst>
                                </p:cTn>
                              </p:par>
                              <p:par>
                                <p:cTn id="277" presetID="10" presetClass="entr" presetSubtype="0" fill="hold" nodeType="withEffect">
                                  <p:stCondLst>
                                    <p:cond delay="0"/>
                                  </p:stCondLst>
                                  <p:childTnLst>
                                    <p:set>
                                      <p:cBhvr>
                                        <p:cTn id="278" dur="1" fill="hold">
                                          <p:stCondLst>
                                            <p:cond delay="0"/>
                                          </p:stCondLst>
                                        </p:cTn>
                                        <p:tgtEl>
                                          <p:spTgt spid="321"/>
                                        </p:tgtEl>
                                        <p:attrNameLst>
                                          <p:attrName>style.visibility</p:attrName>
                                        </p:attrNameLst>
                                      </p:cBhvr>
                                      <p:to>
                                        <p:strVal val="visible"/>
                                      </p:to>
                                    </p:set>
                                    <p:animEffect transition="in" filter="fade">
                                      <p:cBhvr>
                                        <p:cTn id="279" dur="500"/>
                                        <p:tgtEl>
                                          <p:spTgt spid="321"/>
                                        </p:tgtEl>
                                      </p:cBhvr>
                                    </p:animEffect>
                                  </p:childTnLst>
                                </p:cTn>
                              </p:par>
                              <p:par>
                                <p:cTn id="280" presetID="10" presetClass="entr" presetSubtype="0" fill="hold" nodeType="withEffect">
                                  <p:stCondLst>
                                    <p:cond delay="0"/>
                                  </p:stCondLst>
                                  <p:childTnLst>
                                    <p:set>
                                      <p:cBhvr>
                                        <p:cTn id="281" dur="1" fill="hold">
                                          <p:stCondLst>
                                            <p:cond delay="0"/>
                                          </p:stCondLst>
                                        </p:cTn>
                                        <p:tgtEl>
                                          <p:spTgt spid="322"/>
                                        </p:tgtEl>
                                        <p:attrNameLst>
                                          <p:attrName>style.visibility</p:attrName>
                                        </p:attrNameLst>
                                      </p:cBhvr>
                                      <p:to>
                                        <p:strVal val="visible"/>
                                      </p:to>
                                    </p:set>
                                    <p:animEffect transition="in" filter="fade">
                                      <p:cBhvr>
                                        <p:cTn id="282" dur="500"/>
                                        <p:tgtEl>
                                          <p:spTgt spid="322"/>
                                        </p:tgtEl>
                                      </p:cBhvr>
                                    </p:animEffect>
                                  </p:childTnLst>
                                </p:cTn>
                              </p:par>
                              <p:par>
                                <p:cTn id="283" presetID="10" presetClass="entr" presetSubtype="0" fill="hold" nodeType="withEffect">
                                  <p:stCondLst>
                                    <p:cond delay="0"/>
                                  </p:stCondLst>
                                  <p:childTnLst>
                                    <p:set>
                                      <p:cBhvr>
                                        <p:cTn id="284" dur="1" fill="hold">
                                          <p:stCondLst>
                                            <p:cond delay="0"/>
                                          </p:stCondLst>
                                        </p:cTn>
                                        <p:tgtEl>
                                          <p:spTgt spid="323"/>
                                        </p:tgtEl>
                                        <p:attrNameLst>
                                          <p:attrName>style.visibility</p:attrName>
                                        </p:attrNameLst>
                                      </p:cBhvr>
                                      <p:to>
                                        <p:strVal val="visible"/>
                                      </p:to>
                                    </p:set>
                                    <p:animEffect transition="in" filter="fade">
                                      <p:cBhvr>
                                        <p:cTn id="285" dur="500"/>
                                        <p:tgtEl>
                                          <p:spTgt spid="323"/>
                                        </p:tgtEl>
                                      </p:cBhvr>
                                    </p:animEffect>
                                  </p:childTnLst>
                                </p:cTn>
                              </p:par>
                              <p:par>
                                <p:cTn id="286" presetID="10" presetClass="entr" presetSubtype="0" fill="hold" nodeType="withEffect">
                                  <p:stCondLst>
                                    <p:cond delay="0"/>
                                  </p:stCondLst>
                                  <p:childTnLst>
                                    <p:set>
                                      <p:cBhvr>
                                        <p:cTn id="287" dur="1" fill="hold">
                                          <p:stCondLst>
                                            <p:cond delay="0"/>
                                          </p:stCondLst>
                                        </p:cTn>
                                        <p:tgtEl>
                                          <p:spTgt spid="324"/>
                                        </p:tgtEl>
                                        <p:attrNameLst>
                                          <p:attrName>style.visibility</p:attrName>
                                        </p:attrNameLst>
                                      </p:cBhvr>
                                      <p:to>
                                        <p:strVal val="visible"/>
                                      </p:to>
                                    </p:set>
                                    <p:animEffect transition="in" filter="fade">
                                      <p:cBhvr>
                                        <p:cTn id="288" dur="500"/>
                                        <p:tgtEl>
                                          <p:spTgt spid="324"/>
                                        </p:tgtEl>
                                      </p:cBhvr>
                                    </p:animEffect>
                                  </p:childTnLst>
                                </p:cTn>
                              </p:par>
                              <p:par>
                                <p:cTn id="289" presetID="10" presetClass="entr" presetSubtype="0" fill="hold" nodeType="withEffect">
                                  <p:stCondLst>
                                    <p:cond delay="0"/>
                                  </p:stCondLst>
                                  <p:childTnLst>
                                    <p:set>
                                      <p:cBhvr>
                                        <p:cTn id="290" dur="1" fill="hold">
                                          <p:stCondLst>
                                            <p:cond delay="0"/>
                                          </p:stCondLst>
                                        </p:cTn>
                                        <p:tgtEl>
                                          <p:spTgt spid="325"/>
                                        </p:tgtEl>
                                        <p:attrNameLst>
                                          <p:attrName>style.visibility</p:attrName>
                                        </p:attrNameLst>
                                      </p:cBhvr>
                                      <p:to>
                                        <p:strVal val="visible"/>
                                      </p:to>
                                    </p:set>
                                    <p:animEffect transition="in" filter="fade">
                                      <p:cBhvr>
                                        <p:cTn id="291" dur="500"/>
                                        <p:tgtEl>
                                          <p:spTgt spid="325"/>
                                        </p:tgtEl>
                                      </p:cBhvr>
                                    </p:animEffect>
                                  </p:childTnLst>
                                </p:cTn>
                              </p:par>
                              <p:par>
                                <p:cTn id="292" presetID="10" presetClass="entr" presetSubtype="0" fill="hold" nodeType="withEffect">
                                  <p:stCondLst>
                                    <p:cond delay="0"/>
                                  </p:stCondLst>
                                  <p:childTnLst>
                                    <p:set>
                                      <p:cBhvr>
                                        <p:cTn id="293" dur="1" fill="hold">
                                          <p:stCondLst>
                                            <p:cond delay="0"/>
                                          </p:stCondLst>
                                        </p:cTn>
                                        <p:tgtEl>
                                          <p:spTgt spid="326"/>
                                        </p:tgtEl>
                                        <p:attrNameLst>
                                          <p:attrName>style.visibility</p:attrName>
                                        </p:attrNameLst>
                                      </p:cBhvr>
                                      <p:to>
                                        <p:strVal val="visible"/>
                                      </p:to>
                                    </p:set>
                                    <p:animEffect transition="in" filter="fade">
                                      <p:cBhvr>
                                        <p:cTn id="294" dur="500"/>
                                        <p:tgtEl>
                                          <p:spTgt spid="326"/>
                                        </p:tgtEl>
                                      </p:cBhvr>
                                    </p:animEffect>
                                  </p:childTnLst>
                                </p:cTn>
                              </p:par>
                              <p:par>
                                <p:cTn id="295" presetID="10" presetClass="entr" presetSubtype="0" fill="hold" nodeType="withEffect">
                                  <p:stCondLst>
                                    <p:cond delay="0"/>
                                  </p:stCondLst>
                                  <p:childTnLst>
                                    <p:set>
                                      <p:cBhvr>
                                        <p:cTn id="296" dur="1" fill="hold">
                                          <p:stCondLst>
                                            <p:cond delay="0"/>
                                          </p:stCondLst>
                                        </p:cTn>
                                        <p:tgtEl>
                                          <p:spTgt spid="367"/>
                                        </p:tgtEl>
                                        <p:attrNameLst>
                                          <p:attrName>style.visibility</p:attrName>
                                        </p:attrNameLst>
                                      </p:cBhvr>
                                      <p:to>
                                        <p:strVal val="visible"/>
                                      </p:to>
                                    </p:set>
                                    <p:animEffect transition="in" filter="fade">
                                      <p:cBhvr>
                                        <p:cTn id="297" dur="500"/>
                                        <p:tgtEl>
                                          <p:spTgt spid="367"/>
                                        </p:tgtEl>
                                      </p:cBhvr>
                                    </p:animEffect>
                                  </p:childTnLst>
                                </p:cTn>
                              </p:par>
                              <p:par>
                                <p:cTn id="298" presetID="10" presetClass="entr" presetSubtype="0" fill="hold" nodeType="withEffect">
                                  <p:stCondLst>
                                    <p:cond delay="0"/>
                                  </p:stCondLst>
                                  <p:childTnLst>
                                    <p:set>
                                      <p:cBhvr>
                                        <p:cTn id="299" dur="1" fill="hold">
                                          <p:stCondLst>
                                            <p:cond delay="0"/>
                                          </p:stCondLst>
                                        </p:cTn>
                                        <p:tgtEl>
                                          <p:spTgt spid="368"/>
                                        </p:tgtEl>
                                        <p:attrNameLst>
                                          <p:attrName>style.visibility</p:attrName>
                                        </p:attrNameLst>
                                      </p:cBhvr>
                                      <p:to>
                                        <p:strVal val="visible"/>
                                      </p:to>
                                    </p:set>
                                    <p:animEffect transition="in" filter="fade">
                                      <p:cBhvr>
                                        <p:cTn id="300" dur="500"/>
                                        <p:tgtEl>
                                          <p:spTgt spid="368"/>
                                        </p:tgtEl>
                                      </p:cBhvr>
                                    </p:animEffect>
                                  </p:childTnLst>
                                </p:cTn>
                              </p:par>
                              <p:par>
                                <p:cTn id="301" presetID="10" presetClass="entr" presetSubtype="0" fill="hold" nodeType="withEffect">
                                  <p:stCondLst>
                                    <p:cond delay="0"/>
                                  </p:stCondLst>
                                  <p:childTnLst>
                                    <p:set>
                                      <p:cBhvr>
                                        <p:cTn id="302" dur="1" fill="hold">
                                          <p:stCondLst>
                                            <p:cond delay="0"/>
                                          </p:stCondLst>
                                        </p:cTn>
                                        <p:tgtEl>
                                          <p:spTgt spid="369"/>
                                        </p:tgtEl>
                                        <p:attrNameLst>
                                          <p:attrName>style.visibility</p:attrName>
                                        </p:attrNameLst>
                                      </p:cBhvr>
                                      <p:to>
                                        <p:strVal val="visible"/>
                                      </p:to>
                                    </p:set>
                                    <p:animEffect transition="in" filter="fade">
                                      <p:cBhvr>
                                        <p:cTn id="303" dur="500"/>
                                        <p:tgtEl>
                                          <p:spTgt spid="369"/>
                                        </p:tgtEl>
                                      </p:cBhvr>
                                    </p:animEffect>
                                  </p:childTnLst>
                                </p:cTn>
                              </p:par>
                              <p:par>
                                <p:cTn id="304" presetID="10" presetClass="entr" presetSubtype="0" fill="hold" nodeType="withEffect">
                                  <p:stCondLst>
                                    <p:cond delay="0"/>
                                  </p:stCondLst>
                                  <p:childTnLst>
                                    <p:set>
                                      <p:cBhvr>
                                        <p:cTn id="305" dur="1" fill="hold">
                                          <p:stCondLst>
                                            <p:cond delay="0"/>
                                          </p:stCondLst>
                                        </p:cTn>
                                        <p:tgtEl>
                                          <p:spTgt spid="370"/>
                                        </p:tgtEl>
                                        <p:attrNameLst>
                                          <p:attrName>style.visibility</p:attrName>
                                        </p:attrNameLst>
                                      </p:cBhvr>
                                      <p:to>
                                        <p:strVal val="visible"/>
                                      </p:to>
                                    </p:set>
                                    <p:animEffect transition="in" filter="fade">
                                      <p:cBhvr>
                                        <p:cTn id="306" dur="500"/>
                                        <p:tgtEl>
                                          <p:spTgt spid="370"/>
                                        </p:tgtEl>
                                      </p:cBhvr>
                                    </p:animEffect>
                                  </p:childTnLst>
                                </p:cTn>
                              </p:par>
                              <p:par>
                                <p:cTn id="307" presetID="10" presetClass="entr" presetSubtype="0" fill="hold" nodeType="withEffect">
                                  <p:stCondLst>
                                    <p:cond delay="0"/>
                                  </p:stCondLst>
                                  <p:childTnLst>
                                    <p:set>
                                      <p:cBhvr>
                                        <p:cTn id="308" dur="1" fill="hold">
                                          <p:stCondLst>
                                            <p:cond delay="0"/>
                                          </p:stCondLst>
                                        </p:cTn>
                                        <p:tgtEl>
                                          <p:spTgt spid="371"/>
                                        </p:tgtEl>
                                        <p:attrNameLst>
                                          <p:attrName>style.visibility</p:attrName>
                                        </p:attrNameLst>
                                      </p:cBhvr>
                                      <p:to>
                                        <p:strVal val="visible"/>
                                      </p:to>
                                    </p:set>
                                    <p:animEffect transition="in" filter="fade">
                                      <p:cBhvr>
                                        <p:cTn id="309" dur="500"/>
                                        <p:tgtEl>
                                          <p:spTgt spid="371"/>
                                        </p:tgtEl>
                                      </p:cBhvr>
                                    </p:animEffect>
                                  </p:childTnLst>
                                </p:cTn>
                              </p:par>
                              <p:par>
                                <p:cTn id="310" presetID="10" presetClass="entr" presetSubtype="0" fill="hold" nodeType="withEffect">
                                  <p:stCondLst>
                                    <p:cond delay="0"/>
                                  </p:stCondLst>
                                  <p:childTnLst>
                                    <p:set>
                                      <p:cBhvr>
                                        <p:cTn id="311" dur="1" fill="hold">
                                          <p:stCondLst>
                                            <p:cond delay="0"/>
                                          </p:stCondLst>
                                        </p:cTn>
                                        <p:tgtEl>
                                          <p:spTgt spid="372"/>
                                        </p:tgtEl>
                                        <p:attrNameLst>
                                          <p:attrName>style.visibility</p:attrName>
                                        </p:attrNameLst>
                                      </p:cBhvr>
                                      <p:to>
                                        <p:strVal val="visible"/>
                                      </p:to>
                                    </p:set>
                                    <p:animEffect transition="in" filter="fade">
                                      <p:cBhvr>
                                        <p:cTn id="312" dur="500"/>
                                        <p:tgtEl>
                                          <p:spTgt spid="372"/>
                                        </p:tgtEl>
                                      </p:cBhvr>
                                    </p:animEffect>
                                  </p:childTnLst>
                                </p:cTn>
                              </p:par>
                              <p:par>
                                <p:cTn id="313" presetID="10" presetClass="entr" presetSubtype="0" fill="hold" nodeType="withEffect">
                                  <p:stCondLst>
                                    <p:cond delay="0"/>
                                  </p:stCondLst>
                                  <p:childTnLst>
                                    <p:set>
                                      <p:cBhvr>
                                        <p:cTn id="314" dur="1" fill="hold">
                                          <p:stCondLst>
                                            <p:cond delay="0"/>
                                          </p:stCondLst>
                                        </p:cTn>
                                        <p:tgtEl>
                                          <p:spTgt spid="373"/>
                                        </p:tgtEl>
                                        <p:attrNameLst>
                                          <p:attrName>style.visibility</p:attrName>
                                        </p:attrNameLst>
                                      </p:cBhvr>
                                      <p:to>
                                        <p:strVal val="visible"/>
                                      </p:to>
                                    </p:set>
                                    <p:animEffect transition="in" filter="fade">
                                      <p:cBhvr>
                                        <p:cTn id="315" dur="500"/>
                                        <p:tgtEl>
                                          <p:spTgt spid="373"/>
                                        </p:tgtEl>
                                      </p:cBhvr>
                                    </p:animEffect>
                                  </p:childTnLst>
                                </p:cTn>
                              </p:par>
                              <p:par>
                                <p:cTn id="316" presetID="10" presetClass="entr" presetSubtype="0" fill="hold" nodeType="withEffect">
                                  <p:stCondLst>
                                    <p:cond delay="0"/>
                                  </p:stCondLst>
                                  <p:childTnLst>
                                    <p:set>
                                      <p:cBhvr>
                                        <p:cTn id="317" dur="1" fill="hold">
                                          <p:stCondLst>
                                            <p:cond delay="0"/>
                                          </p:stCondLst>
                                        </p:cTn>
                                        <p:tgtEl>
                                          <p:spTgt spid="374"/>
                                        </p:tgtEl>
                                        <p:attrNameLst>
                                          <p:attrName>style.visibility</p:attrName>
                                        </p:attrNameLst>
                                      </p:cBhvr>
                                      <p:to>
                                        <p:strVal val="visible"/>
                                      </p:to>
                                    </p:set>
                                    <p:animEffect transition="in" filter="fade">
                                      <p:cBhvr>
                                        <p:cTn id="318" dur="500"/>
                                        <p:tgtEl>
                                          <p:spTgt spid="374"/>
                                        </p:tgtEl>
                                      </p:cBhvr>
                                    </p:animEffect>
                                  </p:childTnLst>
                                </p:cTn>
                              </p:par>
                              <p:par>
                                <p:cTn id="319" presetID="10" presetClass="entr" presetSubtype="0" fill="hold" nodeType="withEffect">
                                  <p:stCondLst>
                                    <p:cond delay="0"/>
                                  </p:stCondLst>
                                  <p:childTnLst>
                                    <p:set>
                                      <p:cBhvr>
                                        <p:cTn id="320" dur="1" fill="hold">
                                          <p:stCondLst>
                                            <p:cond delay="0"/>
                                          </p:stCondLst>
                                        </p:cTn>
                                        <p:tgtEl>
                                          <p:spTgt spid="375"/>
                                        </p:tgtEl>
                                        <p:attrNameLst>
                                          <p:attrName>style.visibility</p:attrName>
                                        </p:attrNameLst>
                                      </p:cBhvr>
                                      <p:to>
                                        <p:strVal val="visible"/>
                                      </p:to>
                                    </p:set>
                                    <p:animEffect transition="in" filter="fade">
                                      <p:cBhvr>
                                        <p:cTn id="321" dur="500"/>
                                        <p:tgtEl>
                                          <p:spTgt spid="375"/>
                                        </p:tgtEl>
                                      </p:cBhvr>
                                    </p:animEffect>
                                  </p:childTnLst>
                                </p:cTn>
                              </p:par>
                              <p:par>
                                <p:cTn id="322" presetID="10" presetClass="entr" presetSubtype="0" fill="hold" nodeType="withEffect">
                                  <p:stCondLst>
                                    <p:cond delay="0"/>
                                  </p:stCondLst>
                                  <p:childTnLst>
                                    <p:set>
                                      <p:cBhvr>
                                        <p:cTn id="323" dur="1" fill="hold">
                                          <p:stCondLst>
                                            <p:cond delay="0"/>
                                          </p:stCondLst>
                                        </p:cTn>
                                        <p:tgtEl>
                                          <p:spTgt spid="376"/>
                                        </p:tgtEl>
                                        <p:attrNameLst>
                                          <p:attrName>style.visibility</p:attrName>
                                        </p:attrNameLst>
                                      </p:cBhvr>
                                      <p:to>
                                        <p:strVal val="visible"/>
                                      </p:to>
                                    </p:set>
                                    <p:animEffect transition="in" filter="fade">
                                      <p:cBhvr>
                                        <p:cTn id="324" dur="500"/>
                                        <p:tgtEl>
                                          <p:spTgt spid="376"/>
                                        </p:tgtEl>
                                      </p:cBhvr>
                                    </p:animEffect>
                                  </p:childTnLst>
                                </p:cTn>
                              </p:par>
                              <p:par>
                                <p:cTn id="325" presetID="10" presetClass="entr" presetSubtype="0" fill="hold" nodeType="withEffect">
                                  <p:stCondLst>
                                    <p:cond delay="0"/>
                                  </p:stCondLst>
                                  <p:childTnLst>
                                    <p:set>
                                      <p:cBhvr>
                                        <p:cTn id="326" dur="1" fill="hold">
                                          <p:stCondLst>
                                            <p:cond delay="0"/>
                                          </p:stCondLst>
                                        </p:cTn>
                                        <p:tgtEl>
                                          <p:spTgt spid="377"/>
                                        </p:tgtEl>
                                        <p:attrNameLst>
                                          <p:attrName>style.visibility</p:attrName>
                                        </p:attrNameLst>
                                      </p:cBhvr>
                                      <p:to>
                                        <p:strVal val="visible"/>
                                      </p:to>
                                    </p:set>
                                    <p:animEffect transition="in" filter="fade">
                                      <p:cBhvr>
                                        <p:cTn id="327" dur="500"/>
                                        <p:tgtEl>
                                          <p:spTgt spid="377"/>
                                        </p:tgtEl>
                                      </p:cBhvr>
                                    </p:animEffect>
                                  </p:childTnLst>
                                </p:cTn>
                              </p:par>
                              <p:par>
                                <p:cTn id="328" presetID="10" presetClass="entr" presetSubtype="0" fill="hold" nodeType="withEffect">
                                  <p:stCondLst>
                                    <p:cond delay="0"/>
                                  </p:stCondLst>
                                  <p:childTnLst>
                                    <p:set>
                                      <p:cBhvr>
                                        <p:cTn id="329" dur="1" fill="hold">
                                          <p:stCondLst>
                                            <p:cond delay="0"/>
                                          </p:stCondLst>
                                        </p:cTn>
                                        <p:tgtEl>
                                          <p:spTgt spid="378"/>
                                        </p:tgtEl>
                                        <p:attrNameLst>
                                          <p:attrName>style.visibility</p:attrName>
                                        </p:attrNameLst>
                                      </p:cBhvr>
                                      <p:to>
                                        <p:strVal val="visible"/>
                                      </p:to>
                                    </p:set>
                                    <p:animEffect transition="in" filter="fade">
                                      <p:cBhvr>
                                        <p:cTn id="330" dur="500"/>
                                        <p:tgtEl>
                                          <p:spTgt spid="378"/>
                                        </p:tgtEl>
                                      </p:cBhvr>
                                    </p:animEffect>
                                  </p:childTnLst>
                                </p:cTn>
                              </p:par>
                              <p:par>
                                <p:cTn id="331" presetID="10" presetClass="entr" presetSubtype="0" fill="hold" nodeType="withEffect">
                                  <p:stCondLst>
                                    <p:cond delay="0"/>
                                  </p:stCondLst>
                                  <p:childTnLst>
                                    <p:set>
                                      <p:cBhvr>
                                        <p:cTn id="332" dur="1" fill="hold">
                                          <p:stCondLst>
                                            <p:cond delay="0"/>
                                          </p:stCondLst>
                                        </p:cTn>
                                        <p:tgtEl>
                                          <p:spTgt spid="379"/>
                                        </p:tgtEl>
                                        <p:attrNameLst>
                                          <p:attrName>style.visibility</p:attrName>
                                        </p:attrNameLst>
                                      </p:cBhvr>
                                      <p:to>
                                        <p:strVal val="visible"/>
                                      </p:to>
                                    </p:set>
                                    <p:animEffect transition="in" filter="fade">
                                      <p:cBhvr>
                                        <p:cTn id="333" dur="500"/>
                                        <p:tgtEl>
                                          <p:spTgt spid="379"/>
                                        </p:tgtEl>
                                      </p:cBhvr>
                                    </p:animEffect>
                                  </p:childTnLst>
                                </p:cTn>
                              </p:par>
                              <p:par>
                                <p:cTn id="334" presetID="10" presetClass="entr" presetSubtype="0" fill="hold" nodeType="withEffect">
                                  <p:stCondLst>
                                    <p:cond delay="0"/>
                                  </p:stCondLst>
                                  <p:childTnLst>
                                    <p:set>
                                      <p:cBhvr>
                                        <p:cTn id="335" dur="1" fill="hold">
                                          <p:stCondLst>
                                            <p:cond delay="0"/>
                                          </p:stCondLst>
                                        </p:cTn>
                                        <p:tgtEl>
                                          <p:spTgt spid="380"/>
                                        </p:tgtEl>
                                        <p:attrNameLst>
                                          <p:attrName>style.visibility</p:attrName>
                                        </p:attrNameLst>
                                      </p:cBhvr>
                                      <p:to>
                                        <p:strVal val="visible"/>
                                      </p:to>
                                    </p:set>
                                    <p:animEffect transition="in" filter="fade">
                                      <p:cBhvr>
                                        <p:cTn id="336" dur="500"/>
                                        <p:tgtEl>
                                          <p:spTgt spid="380"/>
                                        </p:tgtEl>
                                      </p:cBhvr>
                                    </p:animEffect>
                                  </p:childTnLst>
                                </p:cTn>
                              </p:par>
                              <p:par>
                                <p:cTn id="337" presetID="10" presetClass="entr" presetSubtype="0" fill="hold" nodeType="withEffect">
                                  <p:stCondLst>
                                    <p:cond delay="0"/>
                                  </p:stCondLst>
                                  <p:childTnLst>
                                    <p:set>
                                      <p:cBhvr>
                                        <p:cTn id="338" dur="1" fill="hold">
                                          <p:stCondLst>
                                            <p:cond delay="0"/>
                                          </p:stCondLst>
                                        </p:cTn>
                                        <p:tgtEl>
                                          <p:spTgt spid="381"/>
                                        </p:tgtEl>
                                        <p:attrNameLst>
                                          <p:attrName>style.visibility</p:attrName>
                                        </p:attrNameLst>
                                      </p:cBhvr>
                                      <p:to>
                                        <p:strVal val="visible"/>
                                      </p:to>
                                    </p:set>
                                    <p:animEffect transition="in" filter="fade">
                                      <p:cBhvr>
                                        <p:cTn id="339" dur="500"/>
                                        <p:tgtEl>
                                          <p:spTgt spid="381"/>
                                        </p:tgtEl>
                                      </p:cBhvr>
                                    </p:animEffect>
                                  </p:childTnLst>
                                </p:cTn>
                              </p:par>
                              <p:par>
                                <p:cTn id="340" presetID="10" presetClass="entr" presetSubtype="0" fill="hold" nodeType="withEffect">
                                  <p:stCondLst>
                                    <p:cond delay="0"/>
                                  </p:stCondLst>
                                  <p:childTnLst>
                                    <p:set>
                                      <p:cBhvr>
                                        <p:cTn id="341" dur="1" fill="hold">
                                          <p:stCondLst>
                                            <p:cond delay="0"/>
                                          </p:stCondLst>
                                        </p:cTn>
                                        <p:tgtEl>
                                          <p:spTgt spid="389"/>
                                        </p:tgtEl>
                                        <p:attrNameLst>
                                          <p:attrName>style.visibility</p:attrName>
                                        </p:attrNameLst>
                                      </p:cBhvr>
                                      <p:to>
                                        <p:strVal val="visible"/>
                                      </p:to>
                                    </p:set>
                                    <p:animEffect transition="in" filter="fade">
                                      <p:cBhvr>
                                        <p:cTn id="342" dur="500"/>
                                        <p:tgtEl>
                                          <p:spTgt spid="389"/>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397"/>
                                        </p:tgtEl>
                                        <p:attrNameLst>
                                          <p:attrName>style.visibility</p:attrName>
                                        </p:attrNameLst>
                                      </p:cBhvr>
                                      <p:to>
                                        <p:strVal val="visible"/>
                                      </p:to>
                                    </p:set>
                                    <p:animEffect transition="in" filter="fade">
                                      <p:cBhvr>
                                        <p:cTn id="345" dur="500"/>
                                        <p:tgtEl>
                                          <p:spTgt spid="397"/>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398"/>
                                        </p:tgtEl>
                                        <p:attrNameLst>
                                          <p:attrName>style.visibility</p:attrName>
                                        </p:attrNameLst>
                                      </p:cBhvr>
                                      <p:to>
                                        <p:strVal val="visible"/>
                                      </p:to>
                                    </p:set>
                                    <p:animEffect transition="in" filter="fade">
                                      <p:cBhvr>
                                        <p:cTn id="348" dur="500"/>
                                        <p:tgtEl>
                                          <p:spTgt spid="398"/>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23"/>
                                        </p:tgtEl>
                                        <p:attrNameLst>
                                          <p:attrName>style.visibility</p:attrName>
                                        </p:attrNameLst>
                                      </p:cBhvr>
                                      <p:to>
                                        <p:strVal val="visible"/>
                                      </p:to>
                                    </p:set>
                                    <p:animEffect transition="in" filter="fade">
                                      <p:cBhvr>
                                        <p:cTn id="351" dur="500"/>
                                        <p:tgtEl>
                                          <p:spTgt spid="23"/>
                                        </p:tgtEl>
                                      </p:cBhvr>
                                    </p:animEffect>
                                  </p:childTnLst>
                                </p:cTn>
                              </p:par>
                              <p:par>
                                <p:cTn id="352" presetID="10" presetClass="entr" presetSubtype="0" fill="hold" nodeType="withEffect">
                                  <p:stCondLst>
                                    <p:cond delay="0"/>
                                  </p:stCondLst>
                                  <p:childTnLst>
                                    <p:set>
                                      <p:cBhvr>
                                        <p:cTn id="353" dur="1" fill="hold">
                                          <p:stCondLst>
                                            <p:cond delay="0"/>
                                          </p:stCondLst>
                                        </p:cTn>
                                        <p:tgtEl>
                                          <p:spTgt spid="21"/>
                                        </p:tgtEl>
                                        <p:attrNameLst>
                                          <p:attrName>style.visibility</p:attrName>
                                        </p:attrNameLst>
                                      </p:cBhvr>
                                      <p:to>
                                        <p:strVal val="visible"/>
                                      </p:to>
                                    </p:set>
                                    <p:animEffect transition="in" filter="fade">
                                      <p:cBhvr>
                                        <p:cTn id="354" dur="500"/>
                                        <p:tgtEl>
                                          <p:spTgt spid="21"/>
                                        </p:tgtEl>
                                      </p:cBhvr>
                                    </p:animEffect>
                                  </p:childTnLst>
                                </p:cTn>
                              </p:par>
                              <p:par>
                                <p:cTn id="355" presetID="10" presetClass="entr" presetSubtype="0" fill="hold" nodeType="withEffect">
                                  <p:stCondLst>
                                    <p:cond delay="0"/>
                                  </p:stCondLst>
                                  <p:childTnLst>
                                    <p:set>
                                      <p:cBhvr>
                                        <p:cTn id="356" dur="1" fill="hold">
                                          <p:stCondLst>
                                            <p:cond delay="0"/>
                                          </p:stCondLst>
                                        </p:cTn>
                                        <p:tgtEl>
                                          <p:spTgt spid="365"/>
                                        </p:tgtEl>
                                        <p:attrNameLst>
                                          <p:attrName>style.visibility</p:attrName>
                                        </p:attrNameLst>
                                      </p:cBhvr>
                                      <p:to>
                                        <p:strVal val="visible"/>
                                      </p:to>
                                    </p:set>
                                    <p:animEffect transition="in" filter="fade">
                                      <p:cBhvr>
                                        <p:cTn id="357" dur="500"/>
                                        <p:tgtEl>
                                          <p:spTgt spid="365"/>
                                        </p:tgtEl>
                                      </p:cBhvr>
                                    </p:animEffect>
                                  </p:childTnLst>
                                </p:cTn>
                              </p:par>
                              <p:par>
                                <p:cTn id="358" presetID="10" presetClass="entr" presetSubtype="0" fill="hold" nodeType="withEffect">
                                  <p:stCondLst>
                                    <p:cond delay="0"/>
                                  </p:stCondLst>
                                  <p:childTnLst>
                                    <p:set>
                                      <p:cBhvr>
                                        <p:cTn id="359" dur="1" fill="hold">
                                          <p:stCondLst>
                                            <p:cond delay="0"/>
                                          </p:stCondLst>
                                        </p:cTn>
                                        <p:tgtEl>
                                          <p:spTgt spid="12"/>
                                        </p:tgtEl>
                                        <p:attrNameLst>
                                          <p:attrName>style.visibility</p:attrName>
                                        </p:attrNameLst>
                                      </p:cBhvr>
                                      <p:to>
                                        <p:strVal val="visible"/>
                                      </p:to>
                                    </p:set>
                                    <p:animEffect transition="in" filter="fade">
                                      <p:cBhvr>
                                        <p:cTn id="360" dur="500"/>
                                        <p:tgtEl>
                                          <p:spTgt spid="12"/>
                                        </p:tgtEl>
                                      </p:cBhvr>
                                    </p:animEffect>
                                  </p:childTnLst>
                                </p:cTn>
                              </p:par>
                              <p:par>
                                <p:cTn id="361" presetID="10" presetClass="entr" presetSubtype="0" fill="hold" grpId="1" nodeType="withEffect">
                                  <p:stCondLst>
                                    <p:cond delay="0"/>
                                  </p:stCondLst>
                                  <p:childTnLst>
                                    <p:set>
                                      <p:cBhvr>
                                        <p:cTn id="362" dur="1" fill="hold">
                                          <p:stCondLst>
                                            <p:cond delay="0"/>
                                          </p:stCondLst>
                                        </p:cTn>
                                        <p:tgtEl>
                                          <p:spTgt spid="183"/>
                                        </p:tgtEl>
                                        <p:attrNameLst>
                                          <p:attrName>style.visibility</p:attrName>
                                        </p:attrNameLst>
                                      </p:cBhvr>
                                      <p:to>
                                        <p:strVal val="visible"/>
                                      </p:to>
                                    </p:set>
                                    <p:animEffect transition="in" filter="fade">
                                      <p:cBhvr>
                                        <p:cTn id="363" dur="500"/>
                                        <p:tgtEl>
                                          <p:spTgt spid="183"/>
                                        </p:tgtEl>
                                      </p:cBhvr>
                                    </p:animEffect>
                                  </p:childTnLst>
                                </p:cTn>
                              </p:par>
                              <p:par>
                                <p:cTn id="364" presetID="10" presetClass="entr" presetSubtype="0" fill="hold" grpId="1" nodeType="withEffect">
                                  <p:stCondLst>
                                    <p:cond delay="0"/>
                                  </p:stCondLst>
                                  <p:childTnLst>
                                    <p:set>
                                      <p:cBhvr>
                                        <p:cTn id="365" dur="1" fill="hold">
                                          <p:stCondLst>
                                            <p:cond delay="0"/>
                                          </p:stCondLst>
                                        </p:cTn>
                                        <p:tgtEl>
                                          <p:spTgt spid="186"/>
                                        </p:tgtEl>
                                        <p:attrNameLst>
                                          <p:attrName>style.visibility</p:attrName>
                                        </p:attrNameLst>
                                      </p:cBhvr>
                                      <p:to>
                                        <p:strVal val="visible"/>
                                      </p:to>
                                    </p:set>
                                    <p:animEffect transition="in" filter="fade">
                                      <p:cBhvr>
                                        <p:cTn id="366" dur="500"/>
                                        <p:tgtEl>
                                          <p:spTgt spid="186"/>
                                        </p:tgtEl>
                                      </p:cBhvr>
                                    </p:animEffect>
                                  </p:childTnLst>
                                </p:cTn>
                              </p:par>
                            </p:childTnLst>
                          </p:cTn>
                        </p:par>
                      </p:childTnLst>
                    </p:cTn>
                  </p:par>
                  <p:par>
                    <p:cTn id="367" fill="hold">
                      <p:stCondLst>
                        <p:cond delay="indefinite"/>
                      </p:stCondLst>
                      <p:childTnLst>
                        <p:par>
                          <p:cTn id="368" fill="hold">
                            <p:stCondLst>
                              <p:cond delay="0"/>
                            </p:stCondLst>
                            <p:childTnLst>
                              <p:par>
                                <p:cTn id="369" presetID="10" presetClass="entr" presetSubtype="0" fill="hold" nodeType="clickEffect">
                                  <p:stCondLst>
                                    <p:cond delay="0"/>
                                  </p:stCondLst>
                                  <p:childTnLst>
                                    <p:set>
                                      <p:cBhvr>
                                        <p:cTn id="370" dur="1" fill="hold">
                                          <p:stCondLst>
                                            <p:cond delay="0"/>
                                          </p:stCondLst>
                                        </p:cTn>
                                        <p:tgtEl>
                                          <p:spTgt spid="364">
                                            <p:txEl>
                                              <p:pRg st="0" end="0"/>
                                            </p:txEl>
                                          </p:spTgt>
                                        </p:tgtEl>
                                        <p:attrNameLst>
                                          <p:attrName>style.visibility</p:attrName>
                                        </p:attrNameLst>
                                      </p:cBhvr>
                                      <p:to>
                                        <p:strVal val="visible"/>
                                      </p:to>
                                    </p:set>
                                    <p:animEffect transition="in" filter="fade">
                                      <p:cBhvr>
                                        <p:cTn id="371" dur="500"/>
                                        <p:tgtEl>
                                          <p:spTgt spid="364">
                                            <p:txEl>
                                              <p:pRg st="0" end="0"/>
                                            </p:txEl>
                                          </p:spTgt>
                                        </p:tgtEl>
                                      </p:cBhvr>
                                    </p:animEffect>
                                  </p:childTnLst>
                                </p:cTn>
                              </p:par>
                            </p:childTnLst>
                          </p:cTn>
                        </p:par>
                      </p:childTnLst>
                    </p:cTn>
                  </p:par>
                  <p:par>
                    <p:cTn id="372" fill="hold">
                      <p:stCondLst>
                        <p:cond delay="indefinite"/>
                      </p:stCondLst>
                      <p:childTnLst>
                        <p:par>
                          <p:cTn id="373" fill="hold">
                            <p:stCondLst>
                              <p:cond delay="0"/>
                            </p:stCondLst>
                            <p:childTnLst>
                              <p:par>
                                <p:cTn id="374" presetID="10" presetClass="entr" presetSubtype="0" fill="hold" nodeType="clickEffect">
                                  <p:stCondLst>
                                    <p:cond delay="0"/>
                                  </p:stCondLst>
                                  <p:childTnLst>
                                    <p:set>
                                      <p:cBhvr>
                                        <p:cTn id="375" dur="1" fill="hold">
                                          <p:stCondLst>
                                            <p:cond delay="0"/>
                                          </p:stCondLst>
                                        </p:cTn>
                                        <p:tgtEl>
                                          <p:spTgt spid="364">
                                            <p:txEl>
                                              <p:pRg st="1" end="1"/>
                                            </p:txEl>
                                          </p:spTgt>
                                        </p:tgtEl>
                                        <p:attrNameLst>
                                          <p:attrName>style.visibility</p:attrName>
                                        </p:attrNameLst>
                                      </p:cBhvr>
                                      <p:to>
                                        <p:strVal val="visible"/>
                                      </p:to>
                                    </p:set>
                                    <p:animEffect transition="in" filter="fade">
                                      <p:cBhvr>
                                        <p:cTn id="376" dur="500"/>
                                        <p:tgtEl>
                                          <p:spTgt spid="364">
                                            <p:txEl>
                                              <p:pRg st="1" end="1"/>
                                            </p:txEl>
                                          </p:spTgt>
                                        </p:tgtEl>
                                      </p:cBhvr>
                                    </p:animEffect>
                                  </p:childTnLst>
                                </p:cTn>
                              </p:par>
                            </p:childTnLst>
                          </p:cTn>
                        </p:par>
                      </p:childTnLst>
                    </p:cTn>
                  </p:par>
                  <p:par>
                    <p:cTn id="377" fill="hold">
                      <p:stCondLst>
                        <p:cond delay="indefinite"/>
                      </p:stCondLst>
                      <p:childTnLst>
                        <p:par>
                          <p:cTn id="378" fill="hold">
                            <p:stCondLst>
                              <p:cond delay="0"/>
                            </p:stCondLst>
                            <p:childTnLst>
                              <p:par>
                                <p:cTn id="379" presetID="6" presetClass="emph" presetSubtype="0" fill="hold" grpId="1" nodeType="clickEffect">
                                  <p:stCondLst>
                                    <p:cond delay="0"/>
                                  </p:stCondLst>
                                  <p:childTnLst>
                                    <p:animScale>
                                      <p:cBhvr>
                                        <p:cTn id="380" dur="2000" fill="hold"/>
                                        <p:tgtEl>
                                          <p:spTgt spid="181"/>
                                        </p:tgtEl>
                                      </p:cBhvr>
                                      <p:by x="150000" y="100000"/>
                                    </p:animScale>
                                  </p:childTnLst>
                                </p:cTn>
                              </p:par>
                              <p:par>
                                <p:cTn id="381" presetID="6" presetClass="emph" presetSubtype="0" fill="hold" grpId="0" nodeType="withEffect">
                                  <p:stCondLst>
                                    <p:cond delay="0"/>
                                  </p:stCondLst>
                                  <p:childTnLst>
                                    <p:animScale>
                                      <p:cBhvr>
                                        <p:cTn id="382" dur="2000" fill="hold"/>
                                        <p:tgtEl>
                                          <p:spTgt spid="182"/>
                                        </p:tgtEl>
                                      </p:cBhvr>
                                      <p:by x="150000" y="100000"/>
                                    </p:animScale>
                                  </p:childTnLst>
                                </p:cTn>
                              </p:par>
                              <p:par>
                                <p:cTn id="383" presetID="6" presetClass="emph" presetSubtype="0" fill="hold" grpId="0" nodeType="withEffect">
                                  <p:stCondLst>
                                    <p:cond delay="0"/>
                                  </p:stCondLst>
                                  <p:childTnLst>
                                    <p:animScale>
                                      <p:cBhvr>
                                        <p:cTn id="384" dur="2000" fill="hold"/>
                                        <p:tgtEl>
                                          <p:spTgt spid="183"/>
                                        </p:tgtEl>
                                      </p:cBhvr>
                                      <p:by x="150000" y="100000"/>
                                    </p:animScale>
                                  </p:childTnLst>
                                </p:cTn>
                              </p:par>
                              <p:par>
                                <p:cTn id="385" presetID="6" presetClass="emph" presetSubtype="0" fill="hold" grpId="0" nodeType="withEffect">
                                  <p:stCondLst>
                                    <p:cond delay="0"/>
                                  </p:stCondLst>
                                  <p:childTnLst>
                                    <p:animScale>
                                      <p:cBhvr>
                                        <p:cTn id="386" dur="2000" fill="hold"/>
                                        <p:tgtEl>
                                          <p:spTgt spid="186"/>
                                        </p:tgtEl>
                                      </p:cBhvr>
                                      <p:by x="150000" y="100000"/>
                                    </p:animScale>
                                  </p:childTnLst>
                                </p:cTn>
                              </p:par>
                              <p:par>
                                <p:cTn id="387" presetID="6" presetClass="emph" presetSubtype="0" fill="hold" grpId="0" nodeType="withEffect">
                                  <p:stCondLst>
                                    <p:cond delay="0"/>
                                  </p:stCondLst>
                                  <p:childTnLst>
                                    <p:animScale>
                                      <p:cBhvr>
                                        <p:cTn id="388" dur="2000" fill="hold"/>
                                        <p:tgtEl>
                                          <p:spTgt spid="362"/>
                                        </p:tgtEl>
                                      </p:cBhvr>
                                      <p:by x="150000" y="100000"/>
                                    </p:animScale>
                                  </p:childTnLst>
                                </p:cTn>
                              </p:par>
                            </p:childTnLst>
                          </p:cTn>
                        </p:par>
                      </p:childTnLst>
                    </p:cTn>
                  </p:par>
                  <p:par>
                    <p:cTn id="389" fill="hold">
                      <p:stCondLst>
                        <p:cond delay="indefinite"/>
                      </p:stCondLst>
                      <p:childTnLst>
                        <p:par>
                          <p:cTn id="390" fill="hold">
                            <p:stCondLst>
                              <p:cond delay="0"/>
                            </p:stCondLst>
                            <p:childTnLst>
                              <p:par>
                                <p:cTn id="391" presetID="10" presetClass="entr" presetSubtype="0" fill="hold" nodeType="clickEffect">
                                  <p:stCondLst>
                                    <p:cond delay="0"/>
                                  </p:stCondLst>
                                  <p:childTnLst>
                                    <p:set>
                                      <p:cBhvr>
                                        <p:cTn id="392" dur="1" fill="hold">
                                          <p:stCondLst>
                                            <p:cond delay="0"/>
                                          </p:stCondLst>
                                        </p:cTn>
                                        <p:tgtEl>
                                          <p:spTgt spid="364">
                                            <p:txEl>
                                              <p:pRg st="2" end="2"/>
                                            </p:txEl>
                                          </p:spTgt>
                                        </p:tgtEl>
                                        <p:attrNameLst>
                                          <p:attrName>style.visibility</p:attrName>
                                        </p:attrNameLst>
                                      </p:cBhvr>
                                      <p:to>
                                        <p:strVal val="visible"/>
                                      </p:to>
                                    </p:set>
                                    <p:animEffect transition="in" filter="fade">
                                      <p:cBhvr>
                                        <p:cTn id="393" dur="500"/>
                                        <p:tgtEl>
                                          <p:spTgt spid="364">
                                            <p:txEl>
                                              <p:pRg st="2" end="2"/>
                                            </p:txEl>
                                          </p:spTgt>
                                        </p:tgtEl>
                                      </p:cBhvr>
                                    </p:animEffect>
                                  </p:childTnLst>
                                </p:cTn>
                              </p:par>
                            </p:childTnLst>
                          </p:cTn>
                        </p:par>
                      </p:childTnLst>
                    </p:cTn>
                  </p:par>
                  <p:par>
                    <p:cTn id="394" fill="hold">
                      <p:stCondLst>
                        <p:cond delay="indefinite"/>
                      </p:stCondLst>
                      <p:childTnLst>
                        <p:par>
                          <p:cTn id="395" fill="hold">
                            <p:stCondLst>
                              <p:cond delay="0"/>
                            </p:stCondLst>
                            <p:childTnLst>
                              <p:par>
                                <p:cTn id="396" presetID="10" presetClass="entr" presetSubtype="0" fill="hold" nodeType="clickEffect">
                                  <p:stCondLst>
                                    <p:cond delay="0"/>
                                  </p:stCondLst>
                                  <p:childTnLst>
                                    <p:set>
                                      <p:cBhvr>
                                        <p:cTn id="397" dur="1" fill="hold">
                                          <p:stCondLst>
                                            <p:cond delay="0"/>
                                          </p:stCondLst>
                                        </p:cTn>
                                        <p:tgtEl>
                                          <p:spTgt spid="364">
                                            <p:txEl>
                                              <p:pRg st="3" end="3"/>
                                            </p:txEl>
                                          </p:spTgt>
                                        </p:tgtEl>
                                        <p:attrNameLst>
                                          <p:attrName>style.visibility</p:attrName>
                                        </p:attrNameLst>
                                      </p:cBhvr>
                                      <p:to>
                                        <p:strVal val="visible"/>
                                      </p:to>
                                    </p:set>
                                    <p:animEffect transition="in" filter="fade">
                                      <p:cBhvr>
                                        <p:cTn id="398" dur="500"/>
                                        <p:tgtEl>
                                          <p:spTgt spid="364">
                                            <p:txEl>
                                              <p:pRg st="3" end="3"/>
                                            </p:txEl>
                                          </p:spTgt>
                                        </p:tgtEl>
                                      </p:cBhvr>
                                    </p:animEffect>
                                  </p:childTnLst>
                                </p:cTn>
                              </p:par>
                            </p:childTnLst>
                          </p:cTn>
                        </p:par>
                      </p:childTnLst>
                    </p:cTn>
                  </p:par>
                  <p:par>
                    <p:cTn id="399" fill="hold">
                      <p:stCondLst>
                        <p:cond delay="indefinite"/>
                      </p:stCondLst>
                      <p:childTnLst>
                        <p:par>
                          <p:cTn id="400" fill="hold">
                            <p:stCondLst>
                              <p:cond delay="0"/>
                            </p:stCondLst>
                            <p:childTnLst>
                              <p:par>
                                <p:cTn id="401" presetID="10" presetClass="entr" presetSubtype="0" fill="hold" nodeType="clickEffect">
                                  <p:stCondLst>
                                    <p:cond delay="0"/>
                                  </p:stCondLst>
                                  <p:childTnLst>
                                    <p:set>
                                      <p:cBhvr>
                                        <p:cTn id="402" dur="1" fill="hold">
                                          <p:stCondLst>
                                            <p:cond delay="0"/>
                                          </p:stCondLst>
                                        </p:cTn>
                                        <p:tgtEl>
                                          <p:spTgt spid="364">
                                            <p:txEl>
                                              <p:pRg st="4" end="4"/>
                                            </p:txEl>
                                          </p:spTgt>
                                        </p:tgtEl>
                                        <p:attrNameLst>
                                          <p:attrName>style.visibility</p:attrName>
                                        </p:attrNameLst>
                                      </p:cBhvr>
                                      <p:to>
                                        <p:strVal val="visible"/>
                                      </p:to>
                                    </p:set>
                                    <p:animEffect transition="in" filter="fade">
                                      <p:cBhvr>
                                        <p:cTn id="403" dur="500"/>
                                        <p:tgtEl>
                                          <p:spTgt spid="364">
                                            <p:txEl>
                                              <p:pRg st="4" end="4"/>
                                            </p:txEl>
                                          </p:spTgt>
                                        </p:tgtEl>
                                      </p:cBhvr>
                                    </p:animEffect>
                                  </p:childTnLst>
                                </p:cTn>
                              </p:par>
                            </p:childTnLst>
                          </p:cTn>
                        </p:par>
                      </p:childTnLst>
                    </p:cTn>
                  </p:par>
                  <p:par>
                    <p:cTn id="404" fill="hold">
                      <p:stCondLst>
                        <p:cond delay="indefinite"/>
                      </p:stCondLst>
                      <p:childTnLst>
                        <p:par>
                          <p:cTn id="405" fill="hold">
                            <p:stCondLst>
                              <p:cond delay="0"/>
                            </p:stCondLst>
                            <p:childTnLst>
                              <p:par>
                                <p:cTn id="406" presetID="1" presetClass="entr" presetSubtype="0" fill="hold" grpId="0" nodeType="clickEffect">
                                  <p:stCondLst>
                                    <p:cond delay="0"/>
                                  </p:stCondLst>
                                  <p:childTnLst>
                                    <p:set>
                                      <p:cBhvr>
                                        <p:cTn id="407"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p:bldP spid="137" grpId="0" animBg="1"/>
      <p:bldP spid="136" grpId="0" animBg="1"/>
      <p:bldP spid="135" grpId="0" animBg="1"/>
      <p:bldP spid="134" grpId="0" animBg="1"/>
      <p:bldP spid="334" grpId="0"/>
      <p:bldP spid="181" grpId="0" animBg="1"/>
      <p:bldP spid="181" grpId="1" animBg="1"/>
      <p:bldP spid="182" grpId="0" animBg="1"/>
      <p:bldP spid="182" grpId="1" animBg="1"/>
      <p:bldP spid="183" grpId="0" animBg="1"/>
      <p:bldP spid="183" grpId="1" animBg="1"/>
      <p:bldP spid="186" grpId="0" animBg="1"/>
      <p:bldP spid="186" grpId="1" animBg="1"/>
      <p:bldP spid="362" grpId="0" animBg="1"/>
      <p:bldP spid="23" grpId="0"/>
      <p:bldP spid="366" grpId="0"/>
      <p:bldP spid="395" grpId="0"/>
      <p:bldP spid="396" grpId="0"/>
      <p:bldP spid="397" grpId="0"/>
      <p:bldP spid="398" grpId="0"/>
      <p:bldP spid="399" grpId="0" animBg="1"/>
      <p:bldP spid="400" grpId="0" animBg="1"/>
      <p:bldP spid="40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Stack Distance</a:t>
            </a:r>
            <a:endParaRPr lang="en-GB" dirty="0"/>
          </a:p>
        </p:txBody>
      </p:sp>
      <p:sp>
        <p:nvSpPr>
          <p:cNvPr id="3" name="Content Placeholder 2"/>
          <p:cNvSpPr>
            <a:spLocks noGrp="1"/>
          </p:cNvSpPr>
          <p:nvPr>
            <p:ph idx="1"/>
          </p:nvPr>
        </p:nvSpPr>
        <p:spPr/>
        <p:txBody>
          <a:bodyPr/>
          <a:lstStyle/>
          <a:p>
            <a:r>
              <a:rPr lang="en-GB" dirty="0" smtClean="0"/>
              <a:t>Stack distance: #different blocks referenced between to references to the same block</a:t>
            </a:r>
          </a:p>
          <a:p>
            <a:r>
              <a:rPr lang="en-GB" dirty="0"/>
              <a:t>{</a:t>
            </a:r>
            <a:r>
              <a:rPr lang="en-GB" dirty="0">
                <a:solidFill>
                  <a:srgbClr val="FF0000"/>
                </a:solidFill>
              </a:rPr>
              <a:t>746</a:t>
            </a:r>
            <a:r>
              <a:rPr lang="en-GB" dirty="0"/>
              <a:t>, 1947, </a:t>
            </a:r>
            <a:r>
              <a:rPr lang="en-GB" dirty="0">
                <a:solidFill>
                  <a:schemeClr val="accent4">
                    <a:lumMod val="75000"/>
                  </a:schemeClr>
                </a:solidFill>
              </a:rPr>
              <a:t>293</a:t>
            </a:r>
            <a:r>
              <a:rPr lang="en-GB" dirty="0"/>
              <a:t>, </a:t>
            </a:r>
            <a:r>
              <a:rPr lang="en-GB" dirty="0">
                <a:solidFill>
                  <a:schemeClr val="accent6">
                    <a:lumMod val="75000"/>
                  </a:schemeClr>
                </a:solidFill>
              </a:rPr>
              <a:t>5130</a:t>
            </a:r>
            <a:r>
              <a:rPr lang="en-GB" dirty="0"/>
              <a:t>, </a:t>
            </a:r>
            <a:r>
              <a:rPr lang="en-GB" dirty="0">
                <a:solidFill>
                  <a:schemeClr val="accent4">
                    <a:lumMod val="75000"/>
                  </a:schemeClr>
                </a:solidFill>
              </a:rPr>
              <a:t>293</a:t>
            </a:r>
            <a:r>
              <a:rPr lang="en-GB" dirty="0"/>
              <a:t>, </a:t>
            </a:r>
            <a:r>
              <a:rPr lang="en-GB" dirty="0">
                <a:solidFill>
                  <a:srgbClr val="FF0000"/>
                </a:solidFill>
              </a:rPr>
              <a:t>746</a:t>
            </a:r>
            <a:r>
              <a:rPr lang="en-GB" dirty="0" smtClean="0"/>
              <a:t>}</a:t>
            </a:r>
            <a:endParaRPr lang="en-GB" dirty="0"/>
          </a:p>
        </p:txBody>
      </p:sp>
      <p:pic>
        <p:nvPicPr>
          <p:cNvPr id="4" name="Picture 3"/>
          <p:cNvPicPr>
            <a:picLocks noChangeAspect="1"/>
          </p:cNvPicPr>
          <p:nvPr/>
        </p:nvPicPr>
        <p:blipFill>
          <a:blip r:embed="rId2"/>
          <a:stretch>
            <a:fillRect/>
          </a:stretch>
        </p:blipFill>
        <p:spPr>
          <a:xfrm>
            <a:off x="2711939" y="3615499"/>
            <a:ext cx="6131535" cy="2864676"/>
          </a:xfrm>
          <a:prstGeom prst="rect">
            <a:avLst/>
          </a:prstGeom>
        </p:spPr>
      </p:pic>
      <p:sp>
        <p:nvSpPr>
          <p:cNvPr id="22" name="Rectangle 21"/>
          <p:cNvSpPr/>
          <p:nvPr/>
        </p:nvSpPr>
        <p:spPr>
          <a:xfrm>
            <a:off x="3399692" y="3615499"/>
            <a:ext cx="4071816" cy="2128809"/>
          </a:xfrm>
          <a:prstGeom prst="rect">
            <a:avLst/>
          </a:prstGeom>
          <a:solidFill>
            <a:srgbClr val="70AD47">
              <a:alpha val="25882"/>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Rectangle 22"/>
          <p:cNvSpPr/>
          <p:nvPr/>
        </p:nvSpPr>
        <p:spPr>
          <a:xfrm>
            <a:off x="7471508" y="3615500"/>
            <a:ext cx="1039446" cy="2134180"/>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399691" y="3613243"/>
            <a:ext cx="4071816" cy="2128809"/>
          </a:xfrm>
          <a:prstGeom prst="rect">
            <a:avLst/>
          </a:prstGeom>
          <a:gradFill flip="none" rotWithShape="1">
            <a:gsLst>
              <a:gs pos="61000">
                <a:schemeClr val="accent6">
                  <a:alpha val="25000"/>
                </a:schemeClr>
              </a:gs>
              <a:gs pos="100000">
                <a:srgbClr val="FF0000">
                  <a:alpha val="25000"/>
                </a:srgbClr>
              </a:gs>
            </a:gsLst>
            <a:lin ang="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6" name="Straight Connector 5"/>
          <p:cNvCxnSpPr/>
          <p:nvPr/>
        </p:nvCxnSpPr>
        <p:spPr>
          <a:xfrm>
            <a:off x="7471508" y="3615499"/>
            <a:ext cx="0" cy="2378901"/>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7213799" y="6005404"/>
            <a:ext cx="1553310" cy="646331"/>
          </a:xfrm>
          <a:prstGeom prst="rect">
            <a:avLst/>
          </a:prstGeom>
          <a:noFill/>
        </p:spPr>
        <p:txBody>
          <a:bodyPr wrap="none" rtlCol="0">
            <a:spAutoFit/>
          </a:bodyPr>
          <a:lstStyle/>
          <a:p>
            <a:r>
              <a:rPr lang="en-GB" dirty="0" smtClean="0"/>
              <a:t>4,096</a:t>
            </a:r>
          </a:p>
          <a:p>
            <a:r>
              <a:rPr lang="en-GB" dirty="0" smtClean="0"/>
              <a:t>(256 kB cache)</a:t>
            </a:r>
            <a:endParaRPr lang="en-GB" dirty="0"/>
          </a:p>
        </p:txBody>
      </p:sp>
      <p:sp>
        <p:nvSpPr>
          <p:cNvPr id="8" name="TextBox 7"/>
          <p:cNvSpPr txBox="1"/>
          <p:nvPr/>
        </p:nvSpPr>
        <p:spPr>
          <a:xfrm rot="3233608">
            <a:off x="7292561" y="4970374"/>
            <a:ext cx="1464503" cy="369332"/>
          </a:xfrm>
          <a:prstGeom prst="rect">
            <a:avLst/>
          </a:prstGeom>
          <a:noFill/>
        </p:spPr>
        <p:txBody>
          <a:bodyPr wrap="none" rtlCol="0">
            <a:spAutoFit/>
          </a:bodyPr>
          <a:lstStyle/>
          <a:p>
            <a:r>
              <a:rPr lang="en-GB" dirty="0" smtClean="0"/>
              <a:t>Always a miss</a:t>
            </a:r>
            <a:endParaRPr lang="en-GB" dirty="0"/>
          </a:p>
        </p:txBody>
      </p:sp>
      <p:sp>
        <p:nvSpPr>
          <p:cNvPr id="11" name="TextBox 10"/>
          <p:cNvSpPr txBox="1"/>
          <p:nvPr/>
        </p:nvSpPr>
        <p:spPr>
          <a:xfrm>
            <a:off x="4744317" y="5194837"/>
            <a:ext cx="1299395" cy="369332"/>
          </a:xfrm>
          <a:prstGeom prst="rect">
            <a:avLst/>
          </a:prstGeom>
          <a:noFill/>
        </p:spPr>
        <p:txBody>
          <a:bodyPr wrap="none" rtlCol="0">
            <a:spAutoFit/>
          </a:bodyPr>
          <a:lstStyle/>
          <a:p>
            <a:r>
              <a:rPr lang="en-GB" dirty="0" smtClean="0"/>
              <a:t>Always a hit</a:t>
            </a:r>
            <a:endParaRPr lang="en-GB" dirty="0"/>
          </a:p>
        </p:txBody>
      </p:sp>
      <p:sp>
        <p:nvSpPr>
          <p:cNvPr id="12" name="TextBox 11"/>
          <p:cNvSpPr txBox="1"/>
          <p:nvPr/>
        </p:nvSpPr>
        <p:spPr>
          <a:xfrm>
            <a:off x="4751399" y="5187456"/>
            <a:ext cx="1298753" cy="369332"/>
          </a:xfrm>
          <a:prstGeom prst="rect">
            <a:avLst/>
          </a:prstGeom>
          <a:noFill/>
        </p:spPr>
        <p:txBody>
          <a:bodyPr wrap="none" rtlCol="0">
            <a:spAutoFit/>
          </a:bodyPr>
          <a:lstStyle/>
          <a:p>
            <a:r>
              <a:rPr lang="en-GB" dirty="0" smtClean="0"/>
              <a:t>Can be a hit</a:t>
            </a:r>
            <a:endParaRPr lang="en-GB" dirty="0"/>
          </a:p>
        </p:txBody>
      </p:sp>
      <p:sp>
        <p:nvSpPr>
          <p:cNvPr id="19" name="Slide Number Placeholder 18"/>
          <p:cNvSpPr>
            <a:spLocks noGrp="1"/>
          </p:cNvSpPr>
          <p:nvPr>
            <p:ph type="sldNum" sz="quarter" idx="12"/>
          </p:nvPr>
        </p:nvSpPr>
        <p:spPr/>
        <p:txBody>
          <a:bodyPr/>
          <a:lstStyle/>
          <a:p>
            <a:fld id="{CA030DB0-FDFB-4B67-8BAE-BD199550D61A}" type="slidenum">
              <a:rPr lang="en-GB" smtClean="0"/>
              <a:t>42</a:t>
            </a:fld>
            <a:endParaRPr lang="en-GB"/>
          </a:p>
        </p:txBody>
      </p:sp>
      <p:sp>
        <p:nvSpPr>
          <p:cNvPr id="20" name="TextBox 19"/>
          <p:cNvSpPr txBox="1"/>
          <p:nvPr/>
        </p:nvSpPr>
        <p:spPr>
          <a:xfrm>
            <a:off x="4426265" y="2404796"/>
            <a:ext cx="636104" cy="369332"/>
          </a:xfrm>
          <a:prstGeom prst="rect">
            <a:avLst/>
          </a:prstGeom>
          <a:noFill/>
        </p:spPr>
        <p:txBody>
          <a:bodyPr wrap="square" rtlCol="0">
            <a:spAutoFit/>
          </a:bodyPr>
          <a:lstStyle/>
          <a:p>
            <a:r>
              <a:rPr lang="en-GB" dirty="0" smtClean="0">
                <a:solidFill>
                  <a:schemeClr val="accent4">
                    <a:lumMod val="75000"/>
                  </a:schemeClr>
                </a:solidFill>
              </a:rPr>
              <a:t>S = 1</a:t>
            </a:r>
            <a:endParaRPr lang="en-GB" dirty="0">
              <a:solidFill>
                <a:schemeClr val="accent4">
                  <a:lumMod val="75000"/>
                </a:schemeClr>
              </a:solidFill>
            </a:endParaRPr>
          </a:p>
        </p:txBody>
      </p:sp>
      <p:sp>
        <p:nvSpPr>
          <p:cNvPr id="21" name="TextBox 20"/>
          <p:cNvSpPr txBox="1"/>
          <p:nvPr/>
        </p:nvSpPr>
        <p:spPr>
          <a:xfrm>
            <a:off x="5189064" y="2406741"/>
            <a:ext cx="636104" cy="369332"/>
          </a:xfrm>
          <a:prstGeom prst="rect">
            <a:avLst/>
          </a:prstGeom>
          <a:noFill/>
        </p:spPr>
        <p:txBody>
          <a:bodyPr wrap="square" rtlCol="0">
            <a:spAutoFit/>
          </a:bodyPr>
          <a:lstStyle/>
          <a:p>
            <a:r>
              <a:rPr lang="en-GB" dirty="0" smtClean="0">
                <a:solidFill>
                  <a:srgbClr val="FF0000"/>
                </a:solidFill>
              </a:rPr>
              <a:t>S = 3</a:t>
            </a:r>
            <a:endParaRPr lang="en-GB" dirty="0">
              <a:solidFill>
                <a:srgbClr val="FF0000"/>
              </a:solidFill>
            </a:endParaRPr>
          </a:p>
        </p:txBody>
      </p:sp>
      <p:sp>
        <p:nvSpPr>
          <p:cNvPr id="26" name="TextBox 25"/>
          <p:cNvSpPr txBox="1"/>
          <p:nvPr/>
        </p:nvSpPr>
        <p:spPr>
          <a:xfrm>
            <a:off x="2495974" y="3178699"/>
            <a:ext cx="6563463" cy="369332"/>
          </a:xfrm>
          <a:prstGeom prst="rect">
            <a:avLst/>
          </a:prstGeom>
          <a:noFill/>
        </p:spPr>
        <p:txBody>
          <a:bodyPr wrap="none" rtlCol="0">
            <a:spAutoFit/>
          </a:bodyPr>
          <a:lstStyle/>
          <a:p>
            <a:pPr algn="r"/>
            <a:r>
              <a:rPr lang="en-GB" b="1" dirty="0" smtClean="0"/>
              <a:t>Temporal locality:</a:t>
            </a:r>
            <a:r>
              <a:rPr lang="en-GB" dirty="0" smtClean="0"/>
              <a:t> cumulative histogram of stack distances of reuses</a:t>
            </a:r>
            <a:endParaRPr lang="en-GB" dirty="0"/>
          </a:p>
        </p:txBody>
      </p:sp>
      <p:sp>
        <p:nvSpPr>
          <p:cNvPr id="27" name="TextBox 26"/>
          <p:cNvSpPr txBox="1"/>
          <p:nvPr/>
        </p:nvSpPr>
        <p:spPr>
          <a:xfrm>
            <a:off x="0" y="4492981"/>
            <a:ext cx="2768835" cy="369332"/>
          </a:xfrm>
          <a:prstGeom prst="rect">
            <a:avLst/>
          </a:prstGeom>
          <a:noFill/>
        </p:spPr>
        <p:txBody>
          <a:bodyPr wrap="none" rtlCol="0">
            <a:spAutoFit/>
          </a:bodyPr>
          <a:lstStyle/>
          <a:p>
            <a:r>
              <a:rPr lang="en-GB" dirty="0" smtClean="0"/>
              <a:t>Fully associative, LRU cache</a:t>
            </a:r>
            <a:endParaRPr lang="en-GB" dirty="0"/>
          </a:p>
        </p:txBody>
      </p:sp>
      <p:sp>
        <p:nvSpPr>
          <p:cNvPr id="28" name="TextBox 27"/>
          <p:cNvSpPr txBox="1"/>
          <p:nvPr/>
        </p:nvSpPr>
        <p:spPr>
          <a:xfrm>
            <a:off x="594779" y="4492981"/>
            <a:ext cx="1546705" cy="369332"/>
          </a:xfrm>
          <a:prstGeom prst="rect">
            <a:avLst/>
          </a:prstGeom>
          <a:noFill/>
        </p:spPr>
        <p:txBody>
          <a:bodyPr wrap="none" rtlCol="0">
            <a:spAutoFit/>
          </a:bodyPr>
          <a:lstStyle/>
          <a:p>
            <a:r>
              <a:rPr lang="en-GB" dirty="0" smtClean="0"/>
              <a:t>Realistic cache</a:t>
            </a:r>
            <a:endParaRPr lang="en-GB" dirty="0"/>
          </a:p>
        </p:txBody>
      </p:sp>
    </p:spTree>
    <p:extLst>
      <p:ext uri="{BB962C8B-B14F-4D97-AF65-F5344CB8AC3E}">
        <p14:creationId xmlns:p14="http://schemas.microsoft.com/office/powerpoint/2010/main" val="238216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5" grpId="0" animBg="1"/>
      <p:bldP spid="7" grpId="0"/>
      <p:bldP spid="8" grpId="0"/>
      <p:bldP spid="11" grpId="0"/>
      <p:bldP spid="11" grpId="1"/>
      <p:bldP spid="12" grpId="0"/>
      <p:bldP spid="21" grpId="0"/>
      <p:bldP spid="26" grpId="0"/>
      <p:bldP spid="27" grpId="0"/>
      <p:bldP spid="27" grpId="1"/>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Harnessing Locality With High Stack Distance</a:t>
            </a:r>
            <a:endParaRPr lang="en-GB" dirty="0"/>
          </a:p>
        </p:txBody>
      </p:sp>
      <p:sp>
        <p:nvSpPr>
          <p:cNvPr id="3" name="Content Placeholder 2"/>
          <p:cNvSpPr>
            <a:spLocks noGrp="1"/>
          </p:cNvSpPr>
          <p:nvPr>
            <p:ph idx="1"/>
          </p:nvPr>
        </p:nvSpPr>
        <p:spPr/>
        <p:txBody>
          <a:bodyPr/>
          <a:lstStyle/>
          <a:p>
            <a:r>
              <a:rPr lang="en-GB" dirty="0" smtClean="0"/>
              <a:t>Cost of shifting the boundary by one: one cache line (512 bit)</a:t>
            </a:r>
          </a:p>
          <a:p>
            <a:pPr lvl="1"/>
            <a:r>
              <a:rPr lang="en-GB" b="1" dirty="0" smtClean="0"/>
              <a:t>Is there any cheaper way to obtain data reuse, in a general case?</a:t>
            </a:r>
            <a:endParaRPr lang="en-GB" b="1" dirty="0"/>
          </a:p>
        </p:txBody>
      </p:sp>
      <p:sp>
        <p:nvSpPr>
          <p:cNvPr id="13" name="Slide Number Placeholder 12"/>
          <p:cNvSpPr>
            <a:spLocks noGrp="1"/>
          </p:cNvSpPr>
          <p:nvPr>
            <p:ph type="sldNum" sz="quarter" idx="12"/>
          </p:nvPr>
        </p:nvSpPr>
        <p:spPr/>
        <p:txBody>
          <a:bodyPr/>
          <a:lstStyle/>
          <a:p>
            <a:fld id="{CA030DB0-FDFB-4B67-8BAE-BD199550D61A}" type="slidenum">
              <a:rPr lang="en-GB" smtClean="0"/>
              <a:t>43</a:t>
            </a:fld>
            <a:endParaRPr lang="en-GB"/>
          </a:p>
        </p:txBody>
      </p:sp>
      <p:pic>
        <p:nvPicPr>
          <p:cNvPr id="14" name="Picture 13"/>
          <p:cNvPicPr>
            <a:picLocks noChangeAspect="1"/>
          </p:cNvPicPr>
          <p:nvPr/>
        </p:nvPicPr>
        <p:blipFill>
          <a:blip r:embed="rId2"/>
          <a:stretch>
            <a:fillRect/>
          </a:stretch>
        </p:blipFill>
        <p:spPr>
          <a:xfrm>
            <a:off x="2711939" y="3615499"/>
            <a:ext cx="6131535" cy="2864676"/>
          </a:xfrm>
          <a:prstGeom prst="rect">
            <a:avLst/>
          </a:prstGeom>
        </p:spPr>
      </p:pic>
      <p:sp>
        <p:nvSpPr>
          <p:cNvPr id="16" name="Rectangle 15"/>
          <p:cNvSpPr/>
          <p:nvPr/>
        </p:nvSpPr>
        <p:spPr>
          <a:xfrm>
            <a:off x="7471508" y="3615500"/>
            <a:ext cx="1039446" cy="2134180"/>
          </a:xfrm>
          <a:prstGeom prst="rect">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399691" y="3615498"/>
            <a:ext cx="4071816" cy="2128809"/>
          </a:xfrm>
          <a:prstGeom prst="rect">
            <a:avLst/>
          </a:prstGeom>
          <a:gradFill flip="none" rotWithShape="1">
            <a:gsLst>
              <a:gs pos="61000">
                <a:schemeClr val="accent6">
                  <a:alpha val="25000"/>
                </a:schemeClr>
              </a:gs>
              <a:gs pos="100000">
                <a:srgbClr val="FF0000">
                  <a:alpha val="25000"/>
                </a:srgbClr>
              </a:gs>
            </a:gsLst>
            <a:lin ang="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18" name="Straight Connector 17"/>
          <p:cNvCxnSpPr/>
          <p:nvPr/>
        </p:nvCxnSpPr>
        <p:spPr>
          <a:xfrm>
            <a:off x="7471508" y="3615499"/>
            <a:ext cx="0" cy="2378901"/>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7213799" y="6005404"/>
            <a:ext cx="1553310" cy="646331"/>
          </a:xfrm>
          <a:prstGeom prst="rect">
            <a:avLst/>
          </a:prstGeom>
          <a:noFill/>
        </p:spPr>
        <p:txBody>
          <a:bodyPr wrap="none" rtlCol="0">
            <a:spAutoFit/>
          </a:bodyPr>
          <a:lstStyle/>
          <a:p>
            <a:r>
              <a:rPr lang="en-GB" dirty="0" smtClean="0"/>
              <a:t>4,096</a:t>
            </a:r>
          </a:p>
          <a:p>
            <a:r>
              <a:rPr lang="en-GB" dirty="0" smtClean="0"/>
              <a:t>(256 kB cache)</a:t>
            </a:r>
            <a:endParaRPr lang="en-GB" dirty="0"/>
          </a:p>
        </p:txBody>
      </p:sp>
      <p:sp>
        <p:nvSpPr>
          <p:cNvPr id="20" name="TextBox 19"/>
          <p:cNvSpPr txBox="1"/>
          <p:nvPr/>
        </p:nvSpPr>
        <p:spPr>
          <a:xfrm rot="3233608">
            <a:off x="7292561" y="4970374"/>
            <a:ext cx="1464503" cy="369332"/>
          </a:xfrm>
          <a:prstGeom prst="rect">
            <a:avLst/>
          </a:prstGeom>
          <a:noFill/>
        </p:spPr>
        <p:txBody>
          <a:bodyPr wrap="none" rtlCol="0">
            <a:spAutoFit/>
          </a:bodyPr>
          <a:lstStyle/>
          <a:p>
            <a:r>
              <a:rPr lang="en-GB" dirty="0" smtClean="0"/>
              <a:t>Always a miss</a:t>
            </a:r>
            <a:endParaRPr lang="en-GB" dirty="0"/>
          </a:p>
        </p:txBody>
      </p:sp>
      <p:sp>
        <p:nvSpPr>
          <p:cNvPr id="22" name="TextBox 21"/>
          <p:cNvSpPr txBox="1"/>
          <p:nvPr/>
        </p:nvSpPr>
        <p:spPr>
          <a:xfrm>
            <a:off x="4751399" y="5187456"/>
            <a:ext cx="1298753" cy="369332"/>
          </a:xfrm>
          <a:prstGeom prst="rect">
            <a:avLst/>
          </a:prstGeom>
          <a:noFill/>
        </p:spPr>
        <p:txBody>
          <a:bodyPr wrap="none" rtlCol="0">
            <a:spAutoFit/>
          </a:bodyPr>
          <a:lstStyle/>
          <a:p>
            <a:r>
              <a:rPr lang="en-GB" dirty="0" smtClean="0"/>
              <a:t>Can be a hit</a:t>
            </a:r>
            <a:endParaRPr lang="en-GB" dirty="0"/>
          </a:p>
        </p:txBody>
      </p:sp>
      <p:cxnSp>
        <p:nvCxnSpPr>
          <p:cNvPr id="10" name="Straight Arrow Connector 9"/>
          <p:cNvCxnSpPr/>
          <p:nvPr/>
        </p:nvCxnSpPr>
        <p:spPr>
          <a:xfrm>
            <a:off x="7317578" y="3507317"/>
            <a:ext cx="3078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4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MSHR Buffer</a:t>
            </a:r>
            <a:endParaRPr lang="en-GB" dirty="0"/>
          </a:p>
        </p:txBody>
      </p:sp>
      <p:pic>
        <p:nvPicPr>
          <p:cNvPr id="4" name="Content Placeholder 3"/>
          <p:cNvPicPr>
            <a:picLocks noGrp="1" noChangeAspect="1"/>
          </p:cNvPicPr>
          <p:nvPr>
            <p:ph sz="half" idx="1"/>
          </p:nvPr>
        </p:nvPicPr>
        <p:blipFill rotWithShape="1">
          <a:blip r:embed="rId2"/>
          <a:srcRect l="122" r="1"/>
          <a:stretch/>
        </p:blipFill>
        <p:spPr>
          <a:xfrm>
            <a:off x="844550" y="1923205"/>
            <a:ext cx="5175250" cy="4156178"/>
          </a:xfrm>
          <a:prstGeom prst="rect">
            <a:avLst/>
          </a:prstGeom>
        </p:spPr>
      </p:pic>
      <p:sp>
        <p:nvSpPr>
          <p:cNvPr id="5" name="Content Placeholder 4"/>
          <p:cNvSpPr>
            <a:spLocks noGrp="1"/>
          </p:cNvSpPr>
          <p:nvPr>
            <p:ph sz="half" idx="2"/>
          </p:nvPr>
        </p:nvSpPr>
        <p:spPr/>
        <p:txBody>
          <a:bodyPr/>
          <a:lstStyle/>
          <a:p>
            <a:r>
              <a:rPr lang="en-GB" dirty="0" smtClean="0"/>
              <a:t>Request pipeline must be stalled only when:</a:t>
            </a:r>
          </a:p>
          <a:p>
            <a:pPr lvl="1"/>
            <a:r>
              <a:rPr lang="en-GB" dirty="0" smtClean="0"/>
              <a:t>Stash is full</a:t>
            </a:r>
          </a:p>
          <a:p>
            <a:pPr lvl="1"/>
            <a:r>
              <a:rPr lang="en-GB" dirty="0" smtClean="0"/>
              <a:t>A response returns</a:t>
            </a:r>
          </a:p>
          <a:p>
            <a:r>
              <a:rPr lang="en-GB" dirty="0" smtClean="0"/>
              <a:t>Higher reuse → fewer stalls due to responses</a:t>
            </a:r>
          </a:p>
        </p:txBody>
      </p:sp>
      <p:sp>
        <p:nvSpPr>
          <p:cNvPr id="6" name="Slide Number Placeholder 5"/>
          <p:cNvSpPr>
            <a:spLocks noGrp="1"/>
          </p:cNvSpPr>
          <p:nvPr>
            <p:ph type="sldNum" sz="quarter" idx="12"/>
          </p:nvPr>
        </p:nvSpPr>
        <p:spPr/>
        <p:txBody>
          <a:bodyPr/>
          <a:lstStyle/>
          <a:p>
            <a:fld id="{CA030DB0-FDFB-4B67-8BAE-BD199550D61A}" type="slidenum">
              <a:rPr lang="en-GB" smtClean="0"/>
              <a:t>44</a:t>
            </a:fld>
            <a:endParaRPr lang="en-GB"/>
          </a:p>
        </p:txBody>
      </p:sp>
    </p:spTree>
    <p:extLst>
      <p:ext uri="{BB962C8B-B14F-4D97-AF65-F5344CB8AC3E}">
        <p14:creationId xmlns:p14="http://schemas.microsoft.com/office/powerpoint/2010/main" val="376756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Memory-Bound Applications</a:t>
            </a:r>
            <a:endParaRPr lang="en-GB" dirty="0"/>
          </a:p>
        </p:txBody>
      </p:sp>
      <p:sp>
        <p:nvSpPr>
          <p:cNvPr id="3" name="Content Placeholder 2"/>
          <p:cNvSpPr>
            <a:spLocks noGrp="1"/>
          </p:cNvSpPr>
          <p:nvPr>
            <p:ph idx="1"/>
          </p:nvPr>
        </p:nvSpPr>
        <p:spPr/>
        <p:txBody>
          <a:bodyPr>
            <a:normAutofit lnSpcReduction="10000"/>
          </a:bodyPr>
          <a:lstStyle/>
          <a:p>
            <a:r>
              <a:rPr lang="en-GB" dirty="0" smtClean="0"/>
              <a:t>FPGAs rely on massive </a:t>
            </a:r>
            <a:r>
              <a:rPr lang="en-GB" dirty="0" err="1" smtClean="0"/>
              <a:t>datapath</a:t>
            </a:r>
            <a:r>
              <a:rPr lang="en-GB" dirty="0" smtClean="0"/>
              <a:t> parallelism to overcome frequency gap with CPUs and GPUs</a:t>
            </a:r>
          </a:p>
          <a:p>
            <a:r>
              <a:rPr lang="en-GB" dirty="0" smtClean="0"/>
              <a:t>Wasted if memory system is unable to feed it</a:t>
            </a:r>
          </a:p>
          <a:p>
            <a:r>
              <a:rPr lang="en-GB" dirty="0" smtClean="0"/>
              <a:t>Not a problem if:</a:t>
            </a:r>
          </a:p>
          <a:p>
            <a:pPr lvl="1"/>
            <a:r>
              <a:rPr lang="en-GB" dirty="0" smtClean="0"/>
              <a:t>Dataset is small enough to fit into on-chip RAM</a:t>
            </a:r>
          </a:p>
          <a:p>
            <a:pPr lvl="1"/>
            <a:r>
              <a:rPr lang="en-GB" dirty="0" smtClean="0"/>
              <a:t>High computational intensity</a:t>
            </a:r>
          </a:p>
          <a:p>
            <a:pPr lvl="1"/>
            <a:r>
              <a:rPr lang="en-GB" dirty="0" smtClean="0"/>
              <a:t>Accesses are sequential → efficient burst reads</a:t>
            </a:r>
          </a:p>
          <a:p>
            <a:pPr lvl="1"/>
            <a:r>
              <a:rPr lang="en-GB" dirty="0" smtClean="0"/>
              <a:t>Accesses are regular → scratchpads</a:t>
            </a:r>
          </a:p>
          <a:p>
            <a:pPr lvl="1"/>
            <a:r>
              <a:rPr lang="en-GB" dirty="0" smtClean="0"/>
              <a:t>Accesses have spatial and temporal locality → caches</a:t>
            </a:r>
          </a:p>
          <a:p>
            <a:pPr lvl="1"/>
            <a:r>
              <a:rPr lang="en-GB" dirty="0" smtClean="0"/>
              <a:t>Access pattern is known at compile-time → data reorganization, memory banking</a:t>
            </a:r>
          </a:p>
        </p:txBody>
      </p:sp>
      <p:sp>
        <p:nvSpPr>
          <p:cNvPr id="4" name="Slide Number Placeholder 3"/>
          <p:cNvSpPr>
            <a:spLocks noGrp="1"/>
          </p:cNvSpPr>
          <p:nvPr>
            <p:ph type="sldNum" sz="quarter" idx="12"/>
          </p:nvPr>
        </p:nvSpPr>
        <p:spPr/>
        <p:txBody>
          <a:bodyPr/>
          <a:lstStyle/>
          <a:p>
            <a:fld id="{CA030DB0-FDFB-4B67-8BAE-BD199550D61A}" type="slidenum">
              <a:rPr lang="en-GB" smtClean="0"/>
              <a:t>45</a:t>
            </a:fld>
            <a:endParaRPr lang="en-GB"/>
          </a:p>
        </p:txBody>
      </p:sp>
    </p:spTree>
    <p:custDataLst>
      <p:tags r:id="rId1"/>
    </p:custDataLst>
    <p:extLst>
      <p:ext uri="{BB962C8B-B14F-4D97-AF65-F5344CB8AC3E}">
        <p14:creationId xmlns:p14="http://schemas.microsoft.com/office/powerpoint/2010/main" val="1935181953"/>
      </p:ext>
    </p:extLst>
  </p:cSld>
  <p:clrMapOvr>
    <a:masterClrMapping/>
  </p:clrMapOvr>
  <mc:AlternateContent xmlns:mc="http://schemas.openxmlformats.org/markup-compatibility/2006" xmlns:p14="http://schemas.microsoft.com/office/powerpoint/2010/main">
    <mc:Choice Requires="p14">
      <p:transition spd="slow" p14:dur="2000" advTm="29863"/>
    </mc:Choice>
    <mc:Fallback xmlns="">
      <p:transition spd="slow" advTm="298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Irregular, Data-Dependent Access Patterns</a:t>
            </a:r>
            <a:endParaRPr lang="en-GB" dirty="0"/>
          </a:p>
        </p:txBody>
      </p:sp>
      <p:sp>
        <p:nvSpPr>
          <p:cNvPr id="3" name="Content Placeholder 2"/>
          <p:cNvSpPr>
            <a:spLocks noGrp="1"/>
          </p:cNvSpPr>
          <p:nvPr>
            <p:ph idx="1"/>
          </p:nvPr>
        </p:nvSpPr>
        <p:spPr/>
        <p:txBody>
          <a:bodyPr>
            <a:normAutofit/>
          </a:bodyPr>
          <a:lstStyle/>
          <a:p>
            <a:r>
              <a:rPr lang="en-GB" dirty="0" smtClean="0"/>
              <a:t>What if</a:t>
            </a:r>
          </a:p>
          <a:p>
            <a:pPr lvl="1"/>
            <a:r>
              <a:rPr lang="en-GB" dirty="0" smtClean="0"/>
              <a:t>Access pattern has </a:t>
            </a:r>
            <a:r>
              <a:rPr lang="en-GB" b="1" dirty="0" smtClean="0"/>
              <a:t>poor locality</a:t>
            </a:r>
            <a:r>
              <a:rPr lang="en-GB" dirty="0" smtClean="0"/>
              <a:t>, is </a:t>
            </a:r>
            <a:r>
              <a:rPr lang="en-GB" b="1" dirty="0" smtClean="0"/>
              <a:t>irregular</a:t>
            </a:r>
            <a:r>
              <a:rPr lang="en-GB" dirty="0" smtClean="0"/>
              <a:t> and </a:t>
            </a:r>
            <a:r>
              <a:rPr lang="en-GB" b="1" dirty="0" smtClean="0"/>
              <a:t>data-dependent</a:t>
            </a:r>
            <a:r>
              <a:rPr lang="en-GB" dirty="0" smtClean="0"/>
              <a:t> (e.g. sparse linear algebra and graph analytics)?</a:t>
            </a:r>
          </a:p>
          <a:p>
            <a:pPr lvl="1"/>
            <a:r>
              <a:rPr lang="en-GB" b="1" dirty="0" smtClean="0"/>
              <a:t>Design effort</a:t>
            </a:r>
            <a:r>
              <a:rPr lang="en-GB" dirty="0" smtClean="0"/>
              <a:t> for an application-specific solution is not an option?</a:t>
            </a:r>
          </a:p>
          <a:p>
            <a:r>
              <a:rPr lang="en-GB" b="1" dirty="0" smtClean="0"/>
              <a:t>Maximize MLP</a:t>
            </a:r>
            <a:r>
              <a:rPr lang="en-GB" dirty="0" smtClean="0"/>
              <a:t>: emit enough outstanding memory requests to fully exploit memory latency</a:t>
            </a:r>
          </a:p>
          <a:p>
            <a:r>
              <a:rPr lang="en-GB" dirty="0" smtClean="0"/>
              <a:t>Still, </a:t>
            </a:r>
            <a:r>
              <a:rPr lang="en-GB" b="1" dirty="0" smtClean="0"/>
              <a:t>throughput limited </a:t>
            </a:r>
            <a:r>
              <a:rPr lang="en-GB" dirty="0" smtClean="0"/>
              <a:t>to one memory operation per cycle per channel</a:t>
            </a:r>
          </a:p>
          <a:p>
            <a:r>
              <a:rPr lang="en-GB" dirty="0" smtClean="0"/>
              <a:t>If accelerators have </a:t>
            </a:r>
            <a:r>
              <a:rPr lang="en-GB" b="1" dirty="0" smtClean="0"/>
              <a:t>narrow data ports</a:t>
            </a:r>
            <a:r>
              <a:rPr lang="en-GB" dirty="0" smtClean="0"/>
              <a:t>, memory bandwidth can be </a:t>
            </a:r>
            <a:r>
              <a:rPr lang="en-GB" b="1" dirty="0" smtClean="0"/>
              <a:t>significantly underutilized</a:t>
            </a:r>
          </a:p>
          <a:p>
            <a:pPr marL="457200" lvl="1" indent="0">
              <a:buNone/>
            </a:pPr>
            <a:endParaRPr lang="en-GB" dirty="0"/>
          </a:p>
        </p:txBody>
      </p:sp>
      <p:sp>
        <p:nvSpPr>
          <p:cNvPr id="25" name="Slide Number Placeholder 24"/>
          <p:cNvSpPr>
            <a:spLocks noGrp="1"/>
          </p:cNvSpPr>
          <p:nvPr>
            <p:ph type="sldNum" sz="quarter" idx="12"/>
          </p:nvPr>
        </p:nvSpPr>
        <p:spPr/>
        <p:txBody>
          <a:bodyPr/>
          <a:lstStyle/>
          <a:p>
            <a:fld id="{CA030DB0-FDFB-4B67-8BAE-BD199550D61A}" type="slidenum">
              <a:rPr lang="en-GB" smtClean="0"/>
              <a:t>46</a:t>
            </a:fld>
            <a:endParaRPr lang="en-GB"/>
          </a:p>
        </p:txBody>
      </p:sp>
    </p:spTree>
    <p:custDataLst>
      <p:tags r:id="rId1"/>
    </p:custDataLst>
    <p:extLst>
      <p:ext uri="{BB962C8B-B14F-4D97-AF65-F5344CB8AC3E}">
        <p14:creationId xmlns:p14="http://schemas.microsoft.com/office/powerpoint/2010/main" val="268360161"/>
      </p:ext>
    </p:extLst>
  </p:cSld>
  <p:clrMapOvr>
    <a:masterClrMapping/>
  </p:clrMapOvr>
  <mc:AlternateContent xmlns:mc="http://schemas.openxmlformats.org/markup-compatibility/2006" xmlns:p14="http://schemas.microsoft.com/office/powerpoint/2010/main">
    <mc:Choice Requires="p14">
      <p:transition spd="slow" p14:dur="2000" advTm="42388"/>
    </mc:Choice>
    <mc:Fallback xmlns="">
      <p:transition spd="slow" advTm="423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079626" y="1925050"/>
            <a:ext cx="2426918" cy="1796799"/>
            <a:chOff x="8308226" y="1925050"/>
            <a:chExt cx="2426918" cy="1796799"/>
          </a:xfrm>
        </p:grpSpPr>
        <p:sp>
          <p:nvSpPr>
            <p:cNvPr id="21" name="TextBox 20"/>
            <p:cNvSpPr txBox="1"/>
            <p:nvPr/>
          </p:nvSpPr>
          <p:spPr>
            <a:xfrm>
              <a:off x="8694760" y="1956492"/>
              <a:ext cx="1653851" cy="461665"/>
            </a:xfrm>
            <a:prstGeom prst="rect">
              <a:avLst/>
            </a:prstGeom>
            <a:noFill/>
          </p:spPr>
          <p:txBody>
            <a:bodyPr wrap="none" rtlCol="0">
              <a:spAutoFit/>
            </a:bodyPr>
            <a:lstStyle/>
            <a:p>
              <a:r>
                <a:rPr lang="en-GB" sz="2400" dirty="0" smtClean="0"/>
                <a:t>MSHR array</a:t>
              </a:r>
              <a:endParaRPr lang="en-GB" sz="2400" dirty="0"/>
            </a:p>
          </p:txBody>
        </p:sp>
        <p:grpSp>
          <p:nvGrpSpPr>
            <p:cNvPr id="12" name="Group 11"/>
            <p:cNvGrpSpPr/>
            <p:nvPr/>
          </p:nvGrpSpPr>
          <p:grpSpPr>
            <a:xfrm>
              <a:off x="8487817" y="2673674"/>
              <a:ext cx="2042602" cy="228976"/>
              <a:chOff x="5229238" y="2240927"/>
              <a:chExt cx="2042602" cy="228976"/>
            </a:xfrm>
          </p:grpSpPr>
          <p:sp>
            <p:nvSpPr>
              <p:cNvPr id="26" name="Rectangle 25"/>
              <p:cNvSpPr/>
              <p:nvPr/>
            </p:nvSpPr>
            <p:spPr>
              <a:xfrm>
                <a:off x="5229238" y="2241784"/>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929915" y="224092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6264821"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6600494"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6936167"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p:cNvGrpSpPr/>
            <p:nvPr/>
          </p:nvGrpSpPr>
          <p:grpSpPr>
            <a:xfrm>
              <a:off x="8487817" y="2899249"/>
              <a:ext cx="2042602" cy="228976"/>
              <a:chOff x="5229238" y="2240927"/>
              <a:chExt cx="2042602" cy="228976"/>
            </a:xfrm>
          </p:grpSpPr>
          <p:sp>
            <p:nvSpPr>
              <p:cNvPr id="101" name="Rectangle 100"/>
              <p:cNvSpPr/>
              <p:nvPr/>
            </p:nvSpPr>
            <p:spPr>
              <a:xfrm>
                <a:off x="5229238" y="2241784"/>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5929915" y="224092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6264821"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6600494"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6936167"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p:cNvGrpSpPr/>
            <p:nvPr/>
          </p:nvGrpSpPr>
          <p:grpSpPr>
            <a:xfrm>
              <a:off x="8487817" y="3123110"/>
              <a:ext cx="2042602" cy="228976"/>
              <a:chOff x="5229238" y="2240927"/>
              <a:chExt cx="2042602" cy="228976"/>
            </a:xfrm>
          </p:grpSpPr>
          <p:sp>
            <p:nvSpPr>
              <p:cNvPr id="108" name="Rectangle 107"/>
              <p:cNvSpPr/>
              <p:nvPr/>
            </p:nvSpPr>
            <p:spPr>
              <a:xfrm>
                <a:off x="5229238" y="2241784"/>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5929915" y="224092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6264821"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6600494"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6936167"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8487817" y="3348685"/>
              <a:ext cx="2042602" cy="228976"/>
              <a:chOff x="5229238" y="2240927"/>
              <a:chExt cx="2042602" cy="228976"/>
            </a:xfrm>
          </p:grpSpPr>
          <p:sp>
            <p:nvSpPr>
              <p:cNvPr id="115" name="Rectangle 114"/>
              <p:cNvSpPr/>
              <p:nvPr/>
            </p:nvSpPr>
            <p:spPr>
              <a:xfrm>
                <a:off x="5229238" y="2241784"/>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5929915" y="224092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p:cNvSpPr/>
              <p:nvPr/>
            </p:nvSpPr>
            <p:spPr>
              <a:xfrm>
                <a:off x="6264821"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p:cNvSpPr/>
              <p:nvPr/>
            </p:nvSpPr>
            <p:spPr>
              <a:xfrm>
                <a:off x="6600494"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p:cNvSpPr/>
              <p:nvPr/>
            </p:nvSpPr>
            <p:spPr>
              <a:xfrm>
                <a:off x="6936167"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6" name="TextBox 155"/>
            <p:cNvSpPr txBox="1"/>
            <p:nvPr/>
          </p:nvSpPr>
          <p:spPr>
            <a:xfrm>
              <a:off x="8554533" y="2290099"/>
              <a:ext cx="478401" cy="369332"/>
            </a:xfrm>
            <a:prstGeom prst="rect">
              <a:avLst/>
            </a:prstGeom>
            <a:noFill/>
          </p:spPr>
          <p:txBody>
            <a:bodyPr wrap="none" rtlCol="0">
              <a:spAutoFit/>
            </a:bodyPr>
            <a:lstStyle/>
            <a:p>
              <a:r>
                <a:rPr lang="en-GB" dirty="0" smtClean="0"/>
                <a:t>tag</a:t>
              </a:r>
              <a:endParaRPr lang="en-GB" dirty="0"/>
            </a:p>
          </p:txBody>
        </p:sp>
        <p:sp>
          <p:nvSpPr>
            <p:cNvPr id="157" name="TextBox 156"/>
            <p:cNvSpPr txBox="1"/>
            <p:nvPr/>
          </p:nvSpPr>
          <p:spPr>
            <a:xfrm>
              <a:off x="9311603" y="2299181"/>
              <a:ext cx="1168397" cy="369332"/>
            </a:xfrm>
            <a:prstGeom prst="rect">
              <a:avLst/>
            </a:prstGeom>
            <a:noFill/>
          </p:spPr>
          <p:txBody>
            <a:bodyPr wrap="none" rtlCol="0">
              <a:spAutoFit/>
            </a:bodyPr>
            <a:lstStyle/>
            <a:p>
              <a:r>
                <a:rPr lang="en-GB" dirty="0" smtClean="0"/>
                <a:t>subentries</a:t>
              </a:r>
              <a:endParaRPr lang="en-GB" dirty="0"/>
            </a:p>
          </p:txBody>
        </p:sp>
        <p:sp>
          <p:nvSpPr>
            <p:cNvPr id="149" name="Rectangle 148"/>
            <p:cNvSpPr/>
            <p:nvPr/>
          </p:nvSpPr>
          <p:spPr>
            <a:xfrm>
              <a:off x="8308226" y="1925050"/>
              <a:ext cx="2426918" cy="1796799"/>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 name="Title 1"/>
          <p:cNvSpPr>
            <a:spLocks noGrp="1"/>
          </p:cNvSpPr>
          <p:nvPr>
            <p:ph type="title"/>
          </p:nvPr>
        </p:nvSpPr>
        <p:spPr/>
        <p:txBody>
          <a:bodyPr/>
          <a:lstStyle/>
          <a:p>
            <a:r>
              <a:rPr lang="en-GB" dirty="0" smtClean="0"/>
              <a:t>Non-Blocking Caches</a:t>
            </a:r>
            <a:endParaRPr lang="en-GB" dirty="0"/>
          </a:p>
        </p:txBody>
      </p:sp>
      <p:cxnSp>
        <p:nvCxnSpPr>
          <p:cNvPr id="8" name="Straight Arrow Connector 7"/>
          <p:cNvCxnSpPr>
            <a:stCxn id="9" idx="2"/>
          </p:cNvCxnSpPr>
          <p:nvPr/>
        </p:nvCxnSpPr>
        <p:spPr>
          <a:xfrm>
            <a:off x="1379849" y="2098823"/>
            <a:ext cx="51564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945274" y="1729491"/>
            <a:ext cx="869149" cy="369332"/>
          </a:xfrm>
          <a:prstGeom prst="rect">
            <a:avLst/>
          </a:prstGeom>
          <a:noFill/>
        </p:spPr>
        <p:txBody>
          <a:bodyPr wrap="none" rtlCol="0">
            <a:spAutoFit/>
          </a:bodyPr>
          <a:lstStyle/>
          <a:p>
            <a:r>
              <a:rPr lang="en-GB" dirty="0" smtClean="0">
                <a:latin typeface="Ubuntu Mono" panose="020B0509030602030204" pitchFamily="49" charset="0"/>
              </a:rPr>
              <a:t>0x1004</a:t>
            </a:r>
            <a:endParaRPr lang="en-GB" dirty="0">
              <a:latin typeface="Ubuntu Mono" panose="020B0509030602030204" pitchFamily="49" charset="0"/>
            </a:endParaRPr>
          </a:p>
        </p:txBody>
      </p:sp>
      <p:cxnSp>
        <p:nvCxnSpPr>
          <p:cNvPr id="13" name="Straight Arrow Connector 12"/>
          <p:cNvCxnSpPr/>
          <p:nvPr/>
        </p:nvCxnSpPr>
        <p:spPr>
          <a:xfrm flipH="1">
            <a:off x="1380410" y="3822098"/>
            <a:ext cx="509784" cy="58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6336446" y="2391077"/>
            <a:ext cx="1736179" cy="0"/>
          </a:xfrm>
          <a:prstGeom prst="line">
            <a:avLst/>
          </a:prstGeom>
          <a:ln w="28575">
            <a:tailEnd type="triangle"/>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6632911" y="5556113"/>
            <a:ext cx="3864444" cy="113768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External memory</a:t>
            </a:r>
            <a:endParaRPr lang="en-GB" dirty="0">
              <a:solidFill>
                <a:schemeClr val="tx1"/>
              </a:solidFill>
            </a:endParaRPr>
          </a:p>
        </p:txBody>
      </p:sp>
      <p:cxnSp>
        <p:nvCxnSpPr>
          <p:cNvPr id="120" name="Straight Arrow Connector 119"/>
          <p:cNvCxnSpPr/>
          <p:nvPr/>
        </p:nvCxnSpPr>
        <p:spPr>
          <a:xfrm>
            <a:off x="9403884" y="3721849"/>
            <a:ext cx="0" cy="183426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2" name="TextBox 121"/>
          <p:cNvSpPr txBox="1"/>
          <p:nvPr/>
        </p:nvSpPr>
        <p:spPr>
          <a:xfrm>
            <a:off x="9499271" y="4454315"/>
            <a:ext cx="761747" cy="369332"/>
          </a:xfrm>
          <a:prstGeom prst="rect">
            <a:avLst/>
          </a:prstGeom>
          <a:noFill/>
        </p:spPr>
        <p:txBody>
          <a:bodyPr wrap="none" rtlCol="0">
            <a:spAutoFit/>
          </a:bodyPr>
          <a:lstStyle/>
          <a:p>
            <a:r>
              <a:rPr lang="en-GB" dirty="0" smtClean="0">
                <a:latin typeface="Ubuntu Mono" panose="020B0509030602030204" pitchFamily="49" charset="0"/>
              </a:rPr>
              <a:t>0x100</a:t>
            </a:r>
            <a:endParaRPr lang="en-GB" dirty="0">
              <a:latin typeface="Ubuntu Mono" panose="020B0509030602030204" pitchFamily="49" charset="0"/>
            </a:endParaRPr>
          </a:p>
        </p:txBody>
      </p:sp>
      <p:sp>
        <p:nvSpPr>
          <p:cNvPr id="124" name="TextBox 123"/>
          <p:cNvSpPr txBox="1"/>
          <p:nvPr/>
        </p:nvSpPr>
        <p:spPr>
          <a:xfrm>
            <a:off x="948708" y="1722070"/>
            <a:ext cx="875561" cy="369332"/>
          </a:xfrm>
          <a:prstGeom prst="rect">
            <a:avLst/>
          </a:prstGeom>
          <a:noFill/>
        </p:spPr>
        <p:txBody>
          <a:bodyPr wrap="none" rtlCol="0">
            <a:spAutoFit/>
          </a:bodyPr>
          <a:lstStyle/>
          <a:p>
            <a:r>
              <a:rPr lang="en-GB" dirty="0" smtClean="0">
                <a:latin typeface="Ubuntu Mono" panose="020B0509030602030204" pitchFamily="49" charset="0"/>
              </a:rPr>
              <a:t>0x100C</a:t>
            </a:r>
            <a:endParaRPr lang="en-GB" dirty="0">
              <a:latin typeface="Ubuntu Mono" panose="020B0509030602030204" pitchFamily="49" charset="0"/>
            </a:endParaRPr>
          </a:p>
        </p:txBody>
      </p:sp>
      <p:cxnSp>
        <p:nvCxnSpPr>
          <p:cNvPr id="127" name="Straight Connector 126"/>
          <p:cNvCxnSpPr/>
          <p:nvPr/>
        </p:nvCxnSpPr>
        <p:spPr>
          <a:xfrm flipH="1" flipV="1">
            <a:off x="7388227" y="3576804"/>
            <a:ext cx="0" cy="1993081"/>
          </a:xfrm>
          <a:prstGeom prst="line">
            <a:avLst/>
          </a:prstGeom>
          <a:ln w="28575"/>
        </p:spPr>
        <p:style>
          <a:lnRef idx="1">
            <a:schemeClr val="dk1"/>
          </a:lnRef>
          <a:fillRef idx="0">
            <a:schemeClr val="dk1"/>
          </a:fillRef>
          <a:effectRef idx="0">
            <a:schemeClr val="dk1"/>
          </a:effectRef>
          <a:fontRef idx="minor">
            <a:schemeClr val="tx1"/>
          </a:fontRef>
        </p:style>
      </p:cxnSp>
      <p:cxnSp>
        <p:nvCxnSpPr>
          <p:cNvPr id="134" name="Straight Arrow Connector 133"/>
          <p:cNvCxnSpPr/>
          <p:nvPr/>
        </p:nvCxnSpPr>
        <p:spPr>
          <a:xfrm flipH="1">
            <a:off x="1414156" y="4409907"/>
            <a:ext cx="703610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7" name="Flowchart: Manual Operation 136"/>
          <p:cNvSpPr/>
          <p:nvPr/>
        </p:nvSpPr>
        <p:spPr>
          <a:xfrm rot="5400000">
            <a:off x="766456" y="3912898"/>
            <a:ext cx="1041400" cy="2540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 name="Straight Arrow Connector 138"/>
          <p:cNvCxnSpPr>
            <a:stCxn id="137" idx="2"/>
          </p:cNvCxnSpPr>
          <p:nvPr/>
        </p:nvCxnSpPr>
        <p:spPr>
          <a:xfrm flipH="1">
            <a:off x="870626" y="4039898"/>
            <a:ext cx="28953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2" name="Slide Number Placeholder 161"/>
          <p:cNvSpPr>
            <a:spLocks noGrp="1"/>
          </p:cNvSpPr>
          <p:nvPr>
            <p:ph type="sldNum" sz="quarter" idx="12"/>
          </p:nvPr>
        </p:nvSpPr>
        <p:spPr/>
        <p:txBody>
          <a:bodyPr/>
          <a:lstStyle/>
          <a:p>
            <a:fld id="{CA030DB0-FDFB-4B67-8BAE-BD199550D61A}" type="slidenum">
              <a:rPr lang="en-GB" smtClean="0"/>
              <a:t>5</a:t>
            </a:fld>
            <a:endParaRPr lang="en-GB"/>
          </a:p>
        </p:txBody>
      </p:sp>
      <p:sp>
        <p:nvSpPr>
          <p:cNvPr id="64" name="TextBox 63"/>
          <p:cNvSpPr txBox="1"/>
          <p:nvPr/>
        </p:nvSpPr>
        <p:spPr>
          <a:xfrm>
            <a:off x="1857057" y="4159924"/>
            <a:ext cx="1021433" cy="646331"/>
          </a:xfrm>
          <a:prstGeom prst="rect">
            <a:avLst/>
          </a:prstGeom>
          <a:noFill/>
        </p:spPr>
        <p:txBody>
          <a:bodyPr wrap="none" rtlCol="0">
            <a:spAutoFit/>
          </a:bodyPr>
          <a:lstStyle/>
          <a:p>
            <a:r>
              <a:rPr lang="en-GB" sz="3600" dirty="0" smtClean="0">
                <a:solidFill>
                  <a:srgbClr val="FF0000"/>
                </a:solidFill>
              </a:rPr>
              <a:t>miss</a:t>
            </a:r>
            <a:endParaRPr lang="en-GB" sz="3600" dirty="0">
              <a:solidFill>
                <a:srgbClr val="FF0000"/>
              </a:solidFill>
            </a:endParaRPr>
          </a:p>
        </p:txBody>
      </p:sp>
      <p:sp>
        <p:nvSpPr>
          <p:cNvPr id="19" name="TextBox 18"/>
          <p:cNvSpPr txBox="1"/>
          <p:nvPr/>
        </p:nvSpPr>
        <p:spPr>
          <a:xfrm>
            <a:off x="8233873" y="2599803"/>
            <a:ext cx="761747" cy="369332"/>
          </a:xfrm>
          <a:prstGeom prst="rect">
            <a:avLst/>
          </a:prstGeom>
          <a:noFill/>
        </p:spPr>
        <p:txBody>
          <a:bodyPr wrap="none" rtlCol="0">
            <a:spAutoFit/>
          </a:bodyPr>
          <a:lstStyle/>
          <a:p>
            <a:r>
              <a:rPr lang="en-GB" dirty="0" smtClean="0">
                <a:latin typeface="Ubuntu Mono" panose="020B0509030602030204" pitchFamily="49" charset="0"/>
              </a:rPr>
              <a:t>0x100</a:t>
            </a:r>
            <a:endParaRPr lang="en-GB" dirty="0">
              <a:latin typeface="Ubuntu Mono" panose="020B0509030602030204" pitchFamily="49" charset="0"/>
            </a:endParaRPr>
          </a:p>
        </p:txBody>
      </p:sp>
      <p:sp>
        <p:nvSpPr>
          <p:cNvPr id="68" name="TextBox 67"/>
          <p:cNvSpPr txBox="1"/>
          <p:nvPr/>
        </p:nvSpPr>
        <p:spPr>
          <a:xfrm>
            <a:off x="8976887" y="2599687"/>
            <a:ext cx="301686" cy="369332"/>
          </a:xfrm>
          <a:prstGeom prst="rect">
            <a:avLst/>
          </a:prstGeom>
          <a:noFill/>
        </p:spPr>
        <p:txBody>
          <a:bodyPr wrap="none" rtlCol="0">
            <a:spAutoFit/>
          </a:bodyPr>
          <a:lstStyle/>
          <a:p>
            <a:r>
              <a:rPr lang="en-GB" dirty="0" smtClean="0">
                <a:latin typeface="Ubuntu Mono" panose="020B0509030602030204" pitchFamily="49" charset="0"/>
              </a:rPr>
              <a:t>4</a:t>
            </a:r>
            <a:endParaRPr lang="en-GB" dirty="0">
              <a:latin typeface="Ubuntu Mono" panose="020B0509030602030204" pitchFamily="49" charset="0"/>
            </a:endParaRPr>
          </a:p>
        </p:txBody>
      </p:sp>
      <p:sp>
        <p:nvSpPr>
          <p:cNvPr id="125" name="TextBox 124"/>
          <p:cNvSpPr txBox="1"/>
          <p:nvPr/>
        </p:nvSpPr>
        <p:spPr>
          <a:xfrm>
            <a:off x="9304615" y="2607012"/>
            <a:ext cx="308098" cy="369332"/>
          </a:xfrm>
          <a:prstGeom prst="rect">
            <a:avLst/>
          </a:prstGeom>
          <a:noFill/>
        </p:spPr>
        <p:txBody>
          <a:bodyPr wrap="none" rtlCol="0">
            <a:spAutoFit/>
          </a:bodyPr>
          <a:lstStyle/>
          <a:p>
            <a:r>
              <a:rPr lang="en-GB" dirty="0">
                <a:latin typeface="Ubuntu Mono" panose="020B0509030602030204" pitchFamily="49" charset="0"/>
              </a:rPr>
              <a:t>C</a:t>
            </a:r>
          </a:p>
        </p:txBody>
      </p:sp>
      <p:grpSp>
        <p:nvGrpSpPr>
          <p:cNvPr id="22" name="Group 21"/>
          <p:cNvGrpSpPr/>
          <p:nvPr/>
        </p:nvGrpSpPr>
        <p:grpSpPr>
          <a:xfrm>
            <a:off x="1894383" y="1504944"/>
            <a:ext cx="4442063" cy="2619522"/>
            <a:chOff x="2616214" y="1303309"/>
            <a:chExt cx="4442063" cy="2619522"/>
          </a:xfrm>
        </p:grpSpPr>
        <p:sp>
          <p:nvSpPr>
            <p:cNvPr id="147" name="Rectangle 146"/>
            <p:cNvSpPr/>
            <p:nvPr/>
          </p:nvSpPr>
          <p:spPr>
            <a:xfrm>
              <a:off x="2616214" y="1320800"/>
              <a:ext cx="4442063" cy="260203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8" name="TextBox 147"/>
            <p:cNvSpPr txBox="1"/>
            <p:nvPr/>
          </p:nvSpPr>
          <p:spPr>
            <a:xfrm>
              <a:off x="4013526" y="1303309"/>
              <a:ext cx="1647439" cy="461665"/>
            </a:xfrm>
            <a:prstGeom prst="rect">
              <a:avLst/>
            </a:prstGeom>
            <a:noFill/>
          </p:spPr>
          <p:txBody>
            <a:bodyPr wrap="none" rtlCol="0">
              <a:spAutoFit/>
            </a:bodyPr>
            <a:lstStyle/>
            <a:p>
              <a:r>
                <a:rPr lang="en-GB" sz="2400" dirty="0" smtClean="0"/>
                <a:t>Cache array</a:t>
              </a:r>
              <a:endParaRPr lang="en-GB" sz="2400" dirty="0"/>
            </a:p>
          </p:txBody>
        </p:sp>
        <p:grpSp>
          <p:nvGrpSpPr>
            <p:cNvPr id="17" name="Group 16"/>
            <p:cNvGrpSpPr/>
            <p:nvPr/>
          </p:nvGrpSpPr>
          <p:grpSpPr>
            <a:xfrm>
              <a:off x="2752856" y="1655967"/>
              <a:ext cx="4193780" cy="2169072"/>
              <a:chOff x="2752856" y="1655967"/>
              <a:chExt cx="4193780" cy="2169072"/>
            </a:xfrm>
          </p:grpSpPr>
          <p:grpSp>
            <p:nvGrpSpPr>
              <p:cNvPr id="14" name="Group 13"/>
              <p:cNvGrpSpPr/>
              <p:nvPr/>
            </p:nvGrpSpPr>
            <p:grpSpPr>
              <a:xfrm>
                <a:off x="2752856" y="2018062"/>
                <a:ext cx="4193780" cy="228976"/>
                <a:chOff x="2773431" y="2018062"/>
                <a:chExt cx="4193780" cy="228976"/>
              </a:xfrm>
            </p:grpSpPr>
            <p:sp>
              <p:nvSpPr>
                <p:cNvPr id="80" name="Rectangle 79"/>
                <p:cNvSpPr/>
                <p:nvPr/>
              </p:nvSpPr>
              <p:spPr>
                <a:xfrm>
                  <a:off x="2773431" y="2018919"/>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3474874" y="2018062"/>
                  <a:ext cx="3492337"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0" name="TextBox 149"/>
              <p:cNvSpPr txBox="1"/>
              <p:nvPr/>
            </p:nvSpPr>
            <p:spPr>
              <a:xfrm>
                <a:off x="2884952" y="1655967"/>
                <a:ext cx="478401" cy="369332"/>
              </a:xfrm>
              <a:prstGeom prst="rect">
                <a:avLst/>
              </a:prstGeom>
              <a:noFill/>
            </p:spPr>
            <p:txBody>
              <a:bodyPr wrap="none" rtlCol="0">
                <a:spAutoFit/>
              </a:bodyPr>
              <a:lstStyle/>
              <a:p>
                <a:r>
                  <a:rPr lang="en-GB" dirty="0" smtClean="0"/>
                  <a:t>tag</a:t>
                </a:r>
                <a:endParaRPr lang="en-GB" dirty="0"/>
              </a:p>
            </p:txBody>
          </p:sp>
          <p:sp>
            <p:nvSpPr>
              <p:cNvPr id="151" name="TextBox 150"/>
              <p:cNvSpPr txBox="1"/>
              <p:nvPr/>
            </p:nvSpPr>
            <p:spPr>
              <a:xfrm>
                <a:off x="4921184" y="1665049"/>
                <a:ext cx="599716" cy="369332"/>
              </a:xfrm>
              <a:prstGeom prst="rect">
                <a:avLst/>
              </a:prstGeom>
              <a:noFill/>
            </p:spPr>
            <p:txBody>
              <a:bodyPr wrap="none" rtlCol="0">
                <a:spAutoFit/>
              </a:bodyPr>
              <a:lstStyle/>
              <a:p>
                <a:r>
                  <a:rPr lang="en-GB" dirty="0" smtClean="0"/>
                  <a:t>data</a:t>
                </a:r>
                <a:endParaRPr lang="en-GB" dirty="0"/>
              </a:p>
            </p:txBody>
          </p:sp>
          <p:grpSp>
            <p:nvGrpSpPr>
              <p:cNvPr id="152" name="Group 151"/>
              <p:cNvGrpSpPr/>
              <p:nvPr/>
            </p:nvGrpSpPr>
            <p:grpSpPr>
              <a:xfrm>
                <a:off x="2752856" y="2248826"/>
                <a:ext cx="4193780" cy="228976"/>
                <a:chOff x="2773431" y="2018062"/>
                <a:chExt cx="4193780" cy="228976"/>
              </a:xfrm>
            </p:grpSpPr>
            <p:sp>
              <p:nvSpPr>
                <p:cNvPr id="153" name="Rectangle 152"/>
                <p:cNvSpPr/>
                <p:nvPr/>
              </p:nvSpPr>
              <p:spPr>
                <a:xfrm>
                  <a:off x="2773431" y="2018919"/>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p:cNvSpPr/>
                <p:nvPr/>
              </p:nvSpPr>
              <p:spPr>
                <a:xfrm>
                  <a:off x="3474874" y="2018062"/>
                  <a:ext cx="3492337"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2752856" y="2465076"/>
                <a:ext cx="4193780" cy="228976"/>
                <a:chOff x="2773431" y="2018062"/>
                <a:chExt cx="4193780" cy="228976"/>
              </a:xfrm>
            </p:grpSpPr>
            <p:sp>
              <p:nvSpPr>
                <p:cNvPr id="158" name="Rectangle 157"/>
                <p:cNvSpPr/>
                <p:nvPr/>
              </p:nvSpPr>
              <p:spPr>
                <a:xfrm>
                  <a:off x="2773431" y="2018919"/>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p:cNvSpPr/>
                <p:nvPr/>
              </p:nvSpPr>
              <p:spPr>
                <a:xfrm>
                  <a:off x="3474874" y="2018062"/>
                  <a:ext cx="3492337"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2752856" y="2695840"/>
                <a:ext cx="4193780" cy="228976"/>
                <a:chOff x="2773431" y="2018062"/>
                <a:chExt cx="4193780" cy="228976"/>
              </a:xfrm>
            </p:grpSpPr>
            <p:sp>
              <p:nvSpPr>
                <p:cNvPr id="169" name="Rectangle 168"/>
                <p:cNvSpPr/>
                <p:nvPr/>
              </p:nvSpPr>
              <p:spPr>
                <a:xfrm>
                  <a:off x="2773431" y="2018919"/>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p:cNvSpPr/>
                <p:nvPr/>
              </p:nvSpPr>
              <p:spPr>
                <a:xfrm>
                  <a:off x="3474874" y="2018062"/>
                  <a:ext cx="3492337"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1" name="Group 170"/>
              <p:cNvGrpSpPr/>
              <p:nvPr/>
            </p:nvGrpSpPr>
            <p:grpSpPr>
              <a:xfrm>
                <a:off x="2752856" y="2920063"/>
                <a:ext cx="4193780" cy="228976"/>
                <a:chOff x="2773431" y="2018062"/>
                <a:chExt cx="4193780" cy="228976"/>
              </a:xfrm>
            </p:grpSpPr>
            <p:sp>
              <p:nvSpPr>
                <p:cNvPr id="172" name="Rectangle 171"/>
                <p:cNvSpPr/>
                <p:nvPr/>
              </p:nvSpPr>
              <p:spPr>
                <a:xfrm>
                  <a:off x="2773431" y="2018919"/>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p:cNvSpPr/>
                <p:nvPr/>
              </p:nvSpPr>
              <p:spPr>
                <a:xfrm>
                  <a:off x="3474874" y="2018062"/>
                  <a:ext cx="3492337"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 name="Group 173"/>
              <p:cNvGrpSpPr/>
              <p:nvPr/>
            </p:nvGrpSpPr>
            <p:grpSpPr>
              <a:xfrm>
                <a:off x="2752856" y="3143429"/>
                <a:ext cx="4193780" cy="228976"/>
                <a:chOff x="2773431" y="2018062"/>
                <a:chExt cx="4193780" cy="228976"/>
              </a:xfrm>
            </p:grpSpPr>
            <p:sp>
              <p:nvSpPr>
                <p:cNvPr id="175" name="Rectangle 174"/>
                <p:cNvSpPr/>
                <p:nvPr/>
              </p:nvSpPr>
              <p:spPr>
                <a:xfrm>
                  <a:off x="2773431" y="2018919"/>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p:cNvSpPr/>
                <p:nvPr/>
              </p:nvSpPr>
              <p:spPr>
                <a:xfrm>
                  <a:off x="3474874" y="2018062"/>
                  <a:ext cx="3492337"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7" name="Group 176"/>
              <p:cNvGrpSpPr/>
              <p:nvPr/>
            </p:nvGrpSpPr>
            <p:grpSpPr>
              <a:xfrm>
                <a:off x="2752856" y="3367077"/>
                <a:ext cx="4193780" cy="228976"/>
                <a:chOff x="2773431" y="2018062"/>
                <a:chExt cx="4193780" cy="228976"/>
              </a:xfrm>
            </p:grpSpPr>
            <p:sp>
              <p:nvSpPr>
                <p:cNvPr id="178" name="Rectangle 177"/>
                <p:cNvSpPr/>
                <p:nvPr/>
              </p:nvSpPr>
              <p:spPr>
                <a:xfrm>
                  <a:off x="2773431" y="2018919"/>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p:cNvSpPr/>
                <p:nvPr/>
              </p:nvSpPr>
              <p:spPr>
                <a:xfrm>
                  <a:off x="3474874" y="2018062"/>
                  <a:ext cx="3492337"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0" name="Group 179"/>
              <p:cNvGrpSpPr/>
              <p:nvPr/>
            </p:nvGrpSpPr>
            <p:grpSpPr>
              <a:xfrm>
                <a:off x="2752856" y="3596063"/>
                <a:ext cx="4193780" cy="228976"/>
                <a:chOff x="2773431" y="2018062"/>
                <a:chExt cx="4193780" cy="228976"/>
              </a:xfrm>
            </p:grpSpPr>
            <p:sp>
              <p:nvSpPr>
                <p:cNvPr id="181" name="Rectangle 180"/>
                <p:cNvSpPr/>
                <p:nvPr/>
              </p:nvSpPr>
              <p:spPr>
                <a:xfrm>
                  <a:off x="2773431" y="2018919"/>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p:cNvSpPr/>
                <p:nvPr/>
              </p:nvSpPr>
              <p:spPr>
                <a:xfrm>
                  <a:off x="3474874" y="2018062"/>
                  <a:ext cx="3492337"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cxnSp>
        <p:nvCxnSpPr>
          <p:cNvPr id="183" name="Straight Connector 182"/>
          <p:cNvCxnSpPr/>
          <p:nvPr/>
        </p:nvCxnSpPr>
        <p:spPr>
          <a:xfrm>
            <a:off x="6336446" y="3568712"/>
            <a:ext cx="1736179" cy="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84" name="Straight Connector 183"/>
          <p:cNvCxnSpPr/>
          <p:nvPr/>
        </p:nvCxnSpPr>
        <p:spPr>
          <a:xfrm flipV="1">
            <a:off x="8450265" y="3721849"/>
            <a:ext cx="0" cy="695480"/>
          </a:xfrm>
          <a:prstGeom prst="line">
            <a:avLst/>
          </a:prstGeom>
          <a:ln w="28575">
            <a:tailEnd type="none"/>
          </a:ln>
        </p:spPr>
        <p:style>
          <a:lnRef idx="1">
            <a:schemeClr val="dk1"/>
          </a:lnRef>
          <a:fillRef idx="0">
            <a:schemeClr val="dk1"/>
          </a:fillRef>
          <a:effectRef idx="0">
            <a:schemeClr val="dk1"/>
          </a:effectRef>
          <a:fontRef idx="minor">
            <a:schemeClr val="tx1"/>
          </a:fontRef>
        </p:style>
      </p:cxnSp>
      <p:sp>
        <p:nvSpPr>
          <p:cNvPr id="185" name="TextBox 184"/>
          <p:cNvSpPr txBox="1"/>
          <p:nvPr/>
        </p:nvSpPr>
        <p:spPr>
          <a:xfrm>
            <a:off x="2005681" y="2151149"/>
            <a:ext cx="761747" cy="369332"/>
          </a:xfrm>
          <a:prstGeom prst="rect">
            <a:avLst/>
          </a:prstGeom>
          <a:noFill/>
        </p:spPr>
        <p:txBody>
          <a:bodyPr wrap="none" rtlCol="0">
            <a:spAutoFit/>
          </a:bodyPr>
          <a:lstStyle/>
          <a:p>
            <a:r>
              <a:rPr lang="en-GB" dirty="0" smtClean="0">
                <a:latin typeface="Ubuntu Mono" panose="020B0509030602030204" pitchFamily="49" charset="0"/>
              </a:rPr>
              <a:t>0x123</a:t>
            </a:r>
            <a:endParaRPr lang="en-GB" dirty="0">
              <a:latin typeface="Ubuntu Mono" panose="020B0509030602030204" pitchFamily="49" charset="0"/>
            </a:endParaRPr>
          </a:p>
        </p:txBody>
      </p:sp>
      <p:sp>
        <p:nvSpPr>
          <p:cNvPr id="186" name="TextBox 185"/>
          <p:cNvSpPr txBox="1"/>
          <p:nvPr/>
        </p:nvSpPr>
        <p:spPr>
          <a:xfrm>
            <a:off x="2005681" y="2379854"/>
            <a:ext cx="774571" cy="369332"/>
          </a:xfrm>
          <a:prstGeom prst="rect">
            <a:avLst/>
          </a:prstGeom>
          <a:noFill/>
        </p:spPr>
        <p:txBody>
          <a:bodyPr wrap="none" rtlCol="0">
            <a:spAutoFit/>
          </a:bodyPr>
          <a:lstStyle/>
          <a:p>
            <a:r>
              <a:rPr lang="en-GB" dirty="0" smtClean="0">
                <a:latin typeface="Ubuntu Mono" panose="020B0509030602030204" pitchFamily="49" charset="0"/>
              </a:rPr>
              <a:t>0xCA8</a:t>
            </a:r>
            <a:endParaRPr lang="en-GB" dirty="0">
              <a:latin typeface="Ubuntu Mono" panose="020B0509030602030204" pitchFamily="49" charset="0"/>
            </a:endParaRPr>
          </a:p>
        </p:txBody>
      </p:sp>
      <p:sp>
        <p:nvSpPr>
          <p:cNvPr id="188" name="TextBox 187"/>
          <p:cNvSpPr txBox="1"/>
          <p:nvPr/>
        </p:nvSpPr>
        <p:spPr>
          <a:xfrm>
            <a:off x="2720438" y="2157209"/>
            <a:ext cx="3531736" cy="369332"/>
          </a:xfrm>
          <a:prstGeom prst="rect">
            <a:avLst/>
          </a:prstGeom>
          <a:noFill/>
        </p:spPr>
        <p:txBody>
          <a:bodyPr wrap="none" rtlCol="0">
            <a:spAutoFit/>
          </a:bodyPr>
          <a:lstStyle/>
          <a:p>
            <a:r>
              <a:rPr lang="en-GB" dirty="0" smtClean="0">
                <a:latin typeface="Ubuntu Mono" panose="020B0509030602030204" pitchFamily="49" charset="0"/>
              </a:rPr>
              <a:t>0x1F2D5D08706718799CD58F2F566</a:t>
            </a:r>
            <a:endParaRPr lang="en-GB" dirty="0">
              <a:latin typeface="Ubuntu Mono" panose="020B0509030602030204" pitchFamily="49" charset="0"/>
            </a:endParaRPr>
          </a:p>
        </p:txBody>
      </p:sp>
      <p:sp>
        <p:nvSpPr>
          <p:cNvPr id="189" name="TextBox 188"/>
          <p:cNvSpPr txBox="1"/>
          <p:nvPr/>
        </p:nvSpPr>
        <p:spPr>
          <a:xfrm>
            <a:off x="2720438" y="2385914"/>
            <a:ext cx="3527889" cy="369332"/>
          </a:xfrm>
          <a:prstGeom prst="rect">
            <a:avLst/>
          </a:prstGeom>
          <a:noFill/>
        </p:spPr>
        <p:txBody>
          <a:bodyPr wrap="none" rtlCol="0">
            <a:spAutoFit/>
          </a:bodyPr>
          <a:lstStyle/>
          <a:p>
            <a:r>
              <a:rPr lang="en-GB" dirty="0" smtClean="0">
                <a:latin typeface="Ubuntu Mono" panose="020B0509030602030204" pitchFamily="49" charset="0"/>
              </a:rPr>
              <a:t>0xE9C0F7A7697CBA7CDC1A7934E34</a:t>
            </a:r>
            <a:endParaRPr lang="en-GB" dirty="0">
              <a:latin typeface="Ubuntu Mono" panose="020B0509030602030204" pitchFamily="49" charset="0"/>
            </a:endParaRPr>
          </a:p>
        </p:txBody>
      </p:sp>
      <p:sp>
        <p:nvSpPr>
          <p:cNvPr id="190" name="TextBox 189"/>
          <p:cNvSpPr txBox="1"/>
          <p:nvPr/>
        </p:nvSpPr>
        <p:spPr>
          <a:xfrm>
            <a:off x="3079034" y="4586779"/>
            <a:ext cx="4309193" cy="369332"/>
          </a:xfrm>
          <a:prstGeom prst="rect">
            <a:avLst/>
          </a:prstGeom>
          <a:noFill/>
        </p:spPr>
        <p:txBody>
          <a:bodyPr wrap="none" rtlCol="0">
            <a:spAutoFit/>
          </a:bodyPr>
          <a:lstStyle/>
          <a:p>
            <a:r>
              <a:rPr lang="en-GB" dirty="0" smtClean="0">
                <a:latin typeface="Ubuntu Mono" panose="020B0509030602030204" pitchFamily="49" charset="0"/>
              </a:rPr>
              <a:t>0x100: 0x36C2156B751D4EBB940316495CB</a:t>
            </a:r>
            <a:endParaRPr lang="en-GB" dirty="0">
              <a:latin typeface="Ubuntu Mono" panose="020B0509030602030204" pitchFamily="49" charset="0"/>
            </a:endParaRPr>
          </a:p>
        </p:txBody>
      </p:sp>
      <p:sp>
        <p:nvSpPr>
          <p:cNvPr id="191" name="TextBox 190"/>
          <p:cNvSpPr txBox="1"/>
          <p:nvPr/>
        </p:nvSpPr>
        <p:spPr>
          <a:xfrm>
            <a:off x="1559933" y="4567275"/>
            <a:ext cx="877163" cy="369332"/>
          </a:xfrm>
          <a:prstGeom prst="rect">
            <a:avLst/>
          </a:prstGeom>
          <a:noFill/>
        </p:spPr>
        <p:txBody>
          <a:bodyPr wrap="none" rtlCol="0">
            <a:spAutoFit/>
          </a:bodyPr>
          <a:lstStyle/>
          <a:p>
            <a:r>
              <a:rPr lang="en-GB" dirty="0" smtClean="0">
                <a:latin typeface="Ubuntu Mono" panose="020B0509030602030204" pitchFamily="49" charset="0"/>
              </a:rPr>
              <a:t>0x156B</a:t>
            </a:r>
            <a:endParaRPr lang="en-GB" dirty="0">
              <a:latin typeface="Ubuntu Mono" panose="020B0509030602030204" pitchFamily="49" charset="0"/>
            </a:endParaRPr>
          </a:p>
        </p:txBody>
      </p:sp>
      <p:sp>
        <p:nvSpPr>
          <p:cNvPr id="192" name="TextBox 191"/>
          <p:cNvSpPr txBox="1"/>
          <p:nvPr/>
        </p:nvSpPr>
        <p:spPr>
          <a:xfrm>
            <a:off x="1565496" y="4566586"/>
            <a:ext cx="880369" cy="369332"/>
          </a:xfrm>
          <a:prstGeom prst="rect">
            <a:avLst/>
          </a:prstGeom>
          <a:noFill/>
        </p:spPr>
        <p:txBody>
          <a:bodyPr wrap="none" rtlCol="0">
            <a:spAutoFit/>
          </a:bodyPr>
          <a:lstStyle/>
          <a:p>
            <a:r>
              <a:rPr lang="en-GB" dirty="0" smtClean="0">
                <a:latin typeface="Ubuntu Mono" panose="020B0509030602030204" pitchFamily="49" charset="0"/>
              </a:rPr>
              <a:t>0xEBB9</a:t>
            </a:r>
            <a:endParaRPr lang="en-GB" dirty="0">
              <a:latin typeface="Ubuntu Mono" panose="020B0509030602030204" pitchFamily="49" charset="0"/>
            </a:endParaRPr>
          </a:p>
        </p:txBody>
      </p:sp>
      <p:sp>
        <p:nvSpPr>
          <p:cNvPr id="194" name="TextBox 193"/>
          <p:cNvSpPr txBox="1"/>
          <p:nvPr/>
        </p:nvSpPr>
        <p:spPr>
          <a:xfrm>
            <a:off x="1682729" y="4994997"/>
            <a:ext cx="3217932" cy="1569660"/>
          </a:xfrm>
          <a:prstGeom prst="rect">
            <a:avLst/>
          </a:prstGeom>
          <a:noFill/>
        </p:spPr>
        <p:txBody>
          <a:bodyPr wrap="none" rtlCol="0">
            <a:spAutoFit/>
          </a:bodyPr>
          <a:lstStyle/>
          <a:p>
            <a:r>
              <a:rPr lang="en-GB" sz="2400" b="1" dirty="0" smtClean="0"/>
              <a:t>Primary miss</a:t>
            </a:r>
            <a:endParaRPr lang="en-GB" sz="2400" dirty="0" smtClean="0"/>
          </a:p>
          <a:p>
            <a:pPr marL="285750" indent="-285750">
              <a:buFont typeface="Arial" panose="020B0604020202020204" pitchFamily="34" charset="0"/>
              <a:buChar char="•"/>
            </a:pPr>
            <a:r>
              <a:rPr lang="en-GB" sz="2400" dirty="0" smtClean="0"/>
              <a:t>allocate MSHR</a:t>
            </a:r>
          </a:p>
          <a:p>
            <a:pPr marL="285750" indent="-285750">
              <a:buFont typeface="Arial" panose="020B0604020202020204" pitchFamily="34" charset="0"/>
              <a:buChar char="•"/>
            </a:pPr>
            <a:r>
              <a:rPr lang="en-GB" sz="2400" dirty="0" smtClean="0"/>
              <a:t>allocate subentry</a:t>
            </a:r>
          </a:p>
          <a:p>
            <a:pPr marL="285750" indent="-285750">
              <a:buFont typeface="Arial" panose="020B0604020202020204" pitchFamily="34" charset="0"/>
              <a:buChar char="•"/>
            </a:pPr>
            <a:r>
              <a:rPr lang="en-GB" sz="2400" dirty="0" smtClean="0"/>
              <a:t>send memory request</a:t>
            </a:r>
            <a:endParaRPr lang="en-GB" sz="2400" dirty="0"/>
          </a:p>
        </p:txBody>
      </p:sp>
      <p:sp>
        <p:nvSpPr>
          <p:cNvPr id="195" name="TextBox 194"/>
          <p:cNvSpPr txBox="1"/>
          <p:nvPr/>
        </p:nvSpPr>
        <p:spPr>
          <a:xfrm>
            <a:off x="1703847" y="4995418"/>
            <a:ext cx="2625462" cy="830997"/>
          </a:xfrm>
          <a:prstGeom prst="rect">
            <a:avLst/>
          </a:prstGeom>
          <a:noFill/>
        </p:spPr>
        <p:txBody>
          <a:bodyPr wrap="none" rtlCol="0">
            <a:spAutoFit/>
          </a:bodyPr>
          <a:lstStyle/>
          <a:p>
            <a:r>
              <a:rPr lang="en-GB" sz="2400" b="1" dirty="0" smtClean="0"/>
              <a:t>Secondary miss</a:t>
            </a:r>
            <a:endParaRPr lang="en-GB" sz="2400" dirty="0" smtClean="0"/>
          </a:p>
          <a:p>
            <a:pPr marL="285750" indent="-285750">
              <a:buFont typeface="Arial" panose="020B0604020202020204" pitchFamily="34" charset="0"/>
              <a:buChar char="•"/>
            </a:pPr>
            <a:r>
              <a:rPr lang="en-GB" sz="2400" dirty="0" smtClean="0"/>
              <a:t>allocate subentry</a:t>
            </a:r>
          </a:p>
        </p:txBody>
      </p:sp>
      <p:sp>
        <p:nvSpPr>
          <p:cNvPr id="196" name="TextBox 195"/>
          <p:cNvSpPr txBox="1"/>
          <p:nvPr/>
        </p:nvSpPr>
        <p:spPr>
          <a:xfrm>
            <a:off x="6657536" y="1359410"/>
            <a:ext cx="5534464" cy="523220"/>
          </a:xfrm>
          <a:prstGeom prst="rect">
            <a:avLst/>
          </a:prstGeom>
          <a:noFill/>
        </p:spPr>
        <p:txBody>
          <a:bodyPr wrap="none" rtlCol="0">
            <a:spAutoFit/>
          </a:bodyPr>
          <a:lstStyle/>
          <a:p>
            <a:r>
              <a:rPr lang="en-GB" sz="2800" dirty="0" smtClean="0"/>
              <a:t>MSHR = Miss Status Holding Register</a:t>
            </a:r>
            <a:endParaRPr lang="en-GB" sz="2800" dirty="0"/>
          </a:p>
        </p:txBody>
      </p:sp>
      <p:sp>
        <p:nvSpPr>
          <p:cNvPr id="197" name="TextBox 196"/>
          <p:cNvSpPr txBox="1"/>
          <p:nvPr/>
        </p:nvSpPr>
        <p:spPr>
          <a:xfrm>
            <a:off x="2005681" y="2588485"/>
            <a:ext cx="761747" cy="369332"/>
          </a:xfrm>
          <a:prstGeom prst="rect">
            <a:avLst/>
          </a:prstGeom>
          <a:noFill/>
        </p:spPr>
        <p:txBody>
          <a:bodyPr wrap="none" rtlCol="0">
            <a:spAutoFit/>
          </a:bodyPr>
          <a:lstStyle/>
          <a:p>
            <a:r>
              <a:rPr lang="en-GB" dirty="0" smtClean="0">
                <a:latin typeface="Ubuntu Mono" panose="020B0509030602030204" pitchFamily="49" charset="0"/>
              </a:rPr>
              <a:t>0x100</a:t>
            </a:r>
            <a:endParaRPr lang="en-GB" dirty="0">
              <a:latin typeface="Ubuntu Mono" panose="020B0509030602030204" pitchFamily="49" charset="0"/>
            </a:endParaRPr>
          </a:p>
        </p:txBody>
      </p:sp>
      <p:sp>
        <p:nvSpPr>
          <p:cNvPr id="198" name="TextBox 197"/>
          <p:cNvSpPr txBox="1"/>
          <p:nvPr/>
        </p:nvSpPr>
        <p:spPr>
          <a:xfrm>
            <a:off x="2716138" y="2606063"/>
            <a:ext cx="3626314" cy="369332"/>
          </a:xfrm>
          <a:prstGeom prst="rect">
            <a:avLst/>
          </a:prstGeom>
          <a:noFill/>
        </p:spPr>
        <p:txBody>
          <a:bodyPr wrap="none" rtlCol="0">
            <a:spAutoFit/>
          </a:bodyPr>
          <a:lstStyle/>
          <a:p>
            <a:r>
              <a:rPr lang="en-GB" dirty="0" smtClean="0">
                <a:latin typeface="Ubuntu Mono" panose="020B0509030602030204" pitchFamily="49" charset="0"/>
              </a:rPr>
              <a:t>0x36C2156B751D4EBB940316495CB</a:t>
            </a:r>
            <a:endParaRPr lang="en-GB" dirty="0">
              <a:latin typeface="Ubuntu Mono" panose="020B0509030602030204" pitchFamily="49" charset="0"/>
            </a:endParaRPr>
          </a:p>
        </p:txBody>
      </p:sp>
      <p:sp>
        <p:nvSpPr>
          <p:cNvPr id="199" name="Rectangle 198"/>
          <p:cNvSpPr/>
          <p:nvPr/>
        </p:nvSpPr>
        <p:spPr>
          <a:xfrm>
            <a:off x="8243353" y="2635361"/>
            <a:ext cx="742650" cy="28744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p:cNvSpPr/>
          <p:nvPr/>
        </p:nvSpPr>
        <p:spPr>
          <a:xfrm>
            <a:off x="8951183" y="2635789"/>
            <a:ext cx="360612" cy="28744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p:cNvSpPr/>
          <p:nvPr/>
        </p:nvSpPr>
        <p:spPr>
          <a:xfrm>
            <a:off x="9274116" y="2645123"/>
            <a:ext cx="360612" cy="28744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TextBox 201"/>
          <p:cNvSpPr txBox="1"/>
          <p:nvPr/>
        </p:nvSpPr>
        <p:spPr>
          <a:xfrm>
            <a:off x="142480" y="5245458"/>
            <a:ext cx="6387368"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t>MSHRs provide reuse </a:t>
            </a:r>
            <a:r>
              <a:rPr lang="en-GB" sz="2400" b="1" dirty="0" smtClean="0"/>
              <a:t>without having to store the cache</a:t>
            </a:r>
            <a:r>
              <a:rPr lang="en-GB" sz="2400" b="1" dirty="0"/>
              <a:t> </a:t>
            </a:r>
            <a:r>
              <a:rPr lang="en-GB" sz="2400" b="1" dirty="0" smtClean="0"/>
              <a:t>line</a:t>
            </a:r>
            <a:r>
              <a:rPr lang="en-GB" sz="2400" dirty="0" smtClean="0"/>
              <a:t> </a:t>
            </a:r>
            <a:r>
              <a:rPr lang="en-GB" sz="2400" dirty="0"/>
              <a:t>→</a:t>
            </a:r>
            <a:r>
              <a:rPr lang="en-GB" sz="2400" dirty="0" smtClean="0"/>
              <a:t> </a:t>
            </a:r>
            <a:r>
              <a:rPr lang="en-GB" sz="2400" b="1" dirty="0" smtClean="0"/>
              <a:t>same result, smaller area</a:t>
            </a:r>
          </a:p>
          <a:p>
            <a:pPr marL="342900" indent="-342900">
              <a:buFont typeface="Arial" panose="020B0604020202020204" pitchFamily="34" charset="0"/>
              <a:buChar char="•"/>
            </a:pPr>
            <a:r>
              <a:rPr lang="en-GB" sz="2400" dirty="0" smtClean="0"/>
              <a:t>More MSHRs can be better than a larger cache</a:t>
            </a:r>
          </a:p>
        </p:txBody>
      </p:sp>
      <p:sp>
        <p:nvSpPr>
          <p:cNvPr id="226" name="Rectangle 225"/>
          <p:cNvSpPr/>
          <p:nvPr/>
        </p:nvSpPr>
        <p:spPr>
          <a:xfrm>
            <a:off x="8079626" y="1925050"/>
            <a:ext cx="2426918" cy="17967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Rectangle 2"/>
          <p:cNvSpPr/>
          <p:nvPr/>
        </p:nvSpPr>
        <p:spPr>
          <a:xfrm>
            <a:off x="1946092" y="1857602"/>
            <a:ext cx="859960" cy="21989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V="1">
            <a:off x="3894268" y="2906553"/>
            <a:ext cx="4349085" cy="272773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endCxn id="200" idx="2"/>
          </p:cNvCxnSpPr>
          <p:nvPr/>
        </p:nvCxnSpPr>
        <p:spPr>
          <a:xfrm flipV="1">
            <a:off x="4229174" y="2923230"/>
            <a:ext cx="4902315" cy="305620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endCxn id="122" idx="1"/>
          </p:cNvCxnSpPr>
          <p:nvPr/>
        </p:nvCxnSpPr>
        <p:spPr>
          <a:xfrm flipV="1">
            <a:off x="4837198" y="4638981"/>
            <a:ext cx="4662073" cy="168614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endCxn id="201" idx="2"/>
          </p:cNvCxnSpPr>
          <p:nvPr/>
        </p:nvCxnSpPr>
        <p:spPr>
          <a:xfrm flipV="1">
            <a:off x="4298101" y="2932564"/>
            <a:ext cx="5156321" cy="269259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90" idx="0"/>
            <a:endCxn id="198" idx="2"/>
          </p:cNvCxnSpPr>
          <p:nvPr/>
        </p:nvCxnSpPr>
        <p:spPr>
          <a:xfrm flipH="1" flipV="1">
            <a:off x="4529295" y="2975395"/>
            <a:ext cx="704336" cy="161138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4656892" y="4655508"/>
            <a:ext cx="505658" cy="28744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p:nvSpPr>
        <p:spPr>
          <a:xfrm>
            <a:off x="5653817" y="4638757"/>
            <a:ext cx="505658" cy="28744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a:stCxn id="178" idx="1"/>
            <a:endCxn id="179" idx="3"/>
          </p:cNvCxnSpPr>
          <p:nvPr/>
        </p:nvCxnSpPr>
        <p:spPr>
          <a:xfrm flipV="1">
            <a:off x="2031025" y="3682772"/>
            <a:ext cx="4193780" cy="857"/>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12" idx="3"/>
          </p:cNvCxnSpPr>
          <p:nvPr/>
        </p:nvCxnSpPr>
        <p:spPr>
          <a:xfrm>
            <a:off x="8243353" y="3227498"/>
            <a:ext cx="2058466" cy="1010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3058931" y="4627724"/>
            <a:ext cx="742650" cy="28744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426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fade">
                                      <p:cBhvr>
                                        <p:cTn id="24" dur="500"/>
                                        <p:tgtEl>
                                          <p:spTgt spid="196"/>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
                                            <p:txEl>
                                              <p:pRg st="0" end="0"/>
                                            </p:txEl>
                                          </p:spTgt>
                                        </p:tgtEl>
                                        <p:attrNameLst>
                                          <p:attrName>style.visibility</p:attrName>
                                        </p:attrNameLst>
                                      </p:cBhvr>
                                      <p:to>
                                        <p:strVal val="visible"/>
                                      </p:to>
                                    </p:set>
                                    <p:animEffect transition="in" filter="fade">
                                      <p:cBhvr>
                                        <p:cTn id="32" dur="500"/>
                                        <p:tgtEl>
                                          <p:spTgt spid="19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94">
                                            <p:txEl>
                                              <p:pRg st="1" end="1"/>
                                            </p:txEl>
                                          </p:spTgt>
                                        </p:tgtEl>
                                        <p:attrNameLst>
                                          <p:attrName>style.visibility</p:attrName>
                                        </p:attrNameLst>
                                      </p:cBhvr>
                                      <p:to>
                                        <p:strVal val="visible"/>
                                      </p:to>
                                    </p:set>
                                    <p:animEffect transition="in" filter="fade">
                                      <p:cBhvr>
                                        <p:cTn id="40" dur="500"/>
                                        <p:tgtEl>
                                          <p:spTgt spid="19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500"/>
                                        <p:tgtEl>
                                          <p:spTgt spid="68"/>
                                        </p:tgtEl>
                                      </p:cBhvr>
                                    </p:animEffect>
                                  </p:childTnLst>
                                </p:cTn>
                              </p:par>
                              <p:par>
                                <p:cTn id="49" presetID="10" presetClass="entr" presetSubtype="0" fill="hold" nodeType="withEffect">
                                  <p:stCondLst>
                                    <p:cond delay="0"/>
                                  </p:stCondLst>
                                  <p:childTnLst>
                                    <p:set>
                                      <p:cBhvr>
                                        <p:cTn id="50" dur="1" fill="hold">
                                          <p:stCondLst>
                                            <p:cond delay="0"/>
                                          </p:stCondLst>
                                        </p:cTn>
                                        <p:tgtEl>
                                          <p:spTgt spid="194">
                                            <p:txEl>
                                              <p:pRg st="2" end="2"/>
                                            </p:txEl>
                                          </p:spTgt>
                                        </p:tgtEl>
                                        <p:attrNameLst>
                                          <p:attrName>style.visibility</p:attrName>
                                        </p:attrNameLst>
                                      </p:cBhvr>
                                      <p:to>
                                        <p:strVal val="visible"/>
                                      </p:to>
                                    </p:set>
                                    <p:animEffect transition="in" filter="fade">
                                      <p:cBhvr>
                                        <p:cTn id="51" dur="500"/>
                                        <p:tgtEl>
                                          <p:spTgt spid="194">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500"/>
                                        <p:tgtEl>
                                          <p:spTgt spid="1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94">
                                            <p:txEl>
                                              <p:pRg st="3" end="3"/>
                                            </p:txEl>
                                          </p:spTgt>
                                        </p:tgtEl>
                                        <p:attrNameLst>
                                          <p:attrName>style.visibility</p:attrName>
                                        </p:attrNameLst>
                                      </p:cBhvr>
                                      <p:to>
                                        <p:strVal val="visible"/>
                                      </p:to>
                                    </p:set>
                                    <p:animEffect transition="in" filter="fade">
                                      <p:cBhvr>
                                        <p:cTn id="59" dur="500"/>
                                        <p:tgtEl>
                                          <p:spTgt spid="194">
                                            <p:txEl>
                                              <p:pRg st="3" end="3"/>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fade">
                                      <p:cBhvr>
                                        <p:cTn id="62" dur="500"/>
                                        <p:tgtEl>
                                          <p:spTgt spid="1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500"/>
                                        <p:tgtEl>
                                          <p:spTgt spid="122"/>
                                        </p:tgtEl>
                                      </p:cBhvr>
                                    </p:animEffect>
                                  </p:childTnLst>
                                </p:cTn>
                              </p:par>
                              <p:par>
                                <p:cTn id="66" presetID="10" presetClass="entr" presetSubtype="0" fill="hold" nodeType="withEffect">
                                  <p:stCondLst>
                                    <p:cond delay="0"/>
                                  </p:stCondLst>
                                  <p:childTnLst>
                                    <p:set>
                                      <p:cBhvr>
                                        <p:cTn id="67" dur="1" fill="hold">
                                          <p:stCondLst>
                                            <p:cond delay="0"/>
                                          </p:stCondLst>
                                        </p:cTn>
                                        <p:tgtEl>
                                          <p:spTgt spid="123"/>
                                        </p:tgtEl>
                                        <p:attrNameLst>
                                          <p:attrName>style.visibility</p:attrName>
                                        </p:attrNameLst>
                                      </p:cBhvr>
                                      <p:to>
                                        <p:strVal val="visible"/>
                                      </p:to>
                                    </p:set>
                                    <p:animEffect transition="in" filter="fade">
                                      <p:cBhvr>
                                        <p:cTn id="68" dur="500"/>
                                        <p:tgtEl>
                                          <p:spTgt spid="123"/>
                                        </p:tgtEl>
                                      </p:cBhvr>
                                    </p:animEffect>
                                  </p:childTnLst>
                                </p:cTn>
                              </p:par>
                              <p:par>
                                <p:cTn id="69" presetID="1" presetClass="exit" presetSubtype="0" fill="hold" grpId="1" nodeType="withEffect">
                                  <p:stCondLst>
                                    <p:cond delay="0"/>
                                  </p:stCondLst>
                                  <p:childTnLst>
                                    <p:set>
                                      <p:cBhvr>
                                        <p:cTn id="70" dur="1" fill="hold">
                                          <p:stCondLst>
                                            <p:cond delay="0"/>
                                          </p:stCondLst>
                                        </p:cTn>
                                        <p:tgtEl>
                                          <p:spTgt spid="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6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4"/>
                                        </p:tgtEl>
                                        <p:attrNameLst>
                                          <p:attrName>style.visibility</p:attrName>
                                        </p:attrNameLst>
                                      </p:cBhvr>
                                      <p:to>
                                        <p:strVal val="visible"/>
                                      </p:to>
                                    </p:set>
                                    <p:animEffect transition="in" filter="fade">
                                      <p:cBhvr>
                                        <p:cTn id="77" dur="500"/>
                                        <p:tgtEl>
                                          <p:spTgt spid="124"/>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3"/>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22"/>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194">
                                            <p:txEl>
                                              <p:pRg st="0" end="0"/>
                                            </p:txEl>
                                          </p:spTgt>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194">
                                            <p:txEl>
                                              <p:pRg st="1" end="1"/>
                                            </p:txEl>
                                          </p:spTgt>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194">
                                            <p:txEl>
                                              <p:pRg st="2" end="2"/>
                                            </p:txEl>
                                          </p:spTgt>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194">
                                            <p:txEl>
                                              <p:pRg st="3" end="3"/>
                                            </p:txEl>
                                          </p:spTgt>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5"/>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21"/>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123"/>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2" nodeType="click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par>
                                <p:cTn id="101" presetID="10" presetClass="entr" presetSubtype="0" fill="hold" grpId="2" nodeType="with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fade">
                                      <p:cBhvr>
                                        <p:cTn id="103" dur="500"/>
                                        <p:tgtEl>
                                          <p:spTgt spid="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2" nodeType="clickEffect">
                                  <p:stCondLst>
                                    <p:cond delay="0"/>
                                  </p:stCondLst>
                                  <p:childTnLst>
                                    <p:set>
                                      <p:cBhvr>
                                        <p:cTn id="107" dur="1" fill="hold">
                                          <p:stCondLst>
                                            <p:cond delay="0"/>
                                          </p:stCondLst>
                                        </p:cTn>
                                        <p:tgtEl>
                                          <p:spTgt spid="199"/>
                                        </p:tgtEl>
                                        <p:attrNameLst>
                                          <p:attrName>style.visibility</p:attrName>
                                        </p:attrNameLst>
                                      </p:cBhvr>
                                      <p:to>
                                        <p:strVal val="visible"/>
                                      </p:to>
                                    </p:set>
                                    <p:animEffect transition="in" filter="fade">
                                      <p:cBhvr>
                                        <p:cTn id="108" dur="500"/>
                                        <p:tgtEl>
                                          <p:spTgt spid="19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95">
                                            <p:txEl>
                                              <p:pRg st="0" end="0"/>
                                            </p:txEl>
                                          </p:spTgt>
                                        </p:tgtEl>
                                        <p:attrNameLst>
                                          <p:attrName>style.visibility</p:attrName>
                                        </p:attrNameLst>
                                      </p:cBhvr>
                                      <p:to>
                                        <p:strVal val="visible"/>
                                      </p:to>
                                    </p:set>
                                    <p:animEffect transition="in" filter="fade">
                                      <p:cBhvr>
                                        <p:cTn id="113" dur="500"/>
                                        <p:tgtEl>
                                          <p:spTgt spid="195">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95">
                                            <p:txEl>
                                              <p:pRg st="1" end="1"/>
                                            </p:txEl>
                                          </p:spTgt>
                                        </p:tgtEl>
                                        <p:attrNameLst>
                                          <p:attrName>style.visibility</p:attrName>
                                        </p:attrNameLst>
                                      </p:cBhvr>
                                      <p:to>
                                        <p:strVal val="visible"/>
                                      </p:to>
                                    </p:set>
                                    <p:animEffect transition="in" filter="fade">
                                      <p:cBhvr>
                                        <p:cTn id="118" dur="500"/>
                                        <p:tgtEl>
                                          <p:spTgt spid="195">
                                            <p:txEl>
                                              <p:pRg st="1" end="1"/>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25"/>
                                        </p:tgtEl>
                                        <p:attrNameLst>
                                          <p:attrName>style.visibility</p:attrName>
                                        </p:attrNameLst>
                                      </p:cBhvr>
                                      <p:to>
                                        <p:strVal val="visible"/>
                                      </p:to>
                                    </p:set>
                                    <p:animEffect transition="in" filter="fade">
                                      <p:cBhvr>
                                        <p:cTn id="121" dur="500"/>
                                        <p:tgtEl>
                                          <p:spTgt spid="125"/>
                                        </p:tgtEl>
                                      </p:cBhvr>
                                    </p:animEffect>
                                  </p:childTnLst>
                                </p:cTn>
                              </p:par>
                              <p:par>
                                <p:cTn id="122" presetID="10" presetClass="entr" presetSubtype="0" fill="hold" nodeType="withEffect">
                                  <p:stCondLst>
                                    <p:cond delay="0"/>
                                  </p:stCondLst>
                                  <p:childTnLst>
                                    <p:set>
                                      <p:cBhvr>
                                        <p:cTn id="123" dur="1" fill="hold">
                                          <p:stCondLst>
                                            <p:cond delay="0"/>
                                          </p:stCondLst>
                                        </p:cTn>
                                        <p:tgtEl>
                                          <p:spTgt spid="126"/>
                                        </p:tgtEl>
                                        <p:attrNameLst>
                                          <p:attrName>style.visibility</p:attrName>
                                        </p:attrNameLst>
                                      </p:cBhvr>
                                      <p:to>
                                        <p:strVal val="visible"/>
                                      </p:to>
                                    </p:set>
                                    <p:animEffect transition="in" filter="fade">
                                      <p:cBhvr>
                                        <p:cTn id="124" dur="500"/>
                                        <p:tgtEl>
                                          <p:spTgt spid="12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90"/>
                                        </p:tgtEl>
                                        <p:attrNameLst>
                                          <p:attrName>style.visibility</p:attrName>
                                        </p:attrNameLst>
                                      </p:cBhvr>
                                      <p:to>
                                        <p:strVal val="visible"/>
                                      </p:to>
                                    </p:set>
                                    <p:animEffect transition="in" filter="fade">
                                      <p:cBhvr>
                                        <p:cTn id="129" dur="500"/>
                                        <p:tgtEl>
                                          <p:spTgt spid="190"/>
                                        </p:tgtEl>
                                      </p:cBhvr>
                                    </p:animEffect>
                                  </p:childTnLst>
                                </p:cTn>
                              </p:par>
                              <p:par>
                                <p:cTn id="130" presetID="10" presetClass="entr" presetSubtype="0" fill="hold" nodeType="withEffect">
                                  <p:stCondLst>
                                    <p:cond delay="0"/>
                                  </p:stCondLst>
                                  <p:childTnLst>
                                    <p:set>
                                      <p:cBhvr>
                                        <p:cTn id="131" dur="1" fill="hold">
                                          <p:stCondLst>
                                            <p:cond delay="0"/>
                                          </p:stCondLst>
                                        </p:cTn>
                                        <p:tgtEl>
                                          <p:spTgt spid="127"/>
                                        </p:tgtEl>
                                        <p:attrNameLst>
                                          <p:attrName>style.visibility</p:attrName>
                                        </p:attrNameLst>
                                      </p:cBhvr>
                                      <p:to>
                                        <p:strVal val="visible"/>
                                      </p:to>
                                    </p:set>
                                    <p:animEffect transition="in" filter="fade">
                                      <p:cBhvr>
                                        <p:cTn id="132" dur="500"/>
                                        <p:tgtEl>
                                          <p:spTgt spid="127"/>
                                        </p:tgtEl>
                                      </p:cBhvr>
                                    </p:animEffect>
                                  </p:childTnLst>
                                </p:cTn>
                              </p:par>
                              <p:par>
                                <p:cTn id="133" presetID="10" presetClass="entr" presetSubtype="0" fill="hold" nodeType="withEffect">
                                  <p:stCondLst>
                                    <p:cond delay="0"/>
                                  </p:stCondLst>
                                  <p:childTnLst>
                                    <p:set>
                                      <p:cBhvr>
                                        <p:cTn id="134" dur="1" fill="hold">
                                          <p:stCondLst>
                                            <p:cond delay="0"/>
                                          </p:stCondLst>
                                        </p:cTn>
                                        <p:tgtEl>
                                          <p:spTgt spid="183"/>
                                        </p:tgtEl>
                                        <p:attrNameLst>
                                          <p:attrName>style.visibility</p:attrName>
                                        </p:attrNameLst>
                                      </p:cBhvr>
                                      <p:to>
                                        <p:strVal val="visible"/>
                                      </p:to>
                                    </p:set>
                                    <p:animEffect transition="in" filter="fade">
                                      <p:cBhvr>
                                        <p:cTn id="135" dur="500"/>
                                        <p:tgtEl>
                                          <p:spTgt spid="183"/>
                                        </p:tgtEl>
                                      </p:cBhvr>
                                    </p:animEffect>
                                  </p:childTnLst>
                                </p:cTn>
                              </p:par>
                              <p:par>
                                <p:cTn id="136" presetID="1" presetClass="exit" presetSubtype="0" fill="hold" grpId="1" nodeType="withEffect">
                                  <p:stCondLst>
                                    <p:cond delay="0"/>
                                  </p:stCondLst>
                                  <p:childTnLst>
                                    <p:set>
                                      <p:cBhvr>
                                        <p:cTn id="137" dur="1" fill="hold">
                                          <p:stCondLst>
                                            <p:cond delay="0"/>
                                          </p:stCondLst>
                                        </p:cTn>
                                        <p:tgtEl>
                                          <p:spTgt spid="199"/>
                                        </p:tgtEl>
                                        <p:attrNameLst>
                                          <p:attrName>style.visibility</p:attrName>
                                        </p:attrNameLst>
                                      </p:cBhvr>
                                      <p:to>
                                        <p:strVal val="hidden"/>
                                      </p:to>
                                    </p:set>
                                  </p:childTnLst>
                                </p:cTn>
                              </p:par>
                              <p:par>
                                <p:cTn id="138" presetID="1" presetClass="exit" presetSubtype="0" fill="hold" grpId="0" nodeType="withEffect">
                                  <p:stCondLst>
                                    <p:cond delay="0"/>
                                  </p:stCondLst>
                                  <p:childTnLst>
                                    <p:set>
                                      <p:cBhvr>
                                        <p:cTn id="139" dur="1" fill="hold">
                                          <p:stCondLst>
                                            <p:cond delay="0"/>
                                          </p:stCondLst>
                                        </p:cTn>
                                        <p:tgtEl>
                                          <p:spTgt spid="195">
                                            <p:txEl>
                                              <p:pRg st="0" end="0"/>
                                            </p:txEl>
                                          </p:spTgt>
                                        </p:tgtEl>
                                        <p:attrNameLst>
                                          <p:attrName>style.visibility</p:attrName>
                                        </p:attrNameLst>
                                      </p:cBhvr>
                                      <p:to>
                                        <p:strVal val="hidden"/>
                                      </p:to>
                                    </p:set>
                                  </p:childTnLst>
                                </p:cTn>
                              </p:par>
                              <p:par>
                                <p:cTn id="140" presetID="1" presetClass="exit" presetSubtype="0" fill="hold" grpId="0" nodeType="withEffect">
                                  <p:stCondLst>
                                    <p:cond delay="0"/>
                                  </p:stCondLst>
                                  <p:childTnLst>
                                    <p:set>
                                      <p:cBhvr>
                                        <p:cTn id="141" dur="1" fill="hold">
                                          <p:stCondLst>
                                            <p:cond delay="0"/>
                                          </p:stCondLst>
                                        </p:cTn>
                                        <p:tgtEl>
                                          <p:spTgt spid="195">
                                            <p:txEl>
                                              <p:pRg st="1" end="1"/>
                                            </p:txEl>
                                          </p:spTgt>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126"/>
                                        </p:tgtEl>
                                        <p:attrNameLst>
                                          <p:attrName>style.visibility</p:attrName>
                                        </p:attrNameLst>
                                      </p:cBhvr>
                                      <p:to>
                                        <p:strVal val="hidden"/>
                                      </p:to>
                                    </p:set>
                                  </p:childTnLst>
                                </p:cTn>
                              </p:par>
                              <p:par>
                                <p:cTn id="144" presetID="1" presetClass="exit" presetSubtype="0" fill="hold" grpId="3" nodeType="withEffect">
                                  <p:stCondLst>
                                    <p:cond delay="0"/>
                                  </p:stCondLst>
                                  <p:childTnLst>
                                    <p:set>
                                      <p:cBhvr>
                                        <p:cTn id="145" dur="1" fill="hold">
                                          <p:stCondLst>
                                            <p:cond delay="0"/>
                                          </p:stCondLst>
                                        </p:cTn>
                                        <p:tgtEl>
                                          <p:spTgt spid="64"/>
                                        </p:tgtEl>
                                        <p:attrNameLst>
                                          <p:attrName>style.visibility</p:attrName>
                                        </p:attrNameLst>
                                      </p:cBhvr>
                                      <p:to>
                                        <p:strVal val="hidden"/>
                                      </p:to>
                                    </p:set>
                                  </p:childTnLst>
                                </p:cTn>
                              </p:par>
                              <p:par>
                                <p:cTn id="146" presetID="1" presetClass="exit" presetSubtype="0" fill="hold" grpId="3" nodeType="withEffect">
                                  <p:stCondLst>
                                    <p:cond delay="0"/>
                                  </p:stCondLst>
                                  <p:childTnLst>
                                    <p:set>
                                      <p:cBhvr>
                                        <p:cTn id="147" dur="1" fill="hold">
                                          <p:stCondLst>
                                            <p:cond delay="0"/>
                                          </p:stCondLst>
                                        </p:cTn>
                                        <p:tgtEl>
                                          <p:spTgt spid="3"/>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98"/>
                                        </p:tgtEl>
                                        <p:attrNameLst>
                                          <p:attrName>style.visibility</p:attrName>
                                        </p:attrNameLst>
                                      </p:cBhvr>
                                      <p:to>
                                        <p:strVal val="visible"/>
                                      </p:to>
                                    </p:set>
                                    <p:animEffect transition="in" filter="fade">
                                      <p:cBhvr>
                                        <p:cTn id="152" dur="500"/>
                                        <p:tgtEl>
                                          <p:spTgt spid="19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Effect transition="in" filter="fade">
                                      <p:cBhvr>
                                        <p:cTn id="155" dur="500"/>
                                        <p:tgtEl>
                                          <p:spTgt spid="197"/>
                                        </p:tgtEl>
                                      </p:cBhvr>
                                    </p:animEffect>
                                  </p:childTnLst>
                                </p:cTn>
                              </p:par>
                              <p:par>
                                <p:cTn id="156" presetID="10" presetClass="entr" presetSubtype="0" fill="hold" nodeType="withEffect">
                                  <p:stCondLst>
                                    <p:cond delay="0"/>
                                  </p:stCondLst>
                                  <p:childTnLst>
                                    <p:set>
                                      <p:cBhvr>
                                        <p:cTn id="157" dur="1" fill="hold">
                                          <p:stCondLst>
                                            <p:cond delay="0"/>
                                          </p:stCondLst>
                                        </p:cTn>
                                        <p:tgtEl>
                                          <p:spTgt spid="128"/>
                                        </p:tgtEl>
                                        <p:attrNameLst>
                                          <p:attrName>style.visibility</p:attrName>
                                        </p:attrNameLst>
                                      </p:cBhvr>
                                      <p:to>
                                        <p:strVal val="visible"/>
                                      </p:to>
                                    </p:set>
                                    <p:animEffect transition="in" filter="fade">
                                      <p:cBhvr>
                                        <p:cTn id="158" dur="500"/>
                                        <p:tgtEl>
                                          <p:spTgt spid="128"/>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99"/>
                                        </p:tgtEl>
                                        <p:attrNameLst>
                                          <p:attrName>style.visibility</p:attrName>
                                        </p:attrNameLst>
                                      </p:cBhvr>
                                      <p:to>
                                        <p:strVal val="visible"/>
                                      </p:to>
                                    </p:set>
                                    <p:animEffect transition="in" filter="fade">
                                      <p:cBhvr>
                                        <p:cTn id="163" dur="500"/>
                                        <p:tgtEl>
                                          <p:spTgt spid="199"/>
                                        </p:tgtEl>
                                      </p:cBhvr>
                                    </p:animEffect>
                                  </p:childTnLst>
                                </p:cTn>
                              </p:par>
                              <p:par>
                                <p:cTn id="164" presetID="10" presetClass="entr" presetSubtype="0" fill="hold" grpId="2" nodeType="withEffect">
                                  <p:stCondLst>
                                    <p:cond delay="0"/>
                                  </p:stCondLst>
                                  <p:childTnLst>
                                    <p:set>
                                      <p:cBhvr>
                                        <p:cTn id="165" dur="1" fill="hold">
                                          <p:stCondLst>
                                            <p:cond delay="0"/>
                                          </p:stCondLst>
                                        </p:cTn>
                                        <p:tgtEl>
                                          <p:spTgt spid="114"/>
                                        </p:tgtEl>
                                        <p:attrNameLst>
                                          <p:attrName>style.visibility</p:attrName>
                                        </p:attrNameLst>
                                      </p:cBhvr>
                                      <p:to>
                                        <p:strVal val="visible"/>
                                      </p:to>
                                    </p:set>
                                    <p:animEffect transition="in" filter="fade">
                                      <p:cBhvr>
                                        <p:cTn id="166" dur="500"/>
                                        <p:tgtEl>
                                          <p:spTgt spid="114"/>
                                        </p:tgtEl>
                                      </p:cBhvr>
                                    </p:animEffect>
                                  </p:childTnLst>
                                </p:cTn>
                              </p:par>
                              <p:par>
                                <p:cTn id="167" presetID="1" presetClass="exit" presetSubtype="0" fill="hold" nodeType="withEffect">
                                  <p:stCondLst>
                                    <p:cond delay="0"/>
                                  </p:stCondLst>
                                  <p:childTnLst>
                                    <p:set>
                                      <p:cBhvr>
                                        <p:cTn id="168" dur="1" fill="hold">
                                          <p:stCondLst>
                                            <p:cond delay="0"/>
                                          </p:stCondLst>
                                        </p:cTn>
                                        <p:tgtEl>
                                          <p:spTgt spid="128"/>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91"/>
                                        </p:tgtEl>
                                        <p:attrNameLst>
                                          <p:attrName>style.visibility</p:attrName>
                                        </p:attrNameLst>
                                      </p:cBhvr>
                                      <p:to>
                                        <p:strVal val="visible"/>
                                      </p:to>
                                    </p:set>
                                    <p:animEffect transition="in" filter="fade">
                                      <p:cBhvr>
                                        <p:cTn id="173" dur="500"/>
                                        <p:tgtEl>
                                          <p:spTgt spid="19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00"/>
                                        </p:tgtEl>
                                        <p:attrNameLst>
                                          <p:attrName>style.visibility</p:attrName>
                                        </p:attrNameLst>
                                      </p:cBhvr>
                                      <p:to>
                                        <p:strVal val="visible"/>
                                      </p:to>
                                    </p:set>
                                    <p:animEffect transition="in" filter="fade">
                                      <p:cBhvr>
                                        <p:cTn id="176" dur="500"/>
                                        <p:tgtEl>
                                          <p:spTgt spid="200"/>
                                        </p:tgtEl>
                                      </p:cBhvr>
                                    </p:animEffect>
                                  </p:childTnLst>
                                </p:cTn>
                              </p:par>
                              <p:par>
                                <p:cTn id="177" presetID="10" presetClass="entr" presetSubtype="0" fill="hold" nodeType="withEffect">
                                  <p:stCondLst>
                                    <p:cond delay="0"/>
                                  </p:stCondLst>
                                  <p:childTnLst>
                                    <p:set>
                                      <p:cBhvr>
                                        <p:cTn id="178" dur="1" fill="hold">
                                          <p:stCondLst>
                                            <p:cond delay="0"/>
                                          </p:stCondLst>
                                        </p:cTn>
                                        <p:tgtEl>
                                          <p:spTgt spid="134"/>
                                        </p:tgtEl>
                                        <p:attrNameLst>
                                          <p:attrName>style.visibility</p:attrName>
                                        </p:attrNameLst>
                                      </p:cBhvr>
                                      <p:to>
                                        <p:strVal val="visible"/>
                                      </p:to>
                                    </p:set>
                                    <p:animEffect transition="in" filter="fade">
                                      <p:cBhvr>
                                        <p:cTn id="179" dur="500"/>
                                        <p:tgtEl>
                                          <p:spTgt spid="134"/>
                                        </p:tgtEl>
                                      </p:cBhvr>
                                    </p:animEffect>
                                  </p:childTnLst>
                                </p:cTn>
                              </p:par>
                              <p:par>
                                <p:cTn id="180" presetID="10" presetClass="entr" presetSubtype="0" fill="hold" nodeType="withEffect">
                                  <p:stCondLst>
                                    <p:cond delay="0"/>
                                  </p:stCondLst>
                                  <p:childTnLst>
                                    <p:set>
                                      <p:cBhvr>
                                        <p:cTn id="181" dur="1" fill="hold">
                                          <p:stCondLst>
                                            <p:cond delay="0"/>
                                          </p:stCondLst>
                                        </p:cTn>
                                        <p:tgtEl>
                                          <p:spTgt spid="184"/>
                                        </p:tgtEl>
                                        <p:attrNameLst>
                                          <p:attrName>style.visibility</p:attrName>
                                        </p:attrNameLst>
                                      </p:cBhvr>
                                      <p:to>
                                        <p:strVal val="visible"/>
                                      </p:to>
                                    </p:set>
                                    <p:animEffect transition="in" filter="fade">
                                      <p:cBhvr>
                                        <p:cTn id="182" dur="500"/>
                                        <p:tgtEl>
                                          <p:spTgt spid="18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37"/>
                                        </p:tgtEl>
                                        <p:attrNameLst>
                                          <p:attrName>style.visibility</p:attrName>
                                        </p:attrNameLst>
                                      </p:cBhvr>
                                      <p:to>
                                        <p:strVal val="visible"/>
                                      </p:to>
                                    </p:set>
                                    <p:animEffect transition="in" filter="fade">
                                      <p:cBhvr>
                                        <p:cTn id="185" dur="500"/>
                                        <p:tgtEl>
                                          <p:spTgt spid="137"/>
                                        </p:tgtEl>
                                      </p:cBhvr>
                                    </p:animEffect>
                                  </p:childTnLst>
                                </p:cTn>
                              </p:par>
                              <p:par>
                                <p:cTn id="186" presetID="10" presetClass="entr" presetSubtype="0" fill="hold" nodeType="withEffect">
                                  <p:stCondLst>
                                    <p:cond delay="0"/>
                                  </p:stCondLst>
                                  <p:childTnLst>
                                    <p:set>
                                      <p:cBhvr>
                                        <p:cTn id="187" dur="1" fill="hold">
                                          <p:stCondLst>
                                            <p:cond delay="0"/>
                                          </p:stCondLst>
                                        </p:cTn>
                                        <p:tgtEl>
                                          <p:spTgt spid="139"/>
                                        </p:tgtEl>
                                        <p:attrNameLst>
                                          <p:attrName>style.visibility</p:attrName>
                                        </p:attrNameLst>
                                      </p:cBhvr>
                                      <p:to>
                                        <p:strVal val="visible"/>
                                      </p:to>
                                    </p:set>
                                    <p:animEffect transition="in" filter="fade">
                                      <p:cBhvr>
                                        <p:cTn id="188" dur="500"/>
                                        <p:tgtEl>
                                          <p:spTgt spid="139"/>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29"/>
                                        </p:tgtEl>
                                        <p:attrNameLst>
                                          <p:attrName>style.visibility</p:attrName>
                                        </p:attrNameLst>
                                      </p:cBhvr>
                                      <p:to>
                                        <p:strVal val="visible"/>
                                      </p:to>
                                    </p:set>
                                    <p:animEffect transition="in" filter="fade">
                                      <p:cBhvr>
                                        <p:cTn id="191" dur="500"/>
                                        <p:tgtEl>
                                          <p:spTgt spid="129"/>
                                        </p:tgtEl>
                                      </p:cBhvr>
                                    </p:animEffect>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childTnLst>
                                    <p:set>
                                      <p:cBhvr>
                                        <p:cTn id="195" dur="1" fill="hold">
                                          <p:stCondLst>
                                            <p:cond delay="0"/>
                                          </p:stCondLst>
                                        </p:cTn>
                                        <p:tgtEl>
                                          <p:spTgt spid="191"/>
                                        </p:tgtEl>
                                        <p:attrNameLst>
                                          <p:attrName>style.visibility</p:attrName>
                                        </p:attrNameLst>
                                      </p:cBhvr>
                                      <p:to>
                                        <p:strVal val="hidden"/>
                                      </p:to>
                                    </p:set>
                                  </p:childTnLst>
                                </p:cTn>
                              </p:par>
                              <p:par>
                                <p:cTn id="196" presetID="1" presetClass="exit" presetSubtype="0" fill="hold" grpId="1" nodeType="withEffect">
                                  <p:stCondLst>
                                    <p:cond delay="0"/>
                                  </p:stCondLst>
                                  <p:childTnLst>
                                    <p:set>
                                      <p:cBhvr>
                                        <p:cTn id="197" dur="1" fill="hold">
                                          <p:stCondLst>
                                            <p:cond delay="0"/>
                                          </p:stCondLst>
                                        </p:cTn>
                                        <p:tgtEl>
                                          <p:spTgt spid="200"/>
                                        </p:tgtEl>
                                        <p:attrNameLst>
                                          <p:attrName>style.visibility</p:attrName>
                                        </p:attrNameLst>
                                      </p:cBhvr>
                                      <p:to>
                                        <p:strVal val="hidden"/>
                                      </p:to>
                                    </p:set>
                                  </p:childTnLst>
                                </p:cTn>
                              </p:par>
                              <p:par>
                                <p:cTn id="198" presetID="1" presetClass="exit" presetSubtype="0" fill="hold" grpId="1" nodeType="withEffect">
                                  <p:stCondLst>
                                    <p:cond delay="0"/>
                                  </p:stCondLst>
                                  <p:childTnLst>
                                    <p:set>
                                      <p:cBhvr>
                                        <p:cTn id="199" dur="1" fill="hold">
                                          <p:stCondLst>
                                            <p:cond delay="0"/>
                                          </p:stCondLst>
                                        </p:cTn>
                                        <p:tgtEl>
                                          <p:spTgt spid="129"/>
                                        </p:tgtEl>
                                        <p:attrNameLst>
                                          <p:attrName>style.visibility</p:attrName>
                                        </p:attrNameLst>
                                      </p:cBhvr>
                                      <p:to>
                                        <p:strVal val="hidden"/>
                                      </p:to>
                                    </p:set>
                                  </p:childTnLst>
                                </p:cTn>
                              </p:par>
                              <p:par>
                                <p:cTn id="200" presetID="10" presetClass="entr" presetSubtype="0" fill="hold" grpId="0" nodeType="withEffect">
                                  <p:stCondLst>
                                    <p:cond delay="0"/>
                                  </p:stCondLst>
                                  <p:childTnLst>
                                    <p:set>
                                      <p:cBhvr>
                                        <p:cTn id="201" dur="1" fill="hold">
                                          <p:stCondLst>
                                            <p:cond delay="0"/>
                                          </p:stCondLst>
                                        </p:cTn>
                                        <p:tgtEl>
                                          <p:spTgt spid="201"/>
                                        </p:tgtEl>
                                        <p:attrNameLst>
                                          <p:attrName>style.visibility</p:attrName>
                                        </p:attrNameLst>
                                      </p:cBhvr>
                                      <p:to>
                                        <p:strVal val="visible"/>
                                      </p:to>
                                    </p:set>
                                    <p:animEffect transition="in" filter="fade">
                                      <p:cBhvr>
                                        <p:cTn id="202" dur="500"/>
                                        <p:tgtEl>
                                          <p:spTgt spid="201"/>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92"/>
                                        </p:tgtEl>
                                        <p:attrNameLst>
                                          <p:attrName>style.visibility</p:attrName>
                                        </p:attrNameLst>
                                      </p:cBhvr>
                                      <p:to>
                                        <p:strVal val="visible"/>
                                      </p:to>
                                    </p:set>
                                    <p:animEffect transition="in" filter="fade">
                                      <p:cBhvr>
                                        <p:cTn id="205" dur="500"/>
                                        <p:tgtEl>
                                          <p:spTgt spid="192"/>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500"/>
                                        <p:tgtEl>
                                          <p:spTgt spid="130"/>
                                        </p:tgtEl>
                                      </p:cBhvr>
                                    </p:animEffect>
                                  </p:childTnLst>
                                </p:cTn>
                              </p:par>
                            </p:childTnLst>
                          </p:cTn>
                        </p:par>
                      </p:childTnLst>
                    </p:cTn>
                  </p:par>
                  <p:par>
                    <p:cTn id="209" fill="hold">
                      <p:stCondLst>
                        <p:cond delay="indefinite"/>
                      </p:stCondLst>
                      <p:childTnLst>
                        <p:par>
                          <p:cTn id="210" fill="hold">
                            <p:stCondLst>
                              <p:cond delay="0"/>
                            </p:stCondLst>
                            <p:childTnLst>
                              <p:par>
                                <p:cTn id="211" presetID="1" presetClass="exit" presetSubtype="0" fill="hold" grpId="3" nodeType="clickEffect">
                                  <p:stCondLst>
                                    <p:cond delay="0"/>
                                  </p:stCondLst>
                                  <p:childTnLst>
                                    <p:set>
                                      <p:cBhvr>
                                        <p:cTn id="212" dur="1" fill="hold">
                                          <p:stCondLst>
                                            <p:cond delay="0"/>
                                          </p:stCondLst>
                                        </p:cTn>
                                        <p:tgtEl>
                                          <p:spTgt spid="199"/>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201"/>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190"/>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192"/>
                                        </p:tgtEl>
                                        <p:attrNameLst>
                                          <p:attrName>style.visibility</p:attrName>
                                        </p:attrNameLst>
                                      </p:cBhvr>
                                      <p:to>
                                        <p:strVal val="hidden"/>
                                      </p:to>
                                    </p:set>
                                  </p:childTnLst>
                                </p:cTn>
                              </p:par>
                              <p:par>
                                <p:cTn id="219" presetID="1" presetClass="exit" presetSubtype="0" fill="hold" grpId="0" nodeType="withEffect">
                                  <p:stCondLst>
                                    <p:cond delay="0"/>
                                  </p:stCondLst>
                                  <p:childTnLst>
                                    <p:set>
                                      <p:cBhvr>
                                        <p:cTn id="220" dur="1" fill="hold">
                                          <p:stCondLst>
                                            <p:cond delay="0"/>
                                          </p:stCondLst>
                                        </p:cTn>
                                        <p:tgtEl>
                                          <p:spTgt spid="19">
                                            <p:txEl>
                                              <p:pRg st="0" end="0"/>
                                            </p:txEl>
                                          </p:spTgt>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68"/>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125"/>
                                        </p:tgtEl>
                                        <p:attrNameLst>
                                          <p:attrName>style.visibility</p:attrName>
                                        </p:attrNameLst>
                                      </p:cBhvr>
                                      <p:to>
                                        <p:strVal val="hidden"/>
                                      </p:to>
                                    </p:set>
                                  </p:childTnLst>
                                </p:cTn>
                              </p:par>
                              <p:par>
                                <p:cTn id="225" presetID="1" presetClass="exit" presetSubtype="0" fill="hold" grpId="1" nodeType="withEffect">
                                  <p:stCondLst>
                                    <p:cond delay="0"/>
                                  </p:stCondLst>
                                  <p:childTnLst>
                                    <p:set>
                                      <p:cBhvr>
                                        <p:cTn id="226" dur="1" fill="hold">
                                          <p:stCondLst>
                                            <p:cond delay="0"/>
                                          </p:stCondLst>
                                        </p:cTn>
                                        <p:tgtEl>
                                          <p:spTgt spid="130"/>
                                        </p:tgtEl>
                                        <p:attrNameLst>
                                          <p:attrName>style.visibility</p:attrName>
                                        </p:attrNameLst>
                                      </p:cBhvr>
                                      <p:to>
                                        <p:strVal val="hidden"/>
                                      </p:to>
                                    </p:set>
                                  </p:childTnLst>
                                </p:cTn>
                              </p:par>
                              <p:par>
                                <p:cTn id="227" presetID="1" presetClass="exit" presetSubtype="0" fill="hold" grpId="3" nodeType="withEffect">
                                  <p:stCondLst>
                                    <p:cond delay="0"/>
                                  </p:stCondLst>
                                  <p:childTnLst>
                                    <p:set>
                                      <p:cBhvr>
                                        <p:cTn id="228" dur="1" fill="hold">
                                          <p:stCondLst>
                                            <p:cond delay="0"/>
                                          </p:stCondLst>
                                        </p:cTn>
                                        <p:tgtEl>
                                          <p:spTgt spid="114"/>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nodeType="clickEffect">
                                  <p:stCondLst>
                                    <p:cond delay="0"/>
                                  </p:stCondLst>
                                  <p:childTnLst>
                                    <p:set>
                                      <p:cBhvr>
                                        <p:cTn id="232" dur="1" fill="hold">
                                          <p:stCondLst>
                                            <p:cond delay="0"/>
                                          </p:stCondLst>
                                        </p:cTn>
                                        <p:tgtEl>
                                          <p:spTgt spid="202">
                                            <p:txEl>
                                              <p:pRg st="0" end="0"/>
                                            </p:txEl>
                                          </p:spTgt>
                                        </p:tgtEl>
                                        <p:attrNameLst>
                                          <p:attrName>style.visibility</p:attrName>
                                        </p:attrNameLst>
                                      </p:cBhvr>
                                      <p:to>
                                        <p:strVal val="visible"/>
                                      </p:to>
                                    </p:set>
                                    <p:animEffect transition="in" filter="fade">
                                      <p:cBhvr>
                                        <p:cTn id="233" dur="500"/>
                                        <p:tgtEl>
                                          <p:spTgt spid="202">
                                            <p:txEl>
                                              <p:pRg st="0" end="0"/>
                                            </p:txEl>
                                          </p:spTgt>
                                        </p:tgtEl>
                                      </p:cBhvr>
                                    </p:animEffect>
                                  </p:childTnLst>
                                </p:cTn>
                              </p:par>
                              <p:par>
                                <p:cTn id="234" presetID="10" presetClass="entr" presetSubtype="0" fill="hold" nodeType="withEffect">
                                  <p:stCondLst>
                                    <p:cond delay="0"/>
                                  </p:stCondLst>
                                  <p:childTnLst>
                                    <p:set>
                                      <p:cBhvr>
                                        <p:cTn id="235" dur="1" fill="hold">
                                          <p:stCondLst>
                                            <p:cond delay="0"/>
                                          </p:stCondLst>
                                        </p:cTn>
                                        <p:tgtEl>
                                          <p:spTgt spid="20"/>
                                        </p:tgtEl>
                                        <p:attrNameLst>
                                          <p:attrName>style.visibility</p:attrName>
                                        </p:attrNameLst>
                                      </p:cBhvr>
                                      <p:to>
                                        <p:strVal val="visible"/>
                                      </p:to>
                                    </p:set>
                                    <p:animEffect transition="in" filter="fade">
                                      <p:cBhvr>
                                        <p:cTn id="236" dur="500"/>
                                        <p:tgtEl>
                                          <p:spTgt spid="20"/>
                                        </p:tgtEl>
                                      </p:cBhvr>
                                    </p:animEffect>
                                  </p:childTnLst>
                                </p:cTn>
                              </p:par>
                              <p:par>
                                <p:cTn id="237" presetID="10" presetClass="entr" presetSubtype="0" fill="hold" nodeType="withEffect">
                                  <p:stCondLst>
                                    <p:cond delay="0"/>
                                  </p:stCondLst>
                                  <p:childTnLst>
                                    <p:set>
                                      <p:cBhvr>
                                        <p:cTn id="238" dur="1" fill="hold">
                                          <p:stCondLst>
                                            <p:cond delay="0"/>
                                          </p:stCondLst>
                                        </p:cTn>
                                        <p:tgtEl>
                                          <p:spTgt spid="132"/>
                                        </p:tgtEl>
                                        <p:attrNameLst>
                                          <p:attrName>style.visibility</p:attrName>
                                        </p:attrNameLst>
                                      </p:cBhvr>
                                      <p:to>
                                        <p:strVal val="visible"/>
                                      </p:to>
                                    </p:set>
                                    <p:animEffect transition="in" filter="fade">
                                      <p:cBhvr>
                                        <p:cTn id="239" dur="500"/>
                                        <p:tgtEl>
                                          <p:spTgt spid="132"/>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nodeType="clickEffect">
                                  <p:stCondLst>
                                    <p:cond delay="0"/>
                                  </p:stCondLst>
                                  <p:childTnLst>
                                    <p:set>
                                      <p:cBhvr>
                                        <p:cTn id="243" dur="1" fill="hold">
                                          <p:stCondLst>
                                            <p:cond delay="0"/>
                                          </p:stCondLst>
                                        </p:cTn>
                                        <p:tgtEl>
                                          <p:spTgt spid="202">
                                            <p:txEl>
                                              <p:pRg st="1" end="1"/>
                                            </p:txEl>
                                          </p:spTgt>
                                        </p:tgtEl>
                                        <p:attrNameLst>
                                          <p:attrName>style.visibility</p:attrName>
                                        </p:attrNameLst>
                                      </p:cBhvr>
                                      <p:to>
                                        <p:strVal val="visible"/>
                                      </p:to>
                                    </p:set>
                                    <p:animEffect transition="in" filter="fade">
                                      <p:cBhvr>
                                        <p:cTn id="244" dur="500"/>
                                        <p:tgtEl>
                                          <p:spTgt spid="202">
                                            <p:txEl>
                                              <p:pRg st="1" end="1"/>
                                            </p:txEl>
                                          </p:spTgt>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226"/>
                                        </p:tgtEl>
                                        <p:attrNameLst>
                                          <p:attrName>style.visibility</p:attrName>
                                        </p:attrNameLst>
                                      </p:cBhvr>
                                      <p:to>
                                        <p:strVal val="visible"/>
                                      </p:to>
                                    </p:set>
                                    <p:animEffect transition="in" filter="fade">
                                      <p:cBhvr>
                                        <p:cTn id="249" dur="500"/>
                                        <p:tgtEl>
                                          <p:spTgt spid="226"/>
                                        </p:tgtEl>
                                      </p:cBhvr>
                                    </p:animEffect>
                                  </p:childTnLst>
                                </p:cTn>
                              </p:par>
                              <p:par>
                                <p:cTn id="250" presetID="1" presetClass="exit" presetSubtype="0" fill="hold" nodeType="withEffect">
                                  <p:stCondLst>
                                    <p:cond delay="0"/>
                                  </p:stCondLst>
                                  <p:childTnLst>
                                    <p:set>
                                      <p:cBhvr>
                                        <p:cTn id="251" dur="1" fill="hold">
                                          <p:stCondLst>
                                            <p:cond delay="0"/>
                                          </p:stCondLst>
                                        </p:cTn>
                                        <p:tgtEl>
                                          <p:spTgt spid="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2" grpId="0"/>
      <p:bldP spid="122" grpId="1"/>
      <p:bldP spid="124" grpId="0"/>
      <p:bldP spid="137" grpId="0" animBg="1"/>
      <p:bldP spid="64" grpId="0"/>
      <p:bldP spid="64" grpId="1"/>
      <p:bldP spid="64" grpId="2"/>
      <p:bldP spid="64" grpId="3"/>
      <p:bldP spid="19" grpId="0" build="allAtOnce"/>
      <p:bldP spid="68" grpId="0"/>
      <p:bldP spid="68" grpId="1"/>
      <p:bldP spid="125" grpId="0"/>
      <p:bldP spid="125" grpId="1"/>
      <p:bldP spid="190" grpId="0"/>
      <p:bldP spid="190" grpId="1"/>
      <p:bldP spid="191" grpId="0"/>
      <p:bldP spid="191" grpId="1"/>
      <p:bldP spid="192" grpId="0"/>
      <p:bldP spid="192" grpId="1"/>
      <p:bldP spid="194" grpId="0" build="allAtOnce"/>
      <p:bldP spid="195" grpId="0" build="allAtOnce"/>
      <p:bldP spid="196" grpId="0"/>
      <p:bldP spid="197" grpId="0"/>
      <p:bldP spid="198" grpId="0"/>
      <p:bldP spid="199" grpId="0" animBg="1"/>
      <p:bldP spid="199" grpId="1" animBg="1"/>
      <p:bldP spid="199" grpId="2" animBg="1"/>
      <p:bldP spid="199" grpId="3" animBg="1"/>
      <p:bldP spid="200" grpId="0" animBg="1"/>
      <p:bldP spid="200" grpId="1" animBg="1"/>
      <p:bldP spid="201" grpId="0" animBg="1"/>
      <p:bldP spid="201" grpId="1" animBg="1"/>
      <p:bldP spid="226" grpId="0" animBg="1"/>
      <p:bldP spid="3" grpId="0" animBg="1"/>
      <p:bldP spid="3" grpId="1" animBg="1"/>
      <p:bldP spid="3" grpId="2" animBg="1"/>
      <p:bldP spid="3" grpId="3" animBg="1"/>
      <p:bldP spid="129" grpId="0" animBg="1"/>
      <p:bldP spid="129" grpId="1" animBg="1"/>
      <p:bldP spid="130" grpId="0" animBg="1"/>
      <p:bldP spid="130" grpId="1" animBg="1"/>
      <p:bldP spid="114" grpId="2" animBg="1"/>
      <p:bldP spid="114"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Background on Non-Blocking Caches</a:t>
            </a:r>
          </a:p>
          <a:p>
            <a:r>
              <a:rPr lang="en-GB" b="1" dirty="0" smtClean="0"/>
              <a:t>Efficient MSHR and Subentry Storage</a:t>
            </a:r>
          </a:p>
          <a:p>
            <a:r>
              <a:rPr lang="en-GB" dirty="0" smtClean="0"/>
              <a:t>Detailed Architecture</a:t>
            </a:r>
          </a:p>
          <a:p>
            <a:r>
              <a:rPr lang="en-GB" dirty="0"/>
              <a:t>Experimental </a:t>
            </a:r>
            <a:r>
              <a:rPr lang="en-GB" dirty="0" smtClean="0"/>
              <a:t>Setup</a:t>
            </a:r>
          </a:p>
          <a:p>
            <a:r>
              <a:rPr lang="en-GB" dirty="0" smtClean="0"/>
              <a:t>Results</a:t>
            </a:r>
          </a:p>
          <a:p>
            <a:r>
              <a:rPr lang="en-GB" dirty="0" smtClean="0"/>
              <a:t>Conclusions</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6</a:t>
            </a:fld>
            <a:endParaRPr lang="en-GB"/>
          </a:p>
        </p:txBody>
      </p:sp>
    </p:spTree>
    <p:extLst>
      <p:ext uri="{BB962C8B-B14F-4D97-AF65-F5344CB8AC3E}">
        <p14:creationId xmlns:p14="http://schemas.microsoft.com/office/powerpoint/2010/main" val="1168031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Implement 1000s of MSHRs?</a:t>
            </a:r>
            <a:endParaRPr lang="en-GB" dirty="0"/>
          </a:p>
        </p:txBody>
      </p:sp>
      <p:sp>
        <p:nvSpPr>
          <p:cNvPr id="3" name="Content Placeholder 2"/>
          <p:cNvSpPr>
            <a:spLocks noGrp="1"/>
          </p:cNvSpPr>
          <p:nvPr>
            <p:ph idx="1"/>
          </p:nvPr>
        </p:nvSpPr>
        <p:spPr/>
        <p:txBody>
          <a:bodyPr>
            <a:normAutofit/>
          </a:bodyPr>
          <a:lstStyle/>
          <a:p>
            <a:r>
              <a:rPr lang="en-GB" dirty="0" smtClean="0"/>
              <a:t>One MSHR tracks one in-flight cache line</a:t>
            </a:r>
          </a:p>
          <a:p>
            <a:r>
              <a:rPr lang="en-GB" dirty="0" smtClean="0"/>
              <a:t>MSHR tags need to be looked up</a:t>
            </a:r>
          </a:p>
          <a:p>
            <a:pPr lvl="1"/>
            <a:r>
              <a:rPr lang="en-GB" dirty="0" smtClean="0"/>
              <a:t>On a miss: primary or secondary miss?</a:t>
            </a:r>
          </a:p>
          <a:p>
            <a:pPr lvl="1"/>
            <a:r>
              <a:rPr lang="en-GB" dirty="0" smtClean="0"/>
              <a:t>On a response: retrieve subentries </a:t>
            </a:r>
          </a:p>
          <a:p>
            <a:r>
              <a:rPr lang="en-GB" dirty="0" smtClean="0"/>
              <a:t>Traditionally: MSHRs are searched </a:t>
            </a:r>
            <a:r>
              <a:rPr lang="en-GB" b="1" dirty="0" smtClean="0"/>
              <a:t>fully</a:t>
            </a:r>
            <a:r>
              <a:rPr lang="en-GB" dirty="0" smtClean="0"/>
              <a:t> </a:t>
            </a:r>
            <a:r>
              <a:rPr lang="en-GB" b="1" dirty="0" smtClean="0"/>
              <a:t>associatively</a:t>
            </a:r>
            <a:r>
              <a:rPr lang="en-GB" dirty="0" smtClean="0"/>
              <a:t> [1, 2]</a:t>
            </a:r>
            <a:endParaRPr lang="en-GB" dirty="0"/>
          </a:p>
          <a:p>
            <a:pPr lvl="1"/>
            <a:r>
              <a:rPr lang="en-GB" dirty="0" smtClean="0"/>
              <a:t>Scales poorly, especially on FPGAs</a:t>
            </a:r>
          </a:p>
          <a:p>
            <a:r>
              <a:rPr lang="en-GB" b="1" dirty="0" smtClean="0"/>
              <a:t>Set-associative</a:t>
            </a:r>
            <a:r>
              <a:rPr lang="en-GB" dirty="0" smtClean="0"/>
              <a:t> structure?</a:t>
            </a:r>
          </a:p>
        </p:txBody>
      </p:sp>
      <p:sp>
        <p:nvSpPr>
          <p:cNvPr id="4" name="Slide Number Placeholder 3"/>
          <p:cNvSpPr>
            <a:spLocks noGrp="1"/>
          </p:cNvSpPr>
          <p:nvPr>
            <p:ph type="sldNum" sz="quarter" idx="12"/>
          </p:nvPr>
        </p:nvSpPr>
        <p:spPr/>
        <p:txBody>
          <a:bodyPr/>
          <a:lstStyle/>
          <a:p>
            <a:fld id="{CA030DB0-FDFB-4B67-8BAE-BD199550D61A}" type="slidenum">
              <a:rPr lang="en-GB" smtClean="0"/>
              <a:t>7</a:t>
            </a:fld>
            <a:endParaRPr lang="en-GB"/>
          </a:p>
        </p:txBody>
      </p:sp>
      <p:sp>
        <p:nvSpPr>
          <p:cNvPr id="5" name="TextBox 4"/>
          <p:cNvSpPr txBox="1"/>
          <p:nvPr/>
        </p:nvSpPr>
        <p:spPr>
          <a:xfrm>
            <a:off x="295835" y="5871882"/>
            <a:ext cx="10278840" cy="646331"/>
          </a:xfrm>
          <a:prstGeom prst="rect">
            <a:avLst/>
          </a:prstGeom>
          <a:noFill/>
        </p:spPr>
        <p:txBody>
          <a:bodyPr wrap="none" rtlCol="0">
            <a:spAutoFit/>
          </a:bodyPr>
          <a:lstStyle/>
          <a:p>
            <a:r>
              <a:rPr lang="en-GB" dirty="0" smtClean="0"/>
              <a:t>[1] </a:t>
            </a:r>
            <a:r>
              <a:rPr lang="en-GB" dirty="0"/>
              <a:t>David </a:t>
            </a:r>
            <a:r>
              <a:rPr lang="en-GB" dirty="0" smtClean="0"/>
              <a:t>Kroft “Lockup-free </a:t>
            </a:r>
            <a:r>
              <a:rPr lang="en-GB" dirty="0"/>
              <a:t>instruction fetch/</a:t>
            </a:r>
            <a:r>
              <a:rPr lang="en-GB" dirty="0" err="1"/>
              <a:t>prefetch</a:t>
            </a:r>
            <a:r>
              <a:rPr lang="en-GB" dirty="0"/>
              <a:t> cache </a:t>
            </a:r>
            <a:r>
              <a:rPr lang="en-GB" dirty="0" smtClean="0"/>
              <a:t>organization” ISCA 1981</a:t>
            </a:r>
          </a:p>
          <a:p>
            <a:r>
              <a:rPr lang="en-GB" dirty="0" smtClean="0"/>
              <a:t>[2] </a:t>
            </a:r>
            <a:r>
              <a:rPr lang="en-GB" dirty="0"/>
              <a:t>K. I. </a:t>
            </a:r>
            <a:r>
              <a:rPr lang="en-GB" dirty="0" err="1"/>
              <a:t>Farkas</a:t>
            </a:r>
            <a:r>
              <a:rPr lang="en-GB" dirty="0"/>
              <a:t> and N. P. </a:t>
            </a:r>
            <a:r>
              <a:rPr lang="en-GB" dirty="0" err="1" smtClean="0"/>
              <a:t>Jouppi</a:t>
            </a:r>
            <a:r>
              <a:rPr lang="en-GB" dirty="0" smtClean="0"/>
              <a:t> “Complexity/Performance </a:t>
            </a:r>
            <a:r>
              <a:rPr lang="en-GB" dirty="0" err="1"/>
              <a:t>Tradeoffs</a:t>
            </a:r>
            <a:r>
              <a:rPr lang="en-GB" dirty="0"/>
              <a:t> </a:t>
            </a:r>
            <a:r>
              <a:rPr lang="en-GB" dirty="0" smtClean="0"/>
              <a:t>with Non-blocking Loads” ISCA 1994</a:t>
            </a:r>
            <a:endParaRPr lang="en-GB" dirty="0"/>
          </a:p>
        </p:txBody>
      </p:sp>
      <p:grpSp>
        <p:nvGrpSpPr>
          <p:cNvPr id="64" name="Group 63"/>
          <p:cNvGrpSpPr/>
          <p:nvPr/>
        </p:nvGrpSpPr>
        <p:grpSpPr>
          <a:xfrm>
            <a:off x="8370134" y="4068773"/>
            <a:ext cx="3224131" cy="2039381"/>
            <a:chOff x="6834188" y="3024188"/>
            <a:chExt cx="3224131" cy="2039381"/>
          </a:xfrm>
        </p:grpSpPr>
        <p:grpSp>
          <p:nvGrpSpPr>
            <p:cNvPr id="65" name="Group 64"/>
            <p:cNvGrpSpPr/>
            <p:nvPr/>
          </p:nvGrpSpPr>
          <p:grpSpPr>
            <a:xfrm>
              <a:off x="7030890" y="3094037"/>
              <a:ext cx="2366564" cy="1969532"/>
              <a:chOff x="7030890" y="3094037"/>
              <a:chExt cx="2366564" cy="1969532"/>
            </a:xfrm>
          </p:grpSpPr>
          <p:grpSp>
            <p:nvGrpSpPr>
              <p:cNvPr id="85" name="Group 84"/>
              <p:cNvGrpSpPr/>
              <p:nvPr/>
            </p:nvGrpSpPr>
            <p:grpSpPr>
              <a:xfrm>
                <a:off x="7030890" y="3094037"/>
                <a:ext cx="2366564" cy="369332"/>
                <a:chOff x="7030890" y="3094037"/>
                <a:chExt cx="2366564" cy="369332"/>
              </a:xfrm>
            </p:grpSpPr>
            <p:sp>
              <p:nvSpPr>
                <p:cNvPr id="142" name="Rectangle 141"/>
                <p:cNvSpPr/>
                <p:nvPr/>
              </p:nvSpPr>
              <p:spPr>
                <a:xfrm>
                  <a:off x="7354852" y="316464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p:cNvSpPr/>
                <p:nvPr/>
              </p:nvSpPr>
              <p:spPr>
                <a:xfrm>
                  <a:off x="8055529"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p:cNvSpPr/>
                <p:nvPr/>
              </p:nvSpPr>
              <p:spPr>
                <a:xfrm>
                  <a:off x="8390435"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p:cNvSpPr/>
                <p:nvPr/>
              </p:nvSpPr>
              <p:spPr>
                <a:xfrm>
                  <a:off x="8726108"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a:off x="9061781"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p:nvSpPr>
              <p:spPr>
                <a:xfrm>
                  <a:off x="7030890"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TextBox 147"/>
                <p:cNvSpPr txBox="1"/>
                <p:nvPr/>
              </p:nvSpPr>
              <p:spPr>
                <a:xfrm>
                  <a:off x="7048685" y="3094037"/>
                  <a:ext cx="300082" cy="369332"/>
                </a:xfrm>
                <a:prstGeom prst="rect">
                  <a:avLst/>
                </a:prstGeom>
                <a:noFill/>
              </p:spPr>
              <p:txBody>
                <a:bodyPr wrap="none" rtlCol="0">
                  <a:spAutoFit/>
                </a:bodyPr>
                <a:lstStyle/>
                <a:p>
                  <a:r>
                    <a:rPr lang="en-GB" dirty="0" smtClean="0"/>
                    <a:t>=</a:t>
                  </a:r>
                  <a:endParaRPr lang="en-GB" dirty="0"/>
                </a:p>
              </p:txBody>
            </p:sp>
          </p:grpSp>
          <p:grpSp>
            <p:nvGrpSpPr>
              <p:cNvPr id="86" name="Group 85"/>
              <p:cNvGrpSpPr/>
              <p:nvPr/>
            </p:nvGrpSpPr>
            <p:grpSpPr>
              <a:xfrm>
                <a:off x="7030890" y="3322637"/>
                <a:ext cx="2366564" cy="369332"/>
                <a:chOff x="7030890" y="3094037"/>
                <a:chExt cx="2366564" cy="369332"/>
              </a:xfrm>
            </p:grpSpPr>
            <p:sp>
              <p:nvSpPr>
                <p:cNvPr id="135" name="Rectangle 134"/>
                <p:cNvSpPr/>
                <p:nvPr/>
              </p:nvSpPr>
              <p:spPr>
                <a:xfrm>
                  <a:off x="7354852" y="316464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p:cNvSpPr/>
                <p:nvPr/>
              </p:nvSpPr>
              <p:spPr>
                <a:xfrm>
                  <a:off x="8055529"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p:cNvSpPr/>
                <p:nvPr/>
              </p:nvSpPr>
              <p:spPr>
                <a:xfrm>
                  <a:off x="8390435"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p:cNvSpPr/>
                <p:nvPr/>
              </p:nvSpPr>
              <p:spPr>
                <a:xfrm>
                  <a:off x="8726108"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9061781"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p:cNvSpPr/>
                <p:nvPr/>
              </p:nvSpPr>
              <p:spPr>
                <a:xfrm>
                  <a:off x="7030890"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TextBox 140"/>
                <p:cNvSpPr txBox="1"/>
                <p:nvPr/>
              </p:nvSpPr>
              <p:spPr>
                <a:xfrm>
                  <a:off x="7048685" y="3094037"/>
                  <a:ext cx="300082" cy="369332"/>
                </a:xfrm>
                <a:prstGeom prst="rect">
                  <a:avLst/>
                </a:prstGeom>
                <a:noFill/>
              </p:spPr>
              <p:txBody>
                <a:bodyPr wrap="none" rtlCol="0">
                  <a:spAutoFit/>
                </a:bodyPr>
                <a:lstStyle/>
                <a:p>
                  <a:r>
                    <a:rPr lang="en-GB" dirty="0" smtClean="0"/>
                    <a:t>=</a:t>
                  </a:r>
                  <a:endParaRPr lang="en-GB" dirty="0"/>
                </a:p>
              </p:txBody>
            </p:sp>
          </p:grpSp>
          <p:grpSp>
            <p:nvGrpSpPr>
              <p:cNvPr id="87" name="Group 86"/>
              <p:cNvGrpSpPr/>
              <p:nvPr/>
            </p:nvGrpSpPr>
            <p:grpSpPr>
              <a:xfrm>
                <a:off x="7030890" y="3551237"/>
                <a:ext cx="2366564" cy="369332"/>
                <a:chOff x="7030890" y="3094037"/>
                <a:chExt cx="2366564" cy="369332"/>
              </a:xfrm>
            </p:grpSpPr>
            <p:sp>
              <p:nvSpPr>
                <p:cNvPr id="128" name="Rectangle 127"/>
                <p:cNvSpPr/>
                <p:nvPr/>
              </p:nvSpPr>
              <p:spPr>
                <a:xfrm>
                  <a:off x="7354852" y="316464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p:cNvSpPr/>
                <p:nvPr/>
              </p:nvSpPr>
              <p:spPr>
                <a:xfrm>
                  <a:off x="8055529"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p:nvSpPr>
              <p:spPr>
                <a:xfrm>
                  <a:off x="8390435"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p:cNvSpPr/>
                <p:nvPr/>
              </p:nvSpPr>
              <p:spPr>
                <a:xfrm>
                  <a:off x="8726108"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p:cNvSpPr/>
                <p:nvPr/>
              </p:nvSpPr>
              <p:spPr>
                <a:xfrm>
                  <a:off x="9061781"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7030890"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p:cNvSpPr txBox="1"/>
                <p:nvPr/>
              </p:nvSpPr>
              <p:spPr>
                <a:xfrm>
                  <a:off x="7048685" y="3094037"/>
                  <a:ext cx="300082" cy="369332"/>
                </a:xfrm>
                <a:prstGeom prst="rect">
                  <a:avLst/>
                </a:prstGeom>
                <a:noFill/>
              </p:spPr>
              <p:txBody>
                <a:bodyPr wrap="none" rtlCol="0">
                  <a:spAutoFit/>
                </a:bodyPr>
                <a:lstStyle/>
                <a:p>
                  <a:r>
                    <a:rPr lang="en-GB" dirty="0" smtClean="0"/>
                    <a:t>=</a:t>
                  </a:r>
                  <a:endParaRPr lang="en-GB" dirty="0"/>
                </a:p>
              </p:txBody>
            </p:sp>
          </p:grpSp>
          <p:grpSp>
            <p:nvGrpSpPr>
              <p:cNvPr id="88" name="Group 87"/>
              <p:cNvGrpSpPr/>
              <p:nvPr/>
            </p:nvGrpSpPr>
            <p:grpSpPr>
              <a:xfrm>
                <a:off x="7030890" y="3779837"/>
                <a:ext cx="2366564" cy="369332"/>
                <a:chOff x="7030890" y="3094037"/>
                <a:chExt cx="2366564" cy="369332"/>
              </a:xfrm>
            </p:grpSpPr>
            <p:sp>
              <p:nvSpPr>
                <p:cNvPr id="121" name="Rectangle 120"/>
                <p:cNvSpPr/>
                <p:nvPr/>
              </p:nvSpPr>
              <p:spPr>
                <a:xfrm>
                  <a:off x="7354852" y="316464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p:cNvSpPr/>
                <p:nvPr/>
              </p:nvSpPr>
              <p:spPr>
                <a:xfrm>
                  <a:off x="8055529"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p:cNvSpPr/>
                <p:nvPr/>
              </p:nvSpPr>
              <p:spPr>
                <a:xfrm>
                  <a:off x="8390435"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p:cNvSpPr/>
                <p:nvPr/>
              </p:nvSpPr>
              <p:spPr>
                <a:xfrm>
                  <a:off x="8726108"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p:cNvSpPr/>
                <p:nvPr/>
              </p:nvSpPr>
              <p:spPr>
                <a:xfrm>
                  <a:off x="9061781"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p:cNvSpPr/>
                <p:nvPr/>
              </p:nvSpPr>
              <p:spPr>
                <a:xfrm>
                  <a:off x="7030890"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p:cNvSpPr txBox="1"/>
                <p:nvPr/>
              </p:nvSpPr>
              <p:spPr>
                <a:xfrm>
                  <a:off x="7048685" y="3094037"/>
                  <a:ext cx="300082" cy="369332"/>
                </a:xfrm>
                <a:prstGeom prst="rect">
                  <a:avLst/>
                </a:prstGeom>
                <a:noFill/>
              </p:spPr>
              <p:txBody>
                <a:bodyPr wrap="none" rtlCol="0">
                  <a:spAutoFit/>
                </a:bodyPr>
                <a:lstStyle/>
                <a:p>
                  <a:r>
                    <a:rPr lang="en-GB" dirty="0" smtClean="0"/>
                    <a:t>=</a:t>
                  </a:r>
                  <a:endParaRPr lang="en-GB" dirty="0"/>
                </a:p>
              </p:txBody>
            </p:sp>
          </p:grpSp>
          <p:grpSp>
            <p:nvGrpSpPr>
              <p:cNvPr id="89" name="Group 88"/>
              <p:cNvGrpSpPr/>
              <p:nvPr/>
            </p:nvGrpSpPr>
            <p:grpSpPr>
              <a:xfrm>
                <a:off x="7030890" y="4008437"/>
                <a:ext cx="2366564" cy="369332"/>
                <a:chOff x="7030890" y="3094037"/>
                <a:chExt cx="2366564" cy="369332"/>
              </a:xfrm>
            </p:grpSpPr>
            <p:sp>
              <p:nvSpPr>
                <p:cNvPr id="114" name="Rectangle 113"/>
                <p:cNvSpPr/>
                <p:nvPr/>
              </p:nvSpPr>
              <p:spPr>
                <a:xfrm>
                  <a:off x="7354852" y="316464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p:cNvSpPr/>
                <p:nvPr/>
              </p:nvSpPr>
              <p:spPr>
                <a:xfrm>
                  <a:off x="8055529"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8390435"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p:cNvSpPr/>
                <p:nvPr/>
              </p:nvSpPr>
              <p:spPr>
                <a:xfrm>
                  <a:off x="8726108"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p:cNvSpPr/>
                <p:nvPr/>
              </p:nvSpPr>
              <p:spPr>
                <a:xfrm>
                  <a:off x="9061781"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p:cNvSpPr/>
                <p:nvPr/>
              </p:nvSpPr>
              <p:spPr>
                <a:xfrm>
                  <a:off x="7030890"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p:cNvSpPr txBox="1"/>
                <p:nvPr/>
              </p:nvSpPr>
              <p:spPr>
                <a:xfrm>
                  <a:off x="7048685" y="3094037"/>
                  <a:ext cx="300082" cy="369332"/>
                </a:xfrm>
                <a:prstGeom prst="rect">
                  <a:avLst/>
                </a:prstGeom>
                <a:noFill/>
              </p:spPr>
              <p:txBody>
                <a:bodyPr wrap="none" rtlCol="0">
                  <a:spAutoFit/>
                </a:bodyPr>
                <a:lstStyle/>
                <a:p>
                  <a:r>
                    <a:rPr lang="en-GB" dirty="0" smtClean="0"/>
                    <a:t>=</a:t>
                  </a:r>
                  <a:endParaRPr lang="en-GB" dirty="0"/>
                </a:p>
              </p:txBody>
            </p:sp>
          </p:grpSp>
          <p:grpSp>
            <p:nvGrpSpPr>
              <p:cNvPr id="90" name="Group 89"/>
              <p:cNvGrpSpPr/>
              <p:nvPr/>
            </p:nvGrpSpPr>
            <p:grpSpPr>
              <a:xfrm>
                <a:off x="7030890" y="4237037"/>
                <a:ext cx="2366564" cy="369332"/>
                <a:chOff x="7030890" y="3094037"/>
                <a:chExt cx="2366564" cy="369332"/>
              </a:xfrm>
            </p:grpSpPr>
            <p:sp>
              <p:nvSpPr>
                <p:cNvPr id="107" name="Rectangle 106"/>
                <p:cNvSpPr/>
                <p:nvPr/>
              </p:nvSpPr>
              <p:spPr>
                <a:xfrm>
                  <a:off x="7354852" y="316464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p:cNvSpPr/>
                <p:nvPr/>
              </p:nvSpPr>
              <p:spPr>
                <a:xfrm>
                  <a:off x="8055529"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8390435"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8726108"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9061781"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7030890"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p:cNvSpPr txBox="1"/>
                <p:nvPr/>
              </p:nvSpPr>
              <p:spPr>
                <a:xfrm>
                  <a:off x="7048685" y="3094037"/>
                  <a:ext cx="300082" cy="369332"/>
                </a:xfrm>
                <a:prstGeom prst="rect">
                  <a:avLst/>
                </a:prstGeom>
                <a:noFill/>
              </p:spPr>
              <p:txBody>
                <a:bodyPr wrap="none" rtlCol="0">
                  <a:spAutoFit/>
                </a:bodyPr>
                <a:lstStyle/>
                <a:p>
                  <a:r>
                    <a:rPr lang="en-GB" dirty="0" smtClean="0"/>
                    <a:t>=</a:t>
                  </a:r>
                  <a:endParaRPr lang="en-GB" dirty="0"/>
                </a:p>
              </p:txBody>
            </p:sp>
          </p:grpSp>
          <p:grpSp>
            <p:nvGrpSpPr>
              <p:cNvPr id="91" name="Group 90"/>
              <p:cNvGrpSpPr/>
              <p:nvPr/>
            </p:nvGrpSpPr>
            <p:grpSpPr>
              <a:xfrm>
                <a:off x="7030890" y="4465637"/>
                <a:ext cx="2366564" cy="369332"/>
                <a:chOff x="7030890" y="3094037"/>
                <a:chExt cx="2366564" cy="369332"/>
              </a:xfrm>
            </p:grpSpPr>
            <p:sp>
              <p:nvSpPr>
                <p:cNvPr id="100" name="Rectangle 99"/>
                <p:cNvSpPr/>
                <p:nvPr/>
              </p:nvSpPr>
              <p:spPr>
                <a:xfrm>
                  <a:off x="7354852" y="316464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8055529"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p:cNvSpPr/>
                <p:nvPr/>
              </p:nvSpPr>
              <p:spPr>
                <a:xfrm>
                  <a:off x="8390435"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p:cNvSpPr/>
                <p:nvPr/>
              </p:nvSpPr>
              <p:spPr>
                <a:xfrm>
                  <a:off x="8726108"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p:cNvSpPr/>
                <p:nvPr/>
              </p:nvSpPr>
              <p:spPr>
                <a:xfrm>
                  <a:off x="9061781"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p:cNvSpPr/>
                <p:nvPr/>
              </p:nvSpPr>
              <p:spPr>
                <a:xfrm>
                  <a:off x="7030890"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p:cNvSpPr txBox="1"/>
                <p:nvPr/>
              </p:nvSpPr>
              <p:spPr>
                <a:xfrm>
                  <a:off x="7048685" y="3094037"/>
                  <a:ext cx="300082" cy="369332"/>
                </a:xfrm>
                <a:prstGeom prst="rect">
                  <a:avLst/>
                </a:prstGeom>
                <a:noFill/>
              </p:spPr>
              <p:txBody>
                <a:bodyPr wrap="none" rtlCol="0">
                  <a:spAutoFit/>
                </a:bodyPr>
                <a:lstStyle/>
                <a:p>
                  <a:r>
                    <a:rPr lang="en-GB" dirty="0" smtClean="0"/>
                    <a:t>=</a:t>
                  </a:r>
                  <a:endParaRPr lang="en-GB" dirty="0"/>
                </a:p>
              </p:txBody>
            </p:sp>
          </p:grpSp>
          <p:grpSp>
            <p:nvGrpSpPr>
              <p:cNvPr id="92" name="Group 91"/>
              <p:cNvGrpSpPr/>
              <p:nvPr/>
            </p:nvGrpSpPr>
            <p:grpSpPr>
              <a:xfrm>
                <a:off x="7030890" y="4694237"/>
                <a:ext cx="2366564" cy="369332"/>
                <a:chOff x="7030890" y="3094037"/>
                <a:chExt cx="2366564" cy="369332"/>
              </a:xfrm>
            </p:grpSpPr>
            <p:sp>
              <p:nvSpPr>
                <p:cNvPr id="93" name="Rectangle 92"/>
                <p:cNvSpPr/>
                <p:nvPr/>
              </p:nvSpPr>
              <p:spPr>
                <a:xfrm>
                  <a:off x="7354852" y="316464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8055529"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p:cNvSpPr/>
                <p:nvPr/>
              </p:nvSpPr>
              <p:spPr>
                <a:xfrm>
                  <a:off x="8390435"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8726108"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9061781"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7030890" y="316464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p:cNvSpPr txBox="1"/>
                <p:nvPr/>
              </p:nvSpPr>
              <p:spPr>
                <a:xfrm>
                  <a:off x="7048685" y="3094037"/>
                  <a:ext cx="300082" cy="369332"/>
                </a:xfrm>
                <a:prstGeom prst="rect">
                  <a:avLst/>
                </a:prstGeom>
                <a:noFill/>
              </p:spPr>
              <p:txBody>
                <a:bodyPr wrap="none" rtlCol="0">
                  <a:spAutoFit/>
                </a:bodyPr>
                <a:lstStyle/>
                <a:p>
                  <a:r>
                    <a:rPr lang="en-GB" dirty="0" smtClean="0"/>
                    <a:t>=</a:t>
                  </a:r>
                  <a:endParaRPr lang="en-GB" dirty="0"/>
                </a:p>
              </p:txBody>
            </p:sp>
          </p:grpSp>
        </p:grpSp>
        <p:cxnSp>
          <p:nvCxnSpPr>
            <p:cNvPr id="66" name="Straight Connector 65"/>
            <p:cNvCxnSpPr>
              <a:stCxn id="147" idx="1"/>
            </p:cNvCxnSpPr>
            <p:nvPr/>
          </p:nvCxnSpPr>
          <p:spPr>
            <a:xfrm flipH="1">
              <a:off x="6834188" y="3278705"/>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6834188" y="3527425"/>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a:off x="6834188" y="3752648"/>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6834188" y="3977871"/>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a:off x="6834188" y="4203094"/>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6834188" y="4428317"/>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H="1">
              <a:off x="6834188" y="4653540"/>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flipH="1">
              <a:off x="6834188" y="4878765"/>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6834188" y="3024188"/>
              <a:ext cx="0" cy="18545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Flowchart: Manual Operation 74"/>
            <p:cNvSpPr/>
            <p:nvPr/>
          </p:nvSpPr>
          <p:spPr>
            <a:xfrm rot="16200000" flipH="1">
              <a:off x="8817435" y="3951805"/>
              <a:ext cx="1828319" cy="2540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p:cNvCxnSpPr/>
            <p:nvPr/>
          </p:nvCxnSpPr>
          <p:spPr>
            <a:xfrm flipH="1">
              <a:off x="9399315" y="3278705"/>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H="1">
              <a:off x="9399315" y="3527425"/>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a:off x="9399315" y="3752648"/>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flipH="1">
              <a:off x="9399315" y="3977871"/>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H="1">
              <a:off x="9399315" y="4203094"/>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flipH="1">
              <a:off x="9399315" y="4428317"/>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flipH="1">
              <a:off x="9399315" y="4653540"/>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flipH="1">
              <a:off x="9399315" y="4878765"/>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H="1">
              <a:off x="9861617" y="4078564"/>
              <a:ext cx="196702" cy="276"/>
            </a:xfrm>
            <a:prstGeom prst="line">
              <a:avLst/>
            </a:prstGeom>
            <a:ln w="19050">
              <a:headEnd type="triangle"/>
            </a:ln>
          </p:spPr>
          <p:style>
            <a:lnRef idx="1">
              <a:schemeClr val="dk1"/>
            </a:lnRef>
            <a:fillRef idx="0">
              <a:schemeClr val="dk1"/>
            </a:fillRef>
            <a:effectRef idx="0">
              <a:schemeClr val="dk1"/>
            </a:effectRef>
            <a:fontRef idx="minor">
              <a:schemeClr val="tx1"/>
            </a:fontRef>
          </p:style>
        </p:cxnSp>
      </p:grpSp>
      <p:sp>
        <p:nvSpPr>
          <p:cNvPr id="149" name="Rectangle 148"/>
          <p:cNvSpPr/>
          <p:nvPr/>
        </p:nvSpPr>
        <p:spPr>
          <a:xfrm>
            <a:off x="8490857" y="4156269"/>
            <a:ext cx="466531" cy="19748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p:cNvSpPr/>
          <p:nvPr/>
        </p:nvSpPr>
        <p:spPr>
          <a:xfrm>
            <a:off x="11054339" y="4152957"/>
            <a:ext cx="466531" cy="197487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Cloud 196"/>
          <p:cNvSpPr/>
          <p:nvPr/>
        </p:nvSpPr>
        <p:spPr>
          <a:xfrm>
            <a:off x="8370134" y="1200203"/>
            <a:ext cx="3150736" cy="2069038"/>
          </a:xfrm>
          <a:prstGeom prst="cloud">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2" name="Group 151"/>
          <p:cNvGrpSpPr/>
          <p:nvPr/>
        </p:nvGrpSpPr>
        <p:grpSpPr>
          <a:xfrm>
            <a:off x="9060981" y="1493032"/>
            <a:ext cx="1842437" cy="1427153"/>
            <a:chOff x="8308226" y="1925050"/>
            <a:chExt cx="2426918" cy="1796799"/>
          </a:xfrm>
        </p:grpSpPr>
        <p:sp>
          <p:nvSpPr>
            <p:cNvPr id="153" name="TextBox 152"/>
            <p:cNvSpPr txBox="1"/>
            <p:nvPr/>
          </p:nvSpPr>
          <p:spPr>
            <a:xfrm>
              <a:off x="8694760" y="1956493"/>
              <a:ext cx="1694628" cy="464992"/>
            </a:xfrm>
            <a:prstGeom prst="rect">
              <a:avLst/>
            </a:prstGeom>
            <a:noFill/>
          </p:spPr>
          <p:txBody>
            <a:bodyPr wrap="none" rtlCol="0">
              <a:spAutoFit/>
            </a:bodyPr>
            <a:lstStyle/>
            <a:p>
              <a:r>
                <a:rPr lang="en-GB" dirty="0" smtClean="0"/>
                <a:t>MSHR array</a:t>
              </a:r>
              <a:endParaRPr lang="en-GB" dirty="0"/>
            </a:p>
          </p:txBody>
        </p:sp>
        <p:grpSp>
          <p:nvGrpSpPr>
            <p:cNvPr id="154" name="Group 153"/>
            <p:cNvGrpSpPr/>
            <p:nvPr/>
          </p:nvGrpSpPr>
          <p:grpSpPr>
            <a:xfrm>
              <a:off x="8487817" y="2673674"/>
              <a:ext cx="2042602" cy="228976"/>
              <a:chOff x="5229238" y="2240927"/>
              <a:chExt cx="2042602" cy="228976"/>
            </a:xfrm>
          </p:grpSpPr>
          <p:sp>
            <p:nvSpPr>
              <p:cNvPr id="176" name="Rectangle 175"/>
              <p:cNvSpPr/>
              <p:nvPr/>
            </p:nvSpPr>
            <p:spPr>
              <a:xfrm>
                <a:off x="5229238" y="2241784"/>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7" name="Rectangle 176"/>
              <p:cNvSpPr/>
              <p:nvPr/>
            </p:nvSpPr>
            <p:spPr>
              <a:xfrm>
                <a:off x="5929915" y="224092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8" name="Rectangle 177"/>
              <p:cNvSpPr/>
              <p:nvPr/>
            </p:nvSpPr>
            <p:spPr>
              <a:xfrm>
                <a:off x="6264821"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9" name="Rectangle 178"/>
              <p:cNvSpPr/>
              <p:nvPr/>
            </p:nvSpPr>
            <p:spPr>
              <a:xfrm>
                <a:off x="6600494"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0" name="Rectangle 179"/>
              <p:cNvSpPr/>
              <p:nvPr/>
            </p:nvSpPr>
            <p:spPr>
              <a:xfrm>
                <a:off x="6936167"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155" name="Group 154"/>
            <p:cNvGrpSpPr/>
            <p:nvPr/>
          </p:nvGrpSpPr>
          <p:grpSpPr>
            <a:xfrm>
              <a:off x="8487817" y="2899249"/>
              <a:ext cx="2042602" cy="228976"/>
              <a:chOff x="5229238" y="2240927"/>
              <a:chExt cx="2042602" cy="228976"/>
            </a:xfrm>
          </p:grpSpPr>
          <p:sp>
            <p:nvSpPr>
              <p:cNvPr id="171" name="Rectangle 170"/>
              <p:cNvSpPr/>
              <p:nvPr/>
            </p:nvSpPr>
            <p:spPr>
              <a:xfrm>
                <a:off x="5229238" y="2241784"/>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2" name="Rectangle 171"/>
              <p:cNvSpPr/>
              <p:nvPr/>
            </p:nvSpPr>
            <p:spPr>
              <a:xfrm>
                <a:off x="5929915" y="224092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3" name="Rectangle 172"/>
              <p:cNvSpPr/>
              <p:nvPr/>
            </p:nvSpPr>
            <p:spPr>
              <a:xfrm>
                <a:off x="6264821"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4" name="Rectangle 173"/>
              <p:cNvSpPr/>
              <p:nvPr/>
            </p:nvSpPr>
            <p:spPr>
              <a:xfrm>
                <a:off x="6600494"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5" name="Rectangle 174"/>
              <p:cNvSpPr/>
              <p:nvPr/>
            </p:nvSpPr>
            <p:spPr>
              <a:xfrm>
                <a:off x="6936167"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156" name="Group 155"/>
            <p:cNvGrpSpPr/>
            <p:nvPr/>
          </p:nvGrpSpPr>
          <p:grpSpPr>
            <a:xfrm>
              <a:off x="8487817" y="3123110"/>
              <a:ext cx="2042602" cy="228976"/>
              <a:chOff x="5229238" y="2240927"/>
              <a:chExt cx="2042602" cy="228976"/>
            </a:xfrm>
          </p:grpSpPr>
          <p:sp>
            <p:nvSpPr>
              <p:cNvPr id="166" name="Rectangle 165"/>
              <p:cNvSpPr/>
              <p:nvPr/>
            </p:nvSpPr>
            <p:spPr>
              <a:xfrm>
                <a:off x="5229238" y="2241784"/>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7" name="Rectangle 166"/>
              <p:cNvSpPr/>
              <p:nvPr/>
            </p:nvSpPr>
            <p:spPr>
              <a:xfrm>
                <a:off x="5929915" y="224092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8" name="Rectangle 167"/>
              <p:cNvSpPr/>
              <p:nvPr/>
            </p:nvSpPr>
            <p:spPr>
              <a:xfrm>
                <a:off x="6264821"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9" name="Rectangle 168"/>
              <p:cNvSpPr/>
              <p:nvPr/>
            </p:nvSpPr>
            <p:spPr>
              <a:xfrm>
                <a:off x="6600494"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0" name="Rectangle 169"/>
              <p:cNvSpPr/>
              <p:nvPr/>
            </p:nvSpPr>
            <p:spPr>
              <a:xfrm>
                <a:off x="6936167"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grpSp>
          <p:nvGrpSpPr>
            <p:cNvPr id="157" name="Group 156"/>
            <p:cNvGrpSpPr/>
            <p:nvPr/>
          </p:nvGrpSpPr>
          <p:grpSpPr>
            <a:xfrm>
              <a:off x="8487817" y="3348685"/>
              <a:ext cx="2042602" cy="228976"/>
              <a:chOff x="5229238" y="2240927"/>
              <a:chExt cx="2042602" cy="228976"/>
            </a:xfrm>
          </p:grpSpPr>
          <p:sp>
            <p:nvSpPr>
              <p:cNvPr id="161" name="Rectangle 160"/>
              <p:cNvSpPr/>
              <p:nvPr/>
            </p:nvSpPr>
            <p:spPr>
              <a:xfrm>
                <a:off x="5229238" y="2241784"/>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2" name="Rectangle 161"/>
              <p:cNvSpPr/>
              <p:nvPr/>
            </p:nvSpPr>
            <p:spPr>
              <a:xfrm>
                <a:off x="5929915" y="2240927"/>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3" name="Rectangle 162"/>
              <p:cNvSpPr/>
              <p:nvPr/>
            </p:nvSpPr>
            <p:spPr>
              <a:xfrm>
                <a:off x="6264821"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4" name="Rectangle 163"/>
              <p:cNvSpPr/>
              <p:nvPr/>
            </p:nvSpPr>
            <p:spPr>
              <a:xfrm>
                <a:off x="6600494"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5" name="Rectangle 164"/>
              <p:cNvSpPr/>
              <p:nvPr/>
            </p:nvSpPr>
            <p:spPr>
              <a:xfrm>
                <a:off x="6936167" y="224135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sp>
          <p:nvSpPr>
            <p:cNvPr id="158" name="TextBox 157"/>
            <p:cNvSpPr txBox="1"/>
            <p:nvPr/>
          </p:nvSpPr>
          <p:spPr>
            <a:xfrm>
              <a:off x="8554533" y="2290099"/>
              <a:ext cx="546549" cy="387494"/>
            </a:xfrm>
            <a:prstGeom prst="rect">
              <a:avLst/>
            </a:prstGeom>
            <a:noFill/>
          </p:spPr>
          <p:txBody>
            <a:bodyPr wrap="none" rtlCol="0">
              <a:spAutoFit/>
            </a:bodyPr>
            <a:lstStyle/>
            <a:p>
              <a:r>
                <a:rPr lang="en-GB" sz="1400" dirty="0" smtClean="0"/>
                <a:t>tag</a:t>
              </a:r>
              <a:endParaRPr lang="en-GB" sz="1400" dirty="0"/>
            </a:p>
          </p:txBody>
        </p:sp>
        <p:sp>
          <p:nvSpPr>
            <p:cNvPr id="159" name="TextBox 158"/>
            <p:cNvSpPr txBox="1"/>
            <p:nvPr/>
          </p:nvSpPr>
          <p:spPr>
            <a:xfrm>
              <a:off x="9311603" y="2299181"/>
              <a:ext cx="1254585" cy="387494"/>
            </a:xfrm>
            <a:prstGeom prst="rect">
              <a:avLst/>
            </a:prstGeom>
            <a:noFill/>
          </p:spPr>
          <p:txBody>
            <a:bodyPr wrap="none" rtlCol="0">
              <a:spAutoFit/>
            </a:bodyPr>
            <a:lstStyle/>
            <a:p>
              <a:r>
                <a:rPr lang="en-GB" sz="1400" dirty="0" smtClean="0"/>
                <a:t>subentries</a:t>
              </a:r>
              <a:endParaRPr lang="en-GB" sz="1400" dirty="0"/>
            </a:p>
          </p:txBody>
        </p:sp>
        <p:sp>
          <p:nvSpPr>
            <p:cNvPr id="160" name="Rectangle 159"/>
            <p:cNvSpPr/>
            <p:nvPr/>
          </p:nvSpPr>
          <p:spPr>
            <a:xfrm>
              <a:off x="8308226" y="1925050"/>
              <a:ext cx="2426918" cy="1796799"/>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cxnSp>
        <p:nvCxnSpPr>
          <p:cNvPr id="181" name="Straight Arrow Connector 180"/>
          <p:cNvCxnSpPr>
            <a:endCxn id="176" idx="1"/>
          </p:cNvCxnSpPr>
          <p:nvPr/>
        </p:nvCxnSpPr>
        <p:spPr>
          <a:xfrm>
            <a:off x="7023100" y="2097972"/>
            <a:ext cx="2174221" cy="8095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9145434" y="2035794"/>
            <a:ext cx="1629717" cy="283534"/>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70534246"/>
      </p:ext>
    </p:extLst>
  </p:cSld>
  <p:clrMapOvr>
    <a:masterClrMapping/>
  </p:clrMapOvr>
  <mc:AlternateContent xmlns:mc="http://schemas.openxmlformats.org/markup-compatibility/2006" xmlns:p14="http://schemas.microsoft.com/office/powerpoint/2010/main">
    <mc:Choice Requires="p14">
      <p:transition spd="slow" p14:dur="2000" advTm="61184"/>
    </mc:Choice>
    <mc:Fallback xmlns="">
      <p:transition spd="slow" advTm="611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1"/>
                                        </p:tgtEl>
                                        <p:attrNameLst>
                                          <p:attrName>style.visibility</p:attrName>
                                        </p:attrNameLst>
                                      </p:cBhvr>
                                      <p:to>
                                        <p:strVal val="visible"/>
                                      </p:to>
                                    </p:set>
                                    <p:animEffect transition="in" filter="fade">
                                      <p:cBhvr>
                                        <p:cTn id="9" dur="500"/>
                                        <p:tgtEl>
                                          <p:spTgt spid="18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9"/>
                                        </p:tgtEl>
                                        <p:attrNameLst>
                                          <p:attrName>style.visibility</p:attrName>
                                        </p:attrNameLst>
                                      </p:cBhvr>
                                      <p:to>
                                        <p:strVal val="visible"/>
                                      </p:to>
                                    </p:set>
                                    <p:animEffect transition="in" filter="fade">
                                      <p:cBhvr>
                                        <p:cTn id="44" dur="500"/>
                                        <p:tgtEl>
                                          <p:spTgt spid="14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0"/>
                                        </p:tgtEl>
                                        <p:attrNameLst>
                                          <p:attrName>style.visibility</p:attrName>
                                        </p:attrNameLst>
                                      </p:cBhvr>
                                      <p:to>
                                        <p:strVal val="visible"/>
                                      </p:to>
                                    </p:set>
                                    <p:animEffect transition="in" filter="fade">
                                      <p:cBhvr>
                                        <p:cTn id="47" dur="500"/>
                                        <p:tgtEl>
                                          <p:spTgt spid="15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9" grpId="0" animBg="1"/>
      <p:bldP spid="150" grpId="0" animBg="1"/>
      <p:bldP spid="1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56531" y="2703516"/>
            <a:ext cx="2042602" cy="1828319"/>
            <a:chOff x="910324" y="2725795"/>
            <a:chExt cx="2042602" cy="1828319"/>
          </a:xfrm>
        </p:grpSpPr>
        <p:sp>
          <p:nvSpPr>
            <p:cNvPr id="312" name="Rectangle 311"/>
            <p:cNvSpPr/>
            <p:nvPr/>
          </p:nvSpPr>
          <p:spPr>
            <a:xfrm>
              <a:off x="910324" y="2725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Rectangle 312"/>
            <p:cNvSpPr/>
            <p:nvPr/>
          </p:nvSpPr>
          <p:spPr>
            <a:xfrm>
              <a:off x="1611001"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Rectangle 313"/>
            <p:cNvSpPr/>
            <p:nvPr/>
          </p:nvSpPr>
          <p:spPr>
            <a:xfrm>
              <a:off x="1945907"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Rectangle 314"/>
            <p:cNvSpPr/>
            <p:nvPr/>
          </p:nvSpPr>
          <p:spPr>
            <a:xfrm>
              <a:off x="2281580"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Rectangle 315"/>
            <p:cNvSpPr/>
            <p:nvPr/>
          </p:nvSpPr>
          <p:spPr>
            <a:xfrm>
              <a:off x="2617253"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p:cNvSpPr/>
            <p:nvPr/>
          </p:nvSpPr>
          <p:spPr>
            <a:xfrm>
              <a:off x="910324" y="2954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p:cNvSpPr/>
            <p:nvPr/>
          </p:nvSpPr>
          <p:spPr>
            <a:xfrm>
              <a:off x="1611001"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306"/>
            <p:cNvSpPr/>
            <p:nvPr/>
          </p:nvSpPr>
          <p:spPr>
            <a:xfrm>
              <a:off x="1945907"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ectangle 307"/>
            <p:cNvSpPr/>
            <p:nvPr/>
          </p:nvSpPr>
          <p:spPr>
            <a:xfrm>
              <a:off x="2281580"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p:cNvSpPr/>
            <p:nvPr/>
          </p:nvSpPr>
          <p:spPr>
            <a:xfrm>
              <a:off x="2617253"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p:cNvSpPr/>
            <p:nvPr/>
          </p:nvSpPr>
          <p:spPr>
            <a:xfrm>
              <a:off x="910324" y="3182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p:cNvSpPr/>
            <p:nvPr/>
          </p:nvSpPr>
          <p:spPr>
            <a:xfrm>
              <a:off x="1611001"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p:cNvSpPr/>
            <p:nvPr/>
          </p:nvSpPr>
          <p:spPr>
            <a:xfrm>
              <a:off x="1945907"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ectangle 300"/>
            <p:cNvSpPr/>
            <p:nvPr/>
          </p:nvSpPr>
          <p:spPr>
            <a:xfrm>
              <a:off x="2281580"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p:cNvSpPr/>
            <p:nvPr/>
          </p:nvSpPr>
          <p:spPr>
            <a:xfrm>
              <a:off x="2617253"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p:cNvSpPr/>
            <p:nvPr/>
          </p:nvSpPr>
          <p:spPr>
            <a:xfrm>
              <a:off x="910324" y="34115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ectangle 291"/>
            <p:cNvSpPr/>
            <p:nvPr/>
          </p:nvSpPr>
          <p:spPr>
            <a:xfrm>
              <a:off x="1611001"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p:cNvSpPr/>
            <p:nvPr/>
          </p:nvSpPr>
          <p:spPr>
            <a:xfrm>
              <a:off x="1945907"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p:cNvSpPr/>
            <p:nvPr/>
          </p:nvSpPr>
          <p:spPr>
            <a:xfrm>
              <a:off x="2281580"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p:cNvSpPr/>
            <p:nvPr/>
          </p:nvSpPr>
          <p:spPr>
            <a:xfrm>
              <a:off x="2617253"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p:cNvSpPr/>
            <p:nvPr/>
          </p:nvSpPr>
          <p:spPr>
            <a:xfrm>
              <a:off x="910324" y="36401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p:cNvSpPr/>
            <p:nvPr/>
          </p:nvSpPr>
          <p:spPr>
            <a:xfrm>
              <a:off x="1611001"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p:cNvSpPr/>
            <p:nvPr/>
          </p:nvSpPr>
          <p:spPr>
            <a:xfrm>
              <a:off x="1945907"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p:cNvSpPr/>
            <p:nvPr/>
          </p:nvSpPr>
          <p:spPr>
            <a:xfrm>
              <a:off x="2281580"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p:cNvSpPr/>
            <p:nvPr/>
          </p:nvSpPr>
          <p:spPr>
            <a:xfrm>
              <a:off x="2617253"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p:cNvSpPr/>
            <p:nvPr/>
          </p:nvSpPr>
          <p:spPr>
            <a:xfrm>
              <a:off x="910324" y="3868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p:cNvSpPr/>
            <p:nvPr/>
          </p:nvSpPr>
          <p:spPr>
            <a:xfrm>
              <a:off x="1611001"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p:cNvSpPr/>
            <p:nvPr/>
          </p:nvSpPr>
          <p:spPr>
            <a:xfrm>
              <a:off x="1945907"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p:cNvSpPr/>
            <p:nvPr/>
          </p:nvSpPr>
          <p:spPr>
            <a:xfrm>
              <a:off x="2281580"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p:cNvSpPr/>
            <p:nvPr/>
          </p:nvSpPr>
          <p:spPr>
            <a:xfrm>
              <a:off x="2617253"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p:cNvSpPr/>
            <p:nvPr/>
          </p:nvSpPr>
          <p:spPr>
            <a:xfrm>
              <a:off x="910324" y="4097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p:cNvSpPr/>
            <p:nvPr/>
          </p:nvSpPr>
          <p:spPr>
            <a:xfrm>
              <a:off x="1611001"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p:cNvSpPr/>
            <p:nvPr/>
          </p:nvSpPr>
          <p:spPr>
            <a:xfrm>
              <a:off x="1945907"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p:cNvSpPr/>
            <p:nvPr/>
          </p:nvSpPr>
          <p:spPr>
            <a:xfrm>
              <a:off x="2281580"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p:cNvSpPr/>
            <p:nvPr/>
          </p:nvSpPr>
          <p:spPr>
            <a:xfrm>
              <a:off x="2617253"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p:cNvSpPr/>
            <p:nvPr/>
          </p:nvSpPr>
          <p:spPr>
            <a:xfrm>
              <a:off x="910324" y="4325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p:cNvSpPr/>
            <p:nvPr/>
          </p:nvSpPr>
          <p:spPr>
            <a:xfrm>
              <a:off x="1611001"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p:cNvSpPr/>
            <p:nvPr/>
          </p:nvSpPr>
          <p:spPr>
            <a:xfrm>
              <a:off x="1945907"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p:cNvSpPr/>
            <p:nvPr/>
          </p:nvSpPr>
          <p:spPr>
            <a:xfrm>
              <a:off x="2281580"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p:cNvSpPr/>
            <p:nvPr/>
          </p:nvSpPr>
          <p:spPr>
            <a:xfrm>
              <a:off x="2617253"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p:cNvGrpSpPr/>
          <p:nvPr/>
        </p:nvGrpSpPr>
        <p:grpSpPr>
          <a:xfrm>
            <a:off x="4198636" y="2703516"/>
            <a:ext cx="2042602" cy="1828319"/>
            <a:chOff x="3852429" y="2725795"/>
            <a:chExt cx="2042602" cy="1828319"/>
          </a:xfrm>
        </p:grpSpPr>
        <p:sp>
          <p:nvSpPr>
            <p:cNvPr id="319" name="Rectangle 318"/>
            <p:cNvSpPr/>
            <p:nvPr/>
          </p:nvSpPr>
          <p:spPr>
            <a:xfrm>
              <a:off x="3852429" y="2725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p:cNvSpPr/>
            <p:nvPr/>
          </p:nvSpPr>
          <p:spPr>
            <a:xfrm>
              <a:off x="4553106"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Rectangle 320"/>
            <p:cNvSpPr/>
            <p:nvPr/>
          </p:nvSpPr>
          <p:spPr>
            <a:xfrm>
              <a:off x="4888012"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Rectangle 321"/>
            <p:cNvSpPr/>
            <p:nvPr/>
          </p:nvSpPr>
          <p:spPr>
            <a:xfrm>
              <a:off x="5223685"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ectangle 322"/>
            <p:cNvSpPr/>
            <p:nvPr/>
          </p:nvSpPr>
          <p:spPr>
            <a:xfrm>
              <a:off x="5559358"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p:cNvSpPr/>
            <p:nvPr/>
          </p:nvSpPr>
          <p:spPr>
            <a:xfrm>
              <a:off x="3852429" y="2954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ectangle 324"/>
            <p:cNvSpPr/>
            <p:nvPr/>
          </p:nvSpPr>
          <p:spPr>
            <a:xfrm>
              <a:off x="4553106"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325"/>
            <p:cNvSpPr/>
            <p:nvPr/>
          </p:nvSpPr>
          <p:spPr>
            <a:xfrm>
              <a:off x="4888012"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p:cNvSpPr/>
            <p:nvPr/>
          </p:nvSpPr>
          <p:spPr>
            <a:xfrm>
              <a:off x="5223685"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327"/>
            <p:cNvSpPr/>
            <p:nvPr/>
          </p:nvSpPr>
          <p:spPr>
            <a:xfrm>
              <a:off x="5559358"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328"/>
            <p:cNvSpPr/>
            <p:nvPr/>
          </p:nvSpPr>
          <p:spPr>
            <a:xfrm>
              <a:off x="3852429" y="3182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le 329"/>
            <p:cNvSpPr/>
            <p:nvPr/>
          </p:nvSpPr>
          <p:spPr>
            <a:xfrm>
              <a:off x="4553106"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Rectangle 330"/>
            <p:cNvSpPr/>
            <p:nvPr/>
          </p:nvSpPr>
          <p:spPr>
            <a:xfrm>
              <a:off x="4888012"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Rectangle 331"/>
            <p:cNvSpPr/>
            <p:nvPr/>
          </p:nvSpPr>
          <p:spPr>
            <a:xfrm>
              <a:off x="5223685"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Rectangle 332"/>
            <p:cNvSpPr/>
            <p:nvPr/>
          </p:nvSpPr>
          <p:spPr>
            <a:xfrm>
              <a:off x="5559358"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Rectangle 333"/>
            <p:cNvSpPr/>
            <p:nvPr/>
          </p:nvSpPr>
          <p:spPr>
            <a:xfrm>
              <a:off x="3852429" y="34115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Rectangle 334"/>
            <p:cNvSpPr/>
            <p:nvPr/>
          </p:nvSpPr>
          <p:spPr>
            <a:xfrm>
              <a:off x="4553106"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Rectangle 335"/>
            <p:cNvSpPr/>
            <p:nvPr/>
          </p:nvSpPr>
          <p:spPr>
            <a:xfrm>
              <a:off x="4888012"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Rectangle 336"/>
            <p:cNvSpPr/>
            <p:nvPr/>
          </p:nvSpPr>
          <p:spPr>
            <a:xfrm>
              <a:off x="5223685"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Rectangle 337"/>
            <p:cNvSpPr/>
            <p:nvPr/>
          </p:nvSpPr>
          <p:spPr>
            <a:xfrm>
              <a:off x="5559358"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Rectangle 338"/>
            <p:cNvSpPr/>
            <p:nvPr/>
          </p:nvSpPr>
          <p:spPr>
            <a:xfrm>
              <a:off x="3852429" y="36401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Rectangle 339"/>
            <p:cNvSpPr/>
            <p:nvPr/>
          </p:nvSpPr>
          <p:spPr>
            <a:xfrm>
              <a:off x="4553106"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Rectangle 340"/>
            <p:cNvSpPr/>
            <p:nvPr/>
          </p:nvSpPr>
          <p:spPr>
            <a:xfrm>
              <a:off x="4888012"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Rectangle 341"/>
            <p:cNvSpPr/>
            <p:nvPr/>
          </p:nvSpPr>
          <p:spPr>
            <a:xfrm>
              <a:off x="5223685"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Rectangle 342"/>
            <p:cNvSpPr/>
            <p:nvPr/>
          </p:nvSpPr>
          <p:spPr>
            <a:xfrm>
              <a:off x="5559358"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Rectangle 343"/>
            <p:cNvSpPr/>
            <p:nvPr/>
          </p:nvSpPr>
          <p:spPr>
            <a:xfrm>
              <a:off x="3852429" y="3868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Rectangle 344"/>
            <p:cNvSpPr/>
            <p:nvPr/>
          </p:nvSpPr>
          <p:spPr>
            <a:xfrm>
              <a:off x="4553106"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p:cNvSpPr/>
            <p:nvPr/>
          </p:nvSpPr>
          <p:spPr>
            <a:xfrm>
              <a:off x="4888012"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p:cNvSpPr/>
            <p:nvPr/>
          </p:nvSpPr>
          <p:spPr>
            <a:xfrm>
              <a:off x="5223685"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Rectangle 347"/>
            <p:cNvSpPr/>
            <p:nvPr/>
          </p:nvSpPr>
          <p:spPr>
            <a:xfrm>
              <a:off x="5559358"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p:cNvSpPr/>
            <p:nvPr/>
          </p:nvSpPr>
          <p:spPr>
            <a:xfrm>
              <a:off x="3852429" y="4097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Rectangle 349"/>
            <p:cNvSpPr/>
            <p:nvPr/>
          </p:nvSpPr>
          <p:spPr>
            <a:xfrm>
              <a:off x="4553106"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Rectangle 350"/>
            <p:cNvSpPr/>
            <p:nvPr/>
          </p:nvSpPr>
          <p:spPr>
            <a:xfrm>
              <a:off x="4888012"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Rectangle 351"/>
            <p:cNvSpPr/>
            <p:nvPr/>
          </p:nvSpPr>
          <p:spPr>
            <a:xfrm>
              <a:off x="5223685"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Rectangle 352"/>
            <p:cNvSpPr/>
            <p:nvPr/>
          </p:nvSpPr>
          <p:spPr>
            <a:xfrm>
              <a:off x="5559358"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Rectangle 353"/>
            <p:cNvSpPr/>
            <p:nvPr/>
          </p:nvSpPr>
          <p:spPr>
            <a:xfrm>
              <a:off x="3852429" y="4325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Rectangle 354"/>
            <p:cNvSpPr/>
            <p:nvPr/>
          </p:nvSpPr>
          <p:spPr>
            <a:xfrm>
              <a:off x="4553106"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Rectangle 355"/>
            <p:cNvSpPr/>
            <p:nvPr/>
          </p:nvSpPr>
          <p:spPr>
            <a:xfrm>
              <a:off x="4888012"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Rectangle 356"/>
            <p:cNvSpPr/>
            <p:nvPr/>
          </p:nvSpPr>
          <p:spPr>
            <a:xfrm>
              <a:off x="5223685"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Rectangle 357"/>
            <p:cNvSpPr/>
            <p:nvPr/>
          </p:nvSpPr>
          <p:spPr>
            <a:xfrm>
              <a:off x="5559358"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dirty="0" smtClean="0"/>
              <a:t>Storing MSHRs in a Set-Associative Structure</a:t>
            </a:r>
            <a:endParaRPr lang="en-GB" dirty="0"/>
          </a:p>
        </p:txBody>
      </p:sp>
      <p:sp>
        <p:nvSpPr>
          <p:cNvPr id="132" name="Content Placeholder 131"/>
          <p:cNvSpPr>
            <a:spLocks noGrp="1"/>
          </p:cNvSpPr>
          <p:nvPr>
            <p:ph sz="half" idx="2"/>
          </p:nvPr>
        </p:nvSpPr>
        <p:spPr>
          <a:xfrm>
            <a:off x="6387106" y="1825625"/>
            <a:ext cx="4966693" cy="4351338"/>
          </a:xfrm>
        </p:spPr>
        <p:txBody>
          <a:bodyPr/>
          <a:lstStyle/>
          <a:p>
            <a:r>
              <a:rPr lang="en-GB" dirty="0" smtClean="0"/>
              <a:t>Use abundant BRAM efficiently</a:t>
            </a:r>
            <a:endParaRPr lang="en-GB" dirty="0"/>
          </a:p>
        </p:txBody>
      </p:sp>
      <p:sp>
        <p:nvSpPr>
          <p:cNvPr id="4" name="Slide Number Placeholder 3"/>
          <p:cNvSpPr>
            <a:spLocks noGrp="1"/>
          </p:cNvSpPr>
          <p:nvPr>
            <p:ph type="sldNum" sz="quarter" idx="12"/>
          </p:nvPr>
        </p:nvSpPr>
        <p:spPr/>
        <p:txBody>
          <a:bodyPr/>
          <a:lstStyle/>
          <a:p>
            <a:fld id="{CA030DB0-FDFB-4B67-8BAE-BD199550D61A}" type="slidenum">
              <a:rPr lang="en-GB" smtClean="0"/>
              <a:t>8</a:t>
            </a:fld>
            <a:endParaRPr lang="en-GB"/>
          </a:p>
        </p:txBody>
      </p:sp>
      <p:sp>
        <p:nvSpPr>
          <p:cNvPr id="36" name="Rectangle 35"/>
          <p:cNvSpPr/>
          <p:nvPr/>
        </p:nvSpPr>
        <p:spPr>
          <a:xfrm>
            <a:off x="3687582" y="1529292"/>
            <a:ext cx="138113" cy="2485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143" name="TextBox 142"/>
          <p:cNvSpPr txBox="1"/>
          <p:nvPr/>
        </p:nvSpPr>
        <p:spPr>
          <a:xfrm>
            <a:off x="4230013" y="3999638"/>
            <a:ext cx="646331" cy="369332"/>
          </a:xfrm>
          <a:prstGeom prst="rect">
            <a:avLst/>
          </a:prstGeom>
          <a:noFill/>
        </p:spPr>
        <p:txBody>
          <a:bodyPr wrap="none" rtlCol="0">
            <a:spAutoFit/>
          </a:bodyPr>
          <a:lstStyle/>
          <a:p>
            <a:r>
              <a:rPr lang="en-GB" dirty="0" smtClean="0">
                <a:latin typeface="Ubuntu Mono" panose="020B0509030602030204" pitchFamily="49" charset="0"/>
              </a:rPr>
              <a:t>0x87</a:t>
            </a:r>
            <a:endParaRPr lang="en-GB" dirty="0">
              <a:latin typeface="Ubuntu Mono" panose="020B0509030602030204" pitchFamily="49" charset="0"/>
            </a:endParaRPr>
          </a:p>
        </p:txBody>
      </p:sp>
      <p:sp>
        <p:nvSpPr>
          <p:cNvPr id="145" name="TextBox 144"/>
          <p:cNvSpPr txBox="1"/>
          <p:nvPr/>
        </p:nvSpPr>
        <p:spPr>
          <a:xfrm>
            <a:off x="4230013" y="2631179"/>
            <a:ext cx="646331" cy="369332"/>
          </a:xfrm>
          <a:prstGeom prst="rect">
            <a:avLst/>
          </a:prstGeom>
          <a:noFill/>
        </p:spPr>
        <p:txBody>
          <a:bodyPr wrap="none" rtlCol="0">
            <a:spAutoFit/>
          </a:bodyPr>
          <a:lstStyle/>
          <a:p>
            <a:r>
              <a:rPr lang="en-GB" dirty="0" smtClean="0">
                <a:latin typeface="Ubuntu Mono" panose="020B0509030602030204" pitchFamily="49" charset="0"/>
              </a:rPr>
              <a:t>0x46</a:t>
            </a:r>
            <a:endParaRPr lang="en-GB" dirty="0">
              <a:latin typeface="Ubuntu Mono" panose="020B0509030602030204" pitchFamily="49" charset="0"/>
            </a:endParaRPr>
          </a:p>
        </p:txBody>
      </p:sp>
      <p:sp>
        <p:nvSpPr>
          <p:cNvPr id="12" name="TextBox 11"/>
          <p:cNvSpPr txBox="1"/>
          <p:nvPr/>
        </p:nvSpPr>
        <p:spPr>
          <a:xfrm>
            <a:off x="1289697" y="3314316"/>
            <a:ext cx="646331" cy="369332"/>
          </a:xfrm>
          <a:prstGeom prst="rect">
            <a:avLst/>
          </a:prstGeom>
          <a:noFill/>
        </p:spPr>
        <p:txBody>
          <a:bodyPr wrap="none" rtlCol="0">
            <a:spAutoFit/>
          </a:bodyPr>
          <a:lstStyle/>
          <a:p>
            <a:r>
              <a:rPr lang="en-GB" dirty="0" smtClean="0">
                <a:latin typeface="Ubuntu Mono" panose="020B0509030602030204" pitchFamily="49" charset="0"/>
              </a:rPr>
              <a:t>0x10</a:t>
            </a:r>
            <a:endParaRPr lang="en-GB" dirty="0">
              <a:latin typeface="Ubuntu Mono" panose="020B0509030602030204" pitchFamily="49" charset="0"/>
            </a:endParaRPr>
          </a:p>
        </p:txBody>
      </p:sp>
      <p:sp>
        <p:nvSpPr>
          <p:cNvPr id="127" name="Freeform 126"/>
          <p:cNvSpPr/>
          <p:nvPr/>
        </p:nvSpPr>
        <p:spPr>
          <a:xfrm>
            <a:off x="1036320" y="1775460"/>
            <a:ext cx="2727960" cy="1280160"/>
          </a:xfrm>
          <a:custGeom>
            <a:avLst/>
            <a:gdLst>
              <a:gd name="connsiteX0" fmla="*/ 2727960 w 2727960"/>
              <a:gd name="connsiteY0" fmla="*/ 0 h 1280160"/>
              <a:gd name="connsiteX1" fmla="*/ 2727960 w 2727960"/>
              <a:gd name="connsiteY1" fmla="*/ 464820 h 1280160"/>
              <a:gd name="connsiteX2" fmla="*/ 0 w 2727960"/>
              <a:gd name="connsiteY2" fmla="*/ 464820 h 1280160"/>
              <a:gd name="connsiteX3" fmla="*/ 0 w 2727960"/>
              <a:gd name="connsiteY3" fmla="*/ 1280160 h 1280160"/>
              <a:gd name="connsiteX4" fmla="*/ 220980 w 2727960"/>
              <a:gd name="connsiteY4" fmla="*/ 1280160 h 12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7960" h="1280160">
                <a:moveTo>
                  <a:pt x="2727960" y="0"/>
                </a:moveTo>
                <a:lnTo>
                  <a:pt x="2727960" y="464820"/>
                </a:lnTo>
                <a:lnTo>
                  <a:pt x="0" y="464820"/>
                </a:lnTo>
                <a:lnTo>
                  <a:pt x="0" y="1280160"/>
                </a:lnTo>
                <a:lnTo>
                  <a:pt x="220980" y="1280160"/>
                </a:lnTo>
              </a:path>
            </a:pathLst>
          </a:custGeom>
          <a:ln w="1905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30" name="Elbow Connector 129"/>
          <p:cNvCxnSpPr>
            <a:stCxn id="127" idx="1"/>
            <a:endCxn id="324" idx="1"/>
          </p:cNvCxnSpPr>
          <p:nvPr/>
        </p:nvCxnSpPr>
        <p:spPr>
          <a:xfrm>
            <a:off x="3764280" y="2240280"/>
            <a:ext cx="434356" cy="805896"/>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359" name="TextBox 358"/>
          <p:cNvSpPr txBox="1"/>
          <p:nvPr/>
        </p:nvSpPr>
        <p:spPr>
          <a:xfrm>
            <a:off x="3148220" y="1471174"/>
            <a:ext cx="646331" cy="369332"/>
          </a:xfrm>
          <a:prstGeom prst="rect">
            <a:avLst/>
          </a:prstGeom>
          <a:noFill/>
        </p:spPr>
        <p:txBody>
          <a:bodyPr wrap="none" rtlCol="0">
            <a:spAutoFit/>
          </a:bodyPr>
          <a:lstStyle/>
          <a:p>
            <a:r>
              <a:rPr lang="en-GB" dirty="0" smtClean="0">
                <a:latin typeface="Ubuntu Mono" panose="020B0509030602030204" pitchFamily="49" charset="0"/>
              </a:rPr>
              <a:t>0x24</a:t>
            </a:r>
            <a:endParaRPr lang="en-GB" dirty="0">
              <a:latin typeface="Ubuntu Mono" panose="020B0509030602030204" pitchFamily="49" charset="0"/>
            </a:endParaRPr>
          </a:p>
        </p:txBody>
      </p:sp>
      <p:sp>
        <p:nvSpPr>
          <p:cNvPr id="360" name="TextBox 359"/>
          <p:cNvSpPr txBox="1"/>
          <p:nvPr/>
        </p:nvSpPr>
        <p:spPr>
          <a:xfrm>
            <a:off x="3603813" y="1471174"/>
            <a:ext cx="301686" cy="369332"/>
          </a:xfrm>
          <a:prstGeom prst="rect">
            <a:avLst/>
          </a:prstGeom>
          <a:noFill/>
        </p:spPr>
        <p:txBody>
          <a:bodyPr wrap="none" rtlCol="0">
            <a:spAutoFit/>
          </a:bodyPr>
          <a:lstStyle/>
          <a:p>
            <a:r>
              <a:rPr lang="en-GB" dirty="0" smtClean="0">
                <a:latin typeface="Ubuntu Mono" panose="020B0509030602030204" pitchFamily="49" charset="0"/>
              </a:rPr>
              <a:t>2</a:t>
            </a:r>
            <a:endParaRPr lang="en-GB" dirty="0">
              <a:latin typeface="Ubuntu Mono" panose="020B0509030602030204" pitchFamily="49" charset="0"/>
            </a:endParaRPr>
          </a:p>
        </p:txBody>
      </p:sp>
      <p:sp>
        <p:nvSpPr>
          <p:cNvPr id="96" name="TextBox 95"/>
          <p:cNvSpPr txBox="1"/>
          <p:nvPr/>
        </p:nvSpPr>
        <p:spPr>
          <a:xfrm>
            <a:off x="4238118" y="3307991"/>
            <a:ext cx="646331" cy="369332"/>
          </a:xfrm>
          <a:prstGeom prst="rect">
            <a:avLst/>
          </a:prstGeom>
          <a:noFill/>
        </p:spPr>
        <p:txBody>
          <a:bodyPr wrap="none" rtlCol="0">
            <a:spAutoFit/>
          </a:bodyPr>
          <a:lstStyle/>
          <a:p>
            <a:r>
              <a:rPr lang="en-GB" dirty="0" smtClean="0">
                <a:latin typeface="Ubuntu Mono" panose="020B0509030602030204" pitchFamily="49" charset="0"/>
              </a:rPr>
              <a:t>0x59</a:t>
            </a:r>
            <a:endParaRPr lang="en-GB" dirty="0">
              <a:latin typeface="Ubuntu Mono" panose="020B0509030602030204" pitchFamily="49" charset="0"/>
            </a:endParaRPr>
          </a:p>
        </p:txBody>
      </p:sp>
    </p:spTree>
    <p:custDataLst>
      <p:tags r:id="rId1"/>
    </p:custDataLst>
    <p:extLst>
      <p:ext uri="{BB962C8B-B14F-4D97-AF65-F5344CB8AC3E}">
        <p14:creationId xmlns:p14="http://schemas.microsoft.com/office/powerpoint/2010/main" val="1008465575"/>
      </p:ext>
    </p:extLst>
  </p:cSld>
  <p:clrMapOvr>
    <a:masterClrMapping/>
  </p:clrMapOvr>
  <mc:AlternateContent xmlns:mc="http://schemas.openxmlformats.org/markup-compatibility/2006" xmlns:p14="http://schemas.microsoft.com/office/powerpoint/2010/main">
    <mc:Choice Requires="p14">
      <p:transition spd="slow" p14:dur="2000" advTm="9954"/>
    </mc:Choice>
    <mc:Fallback xmlns="">
      <p:transition spd="slow" advTm="9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59"/>
                                        </p:tgtEl>
                                        <p:attrNameLst>
                                          <p:attrName>style.visibility</p:attrName>
                                        </p:attrNameLst>
                                      </p:cBhvr>
                                      <p:to>
                                        <p:strVal val="visible"/>
                                      </p:to>
                                    </p:set>
                                    <p:anim calcmode="lin" valueType="num">
                                      <p:cBhvr additive="base">
                                        <p:cTn id="27" dur="500" fill="hold"/>
                                        <p:tgtEl>
                                          <p:spTgt spid="359"/>
                                        </p:tgtEl>
                                        <p:attrNameLst>
                                          <p:attrName>ppt_x</p:attrName>
                                        </p:attrNameLst>
                                      </p:cBhvr>
                                      <p:tavLst>
                                        <p:tav tm="0">
                                          <p:val>
                                            <p:strVal val="#ppt_x"/>
                                          </p:val>
                                        </p:tav>
                                        <p:tav tm="100000">
                                          <p:val>
                                            <p:strVal val="#ppt_x"/>
                                          </p:val>
                                        </p:tav>
                                      </p:tavLst>
                                    </p:anim>
                                    <p:anim calcmode="lin" valueType="num">
                                      <p:cBhvr additive="base">
                                        <p:cTn id="28" dur="500" fill="hold"/>
                                        <p:tgtEl>
                                          <p:spTgt spid="35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60"/>
                                        </p:tgtEl>
                                        <p:attrNameLst>
                                          <p:attrName>style.visibility</p:attrName>
                                        </p:attrNameLst>
                                      </p:cBhvr>
                                      <p:to>
                                        <p:strVal val="visible"/>
                                      </p:to>
                                    </p:set>
                                    <p:anim calcmode="lin" valueType="num">
                                      <p:cBhvr additive="base">
                                        <p:cTn id="31" dur="500" fill="hold"/>
                                        <p:tgtEl>
                                          <p:spTgt spid="360"/>
                                        </p:tgtEl>
                                        <p:attrNameLst>
                                          <p:attrName>ppt_x</p:attrName>
                                        </p:attrNameLst>
                                      </p:cBhvr>
                                      <p:tavLst>
                                        <p:tav tm="0">
                                          <p:val>
                                            <p:strVal val="#ppt_x"/>
                                          </p:val>
                                        </p:tav>
                                        <p:tav tm="100000">
                                          <p:val>
                                            <p:strVal val="#ppt_x"/>
                                          </p:val>
                                        </p:tav>
                                      </p:tavLst>
                                    </p:anim>
                                    <p:anim calcmode="lin" valueType="num">
                                      <p:cBhvr additive="base">
                                        <p:cTn id="32" dur="500" fill="hold"/>
                                        <p:tgtEl>
                                          <p:spTgt spid="36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fade">
                                      <p:cBhvr>
                                        <p:cTn id="42" dur="500"/>
                                        <p:tgtEl>
                                          <p:spTgt spid="127"/>
                                        </p:tgtEl>
                                      </p:cBhvr>
                                    </p:animEffect>
                                  </p:childTnLst>
                                </p:cTn>
                              </p:par>
                              <p:par>
                                <p:cTn id="43" presetID="10" presetClass="entr" presetSubtype="0" fill="hold" nodeType="withEffect">
                                  <p:stCondLst>
                                    <p:cond delay="0"/>
                                  </p:stCondLst>
                                  <p:childTnLst>
                                    <p:set>
                                      <p:cBhvr>
                                        <p:cTn id="44" dur="1" fill="hold">
                                          <p:stCondLst>
                                            <p:cond delay="0"/>
                                          </p:stCondLst>
                                        </p:cTn>
                                        <p:tgtEl>
                                          <p:spTgt spid="130"/>
                                        </p:tgtEl>
                                        <p:attrNameLst>
                                          <p:attrName>style.visibility</p:attrName>
                                        </p:attrNameLst>
                                      </p:cBhvr>
                                      <p:to>
                                        <p:strVal val="visible"/>
                                      </p:to>
                                    </p:set>
                                    <p:animEffect transition="in" filter="fade">
                                      <p:cBhvr>
                                        <p:cTn id="45" dur="500"/>
                                        <p:tgtEl>
                                          <p:spTgt spid="13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4.79167E-6 4.81481E-6 L -0.15091 0.203 " pathEditMode="relative" rAng="0" ptsTypes="AA">
                                      <p:cBhvr>
                                        <p:cTn id="49" dur="500" fill="hold"/>
                                        <p:tgtEl>
                                          <p:spTgt spid="359"/>
                                        </p:tgtEl>
                                        <p:attrNameLst>
                                          <p:attrName>ppt_x</p:attrName>
                                          <p:attrName>ppt_y</p:attrName>
                                        </p:attrNameLst>
                                      </p:cBhvr>
                                      <p:rCtr x="-7552" y="10139"/>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2">
                                            <p:txEl>
                                              <p:pRg st="0" end="0"/>
                                            </p:txEl>
                                          </p:spTgt>
                                        </p:tgtEl>
                                        <p:attrNameLst>
                                          <p:attrName>style.visibility</p:attrName>
                                        </p:attrNameLst>
                                      </p:cBhvr>
                                      <p:to>
                                        <p:strVal val="visible"/>
                                      </p:to>
                                    </p:set>
                                    <p:animEffect transition="in" filter="fade">
                                      <p:cBhvr>
                                        <p:cTn id="54" dur="500"/>
                                        <p:tgtEl>
                                          <p:spTgt spid="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43" grpId="0"/>
      <p:bldP spid="145" grpId="0"/>
      <p:bldP spid="12" grpId="0"/>
      <p:bldP spid="127" grpId="0" animBg="1"/>
      <p:bldP spid="359" grpId="0"/>
      <p:bldP spid="359" grpId="1"/>
      <p:bldP spid="360"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56531" y="2703516"/>
            <a:ext cx="2042602" cy="1828319"/>
            <a:chOff x="910324" y="2725795"/>
            <a:chExt cx="2042602" cy="1828319"/>
          </a:xfrm>
        </p:grpSpPr>
        <p:sp>
          <p:nvSpPr>
            <p:cNvPr id="312" name="Rectangle 311"/>
            <p:cNvSpPr/>
            <p:nvPr/>
          </p:nvSpPr>
          <p:spPr>
            <a:xfrm>
              <a:off x="910324" y="2725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13" name="Rectangle 312"/>
            <p:cNvSpPr/>
            <p:nvPr/>
          </p:nvSpPr>
          <p:spPr>
            <a:xfrm>
              <a:off x="1611001"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14" name="Rectangle 313"/>
            <p:cNvSpPr/>
            <p:nvPr/>
          </p:nvSpPr>
          <p:spPr>
            <a:xfrm>
              <a:off x="1945907"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15" name="Rectangle 314"/>
            <p:cNvSpPr/>
            <p:nvPr/>
          </p:nvSpPr>
          <p:spPr>
            <a:xfrm>
              <a:off x="2281580"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16" name="Rectangle 315"/>
            <p:cNvSpPr/>
            <p:nvPr/>
          </p:nvSpPr>
          <p:spPr>
            <a:xfrm>
              <a:off x="2617253"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05" name="Rectangle 304"/>
            <p:cNvSpPr/>
            <p:nvPr/>
          </p:nvSpPr>
          <p:spPr>
            <a:xfrm>
              <a:off x="910324" y="2954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06" name="Rectangle 305"/>
            <p:cNvSpPr/>
            <p:nvPr/>
          </p:nvSpPr>
          <p:spPr>
            <a:xfrm>
              <a:off x="1611001"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07" name="Rectangle 306"/>
            <p:cNvSpPr/>
            <p:nvPr/>
          </p:nvSpPr>
          <p:spPr>
            <a:xfrm>
              <a:off x="1945907"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08" name="Rectangle 307"/>
            <p:cNvSpPr/>
            <p:nvPr/>
          </p:nvSpPr>
          <p:spPr>
            <a:xfrm>
              <a:off x="2281580"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09" name="Rectangle 308"/>
            <p:cNvSpPr/>
            <p:nvPr/>
          </p:nvSpPr>
          <p:spPr>
            <a:xfrm>
              <a:off x="2617253"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98" name="Rectangle 297"/>
            <p:cNvSpPr/>
            <p:nvPr/>
          </p:nvSpPr>
          <p:spPr>
            <a:xfrm>
              <a:off x="910324" y="3182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99" name="Rectangle 298"/>
            <p:cNvSpPr/>
            <p:nvPr/>
          </p:nvSpPr>
          <p:spPr>
            <a:xfrm>
              <a:off x="1611001"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00" name="Rectangle 299"/>
            <p:cNvSpPr/>
            <p:nvPr/>
          </p:nvSpPr>
          <p:spPr>
            <a:xfrm>
              <a:off x="1945907"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01" name="Rectangle 300"/>
            <p:cNvSpPr/>
            <p:nvPr/>
          </p:nvSpPr>
          <p:spPr>
            <a:xfrm>
              <a:off x="2281580"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302" name="Rectangle 301"/>
            <p:cNvSpPr/>
            <p:nvPr/>
          </p:nvSpPr>
          <p:spPr>
            <a:xfrm>
              <a:off x="2617253"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91" name="Rectangle 290"/>
            <p:cNvSpPr/>
            <p:nvPr/>
          </p:nvSpPr>
          <p:spPr>
            <a:xfrm>
              <a:off x="910324" y="34115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92" name="Rectangle 291"/>
            <p:cNvSpPr/>
            <p:nvPr/>
          </p:nvSpPr>
          <p:spPr>
            <a:xfrm>
              <a:off x="1611001"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93" name="Rectangle 292"/>
            <p:cNvSpPr/>
            <p:nvPr/>
          </p:nvSpPr>
          <p:spPr>
            <a:xfrm>
              <a:off x="1945907"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94" name="Rectangle 293"/>
            <p:cNvSpPr/>
            <p:nvPr/>
          </p:nvSpPr>
          <p:spPr>
            <a:xfrm>
              <a:off x="2281580"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95" name="Rectangle 294"/>
            <p:cNvSpPr/>
            <p:nvPr/>
          </p:nvSpPr>
          <p:spPr>
            <a:xfrm>
              <a:off x="2617253"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84" name="Rectangle 283"/>
            <p:cNvSpPr/>
            <p:nvPr/>
          </p:nvSpPr>
          <p:spPr>
            <a:xfrm>
              <a:off x="910324" y="36401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85" name="Rectangle 284"/>
            <p:cNvSpPr/>
            <p:nvPr/>
          </p:nvSpPr>
          <p:spPr>
            <a:xfrm>
              <a:off x="1611001"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86" name="Rectangle 285"/>
            <p:cNvSpPr/>
            <p:nvPr/>
          </p:nvSpPr>
          <p:spPr>
            <a:xfrm>
              <a:off x="1945907"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87" name="Rectangle 286"/>
            <p:cNvSpPr/>
            <p:nvPr/>
          </p:nvSpPr>
          <p:spPr>
            <a:xfrm>
              <a:off x="2281580"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88" name="Rectangle 287"/>
            <p:cNvSpPr/>
            <p:nvPr/>
          </p:nvSpPr>
          <p:spPr>
            <a:xfrm>
              <a:off x="2617253"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7" name="Rectangle 276"/>
            <p:cNvSpPr/>
            <p:nvPr/>
          </p:nvSpPr>
          <p:spPr>
            <a:xfrm>
              <a:off x="910324" y="3868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8" name="Rectangle 277"/>
            <p:cNvSpPr/>
            <p:nvPr/>
          </p:nvSpPr>
          <p:spPr>
            <a:xfrm>
              <a:off x="1611001"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9" name="Rectangle 278"/>
            <p:cNvSpPr/>
            <p:nvPr/>
          </p:nvSpPr>
          <p:spPr>
            <a:xfrm>
              <a:off x="1945907"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80" name="Rectangle 279"/>
            <p:cNvSpPr/>
            <p:nvPr/>
          </p:nvSpPr>
          <p:spPr>
            <a:xfrm>
              <a:off x="2281580"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81" name="Rectangle 280"/>
            <p:cNvSpPr/>
            <p:nvPr/>
          </p:nvSpPr>
          <p:spPr>
            <a:xfrm>
              <a:off x="2617253"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0" name="Rectangle 269"/>
            <p:cNvSpPr/>
            <p:nvPr/>
          </p:nvSpPr>
          <p:spPr>
            <a:xfrm>
              <a:off x="910324" y="4097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1" name="Rectangle 270"/>
            <p:cNvSpPr/>
            <p:nvPr/>
          </p:nvSpPr>
          <p:spPr>
            <a:xfrm>
              <a:off x="1611001"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2" name="Rectangle 271"/>
            <p:cNvSpPr/>
            <p:nvPr/>
          </p:nvSpPr>
          <p:spPr>
            <a:xfrm>
              <a:off x="1945907"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3" name="Rectangle 272"/>
            <p:cNvSpPr/>
            <p:nvPr/>
          </p:nvSpPr>
          <p:spPr>
            <a:xfrm>
              <a:off x="2281580"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74" name="Rectangle 273"/>
            <p:cNvSpPr/>
            <p:nvPr/>
          </p:nvSpPr>
          <p:spPr>
            <a:xfrm>
              <a:off x="2617253"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4" name="Rectangle 253"/>
            <p:cNvSpPr/>
            <p:nvPr/>
          </p:nvSpPr>
          <p:spPr>
            <a:xfrm>
              <a:off x="910324" y="4325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5" name="Rectangle 254"/>
            <p:cNvSpPr/>
            <p:nvPr/>
          </p:nvSpPr>
          <p:spPr>
            <a:xfrm>
              <a:off x="1611001"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6" name="Rectangle 255"/>
            <p:cNvSpPr/>
            <p:nvPr/>
          </p:nvSpPr>
          <p:spPr>
            <a:xfrm>
              <a:off x="1945907"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59" name="Rectangle 258"/>
            <p:cNvSpPr/>
            <p:nvPr/>
          </p:nvSpPr>
          <p:spPr>
            <a:xfrm>
              <a:off x="2281580"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260" name="Rectangle 259"/>
            <p:cNvSpPr/>
            <p:nvPr/>
          </p:nvSpPr>
          <p:spPr>
            <a:xfrm>
              <a:off x="2617253"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grpSp>
      <p:grpSp>
        <p:nvGrpSpPr>
          <p:cNvPr id="3" name="Group 2"/>
          <p:cNvGrpSpPr/>
          <p:nvPr/>
        </p:nvGrpSpPr>
        <p:grpSpPr>
          <a:xfrm>
            <a:off x="4198636" y="2703516"/>
            <a:ext cx="2042602" cy="1828319"/>
            <a:chOff x="3852429" y="2725795"/>
            <a:chExt cx="2042602" cy="1828319"/>
          </a:xfrm>
        </p:grpSpPr>
        <p:sp>
          <p:nvSpPr>
            <p:cNvPr id="319" name="Rectangle 318"/>
            <p:cNvSpPr/>
            <p:nvPr/>
          </p:nvSpPr>
          <p:spPr>
            <a:xfrm>
              <a:off x="3852429" y="2725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p:cNvSpPr/>
            <p:nvPr/>
          </p:nvSpPr>
          <p:spPr>
            <a:xfrm>
              <a:off x="4553106"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Rectangle 320"/>
            <p:cNvSpPr/>
            <p:nvPr/>
          </p:nvSpPr>
          <p:spPr>
            <a:xfrm>
              <a:off x="4888012"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Rectangle 321"/>
            <p:cNvSpPr/>
            <p:nvPr/>
          </p:nvSpPr>
          <p:spPr>
            <a:xfrm>
              <a:off x="5223685"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ectangle 322"/>
            <p:cNvSpPr/>
            <p:nvPr/>
          </p:nvSpPr>
          <p:spPr>
            <a:xfrm>
              <a:off x="5559358" y="2725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p:cNvSpPr/>
            <p:nvPr/>
          </p:nvSpPr>
          <p:spPr>
            <a:xfrm>
              <a:off x="3852429" y="2954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ectangle 324"/>
            <p:cNvSpPr/>
            <p:nvPr/>
          </p:nvSpPr>
          <p:spPr>
            <a:xfrm>
              <a:off x="4553106"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325"/>
            <p:cNvSpPr/>
            <p:nvPr/>
          </p:nvSpPr>
          <p:spPr>
            <a:xfrm>
              <a:off x="4888012"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p:cNvSpPr/>
            <p:nvPr/>
          </p:nvSpPr>
          <p:spPr>
            <a:xfrm>
              <a:off x="5223685"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327"/>
            <p:cNvSpPr/>
            <p:nvPr/>
          </p:nvSpPr>
          <p:spPr>
            <a:xfrm>
              <a:off x="5559358" y="2954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328"/>
            <p:cNvSpPr/>
            <p:nvPr/>
          </p:nvSpPr>
          <p:spPr>
            <a:xfrm>
              <a:off x="3852429" y="3182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le 329"/>
            <p:cNvSpPr/>
            <p:nvPr/>
          </p:nvSpPr>
          <p:spPr>
            <a:xfrm>
              <a:off x="4553106"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Rectangle 330"/>
            <p:cNvSpPr/>
            <p:nvPr/>
          </p:nvSpPr>
          <p:spPr>
            <a:xfrm>
              <a:off x="4888012"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Rectangle 331"/>
            <p:cNvSpPr/>
            <p:nvPr/>
          </p:nvSpPr>
          <p:spPr>
            <a:xfrm>
              <a:off x="5223685"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Rectangle 332"/>
            <p:cNvSpPr/>
            <p:nvPr/>
          </p:nvSpPr>
          <p:spPr>
            <a:xfrm>
              <a:off x="5559358" y="3182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Rectangle 333"/>
            <p:cNvSpPr/>
            <p:nvPr/>
          </p:nvSpPr>
          <p:spPr>
            <a:xfrm>
              <a:off x="3852429" y="34115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Rectangle 334"/>
            <p:cNvSpPr/>
            <p:nvPr/>
          </p:nvSpPr>
          <p:spPr>
            <a:xfrm>
              <a:off x="4553106"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Rectangle 335"/>
            <p:cNvSpPr/>
            <p:nvPr/>
          </p:nvSpPr>
          <p:spPr>
            <a:xfrm>
              <a:off x="4888012"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Rectangle 336"/>
            <p:cNvSpPr/>
            <p:nvPr/>
          </p:nvSpPr>
          <p:spPr>
            <a:xfrm>
              <a:off x="5223685"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Rectangle 337"/>
            <p:cNvSpPr/>
            <p:nvPr/>
          </p:nvSpPr>
          <p:spPr>
            <a:xfrm>
              <a:off x="5559358" y="34115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Rectangle 338"/>
            <p:cNvSpPr/>
            <p:nvPr/>
          </p:nvSpPr>
          <p:spPr>
            <a:xfrm>
              <a:off x="3852429" y="36401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Rectangle 339"/>
            <p:cNvSpPr/>
            <p:nvPr/>
          </p:nvSpPr>
          <p:spPr>
            <a:xfrm>
              <a:off x="4553106"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Rectangle 340"/>
            <p:cNvSpPr/>
            <p:nvPr/>
          </p:nvSpPr>
          <p:spPr>
            <a:xfrm>
              <a:off x="4888012"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Rectangle 341"/>
            <p:cNvSpPr/>
            <p:nvPr/>
          </p:nvSpPr>
          <p:spPr>
            <a:xfrm>
              <a:off x="5223685"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Rectangle 342"/>
            <p:cNvSpPr/>
            <p:nvPr/>
          </p:nvSpPr>
          <p:spPr>
            <a:xfrm>
              <a:off x="5559358" y="36401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Rectangle 343"/>
            <p:cNvSpPr/>
            <p:nvPr/>
          </p:nvSpPr>
          <p:spPr>
            <a:xfrm>
              <a:off x="3852429" y="38687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Rectangle 344"/>
            <p:cNvSpPr/>
            <p:nvPr/>
          </p:nvSpPr>
          <p:spPr>
            <a:xfrm>
              <a:off x="4553106"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p:cNvSpPr/>
            <p:nvPr/>
          </p:nvSpPr>
          <p:spPr>
            <a:xfrm>
              <a:off x="4888012"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p:cNvSpPr/>
            <p:nvPr/>
          </p:nvSpPr>
          <p:spPr>
            <a:xfrm>
              <a:off x="5223685"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Rectangle 347"/>
            <p:cNvSpPr/>
            <p:nvPr/>
          </p:nvSpPr>
          <p:spPr>
            <a:xfrm>
              <a:off x="5559358" y="38687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p:cNvSpPr/>
            <p:nvPr/>
          </p:nvSpPr>
          <p:spPr>
            <a:xfrm>
              <a:off x="3852429" y="40973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Rectangle 349"/>
            <p:cNvSpPr/>
            <p:nvPr/>
          </p:nvSpPr>
          <p:spPr>
            <a:xfrm>
              <a:off x="4553106"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Rectangle 350"/>
            <p:cNvSpPr/>
            <p:nvPr/>
          </p:nvSpPr>
          <p:spPr>
            <a:xfrm>
              <a:off x="4888012"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Rectangle 351"/>
            <p:cNvSpPr/>
            <p:nvPr/>
          </p:nvSpPr>
          <p:spPr>
            <a:xfrm>
              <a:off x="5223685"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Rectangle 352"/>
            <p:cNvSpPr/>
            <p:nvPr/>
          </p:nvSpPr>
          <p:spPr>
            <a:xfrm>
              <a:off x="5559358" y="40973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Rectangle 353"/>
            <p:cNvSpPr/>
            <p:nvPr/>
          </p:nvSpPr>
          <p:spPr>
            <a:xfrm>
              <a:off x="3852429" y="4325995"/>
              <a:ext cx="70144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Rectangle 354"/>
            <p:cNvSpPr/>
            <p:nvPr/>
          </p:nvSpPr>
          <p:spPr>
            <a:xfrm>
              <a:off x="4553106"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Rectangle 355"/>
            <p:cNvSpPr/>
            <p:nvPr/>
          </p:nvSpPr>
          <p:spPr>
            <a:xfrm>
              <a:off x="4888012"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Rectangle 356"/>
            <p:cNvSpPr/>
            <p:nvPr/>
          </p:nvSpPr>
          <p:spPr>
            <a:xfrm>
              <a:off x="5223685"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Rectangle 357"/>
            <p:cNvSpPr/>
            <p:nvPr/>
          </p:nvSpPr>
          <p:spPr>
            <a:xfrm>
              <a:off x="5559358" y="4325995"/>
              <a:ext cx="335673" cy="2281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GB" dirty="0"/>
              <a:t>Storing MSHRs in a Set-Associative Structure</a:t>
            </a:r>
          </a:p>
        </p:txBody>
      </p:sp>
      <p:sp>
        <p:nvSpPr>
          <p:cNvPr id="4" name="Slide Number Placeholder 3"/>
          <p:cNvSpPr>
            <a:spLocks noGrp="1"/>
          </p:cNvSpPr>
          <p:nvPr>
            <p:ph type="sldNum" sz="quarter" idx="12"/>
          </p:nvPr>
        </p:nvSpPr>
        <p:spPr/>
        <p:txBody>
          <a:bodyPr/>
          <a:lstStyle/>
          <a:p>
            <a:fld id="{CA030DB0-FDFB-4B67-8BAE-BD199550D61A}" type="slidenum">
              <a:rPr lang="en-GB" smtClean="0"/>
              <a:t>9</a:t>
            </a:fld>
            <a:endParaRPr lang="en-GB"/>
          </a:p>
        </p:txBody>
      </p:sp>
      <p:sp>
        <p:nvSpPr>
          <p:cNvPr id="36" name="Rectangle 35"/>
          <p:cNvSpPr/>
          <p:nvPr/>
        </p:nvSpPr>
        <p:spPr>
          <a:xfrm>
            <a:off x="3687582" y="1529292"/>
            <a:ext cx="138113" cy="2485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buntu Mono" panose="020B0509030602030204" pitchFamily="49" charset="0"/>
            </a:endParaRPr>
          </a:p>
        </p:txBody>
      </p:sp>
      <p:sp>
        <p:nvSpPr>
          <p:cNvPr id="143" name="TextBox 142"/>
          <p:cNvSpPr txBox="1"/>
          <p:nvPr/>
        </p:nvSpPr>
        <p:spPr>
          <a:xfrm>
            <a:off x="4230013" y="3999638"/>
            <a:ext cx="646331" cy="369332"/>
          </a:xfrm>
          <a:prstGeom prst="rect">
            <a:avLst/>
          </a:prstGeom>
          <a:noFill/>
        </p:spPr>
        <p:txBody>
          <a:bodyPr wrap="none" rtlCol="0">
            <a:spAutoFit/>
          </a:bodyPr>
          <a:lstStyle/>
          <a:p>
            <a:r>
              <a:rPr lang="en-GB" dirty="0" smtClean="0">
                <a:latin typeface="Ubuntu Mono" panose="020B0509030602030204" pitchFamily="49" charset="0"/>
              </a:rPr>
              <a:t>0x87</a:t>
            </a:r>
            <a:endParaRPr lang="en-GB" dirty="0">
              <a:latin typeface="Ubuntu Mono" panose="020B0509030602030204" pitchFamily="49" charset="0"/>
            </a:endParaRPr>
          </a:p>
        </p:txBody>
      </p:sp>
      <p:sp>
        <p:nvSpPr>
          <p:cNvPr id="145" name="TextBox 144"/>
          <p:cNvSpPr txBox="1"/>
          <p:nvPr/>
        </p:nvSpPr>
        <p:spPr>
          <a:xfrm>
            <a:off x="4230013" y="2631179"/>
            <a:ext cx="646331" cy="369332"/>
          </a:xfrm>
          <a:prstGeom prst="rect">
            <a:avLst/>
          </a:prstGeom>
          <a:noFill/>
        </p:spPr>
        <p:txBody>
          <a:bodyPr wrap="none" rtlCol="0">
            <a:spAutoFit/>
          </a:bodyPr>
          <a:lstStyle/>
          <a:p>
            <a:r>
              <a:rPr lang="en-GB" dirty="0" smtClean="0">
                <a:latin typeface="Ubuntu Mono" panose="020B0509030602030204" pitchFamily="49" charset="0"/>
              </a:rPr>
              <a:t>0x46</a:t>
            </a:r>
            <a:endParaRPr lang="en-GB" dirty="0">
              <a:latin typeface="Ubuntu Mono" panose="020B0509030602030204" pitchFamily="49" charset="0"/>
            </a:endParaRPr>
          </a:p>
        </p:txBody>
      </p:sp>
      <p:sp>
        <p:nvSpPr>
          <p:cNvPr id="12" name="TextBox 11"/>
          <p:cNvSpPr txBox="1"/>
          <p:nvPr/>
        </p:nvSpPr>
        <p:spPr>
          <a:xfrm>
            <a:off x="1289697" y="3314316"/>
            <a:ext cx="646331" cy="369332"/>
          </a:xfrm>
          <a:prstGeom prst="rect">
            <a:avLst/>
          </a:prstGeom>
          <a:noFill/>
        </p:spPr>
        <p:txBody>
          <a:bodyPr wrap="none" rtlCol="0">
            <a:spAutoFit/>
          </a:bodyPr>
          <a:lstStyle/>
          <a:p>
            <a:r>
              <a:rPr lang="en-GB" dirty="0" smtClean="0">
                <a:latin typeface="Ubuntu Mono" panose="020B0509030602030204" pitchFamily="49" charset="0"/>
              </a:rPr>
              <a:t>0x10</a:t>
            </a:r>
            <a:endParaRPr lang="en-GB" dirty="0">
              <a:latin typeface="Ubuntu Mono" panose="020B0509030602030204" pitchFamily="49" charset="0"/>
            </a:endParaRPr>
          </a:p>
        </p:txBody>
      </p:sp>
      <p:pic>
        <p:nvPicPr>
          <p:cNvPr id="262" name="Picture 261" descr="Clipart - &lt;strong&gt;Boom&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365" y="5038816"/>
            <a:ext cx="2695300" cy="1682659"/>
          </a:xfrm>
          <a:prstGeom prst="rect">
            <a:avLst/>
          </a:prstGeom>
        </p:spPr>
      </p:pic>
      <p:sp>
        <p:nvSpPr>
          <p:cNvPr id="127" name="Freeform 126"/>
          <p:cNvSpPr/>
          <p:nvPr/>
        </p:nvSpPr>
        <p:spPr>
          <a:xfrm>
            <a:off x="1036320" y="1775460"/>
            <a:ext cx="2727960" cy="1686560"/>
          </a:xfrm>
          <a:custGeom>
            <a:avLst/>
            <a:gdLst>
              <a:gd name="connsiteX0" fmla="*/ 2727960 w 2727960"/>
              <a:gd name="connsiteY0" fmla="*/ 0 h 1280160"/>
              <a:gd name="connsiteX1" fmla="*/ 2727960 w 2727960"/>
              <a:gd name="connsiteY1" fmla="*/ 464820 h 1280160"/>
              <a:gd name="connsiteX2" fmla="*/ 0 w 2727960"/>
              <a:gd name="connsiteY2" fmla="*/ 464820 h 1280160"/>
              <a:gd name="connsiteX3" fmla="*/ 0 w 2727960"/>
              <a:gd name="connsiteY3" fmla="*/ 1280160 h 1280160"/>
              <a:gd name="connsiteX4" fmla="*/ 220980 w 2727960"/>
              <a:gd name="connsiteY4" fmla="*/ 1280160 h 1280160"/>
              <a:gd name="connsiteX0" fmla="*/ 2727960 w 2727960"/>
              <a:gd name="connsiteY0" fmla="*/ 0 h 1686560"/>
              <a:gd name="connsiteX1" fmla="*/ 2727960 w 2727960"/>
              <a:gd name="connsiteY1" fmla="*/ 464820 h 1686560"/>
              <a:gd name="connsiteX2" fmla="*/ 0 w 2727960"/>
              <a:gd name="connsiteY2" fmla="*/ 464820 h 1686560"/>
              <a:gd name="connsiteX3" fmla="*/ 0 w 2727960"/>
              <a:gd name="connsiteY3" fmla="*/ 1280160 h 1686560"/>
              <a:gd name="connsiteX4" fmla="*/ 214630 w 2727960"/>
              <a:gd name="connsiteY4" fmla="*/ 1686560 h 1686560"/>
              <a:gd name="connsiteX0" fmla="*/ 2727960 w 2727960"/>
              <a:gd name="connsiteY0" fmla="*/ 0 h 1686560"/>
              <a:gd name="connsiteX1" fmla="*/ 2727960 w 2727960"/>
              <a:gd name="connsiteY1" fmla="*/ 464820 h 1686560"/>
              <a:gd name="connsiteX2" fmla="*/ 0 w 2727960"/>
              <a:gd name="connsiteY2" fmla="*/ 464820 h 1686560"/>
              <a:gd name="connsiteX3" fmla="*/ 6350 w 2727960"/>
              <a:gd name="connsiteY3" fmla="*/ 1686560 h 1686560"/>
              <a:gd name="connsiteX4" fmla="*/ 214630 w 2727960"/>
              <a:gd name="connsiteY4" fmla="*/ 1686560 h 1686560"/>
              <a:gd name="connsiteX0" fmla="*/ 2727960 w 2727960"/>
              <a:gd name="connsiteY0" fmla="*/ 0 h 1686560"/>
              <a:gd name="connsiteX1" fmla="*/ 2727960 w 2727960"/>
              <a:gd name="connsiteY1" fmla="*/ 464820 h 1686560"/>
              <a:gd name="connsiteX2" fmla="*/ 0 w 2727960"/>
              <a:gd name="connsiteY2" fmla="*/ 464820 h 1686560"/>
              <a:gd name="connsiteX3" fmla="*/ 6350 w 2727960"/>
              <a:gd name="connsiteY3" fmla="*/ 1686560 h 1686560"/>
              <a:gd name="connsiteX4" fmla="*/ 214630 w 2727960"/>
              <a:gd name="connsiteY4" fmla="*/ 1686560 h 168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7960" h="1686560">
                <a:moveTo>
                  <a:pt x="2727960" y="0"/>
                </a:moveTo>
                <a:lnTo>
                  <a:pt x="2727960" y="464820"/>
                </a:lnTo>
                <a:lnTo>
                  <a:pt x="0" y="464820"/>
                </a:lnTo>
                <a:cubicBezTo>
                  <a:pt x="2117" y="872067"/>
                  <a:pt x="4233" y="1279313"/>
                  <a:pt x="6350" y="1686560"/>
                </a:cubicBezTo>
                <a:lnTo>
                  <a:pt x="214630" y="1686560"/>
                </a:lnTo>
              </a:path>
            </a:pathLst>
          </a:custGeom>
          <a:ln w="19050">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GB">
              <a:latin typeface="Ubuntu Mono" panose="020B0509030602030204" pitchFamily="49" charset="0"/>
            </a:endParaRPr>
          </a:p>
        </p:txBody>
      </p:sp>
      <p:cxnSp>
        <p:nvCxnSpPr>
          <p:cNvPr id="130" name="Elbow Connector 129"/>
          <p:cNvCxnSpPr>
            <a:stCxn id="127" idx="1"/>
            <a:endCxn id="334" idx="1"/>
          </p:cNvCxnSpPr>
          <p:nvPr/>
        </p:nvCxnSpPr>
        <p:spPr>
          <a:xfrm>
            <a:off x="3764280" y="2240280"/>
            <a:ext cx="434356" cy="1263096"/>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sp>
        <p:nvSpPr>
          <p:cNvPr id="359" name="TextBox 358"/>
          <p:cNvSpPr txBox="1"/>
          <p:nvPr/>
        </p:nvSpPr>
        <p:spPr>
          <a:xfrm>
            <a:off x="3148220" y="1471174"/>
            <a:ext cx="651140" cy="369332"/>
          </a:xfrm>
          <a:prstGeom prst="rect">
            <a:avLst/>
          </a:prstGeom>
          <a:noFill/>
        </p:spPr>
        <p:txBody>
          <a:bodyPr wrap="none" rtlCol="0">
            <a:spAutoFit/>
          </a:bodyPr>
          <a:lstStyle/>
          <a:p>
            <a:r>
              <a:rPr lang="en-GB" dirty="0" smtClean="0">
                <a:latin typeface="Ubuntu Mono" panose="020B0509030602030204" pitchFamily="49" charset="0"/>
              </a:rPr>
              <a:t>0xA3</a:t>
            </a:r>
            <a:endParaRPr lang="en-GB" dirty="0">
              <a:latin typeface="Ubuntu Mono" panose="020B0509030602030204" pitchFamily="49" charset="0"/>
            </a:endParaRPr>
          </a:p>
        </p:txBody>
      </p:sp>
      <p:sp>
        <p:nvSpPr>
          <p:cNvPr id="360" name="TextBox 359"/>
          <p:cNvSpPr txBox="1"/>
          <p:nvPr/>
        </p:nvSpPr>
        <p:spPr>
          <a:xfrm>
            <a:off x="3603813" y="1471174"/>
            <a:ext cx="301686" cy="369332"/>
          </a:xfrm>
          <a:prstGeom prst="rect">
            <a:avLst/>
          </a:prstGeom>
          <a:noFill/>
        </p:spPr>
        <p:txBody>
          <a:bodyPr wrap="none" rtlCol="0">
            <a:spAutoFit/>
          </a:bodyPr>
          <a:lstStyle/>
          <a:p>
            <a:r>
              <a:rPr lang="en-GB" dirty="0" smtClean="0">
                <a:latin typeface="Ubuntu Mono" panose="020B0509030602030204" pitchFamily="49" charset="0"/>
              </a:rPr>
              <a:t>4</a:t>
            </a:r>
            <a:endParaRPr lang="en-GB" dirty="0">
              <a:latin typeface="Ubuntu Mono" panose="020B0509030602030204" pitchFamily="49" charset="0"/>
            </a:endParaRPr>
          </a:p>
        </p:txBody>
      </p:sp>
      <p:sp>
        <p:nvSpPr>
          <p:cNvPr id="106" name="TextBox 105"/>
          <p:cNvSpPr txBox="1"/>
          <p:nvPr/>
        </p:nvSpPr>
        <p:spPr>
          <a:xfrm>
            <a:off x="1303048" y="2861509"/>
            <a:ext cx="646331" cy="369332"/>
          </a:xfrm>
          <a:prstGeom prst="rect">
            <a:avLst/>
          </a:prstGeom>
          <a:noFill/>
        </p:spPr>
        <p:txBody>
          <a:bodyPr wrap="none" rtlCol="0">
            <a:spAutoFit/>
          </a:bodyPr>
          <a:lstStyle/>
          <a:p>
            <a:r>
              <a:rPr lang="en-GB" dirty="0" smtClean="0">
                <a:latin typeface="Ubuntu Mono" panose="020B0509030602030204" pitchFamily="49" charset="0"/>
              </a:rPr>
              <a:t>0x24</a:t>
            </a:r>
            <a:endParaRPr lang="en-GB" dirty="0">
              <a:latin typeface="Ubuntu Mono" panose="020B0509030602030204" pitchFamily="49" charset="0"/>
            </a:endParaRPr>
          </a:p>
        </p:txBody>
      </p:sp>
      <p:sp>
        <p:nvSpPr>
          <p:cNvPr id="108" name="TextBox 107"/>
          <p:cNvSpPr txBox="1"/>
          <p:nvPr/>
        </p:nvSpPr>
        <p:spPr>
          <a:xfrm>
            <a:off x="4238118" y="3307991"/>
            <a:ext cx="646331" cy="369332"/>
          </a:xfrm>
          <a:prstGeom prst="rect">
            <a:avLst/>
          </a:prstGeom>
          <a:noFill/>
        </p:spPr>
        <p:txBody>
          <a:bodyPr wrap="none" rtlCol="0">
            <a:spAutoFit/>
          </a:bodyPr>
          <a:lstStyle/>
          <a:p>
            <a:r>
              <a:rPr lang="en-GB" dirty="0" smtClean="0">
                <a:latin typeface="Ubuntu Mono" panose="020B0509030602030204" pitchFamily="49" charset="0"/>
              </a:rPr>
              <a:t>0x59</a:t>
            </a:r>
            <a:endParaRPr lang="en-GB" dirty="0">
              <a:latin typeface="Ubuntu Mono" panose="020B0509030602030204" pitchFamily="49" charset="0"/>
            </a:endParaRPr>
          </a:p>
        </p:txBody>
      </p:sp>
      <p:sp>
        <p:nvSpPr>
          <p:cNvPr id="109" name="Content Placeholder 131"/>
          <p:cNvSpPr>
            <a:spLocks noGrp="1"/>
          </p:cNvSpPr>
          <p:nvPr>
            <p:ph sz="half" idx="4294967295"/>
          </p:nvPr>
        </p:nvSpPr>
        <p:spPr>
          <a:xfrm>
            <a:off x="6387106" y="1825625"/>
            <a:ext cx="4966693" cy="4351338"/>
          </a:xfrm>
          <a:prstGeom prst="rect">
            <a:avLst/>
          </a:prstGeom>
        </p:spPr>
        <p:txBody>
          <a:bodyPr>
            <a:normAutofit/>
          </a:bodyPr>
          <a:lstStyle/>
          <a:p>
            <a:r>
              <a:rPr lang="en-GB" dirty="0" smtClean="0"/>
              <a:t>Use abundant BRAM efficiently</a:t>
            </a:r>
          </a:p>
          <a:p>
            <a:r>
              <a:rPr lang="en-GB" dirty="0" smtClean="0"/>
              <a:t>Collisions?</a:t>
            </a:r>
          </a:p>
          <a:p>
            <a:pPr lvl="1"/>
            <a:r>
              <a:rPr lang="en-GB" dirty="0" smtClean="0"/>
              <a:t>Stall until deallocation of colliding entry</a:t>
            </a:r>
          </a:p>
          <a:p>
            <a:pPr marL="0" indent="0">
              <a:buNone/>
            </a:pPr>
            <a:r>
              <a:rPr lang="en-GB" dirty="0" smtClean="0"/>
              <a:t>→ Low load factor</a:t>
            </a:r>
          </a:p>
          <a:p>
            <a:pPr marL="0" indent="0">
              <a:buNone/>
            </a:pPr>
            <a:r>
              <a:rPr lang="en-GB" dirty="0" smtClean="0"/>
              <a:t>(25% </a:t>
            </a:r>
            <a:r>
              <a:rPr lang="en-GB" dirty="0" err="1" smtClean="0"/>
              <a:t>avg</a:t>
            </a:r>
            <a:r>
              <a:rPr lang="en-GB" dirty="0" smtClean="0"/>
              <a:t>, 40% peak with 4 ways)</a:t>
            </a:r>
          </a:p>
          <a:p>
            <a:pPr marL="0" indent="0">
              <a:buNone/>
            </a:pPr>
            <a:endParaRPr lang="en-GB" dirty="0"/>
          </a:p>
          <a:p>
            <a:pPr marL="0" indent="0">
              <a:buNone/>
            </a:pPr>
            <a:r>
              <a:rPr lang="en-GB" sz="3200" b="1" dirty="0" smtClean="0"/>
              <a:t>Solution: cuckoo hashing</a:t>
            </a:r>
          </a:p>
        </p:txBody>
      </p:sp>
      <p:sp>
        <p:nvSpPr>
          <p:cNvPr id="98" name="Rectangle 97"/>
          <p:cNvSpPr/>
          <p:nvPr/>
        </p:nvSpPr>
        <p:spPr>
          <a:xfrm>
            <a:off x="1220437" y="3370734"/>
            <a:ext cx="2160985" cy="2964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4153187" y="3370734"/>
            <a:ext cx="2160985" cy="2964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433667327"/>
      </p:ext>
    </p:extLst>
  </p:cSld>
  <p:clrMapOvr>
    <a:masterClrMapping/>
  </p:clrMapOvr>
  <mc:AlternateContent xmlns:mc="http://schemas.openxmlformats.org/markup-compatibility/2006" xmlns:p14="http://schemas.microsoft.com/office/powerpoint/2010/main">
    <mc:Choice Requires="p14">
      <p:transition spd="slow" p14:dur="2000" advTm="9954"/>
    </mc:Choice>
    <mc:Fallback xmlns="">
      <p:transition spd="slow" advTm="9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500"/>
                                        <p:tgtEl>
                                          <p:spTgt spid="1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359"/>
                                        </p:tgtEl>
                                        <p:attrNameLst>
                                          <p:attrName>style.visibility</p:attrName>
                                        </p:attrNameLst>
                                      </p:cBhvr>
                                      <p:to>
                                        <p:strVal val="visible"/>
                                      </p:to>
                                    </p:set>
                                    <p:anim calcmode="lin" valueType="num">
                                      <p:cBhvr additive="base">
                                        <p:cTn id="15" dur="500" fill="hold"/>
                                        <p:tgtEl>
                                          <p:spTgt spid="359"/>
                                        </p:tgtEl>
                                        <p:attrNameLst>
                                          <p:attrName>ppt_x</p:attrName>
                                        </p:attrNameLst>
                                      </p:cBhvr>
                                      <p:tavLst>
                                        <p:tav tm="0">
                                          <p:val>
                                            <p:strVal val="#ppt_x"/>
                                          </p:val>
                                        </p:tav>
                                        <p:tav tm="100000">
                                          <p:val>
                                            <p:strVal val="#ppt_x"/>
                                          </p:val>
                                        </p:tav>
                                      </p:tavLst>
                                    </p:anim>
                                    <p:anim calcmode="lin" valueType="num">
                                      <p:cBhvr additive="base">
                                        <p:cTn id="16" dur="500" fill="hold"/>
                                        <p:tgtEl>
                                          <p:spTgt spid="3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60"/>
                                        </p:tgtEl>
                                        <p:attrNameLst>
                                          <p:attrName>style.visibility</p:attrName>
                                        </p:attrNameLst>
                                      </p:cBhvr>
                                      <p:to>
                                        <p:strVal val="visible"/>
                                      </p:to>
                                    </p:set>
                                    <p:anim calcmode="lin" valueType="num">
                                      <p:cBhvr additive="base">
                                        <p:cTn id="19" dur="500" fill="hold"/>
                                        <p:tgtEl>
                                          <p:spTgt spid="360"/>
                                        </p:tgtEl>
                                        <p:attrNameLst>
                                          <p:attrName>ppt_x</p:attrName>
                                        </p:attrNameLst>
                                      </p:cBhvr>
                                      <p:tavLst>
                                        <p:tav tm="0">
                                          <p:val>
                                            <p:strVal val="#ppt_x"/>
                                          </p:val>
                                        </p:tav>
                                        <p:tav tm="100000">
                                          <p:val>
                                            <p:strVal val="#ppt_x"/>
                                          </p:val>
                                        </p:tav>
                                      </p:tavLst>
                                    </p:anim>
                                    <p:anim calcmode="lin" valueType="num">
                                      <p:cBhvr additive="base">
                                        <p:cTn id="20" dur="500" fill="hold"/>
                                        <p:tgtEl>
                                          <p:spTgt spid="36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2"/>
                                        </p:tgtEl>
                                        <p:attrNameLst>
                                          <p:attrName>style.visibility</p:attrName>
                                        </p:attrNameLst>
                                      </p:cBhvr>
                                      <p:to>
                                        <p:strVal val="visible"/>
                                      </p:to>
                                    </p:set>
                                    <p:animEffect transition="in" filter="fade">
                                      <p:cBhvr>
                                        <p:cTn id="25" dur="500"/>
                                        <p:tgtEl>
                                          <p:spTgt spid="26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9">
                                            <p:txEl>
                                              <p:pRg st="1" end="1"/>
                                            </p:txEl>
                                          </p:spTgt>
                                        </p:tgtEl>
                                        <p:attrNameLst>
                                          <p:attrName>style.visibility</p:attrName>
                                        </p:attrNameLst>
                                      </p:cBhvr>
                                      <p:to>
                                        <p:strVal val="visible"/>
                                      </p:to>
                                    </p:set>
                                    <p:animEffect transition="in" filter="fade">
                                      <p:cBhvr>
                                        <p:cTn id="30" dur="500"/>
                                        <p:tgtEl>
                                          <p:spTgt spid="10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9">
                                            <p:txEl>
                                              <p:pRg st="2" end="2"/>
                                            </p:txEl>
                                          </p:spTgt>
                                        </p:tgtEl>
                                        <p:attrNameLst>
                                          <p:attrName>style.visibility</p:attrName>
                                        </p:attrNameLst>
                                      </p:cBhvr>
                                      <p:to>
                                        <p:strVal val="visible"/>
                                      </p:to>
                                    </p:set>
                                    <p:animEffect transition="in" filter="fade">
                                      <p:cBhvr>
                                        <p:cTn id="35" dur="500"/>
                                        <p:tgtEl>
                                          <p:spTgt spid="10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9">
                                            <p:txEl>
                                              <p:pRg st="3" end="3"/>
                                            </p:txEl>
                                          </p:spTgt>
                                        </p:tgtEl>
                                        <p:attrNameLst>
                                          <p:attrName>style.visibility</p:attrName>
                                        </p:attrNameLst>
                                      </p:cBhvr>
                                      <p:to>
                                        <p:strVal val="visible"/>
                                      </p:to>
                                    </p:set>
                                    <p:animEffect transition="in" filter="fade">
                                      <p:cBhvr>
                                        <p:cTn id="40" dur="500"/>
                                        <p:tgtEl>
                                          <p:spTgt spid="109">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9">
                                            <p:txEl>
                                              <p:pRg st="4" end="4"/>
                                            </p:txEl>
                                          </p:spTgt>
                                        </p:tgtEl>
                                        <p:attrNameLst>
                                          <p:attrName>style.visibility</p:attrName>
                                        </p:attrNameLst>
                                      </p:cBhvr>
                                      <p:to>
                                        <p:strVal val="visible"/>
                                      </p:to>
                                    </p:set>
                                    <p:animEffect transition="in" filter="fade">
                                      <p:cBhvr>
                                        <p:cTn id="43" dur="500"/>
                                        <p:tgtEl>
                                          <p:spTgt spid="10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par>
                                <p:cTn id="52" presetID="3" presetClass="emph" presetSubtype="2" fill="hold" grpId="1" nodeType="withEffect">
                                  <p:stCondLst>
                                    <p:cond delay="0"/>
                                  </p:stCondLst>
                                  <p:childTnLst>
                                    <p:animClr clrSpc="rgb" dir="cw">
                                      <p:cBhvr override="childStyle">
                                        <p:cTn id="53" dur="500" fill="hold"/>
                                        <p:tgtEl>
                                          <p:spTgt spid="359"/>
                                        </p:tgtEl>
                                        <p:attrNameLst>
                                          <p:attrName>style.color</p:attrName>
                                        </p:attrNameLst>
                                      </p:cBhvr>
                                      <p:to>
                                        <a:srgbClr val="FF0000"/>
                                      </p:to>
                                    </p:animClr>
                                  </p:childTnLst>
                                </p:cTn>
                              </p:par>
                              <p:par>
                                <p:cTn id="54" presetID="3" presetClass="emph" presetSubtype="2" fill="hold" grpId="1" nodeType="withEffect">
                                  <p:stCondLst>
                                    <p:cond delay="0"/>
                                  </p:stCondLst>
                                  <p:childTnLst>
                                    <p:animClr clrSpc="rgb" dir="cw">
                                      <p:cBhvr override="childStyle">
                                        <p:cTn id="55" dur="500" fill="hold"/>
                                        <p:tgtEl>
                                          <p:spTgt spid="360"/>
                                        </p:tgtEl>
                                        <p:attrNameLst>
                                          <p:attrName>style.color</p:attrName>
                                        </p:attrNameLst>
                                      </p:cBhvr>
                                      <p:to>
                                        <a:srgbClr val="FF0000"/>
                                      </p:to>
                                    </p:animClr>
                                  </p:childTnLst>
                                </p:cTn>
                              </p:par>
                              <p:par>
                                <p:cTn id="56" presetID="3" presetClass="emph" presetSubtype="2" fill="hold" grpId="0" nodeType="withEffect">
                                  <p:stCondLst>
                                    <p:cond delay="0"/>
                                  </p:stCondLst>
                                  <p:childTnLst>
                                    <p:animClr clrSpc="rgb" dir="cw">
                                      <p:cBhvr override="childStyle">
                                        <p:cTn id="57" dur="500" fill="hold"/>
                                        <p:tgtEl>
                                          <p:spTgt spid="12"/>
                                        </p:tgtEl>
                                        <p:attrNameLst>
                                          <p:attrName>style.color</p:attrName>
                                        </p:attrNameLst>
                                      </p:cBhvr>
                                      <p:to>
                                        <a:srgbClr val="FF0000"/>
                                      </p:to>
                                    </p:animClr>
                                  </p:childTnLst>
                                </p:cTn>
                              </p:par>
                              <p:par>
                                <p:cTn id="58" presetID="3" presetClass="emph" presetSubtype="2" fill="hold" grpId="0" nodeType="withEffect">
                                  <p:stCondLst>
                                    <p:cond delay="0"/>
                                  </p:stCondLst>
                                  <p:childTnLst>
                                    <p:animClr clrSpc="rgb" dir="cw">
                                      <p:cBhvr override="childStyle">
                                        <p:cTn id="59" dur="500" fill="hold"/>
                                        <p:tgtEl>
                                          <p:spTgt spid="108"/>
                                        </p:tgtEl>
                                        <p:attrNameLst>
                                          <p:attrName>style.color</p:attrName>
                                        </p:attrNameLst>
                                      </p:cBhvr>
                                      <p:to>
                                        <a:srgbClr val="FF0000"/>
                                      </p:to>
                                    </p:animClr>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9">
                                            <p:txEl>
                                              <p:pRg st="6" end="6"/>
                                            </p:txEl>
                                          </p:spTgt>
                                        </p:tgtEl>
                                        <p:attrNameLst>
                                          <p:attrName>style.visibility</p:attrName>
                                        </p:attrNameLst>
                                      </p:cBhvr>
                                      <p:to>
                                        <p:strVal val="visible"/>
                                      </p:to>
                                    </p:set>
                                    <p:animEffect transition="in" filter="fade">
                                      <p:cBhvr>
                                        <p:cTn id="64" dur="500"/>
                                        <p:tgtEl>
                                          <p:spTgt spid="1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7" grpId="0" animBg="1"/>
      <p:bldP spid="359" grpId="0"/>
      <p:bldP spid="359" grpId="1"/>
      <p:bldP spid="360" grpId="0"/>
      <p:bldP spid="360" grpId="1"/>
      <p:bldP spid="108" grpId="0"/>
      <p:bldP spid="98" grpId="0" animBg="1"/>
      <p:bldP spid="9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8.3|7.5|4.7|3.6|12.2|27.8|10.4|7.9"/>
</p:tagLst>
</file>

<file path=ppt/tags/tag10.xml><?xml version="1.0" encoding="utf-8"?>
<p:tagLst xmlns:a="http://schemas.openxmlformats.org/drawingml/2006/main" xmlns:r="http://schemas.openxmlformats.org/officeDocument/2006/relationships" xmlns:p="http://schemas.openxmlformats.org/presentationml/2006/main">
  <p:tag name="TIMING" val="|1.2|7|8.5|2.7"/>
</p:tagLst>
</file>

<file path=ppt/tags/tag11.xml><?xml version="1.0" encoding="utf-8"?>
<p:tagLst xmlns:a="http://schemas.openxmlformats.org/drawingml/2006/main" xmlns:r="http://schemas.openxmlformats.org/officeDocument/2006/relationships" xmlns:p="http://schemas.openxmlformats.org/presentationml/2006/main">
  <p:tag name="TIMING" val="|0.8|14.1|13.4|6.8"/>
</p:tagLst>
</file>

<file path=ppt/tags/tag2.xml><?xml version="1.0" encoding="utf-8"?>
<p:tagLst xmlns:a="http://schemas.openxmlformats.org/drawingml/2006/main" xmlns:r="http://schemas.openxmlformats.org/officeDocument/2006/relationships" xmlns:p="http://schemas.openxmlformats.org/presentationml/2006/main">
  <p:tag name="TIMING" val="|0.5|8.1|3.6|16|3.5|13.2|8.9"/>
</p:tagLst>
</file>

<file path=ppt/tags/tag3.xml><?xml version="1.0" encoding="utf-8"?>
<p:tagLst xmlns:a="http://schemas.openxmlformats.org/drawingml/2006/main" xmlns:r="http://schemas.openxmlformats.org/officeDocument/2006/relationships" xmlns:p="http://schemas.openxmlformats.org/presentationml/2006/main">
  <p:tag name="TIMING" val="|0.4|0.5|0.5|0.7|0.3|0.4|4.9|0.1|0.3|0.1|0.1|0.1|0.1|0.1"/>
</p:tagLst>
</file>

<file path=ppt/tags/tag4.xml><?xml version="1.0" encoding="utf-8"?>
<p:tagLst xmlns:a="http://schemas.openxmlformats.org/drawingml/2006/main" xmlns:r="http://schemas.openxmlformats.org/officeDocument/2006/relationships" xmlns:p="http://schemas.openxmlformats.org/presentationml/2006/main">
  <p:tag name="TIMING" val="|0.4|0.5|0.5|0.7|0.3|0.4|4.9|0.1|0.3|0.1|0.1|0.1|0.1|0.1"/>
</p:tagLst>
</file>

<file path=ppt/tags/tag5.xml><?xml version="1.0" encoding="utf-8"?>
<p:tagLst xmlns:a="http://schemas.openxmlformats.org/drawingml/2006/main" xmlns:r="http://schemas.openxmlformats.org/officeDocument/2006/relationships" xmlns:p="http://schemas.openxmlformats.org/presentationml/2006/main">
  <p:tag name="TIMING" val="|0.4|0.5|0.5|0.7|0.3|0.4|4.9|0.1|0.3|0.1|0.1|0.1|0.1|0.1"/>
</p:tagLst>
</file>

<file path=ppt/tags/tag6.xml><?xml version="1.0" encoding="utf-8"?>
<p:tagLst xmlns:a="http://schemas.openxmlformats.org/drawingml/2006/main" xmlns:r="http://schemas.openxmlformats.org/officeDocument/2006/relationships" xmlns:p="http://schemas.openxmlformats.org/presentationml/2006/main">
  <p:tag name="TIMING" val="|0.4|0.2|0.1|0.1|0.1|0.1|0.1"/>
</p:tagLst>
</file>

<file path=ppt/tags/tag7.xml><?xml version="1.0" encoding="utf-8"?>
<p:tagLst xmlns:a="http://schemas.openxmlformats.org/drawingml/2006/main" xmlns:r="http://schemas.openxmlformats.org/officeDocument/2006/relationships" xmlns:p="http://schemas.openxmlformats.org/presentationml/2006/main">
  <p:tag name="TIMING" val="|1.3|15.8|30|47.3|1.9"/>
</p:tagLst>
</file>

<file path=ppt/tags/tag8.xml><?xml version="1.0" encoding="utf-8"?>
<p:tagLst xmlns:a="http://schemas.openxmlformats.org/drawingml/2006/main" xmlns:r="http://schemas.openxmlformats.org/officeDocument/2006/relationships" xmlns:p="http://schemas.openxmlformats.org/presentationml/2006/main">
  <p:tag name="TIMING" val="|24.3|6.9|4.5|13.8|10.1|2.4|13.1"/>
</p:tagLst>
</file>

<file path=ppt/tags/tag9.xml><?xml version="1.0" encoding="utf-8"?>
<p:tagLst xmlns:a="http://schemas.openxmlformats.org/drawingml/2006/main" xmlns:r="http://schemas.openxmlformats.org/officeDocument/2006/relationships" xmlns:p="http://schemas.openxmlformats.org/presentationml/2006/main">
  <p:tag name="TIMING" val="|0.6|0.2|0.1|0.1|0.1|0.1|0.1|0.1|0.4|0.4|0.6|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15320</TotalTime>
  <Words>2866</Words>
  <Application>Microsoft Office PowerPoint</Application>
  <PresentationFormat>Widescreen</PresentationFormat>
  <Paragraphs>732</Paragraphs>
  <Slides>46</Slides>
  <Notes>9</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Ubuntu Mono</vt:lpstr>
      <vt:lpstr>Office Theme</vt:lpstr>
      <vt:lpstr>Stop Crying Over Your Cache Miss Rate:  Handling Efficiently Thousands of Outstanding Misses in FPGAs</vt:lpstr>
      <vt:lpstr>Motivation</vt:lpstr>
      <vt:lpstr>Motivation</vt:lpstr>
      <vt:lpstr>Outline</vt:lpstr>
      <vt:lpstr>Non-Blocking Caches</vt:lpstr>
      <vt:lpstr>Outline</vt:lpstr>
      <vt:lpstr>How To Implement 1000s of MSHRs?</vt:lpstr>
      <vt:lpstr>Storing MSHRs in a Set-Associative Structure</vt:lpstr>
      <vt:lpstr>Storing MSHRs in a Set-Associative Structure</vt:lpstr>
      <vt:lpstr>Cuckoo Hashing</vt:lpstr>
      <vt:lpstr>Efficient Subentry Storage</vt:lpstr>
      <vt:lpstr>Outline</vt:lpstr>
      <vt:lpstr>MSHR-Rich Memory System General Architecture</vt:lpstr>
      <vt:lpstr>Miss Handling</vt:lpstr>
      <vt:lpstr>Miss Handling</vt:lpstr>
      <vt:lpstr>Subentry Buffer</vt:lpstr>
      <vt:lpstr>Subentry Buffer</vt:lpstr>
      <vt:lpstr>Subentry Buffer</vt:lpstr>
      <vt:lpstr>Subentry Buffer</vt:lpstr>
      <vt:lpstr>Subentry Buffer</vt:lpstr>
      <vt:lpstr>Outline</vt:lpstr>
      <vt:lpstr>Experimental Setup</vt:lpstr>
      <vt:lpstr>Compressed Sparse Row SpMV Accelerators</vt:lpstr>
      <vt:lpstr>Benchmark Matrices</vt:lpstr>
      <vt:lpstr>Outline</vt:lpstr>
      <vt:lpstr>Area – Fixed Infrastructure</vt:lpstr>
      <vt:lpstr>BRAMs vs Runtime</vt:lpstr>
      <vt:lpstr>BRAMs vs Runtime</vt:lpstr>
      <vt:lpstr>BRAMs vs Runtime</vt:lpstr>
      <vt:lpstr>BRAMs vs Runtime</vt:lpstr>
      <vt:lpstr>BRAMs vs Runtime</vt:lpstr>
      <vt:lpstr>BRAMs vs Runtime</vt:lpstr>
      <vt:lpstr>Outline</vt:lpstr>
      <vt:lpstr>Conclusions</vt:lpstr>
      <vt:lpstr>Thank you!</vt:lpstr>
      <vt:lpstr>Backup</vt:lpstr>
      <vt:lpstr>Benefits of Cuckoo Hashing</vt:lpstr>
      <vt:lpstr>Benefits of Subentry Linked Lists</vt:lpstr>
      <vt:lpstr>Irregular, Data-Dependent Access Patterns: Can We Do Something About Them?</vt:lpstr>
      <vt:lpstr>Reuse with Blocking Cache</vt:lpstr>
      <vt:lpstr>Reuse with Non-Blocking Cache</vt:lpstr>
      <vt:lpstr>Stack Distance</vt:lpstr>
      <vt:lpstr>Harnessing Locality With High Stack Distance</vt:lpstr>
      <vt:lpstr>MSHR Buffer</vt:lpstr>
      <vt:lpstr>Memory-Bound Applications</vt:lpstr>
      <vt:lpstr>Irregular, Data-Dependent Access Patterns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Crying Over Your Cache Miss Rate: Handling Efficiently Thousands of Outstanding Misses in FPGAs</dc:title>
  <dc:creator>Mikhail Asiatici</dc:creator>
  <cp:lastModifiedBy>Mikhail Asiatici</cp:lastModifiedBy>
  <cp:revision>271</cp:revision>
  <dcterms:created xsi:type="dcterms:W3CDTF">2019-01-25T14:58:27Z</dcterms:created>
  <dcterms:modified xsi:type="dcterms:W3CDTF">2019-02-26T02:17:15Z</dcterms:modified>
</cp:coreProperties>
</file>