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8"/>
  </p:notesMasterIdLst>
  <p:handoutMasterIdLst>
    <p:handoutMasterId r:id="rId39"/>
  </p:handoutMasterIdLst>
  <p:sldIdLst>
    <p:sldId id="887" r:id="rId2"/>
    <p:sldId id="913" r:id="rId3"/>
    <p:sldId id="914" r:id="rId4"/>
    <p:sldId id="920" r:id="rId5"/>
    <p:sldId id="951" r:id="rId6"/>
    <p:sldId id="950" r:id="rId7"/>
    <p:sldId id="952" r:id="rId8"/>
    <p:sldId id="922" r:id="rId9"/>
    <p:sldId id="940" r:id="rId10"/>
    <p:sldId id="941" r:id="rId11"/>
    <p:sldId id="942" r:id="rId12"/>
    <p:sldId id="923" r:id="rId13"/>
    <p:sldId id="924" r:id="rId14"/>
    <p:sldId id="915" r:id="rId15"/>
    <p:sldId id="925" r:id="rId16"/>
    <p:sldId id="916" r:id="rId17"/>
    <p:sldId id="946" r:id="rId18"/>
    <p:sldId id="949" r:id="rId19"/>
    <p:sldId id="927" r:id="rId20"/>
    <p:sldId id="953" r:id="rId21"/>
    <p:sldId id="929" r:id="rId22"/>
    <p:sldId id="930" r:id="rId23"/>
    <p:sldId id="931" r:id="rId24"/>
    <p:sldId id="917" r:id="rId25"/>
    <p:sldId id="932" r:id="rId26"/>
    <p:sldId id="933" r:id="rId27"/>
    <p:sldId id="918" r:id="rId28"/>
    <p:sldId id="934" r:id="rId29"/>
    <p:sldId id="935" r:id="rId30"/>
    <p:sldId id="936" r:id="rId31"/>
    <p:sldId id="937" r:id="rId32"/>
    <p:sldId id="938" r:id="rId33"/>
    <p:sldId id="939" r:id="rId34"/>
    <p:sldId id="919" r:id="rId35"/>
    <p:sldId id="911" r:id="rId36"/>
    <p:sldId id="888" r:id="rId37"/>
  </p:sldIdLst>
  <p:sldSz cx="10058400" cy="7772400"/>
  <p:notesSz cx="7010400" cy="92964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accent2"/>
        </a:solidFill>
        <a:latin typeface="Tahoma" panose="020B0604030504040204" pitchFamily="34" charset="0"/>
        <a:ea typeface="Gulim" panose="020B0600000101010101" pitchFamily="34" charset="-127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accent2"/>
        </a:solidFill>
        <a:latin typeface="Tahoma" panose="020B0604030504040204" pitchFamily="34" charset="0"/>
        <a:ea typeface="Gulim" panose="020B0600000101010101" pitchFamily="34" charset="-127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accent2"/>
        </a:solidFill>
        <a:latin typeface="Tahoma" panose="020B0604030504040204" pitchFamily="34" charset="0"/>
        <a:ea typeface="Gulim" panose="020B0600000101010101" pitchFamily="34" charset="-127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accent2"/>
        </a:solidFill>
        <a:latin typeface="Tahoma" panose="020B0604030504040204" pitchFamily="34" charset="0"/>
        <a:ea typeface="Gulim" panose="020B0600000101010101" pitchFamily="34" charset="-127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accent2"/>
        </a:solidFill>
        <a:latin typeface="Tahoma" panose="020B0604030504040204" pitchFamily="34" charset="0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1000" b="1" kern="1200">
        <a:solidFill>
          <a:schemeClr val="accent2"/>
        </a:solidFill>
        <a:latin typeface="Tahoma" panose="020B0604030504040204" pitchFamily="34" charset="0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sz="1000" b="1" kern="1200">
        <a:solidFill>
          <a:schemeClr val="accent2"/>
        </a:solidFill>
        <a:latin typeface="Tahoma" panose="020B0604030504040204" pitchFamily="34" charset="0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sz="1000" b="1" kern="1200">
        <a:solidFill>
          <a:schemeClr val="accent2"/>
        </a:solidFill>
        <a:latin typeface="Tahoma" panose="020B0604030504040204" pitchFamily="34" charset="0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sz="1000" b="1" kern="1200">
        <a:solidFill>
          <a:schemeClr val="accent2"/>
        </a:solidFill>
        <a:latin typeface="Tahoma" panose="020B0604030504040204" pitchFamily="34" charset="0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DBD7C"/>
    <a:srgbClr val="004C00"/>
    <a:srgbClr val="FFFF93"/>
    <a:srgbClr val="800000"/>
    <a:srgbClr val="006600"/>
    <a:srgbClr val="0000FF"/>
    <a:srgbClr val="CC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958" autoAdjust="0"/>
  </p:normalViewPr>
  <p:slideViewPr>
    <p:cSldViewPr snapToGrid="0">
      <p:cViewPr varScale="1">
        <p:scale>
          <a:sx n="66" d="100"/>
          <a:sy n="66" d="100"/>
        </p:scale>
        <p:origin x="1723" y="5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-528"/>
    </p:cViewPr>
  </p:sorterViewPr>
  <p:notesViewPr>
    <p:cSldViewPr snapToGrid="0">
      <p:cViewPr varScale="1">
        <p:scale>
          <a:sx n="80" d="100"/>
          <a:sy n="80" d="100"/>
        </p:scale>
        <p:origin x="-2058" y="-90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D76F822-FFDA-4F17-9775-80CE10795B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  <a:buFont typeface="Wingdings" charset="0"/>
              <a:buChar char="q"/>
              <a:defRPr sz="1200">
                <a:latin typeface="Tahoma" charset="0"/>
                <a:ea typeface="Gulim" charset="0"/>
                <a:cs typeface="Gulim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64456CB-5BDA-455A-8A82-BC18183A45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07" tIns="46003" rIns="92007" bIns="46003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 sz="1200"/>
            </a:lvl1pPr>
          </a:lstStyle>
          <a:p>
            <a:pPr>
              <a:defRPr/>
            </a:pPr>
            <a:fld id="{E286F121-2DB9-43AD-95BC-4A3C56B60BB9}" type="datetimeFigureOut">
              <a:rPr lang="en-US" altLang="en-US"/>
              <a:pPr>
                <a:defRPr/>
              </a:pPr>
              <a:t>2/27/2018</a:t>
            </a:fld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B503FE91-94AA-43E0-B235-F86EC763DE3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  <a:buFont typeface="Wingdings" charset="0"/>
              <a:buChar char="q"/>
              <a:defRPr sz="1200">
                <a:latin typeface="Tahoma" charset="0"/>
                <a:ea typeface="Gulim" charset="0"/>
                <a:cs typeface="Gulim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397E92B-6D86-403F-8100-C3D54431AF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 sz="1200"/>
            </a:lvl1pPr>
          </a:lstStyle>
          <a:p>
            <a:pPr>
              <a:defRPr/>
            </a:pPr>
            <a:fld id="{EA4A3FAE-F7C5-4489-90B5-327ADB534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74A809F-8DAB-4FD1-BE07-F7D001DEC0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defTabSz="931863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1" sz="1200" b="0">
                <a:solidFill>
                  <a:schemeClr val="tx1"/>
                </a:solidFill>
                <a:latin typeface="Gulim" charset="0"/>
                <a:ea typeface="Gulim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2CFF66F-75A3-47D4-8DF1-2325EFC165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863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1" sz="1200" b="0">
                <a:solidFill>
                  <a:schemeClr val="tx1"/>
                </a:solidFill>
                <a:latin typeface="Gulim" charset="0"/>
                <a:ea typeface="Gulim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CCA6CCC-04FC-4746-9D18-E7B5C280FB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6913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A1ECA82-5853-4C5D-AD3F-D36AB7AD6A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79C7CB8D-7C83-477F-BFFF-34C92534E4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defTabSz="931863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1" sz="1200" b="0">
                <a:solidFill>
                  <a:schemeClr val="tx1"/>
                </a:solidFill>
                <a:latin typeface="Gulim" charset="0"/>
                <a:ea typeface="Gulim" charset="0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15C6B96B-F7FC-44D9-A68F-BB0307E63C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863" eaLnBrk="1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1" sz="1200" b="0">
                <a:solidFill>
                  <a:schemeClr val="tx1"/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030E55-C0B0-43F9-BAA8-9958C64719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Gulim" charset="0"/>
      </a:defRPr>
    </a:lvl1pPr>
    <a:lvl2pPr marL="45402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Gulim" charset="0"/>
      </a:defRPr>
    </a:lvl2pPr>
    <a:lvl3pPr marL="91122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Gulim" charset="0"/>
      </a:defRPr>
    </a:lvl3pPr>
    <a:lvl4pPr marL="136842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Gulim" charset="0"/>
      </a:defRPr>
    </a:lvl4pPr>
    <a:lvl5pPr marL="1825625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Gulim" charset="0"/>
      </a:defRPr>
    </a:lvl5pPr>
    <a:lvl6pPr marL="2283328" algn="l" defTabSz="913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95" algn="l" defTabSz="913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59" algn="l" defTabSz="913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24" algn="l" defTabSz="913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204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572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51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175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764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9455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2885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442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282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4466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43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8399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4054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897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8822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5434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6282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8434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6083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5958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0292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943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02831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4701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3639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5621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6352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0746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8654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2A37BE7-3AD2-414A-AA5E-0579CD7EC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spcBef>
                <a:spcPct val="0"/>
              </a:spcBef>
            </a:pPr>
            <a:fld id="{2532AD9B-692B-4CC9-A676-A5F30E6E1D09}" type="slidenum">
              <a:rPr lang="en-US" altLang="ko-KR" smtClean="0"/>
              <a:pPr>
                <a:spcBef>
                  <a:spcPct val="0"/>
                </a:spcBef>
              </a:pPr>
              <a:t>36</a:t>
            </a:fld>
            <a:endParaRPr lang="en-US" altLang="ko-KR"/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2BB1F0F5-7F0E-437B-8185-174A8B6A4A0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1" rIns="93162" bIns="46581" anchor="b"/>
          <a:lstStyle>
            <a:lvl1pPr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3A4F15-E5BD-4EAE-B49D-39F01AE0A31E}" type="slidenum">
              <a:rPr lang="en-US" altLang="ko-KR" b="0"/>
              <a:pPr algn="r" eaLnBrk="1" hangingPunct="1">
                <a:spcBef>
                  <a:spcPct val="0"/>
                </a:spcBef>
              </a:pPr>
              <a:t>36</a:t>
            </a:fld>
            <a:endParaRPr lang="en-US" altLang="ko-KR" b="0"/>
          </a:p>
        </p:txBody>
      </p:sp>
      <p:sp>
        <p:nvSpPr>
          <p:cNvPr id="21508" name="Rectangle 7">
            <a:extLst>
              <a:ext uri="{FF2B5EF4-FFF2-40B4-BE49-F238E27FC236}">
                <a16:creationId xmlns:a16="http://schemas.microsoft.com/office/drawing/2014/main" id="{6B5E7701-04F2-4E2B-A457-407F09A00B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9" tIns="46579" rIns="93159" bIns="46579" anchor="b"/>
          <a:lstStyle>
            <a:lvl1pPr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C4FD0B-2CB5-465E-A8F5-45832D0F8DE9}" type="slidenum">
              <a:rPr lang="en-US" altLang="ko-KR" b="0"/>
              <a:pPr algn="r" eaLnBrk="1" hangingPunct="1">
                <a:spcBef>
                  <a:spcPct val="0"/>
                </a:spcBef>
              </a:pPr>
              <a:t>36</a:t>
            </a:fld>
            <a:endParaRPr lang="en-US" altLang="ko-KR" b="0"/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2A1E6AE7-C35D-4B10-AC66-B4D097D34D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9" tIns="46579" rIns="93159" bIns="46579" anchor="b"/>
          <a:lstStyle>
            <a:lvl1pPr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31863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31863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FDBE00-7083-45C3-BFF2-6ADCE1F91D97}" type="slidenum">
              <a:rPr lang="en-US" altLang="ko-KR" b="0"/>
              <a:pPr algn="r" eaLnBrk="1" hangingPunct="1">
                <a:spcBef>
                  <a:spcPct val="0"/>
                </a:spcBef>
              </a:pPr>
              <a:t>36</a:t>
            </a:fld>
            <a:endParaRPr lang="en-US" altLang="ko-KR" b="0"/>
          </a:p>
        </p:txBody>
      </p:sp>
      <p:sp>
        <p:nvSpPr>
          <p:cNvPr id="21510" name="Rectangle 2">
            <a:extLst>
              <a:ext uri="{FF2B5EF4-FFF2-40B4-BE49-F238E27FC236}">
                <a16:creationId xmlns:a16="http://schemas.microsoft.com/office/drawing/2014/main" id="{72D4B7A2-3948-4096-8313-CE57CB117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96913"/>
            <a:ext cx="4511675" cy="3486150"/>
          </a:xfrm>
          <a:ln/>
        </p:spPr>
      </p:sp>
      <p:sp>
        <p:nvSpPr>
          <p:cNvPr id="21511" name="Rectangle 3">
            <a:extLst>
              <a:ext uri="{FF2B5EF4-FFF2-40B4-BE49-F238E27FC236}">
                <a16:creationId xmlns:a16="http://schemas.microsoft.com/office/drawing/2014/main" id="{587ADC57-3882-424D-9369-6DF1753A2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9" tIns="46579" rIns="93159" bIns="46579"/>
          <a:lstStyle/>
          <a:p>
            <a:endParaRPr lang="en-US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300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465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541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390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48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30E55-C0B0-43F9-BAA8-9958C64719E1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681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creen Shot 2015-07-15 at 8.10.30 PM.png">
            <a:extLst>
              <a:ext uri="{FF2B5EF4-FFF2-40B4-BE49-F238E27FC236}">
                <a16:creationId xmlns:a16="http://schemas.microsoft.com/office/drawing/2014/main" id="{E8640A77-8957-430C-A8B1-0C4BF42E4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27000"/>
            <a:ext cx="35194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ESIGN_4.png">
            <a:extLst>
              <a:ext uri="{FF2B5EF4-FFF2-40B4-BE49-F238E27FC236}">
                <a16:creationId xmlns:a16="http://schemas.microsoft.com/office/drawing/2014/main" id="{84967F3A-C0DF-45AA-9D00-FB94103C38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9373"/>
          <a:stretch>
            <a:fillRect/>
          </a:stretch>
        </p:blipFill>
        <p:spPr bwMode="auto">
          <a:xfrm>
            <a:off x="8540750" y="68263"/>
            <a:ext cx="1466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66790" y="1900238"/>
            <a:ext cx="8772525" cy="1657350"/>
          </a:xfrm>
        </p:spPr>
        <p:txBody>
          <a:bodyPr/>
          <a:lstStyle>
            <a:lvl1pPr>
              <a:defRPr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92196" y="4073525"/>
            <a:ext cx="8158162" cy="26622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51F953C-32D8-4D52-BC88-7B9142039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C378-9B21-4A76-847B-475780A586B0}" type="datetime1">
              <a:rPr lang="en-US" altLang="en-US" smtClean="0"/>
              <a:pPr>
                <a:defRPr/>
              </a:pPr>
              <a:t>2/27/2018</a:t>
            </a:fld>
            <a:endParaRPr lang="en-US" alt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9EA74161-0579-41D5-9362-735FAE36A4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Conference name, year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AE7AA86E-31E4-48B1-A811-ED3FE6161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25A3-14CA-47F8-9129-C33208340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70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0038"/>
            <a:ext cx="10058400" cy="765175"/>
          </a:xfrm>
        </p:spPr>
        <p:txBody>
          <a:bodyPr/>
          <a:lstStyle>
            <a:lvl1pPr>
              <a:defRPr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2" y="1538309"/>
            <a:ext cx="9094788" cy="5426075"/>
          </a:xfrm>
        </p:spPr>
        <p:txBody>
          <a:bodyPr/>
          <a:lstStyle>
            <a:lvl2pPr>
              <a:defRPr sz="3200"/>
            </a:lvl2pPr>
            <a:lvl3pPr marL="1270000" indent="-250825">
              <a:buFont typeface="Wingdings" charset="2"/>
              <a:buChar char="Ø"/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6258494-3D11-490D-9FFD-A4DCE243F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E1EF-CC49-4149-9CFA-F812385C93A7}" type="datetime1">
              <a:rPr lang="en-US" altLang="en-US" smtClean="0"/>
              <a:pPr>
                <a:defRPr/>
              </a:pPr>
              <a:t>2/27/2018</a:t>
            </a:fld>
            <a:endParaRPr lang="en-US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8CE59DC-AD98-4F91-ABE2-57E463403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4062ADF-52BC-4508-A749-89620DD80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07BAB-41E6-4F9C-A50E-77F607F40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28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0038"/>
            <a:ext cx="10058400" cy="765175"/>
          </a:xfrm>
        </p:spPr>
        <p:txBody>
          <a:bodyPr/>
          <a:lstStyle>
            <a:lvl1pPr>
              <a:defRPr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01578665-74A5-4942-AD1F-C6711907B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F161C-CFC4-4B03-BF63-F54D6EB66729}" type="datetime1">
              <a:rPr lang="en-US" altLang="en-US" smtClean="0"/>
              <a:pPr>
                <a:defRPr/>
              </a:pPr>
              <a:t>2/27/2018</a:t>
            </a:fld>
            <a:endParaRPr lang="en-US" alt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96940358-B500-4134-A8F0-7DA75DC91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E6D9C21-40C7-491E-923A-1C38B0E0C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7D951-6374-40C3-85D3-0455235CB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65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333CCB0B-8647-4848-A735-367421EF5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3FABF-096B-4BBE-847C-8BA1A2312F3E}" type="datetime1">
              <a:rPr lang="en-US" altLang="en-US" smtClean="0"/>
              <a:pPr>
                <a:defRPr/>
              </a:pPr>
              <a:t>2/27/2018</a:t>
            </a:fld>
            <a:endParaRPr lang="en-US" alt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7A1370BD-0DD2-4261-91DF-EA785C255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01D7EB7A-79EA-4A78-BF2C-B21C38F96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7C52-160B-4B39-BAEF-2367FB5A3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1BFAC260-DE7B-4A6E-8A47-AD2F2A78C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0038"/>
            <a:ext cx="10058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63" tIns="50882" rIns="101763" bIns="508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2ED81FE9-D59F-40AE-8B58-8AAE65115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38288"/>
            <a:ext cx="9094788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763" tIns="50882" rIns="101763" bIns="50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A1AEC0E-63F9-4A9B-8CC7-BD8981C126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9025" y="7081838"/>
            <a:ext cx="2095500" cy="517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763" tIns="50882" rIns="101763" bIns="50882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A55DA32-3395-4821-95E1-4C0BFA435DC0}" type="datetime1">
              <a:rPr lang="en-US" altLang="en-US" smtClean="0"/>
              <a:pPr>
                <a:defRPr/>
              </a:pPr>
              <a:t>2/27/2018</a:t>
            </a:fld>
            <a:endParaRPr lang="en-US" alt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DD957889-9798-4AC9-B457-6D8E9C7D53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1900" y="7081838"/>
            <a:ext cx="3184525" cy="517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763" tIns="50882" rIns="101763" bIns="50882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600" b="0">
                <a:solidFill>
                  <a:schemeClr val="bg2"/>
                </a:solidFill>
                <a:latin typeface="Tahoma" charset="0"/>
                <a:ea typeface="Gulim" charset="0"/>
                <a:cs typeface="Gulim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FBCD2D1-B063-4C7B-B2C3-1783C7E3E4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62900" y="0"/>
            <a:ext cx="2095500" cy="517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763" tIns="50882" rIns="101763" bIns="508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3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4104167-6B8E-4D96-8D38-8BE86DCF3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1" r:id="rId2"/>
    <p:sldLayoutId id="2147484672" r:id="rId3"/>
    <p:sldLayoutId id="2147484673" r:id="rId4"/>
  </p:sldLayoutIdLst>
  <p:hf hdr="0" ftr="0" dt="0"/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6665" algn="ctr" defTabSz="1017983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3331" algn="ctr" defTabSz="1017983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69997" algn="ctr" defTabSz="1017983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6663" algn="ctr" defTabSz="1017983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79413" indent="-379413" algn="l" defTabSz="1016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q"/>
        <a:defRPr sz="36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1pPr>
      <a:lvl2pPr marL="823913" indent="-314325" algn="l" defTabSz="1016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Tahoma" panose="020B0604030504040204" pitchFamily="34" charset="0"/>
        <a:buChar char="–"/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2pPr>
      <a:lvl3pPr marL="1270000" indent="-250825" algn="l" defTabSz="1016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Char char="•"/>
        <a:defRPr sz="27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3pPr>
      <a:lvl4pPr marL="1779588" indent="-250825" algn="l" defTabSz="1016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4pPr>
      <a:lvl5pPr marL="2287588" indent="-250825" algn="l" defTabSz="10160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+mn-cs"/>
        </a:defRPr>
      </a:lvl5pPr>
      <a:lvl6pPr marL="2746331" indent="-253708" algn="l" defTabSz="1017983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6pPr>
      <a:lvl7pPr marL="3203002" indent="-253708" algn="l" defTabSz="1017983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7pPr>
      <a:lvl8pPr marL="3659666" indent="-253708" algn="l" defTabSz="1017983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8pPr>
      <a:lvl9pPr marL="4116334" indent="-253708" algn="l" defTabSz="1017983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5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31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97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63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28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95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59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24" algn="l" defTabSz="913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89FAEAC-C9AD-4CA2-9FEC-FABA2AF57A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0575" y="2197289"/>
            <a:ext cx="8772525" cy="1657350"/>
          </a:xfrm>
        </p:spPr>
        <p:txBody>
          <a:bodyPr/>
          <a:lstStyle/>
          <a:p>
            <a:r>
              <a:rPr lang="en-US" altLang="en-US" sz="4000" dirty="0"/>
              <a:t>Accelerating Graph Analytics By Co-Optimizing Storage and Access on an FPGA-HMC Platform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22796-C7E0-4843-A432-43181957A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088" y="4635501"/>
            <a:ext cx="9606224" cy="3435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Soroosh Khoram, </a:t>
            </a:r>
            <a:r>
              <a:rPr lang="en-US" sz="2800" dirty="0" err="1">
                <a:ea typeface="ＭＳ Ｐゴシック" charset="0"/>
              </a:rPr>
              <a:t>Jialiang</a:t>
            </a:r>
            <a:r>
              <a:rPr lang="en-US" sz="2800" dirty="0">
                <a:ea typeface="ＭＳ Ｐゴシック" charset="0"/>
              </a:rPr>
              <a:t> Zhang, Maxwell Strange, Jing Li</a:t>
            </a:r>
          </a:p>
          <a:p>
            <a:pPr>
              <a:defRPr/>
            </a:pPr>
            <a:r>
              <a:rPr lang="en-US" sz="1800" dirty="0">
                <a:ea typeface="ＭＳ Ｐゴシック" charset="0"/>
              </a:rPr>
              <a:t>khoram@wisc.edu, jialiang.zhang@ece.wisc.edu, mbstrange@wisc.edu, jli@ece.wisc.edu </a:t>
            </a:r>
          </a:p>
          <a:p>
            <a:pPr>
              <a:defRPr/>
            </a:pP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Department of Electrical and Computer Engineering</a:t>
            </a:r>
          </a:p>
          <a:p>
            <a:pPr>
              <a:defRPr/>
            </a:pPr>
            <a:r>
              <a:rPr lang="en-US" sz="2800" b="1" dirty="0">
                <a:ea typeface="ＭＳ Ｐゴシック" charset="0"/>
              </a:rPr>
              <a:t>University of Wisconsin-Madison</a:t>
            </a:r>
          </a:p>
          <a:p>
            <a:pPr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928EA74-CC34-4ABF-B489-75E536AD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2900" y="0"/>
            <a:ext cx="2095500" cy="51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Tahoma" panose="020B0604030504040204" pitchFamily="34" charset="0"/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2B9666-D49C-400E-A47A-73C60C41C4DF}" type="slidenum">
              <a:rPr lang="en-US" altLang="en-US" sz="1300" smtClean="0">
                <a:solidFill>
                  <a:schemeClr val="bg2"/>
                </a:solidFill>
                <a:latin typeface="Tahoma" panose="020B0604030504040204" pitchFamily="34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300" dirty="0">
              <a:solidFill>
                <a:schemeClr val="bg2"/>
              </a:solidFill>
              <a:latin typeface="Tahoma" panose="020B0604030504040204" pitchFamily="34" charset="0"/>
              <a:ea typeface="Gulim" panose="020B0600000101010101" pitchFamily="34" charset="-12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E95DC3E-A674-44FA-89A9-E36DF5C9C345}"/>
              </a:ext>
            </a:extLst>
          </p:cNvPr>
          <p:cNvSpPr txBox="1">
            <a:spLocks/>
          </p:cNvSpPr>
          <p:nvPr/>
        </p:nvSpPr>
        <p:spPr bwMode="auto">
          <a:xfrm>
            <a:off x="0" y="7483475"/>
            <a:ext cx="10058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63" tIns="50882" rIns="101763" bIns="50882">
            <a:normAutofit/>
          </a:bodyPr>
          <a:lstStyle>
            <a:lvl1pPr marL="0" indent="0" algn="ctr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defRPr sz="36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0"/>
              </a:defRPr>
            </a:lvl1pPr>
            <a:lvl2pPr marL="823913" indent="-314325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Tahoma" panose="020B0604030504040204" pitchFamily="34" charset="0"/>
              <a:buChar char="–"/>
              <a:defRPr sz="31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+mn-cs"/>
              </a:defRPr>
            </a:lvl2pPr>
            <a:lvl3pPr marL="1270000" indent="-250825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Char char="•"/>
              <a:defRPr sz="27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+mn-cs"/>
              </a:defRPr>
            </a:lvl3pPr>
            <a:lvl4pPr marL="1779588" indent="-250825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+mn-cs"/>
              </a:defRPr>
            </a:lvl4pPr>
            <a:lvl5pPr marL="2287588" indent="-250825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+mn-cs"/>
              </a:defRPr>
            </a:lvl5pPr>
            <a:lvl6pPr marL="2746331" indent="-253708" algn="l" defTabSz="1017983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3203002" indent="-253708" algn="l" defTabSz="1017983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659666" indent="-253708" algn="l" defTabSz="1017983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4116334" indent="-253708" algn="l" defTabSz="1017983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>
              <a:lnSpc>
                <a:spcPct val="90000"/>
              </a:lnSpc>
              <a:defRPr/>
            </a:pPr>
            <a:endParaRPr lang="en-US" sz="1200" b="0" kern="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A9C777-39B9-40EE-8F39-642CF7C9A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2973651"/>
            <a:ext cx="6051005" cy="4764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F7AF0-A499-4457-B77F-3B575BCD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Breadth 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407D9-FA3C-475B-A7B3-33C5F19E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06" y="1365251"/>
            <a:ext cx="9094788" cy="5426075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 ubiquitous building block for state-of-the-art graph analytics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Makes frequent random memory accesses.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3D7B9-D7B4-4FE0-BFD2-06203D99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8D9C87-C703-430C-8015-CE55832252D0}"/>
              </a:ext>
            </a:extLst>
          </p:cNvPr>
          <p:cNvSpPr txBox="1"/>
          <p:nvPr/>
        </p:nvSpPr>
        <p:spPr>
          <a:xfrm>
            <a:off x="7661800" y="460568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4F76DA-5BF0-4FD2-B36A-3CE516E53D88}"/>
              </a:ext>
            </a:extLst>
          </p:cNvPr>
          <p:cNvSpPr txBox="1"/>
          <p:nvPr/>
        </p:nvSpPr>
        <p:spPr>
          <a:xfrm>
            <a:off x="6547103" y="290315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C1F359-AA58-4760-8355-7C8286CD00EF}"/>
              </a:ext>
            </a:extLst>
          </p:cNvPr>
          <p:cNvSpPr txBox="1"/>
          <p:nvPr/>
        </p:nvSpPr>
        <p:spPr>
          <a:xfrm>
            <a:off x="6988541" y="55375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284376-45DA-4F5B-9EFC-DF2E396266A5}"/>
              </a:ext>
            </a:extLst>
          </p:cNvPr>
          <p:cNvSpPr txBox="1"/>
          <p:nvPr/>
        </p:nvSpPr>
        <p:spPr>
          <a:xfrm>
            <a:off x="6988541" y="4026036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AB0CF-F900-457A-BD45-B3CCCD7ED4B3}"/>
              </a:ext>
            </a:extLst>
          </p:cNvPr>
          <p:cNvSpPr txBox="1"/>
          <p:nvPr/>
        </p:nvSpPr>
        <p:spPr>
          <a:xfrm>
            <a:off x="6124715" y="349139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0D68FB-ECE2-43C8-BCAC-48F1FD807A07}"/>
              </a:ext>
            </a:extLst>
          </p:cNvPr>
          <p:cNvSpPr txBox="1"/>
          <p:nvPr/>
        </p:nvSpPr>
        <p:spPr>
          <a:xfrm>
            <a:off x="5819950" y="422801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387E90-8B74-4E4B-9E4F-4573DB17C422}"/>
              </a:ext>
            </a:extLst>
          </p:cNvPr>
          <p:cNvSpPr txBox="1"/>
          <p:nvPr/>
        </p:nvSpPr>
        <p:spPr>
          <a:xfrm>
            <a:off x="5806887" y="483648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63686B-B848-4129-B06E-6AB519768686}"/>
              </a:ext>
            </a:extLst>
          </p:cNvPr>
          <p:cNvSpPr txBox="1"/>
          <p:nvPr/>
        </p:nvSpPr>
        <p:spPr>
          <a:xfrm>
            <a:off x="5805403" y="536530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64C76D-26B1-411A-94F4-2418FAB8D4F0}"/>
              </a:ext>
            </a:extLst>
          </p:cNvPr>
          <p:cNvSpPr txBox="1"/>
          <p:nvPr/>
        </p:nvSpPr>
        <p:spPr>
          <a:xfrm>
            <a:off x="5964289" y="61178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0EA102-DD46-4EFC-BC18-368D3EDD0BEF}"/>
              </a:ext>
            </a:extLst>
          </p:cNvPr>
          <p:cNvSpPr txBox="1"/>
          <p:nvPr/>
        </p:nvSpPr>
        <p:spPr>
          <a:xfrm>
            <a:off x="6057916" y="668729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980DF3-BD28-4A2D-BAD0-D7C130BFFDB5}"/>
              </a:ext>
            </a:extLst>
          </p:cNvPr>
          <p:cNvSpPr txBox="1"/>
          <p:nvPr/>
        </p:nvSpPr>
        <p:spPr>
          <a:xfrm>
            <a:off x="6454178" y="723103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FD482B-01B6-438C-9E0F-3DABB6016C82}"/>
              </a:ext>
            </a:extLst>
          </p:cNvPr>
          <p:cNvSpPr txBox="1"/>
          <p:nvPr/>
        </p:nvSpPr>
        <p:spPr>
          <a:xfrm>
            <a:off x="4399276" y="565801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7D2A8D-0E66-4652-B3DC-5DC2872726B8}"/>
              </a:ext>
            </a:extLst>
          </p:cNvPr>
          <p:cNvSpPr txBox="1"/>
          <p:nvPr/>
        </p:nvSpPr>
        <p:spPr>
          <a:xfrm>
            <a:off x="2929587" y="447423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B295DC0-F550-4225-BD4E-CFB24DBD643F}"/>
              </a:ext>
            </a:extLst>
          </p:cNvPr>
          <p:cNvSpPr txBox="1"/>
          <p:nvPr/>
        </p:nvSpPr>
        <p:spPr>
          <a:xfrm>
            <a:off x="3625924" y="645272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5A63C5-1F6B-42B9-A2BE-D283FBFF00C6}"/>
              </a:ext>
            </a:extLst>
          </p:cNvPr>
          <p:cNvSpPr txBox="1"/>
          <p:nvPr/>
        </p:nvSpPr>
        <p:spPr>
          <a:xfrm>
            <a:off x="3618650" y="5240791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0060F3-AC66-4702-9A27-F0F8E6021098}"/>
              </a:ext>
            </a:extLst>
          </p:cNvPr>
          <p:cNvSpPr txBox="1"/>
          <p:nvPr/>
        </p:nvSpPr>
        <p:spPr>
          <a:xfrm>
            <a:off x="2948103" y="4872859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52CA73-DDF2-4BD0-A2EC-5D38C5112905}"/>
              </a:ext>
            </a:extLst>
          </p:cNvPr>
          <p:cNvSpPr txBox="1"/>
          <p:nvPr/>
        </p:nvSpPr>
        <p:spPr>
          <a:xfrm>
            <a:off x="2228075" y="5240791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EA2AC1-6CD1-4423-97B3-D9FB04A9606C}"/>
              </a:ext>
            </a:extLst>
          </p:cNvPr>
          <p:cNvSpPr txBox="1"/>
          <p:nvPr/>
        </p:nvSpPr>
        <p:spPr>
          <a:xfrm>
            <a:off x="2229643" y="565801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51CDF6-A71E-410D-A62B-424A5975D9CF}"/>
              </a:ext>
            </a:extLst>
          </p:cNvPr>
          <p:cNvSpPr txBox="1"/>
          <p:nvPr/>
        </p:nvSpPr>
        <p:spPr>
          <a:xfrm>
            <a:off x="2238062" y="606083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2883A0-C4C1-456D-B8D1-03AA9A712BF5}"/>
              </a:ext>
            </a:extLst>
          </p:cNvPr>
          <p:cNvSpPr txBox="1"/>
          <p:nvPr/>
        </p:nvSpPr>
        <p:spPr>
          <a:xfrm>
            <a:off x="2228075" y="647236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E961B4-7281-4338-B6E5-FE82427EE56F}"/>
              </a:ext>
            </a:extLst>
          </p:cNvPr>
          <p:cNvSpPr txBox="1"/>
          <p:nvPr/>
        </p:nvSpPr>
        <p:spPr>
          <a:xfrm>
            <a:off x="2851159" y="6855530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130C0E-C8BF-4700-A0CD-ACE8EDEB8188}"/>
              </a:ext>
            </a:extLst>
          </p:cNvPr>
          <p:cNvSpPr txBox="1"/>
          <p:nvPr/>
        </p:nvSpPr>
        <p:spPr>
          <a:xfrm>
            <a:off x="2848190" y="7232524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0266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1E110D-A0FA-42B0-857D-873F00C9B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2973651"/>
            <a:ext cx="6051005" cy="4764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F7AF0-A499-4457-B77F-3B575BCD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Breadth 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407D9-FA3C-475B-A7B3-33C5F19E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06" y="1365251"/>
            <a:ext cx="9094788" cy="5426075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 ubiquitous building block for state-of-the-art graph analytics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Makes frequent random memory accesses.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3D7B9-D7B4-4FE0-BFD2-06203D99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8C062D-9DC0-41AB-89B3-76CC481055D5}"/>
              </a:ext>
            </a:extLst>
          </p:cNvPr>
          <p:cNvSpPr txBox="1"/>
          <p:nvPr/>
        </p:nvSpPr>
        <p:spPr>
          <a:xfrm>
            <a:off x="7661800" y="460568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49BE41-AAB8-443C-B928-4CBE47A8DB21}"/>
              </a:ext>
            </a:extLst>
          </p:cNvPr>
          <p:cNvSpPr txBox="1"/>
          <p:nvPr/>
        </p:nvSpPr>
        <p:spPr>
          <a:xfrm>
            <a:off x="6547103" y="290315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064A03-90E0-4969-9C4E-107A5AB8049D}"/>
              </a:ext>
            </a:extLst>
          </p:cNvPr>
          <p:cNvSpPr txBox="1"/>
          <p:nvPr/>
        </p:nvSpPr>
        <p:spPr>
          <a:xfrm>
            <a:off x="6988541" y="55375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014AE8-CAC7-42EB-A0F4-C08D60A08889}"/>
              </a:ext>
            </a:extLst>
          </p:cNvPr>
          <p:cNvSpPr txBox="1"/>
          <p:nvPr/>
        </p:nvSpPr>
        <p:spPr>
          <a:xfrm>
            <a:off x="6988541" y="4026036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D862A3-F7F4-4666-805A-6F5034E49792}"/>
              </a:ext>
            </a:extLst>
          </p:cNvPr>
          <p:cNvSpPr txBox="1"/>
          <p:nvPr/>
        </p:nvSpPr>
        <p:spPr>
          <a:xfrm>
            <a:off x="6124715" y="349139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28FFD9-654B-4B0D-8AA7-3EF8CD2618E1}"/>
              </a:ext>
            </a:extLst>
          </p:cNvPr>
          <p:cNvSpPr txBox="1"/>
          <p:nvPr/>
        </p:nvSpPr>
        <p:spPr>
          <a:xfrm>
            <a:off x="5819950" y="422801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1AE8A1-45C9-4277-B2DA-424B1F8E8743}"/>
              </a:ext>
            </a:extLst>
          </p:cNvPr>
          <p:cNvSpPr txBox="1"/>
          <p:nvPr/>
        </p:nvSpPr>
        <p:spPr>
          <a:xfrm>
            <a:off x="5806887" y="483648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661FFF-64FF-4F17-BFAA-50D0027338A2}"/>
              </a:ext>
            </a:extLst>
          </p:cNvPr>
          <p:cNvSpPr txBox="1"/>
          <p:nvPr/>
        </p:nvSpPr>
        <p:spPr>
          <a:xfrm>
            <a:off x="5805403" y="536530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79BB3-1CBB-4F00-BE96-A1CA9472D935}"/>
              </a:ext>
            </a:extLst>
          </p:cNvPr>
          <p:cNvSpPr txBox="1"/>
          <p:nvPr/>
        </p:nvSpPr>
        <p:spPr>
          <a:xfrm>
            <a:off x="5964289" y="61178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E09885-984D-46BC-B876-B9C118DBD4BA}"/>
              </a:ext>
            </a:extLst>
          </p:cNvPr>
          <p:cNvSpPr txBox="1"/>
          <p:nvPr/>
        </p:nvSpPr>
        <p:spPr>
          <a:xfrm>
            <a:off x="6057916" y="668729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3BA93A-5C00-4AA1-B5AD-6CE871D2A7A7}"/>
              </a:ext>
            </a:extLst>
          </p:cNvPr>
          <p:cNvSpPr txBox="1"/>
          <p:nvPr/>
        </p:nvSpPr>
        <p:spPr>
          <a:xfrm>
            <a:off x="6454178" y="723103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1883FA-9771-47ED-BA53-5EC7EA3C8EA0}"/>
              </a:ext>
            </a:extLst>
          </p:cNvPr>
          <p:cNvSpPr txBox="1"/>
          <p:nvPr/>
        </p:nvSpPr>
        <p:spPr>
          <a:xfrm>
            <a:off x="4399276" y="565801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7CE637-343A-47C7-953D-7E40F3BAAB90}"/>
              </a:ext>
            </a:extLst>
          </p:cNvPr>
          <p:cNvSpPr txBox="1"/>
          <p:nvPr/>
        </p:nvSpPr>
        <p:spPr>
          <a:xfrm>
            <a:off x="2929587" y="447423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6BC4A4-1B25-4E6D-A380-39EF5B4D52CA}"/>
              </a:ext>
            </a:extLst>
          </p:cNvPr>
          <p:cNvSpPr txBox="1"/>
          <p:nvPr/>
        </p:nvSpPr>
        <p:spPr>
          <a:xfrm>
            <a:off x="3625924" y="645272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652DAB-1B56-4C64-BBF0-07097AF6ED0E}"/>
              </a:ext>
            </a:extLst>
          </p:cNvPr>
          <p:cNvSpPr txBox="1"/>
          <p:nvPr/>
        </p:nvSpPr>
        <p:spPr>
          <a:xfrm>
            <a:off x="3618650" y="5240791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4C6624-A21A-4929-9F83-D84D0246973F}"/>
              </a:ext>
            </a:extLst>
          </p:cNvPr>
          <p:cNvSpPr txBox="1"/>
          <p:nvPr/>
        </p:nvSpPr>
        <p:spPr>
          <a:xfrm>
            <a:off x="2948103" y="4872859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C213C2-0CAC-4AC1-AB59-48140EFF587F}"/>
              </a:ext>
            </a:extLst>
          </p:cNvPr>
          <p:cNvSpPr txBox="1"/>
          <p:nvPr/>
        </p:nvSpPr>
        <p:spPr>
          <a:xfrm>
            <a:off x="2228075" y="5240791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836A0E-4151-4392-B070-D75183BF78F4}"/>
              </a:ext>
            </a:extLst>
          </p:cNvPr>
          <p:cNvSpPr txBox="1"/>
          <p:nvPr/>
        </p:nvSpPr>
        <p:spPr>
          <a:xfrm>
            <a:off x="2229643" y="565801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AE3909-A95F-4BC4-9657-CA7FD7C0E453}"/>
              </a:ext>
            </a:extLst>
          </p:cNvPr>
          <p:cNvSpPr txBox="1"/>
          <p:nvPr/>
        </p:nvSpPr>
        <p:spPr>
          <a:xfrm>
            <a:off x="2238062" y="606083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D41FCD-772A-4999-811D-C784B7B8D113}"/>
              </a:ext>
            </a:extLst>
          </p:cNvPr>
          <p:cNvSpPr txBox="1"/>
          <p:nvPr/>
        </p:nvSpPr>
        <p:spPr>
          <a:xfrm>
            <a:off x="2228075" y="647236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FEA2E0-CCEE-4EF2-943A-A40F9483B4CD}"/>
              </a:ext>
            </a:extLst>
          </p:cNvPr>
          <p:cNvSpPr txBox="1"/>
          <p:nvPr/>
        </p:nvSpPr>
        <p:spPr>
          <a:xfrm>
            <a:off x="2851159" y="6855530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8407BD-5997-4900-9ACD-D760CC384099}"/>
              </a:ext>
            </a:extLst>
          </p:cNvPr>
          <p:cNvSpPr txBox="1"/>
          <p:nvPr/>
        </p:nvSpPr>
        <p:spPr>
          <a:xfrm>
            <a:off x="2848190" y="7232524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8763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3129-67A9-47A3-A119-F233A152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1FE29-4553-432E-BDE6-405E2E36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Previously we improved BFS by:</a:t>
            </a:r>
          </a:p>
          <a:p>
            <a:pPr marL="1023938" lvl="1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Reducing unnecessary memory accesses</a:t>
            </a:r>
          </a:p>
          <a:p>
            <a:pPr marL="1023938" lvl="1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800" dirty="0">
                <a:sym typeface="Wingdings" panose="05000000000000000000" pitchFamily="2" charset="2"/>
              </a:rPr>
              <a:t>Optimizing access granularity to memory</a:t>
            </a:r>
          </a:p>
          <a:p>
            <a:pPr marL="1023938" lvl="1" indent="-51435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sz="2800" dirty="0"/>
              <a:t>Using Hybrid Memory Cube</a:t>
            </a:r>
            <a:endParaRPr lang="en-US" sz="2400" dirty="0"/>
          </a:p>
          <a:p>
            <a:pPr marL="1023938" lvl="1" indent="-514350">
              <a:lnSpc>
                <a:spcPct val="150000"/>
              </a:lnSpc>
              <a:buSzPct val="100000"/>
              <a:buFont typeface="+mj-lt"/>
              <a:buAutoNum type="arabicPeriod"/>
            </a:pPr>
            <a:endParaRPr lang="en-US" sz="28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06C45-4B59-425F-B65E-F8A90311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55439-2381-41E2-B7C4-4061E4120803}"/>
              </a:ext>
            </a:extLst>
          </p:cNvPr>
          <p:cNvSpPr txBox="1"/>
          <p:nvPr/>
        </p:nvSpPr>
        <p:spPr>
          <a:xfrm>
            <a:off x="0" y="7162807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+mj-lt"/>
              </a:rPr>
              <a:t>Zhang et al. Boosting the Performance of FPGA-based Graph Processor using Hybrid Memory Cube: A Case for Breadth First Search, FPGA’17</a:t>
            </a:r>
          </a:p>
        </p:txBody>
      </p:sp>
    </p:spTree>
    <p:extLst>
      <p:ext uri="{BB962C8B-B14F-4D97-AF65-F5344CB8AC3E}">
        <p14:creationId xmlns:p14="http://schemas.microsoft.com/office/powerpoint/2010/main" val="247524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6934E5-FBA5-4236-97CC-FA2643428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4480560"/>
            <a:ext cx="6307503" cy="2999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244691-DE9B-490A-87E5-BA686ED0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Hybrid Memory Cube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E7751-5C99-472B-8E84-45B60E51B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HMC is excellent for graph analytics and provides: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High-speed, parallel random access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Small access granularity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Near-data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3D88B-19F5-40B5-A745-811F6EDA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90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B8E8E1-4A10-4C66-87DF-25F1F1E896A7}"/>
              </a:ext>
            </a:extLst>
          </p:cNvPr>
          <p:cNvSpPr/>
          <p:nvPr/>
        </p:nvSpPr>
        <p:spPr bwMode="auto">
          <a:xfrm>
            <a:off x="547688" y="2452690"/>
            <a:ext cx="9302750" cy="1142919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4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391615C3-EBE7-48CC-8CB2-5320CB61E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235C5A8-65FE-4E67-BC9F-88288F001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538288"/>
            <a:ext cx="9094788" cy="5426075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Motivation and Background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Workload Characterization 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Proposed Algorithm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Hardware Implementation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520D71-0105-4C08-86C8-F32BBACC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Tahoma" panose="020B0604030504040204" pitchFamily="34" charset="0"/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DED172-D09A-43C3-B4DF-9B34D075BA4C}" type="slidenum">
              <a:rPr lang="en-US" altLang="en-US" sz="1300" smtClean="0">
                <a:solidFill>
                  <a:schemeClr val="bg2"/>
                </a:solidFill>
                <a:latin typeface="Tahoma" panose="020B0604030504040204" pitchFamily="34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300">
              <a:solidFill>
                <a:schemeClr val="bg2"/>
              </a:solidFill>
              <a:latin typeface="Tahoma" panose="020B060403050404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79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621E45-91E2-4B5E-804D-833F639F0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3621024"/>
            <a:ext cx="7959533" cy="4078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7A1A6D-3C10-4E1D-81AD-382BD80E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Workload Characterization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8457-50AF-414B-9C2C-A8A5D63B7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BFS is a memory-bound algorithm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Flag reads (flag R) make up the vast majority of the accesses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Flag reads are </a:t>
            </a:r>
            <a:r>
              <a:rPr lang="en-US" sz="3000" b="1" dirty="0"/>
              <a:t>random</a:t>
            </a:r>
            <a:r>
              <a:rPr lang="en-US" sz="3000" dirty="0"/>
              <a:t> and </a:t>
            </a:r>
            <a:r>
              <a:rPr lang="en-US" sz="3000" b="1" dirty="0"/>
              <a:t>low-efficiency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C6C76-47B1-4B9C-91A9-A5B3290E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66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7AD746-A18F-48FF-A81C-DA5C4B28DCF6}"/>
              </a:ext>
            </a:extLst>
          </p:cNvPr>
          <p:cNvSpPr/>
          <p:nvPr/>
        </p:nvSpPr>
        <p:spPr bwMode="auto">
          <a:xfrm>
            <a:off x="547688" y="3376923"/>
            <a:ext cx="9302750" cy="1142919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4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391615C3-EBE7-48CC-8CB2-5320CB61E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Agenda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235C5A8-65FE-4E67-BC9F-88288F001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538288"/>
            <a:ext cx="9094788" cy="5426075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Motivation and Background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Workload Characterization 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Proposed Algorithm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Hardware Implementation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520D71-0105-4C08-86C8-F32BBACC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Tahoma" panose="020B0604030504040204" pitchFamily="34" charset="0"/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DED172-D09A-43C3-B4DF-9B34D075BA4C}" type="slidenum">
              <a:rPr lang="en-US" altLang="en-US" sz="1300" smtClean="0">
                <a:solidFill>
                  <a:schemeClr val="bg2"/>
                </a:solidFill>
                <a:latin typeface="Tahoma" panose="020B0604030504040204" pitchFamily="34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300">
              <a:solidFill>
                <a:schemeClr val="bg2"/>
              </a:solidFill>
              <a:latin typeface="Tahoma" panose="020B060403050404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61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D65849-94B7-446C-8FB0-00DA15D1E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6" y="2976203"/>
            <a:ext cx="8414793" cy="4738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2FA87-AAA8-43FD-9989-46D91115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7D7BC-27C8-4B80-8D7B-C2848C70B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All vertices with flag reads might not fit together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This set can change depending on source vertex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8AC11-6246-4791-A662-F494BD89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8FA17-A035-41D4-9A4A-1D39F2A77A2C}"/>
              </a:ext>
            </a:extLst>
          </p:cNvPr>
          <p:cNvSpPr txBox="1"/>
          <p:nvPr/>
        </p:nvSpPr>
        <p:spPr>
          <a:xfrm>
            <a:off x="8877135" y="460568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C7C57-7291-4848-A022-DDF4AAF0F335}"/>
              </a:ext>
            </a:extLst>
          </p:cNvPr>
          <p:cNvSpPr txBox="1"/>
          <p:nvPr/>
        </p:nvSpPr>
        <p:spPr>
          <a:xfrm>
            <a:off x="7762438" y="290315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F486D-A8C3-4CA8-A2F4-25E5702AC673}"/>
              </a:ext>
            </a:extLst>
          </p:cNvPr>
          <p:cNvSpPr txBox="1"/>
          <p:nvPr/>
        </p:nvSpPr>
        <p:spPr>
          <a:xfrm>
            <a:off x="8203876" y="55375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4AB51-9E99-40AB-8F4A-78B07B13D99F}"/>
              </a:ext>
            </a:extLst>
          </p:cNvPr>
          <p:cNvSpPr txBox="1"/>
          <p:nvPr/>
        </p:nvSpPr>
        <p:spPr>
          <a:xfrm>
            <a:off x="8203876" y="4026036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52E91-A1EB-4E24-AA0F-F8189FA9C395}"/>
              </a:ext>
            </a:extLst>
          </p:cNvPr>
          <p:cNvSpPr txBox="1"/>
          <p:nvPr/>
        </p:nvSpPr>
        <p:spPr>
          <a:xfrm>
            <a:off x="7340050" y="349139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516E5-A96C-4B99-8121-BC972A933336}"/>
              </a:ext>
            </a:extLst>
          </p:cNvPr>
          <p:cNvSpPr txBox="1"/>
          <p:nvPr/>
        </p:nvSpPr>
        <p:spPr>
          <a:xfrm>
            <a:off x="7035285" y="422801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55C059-CB8A-4260-9F31-3F0B7FCDB887}"/>
              </a:ext>
            </a:extLst>
          </p:cNvPr>
          <p:cNvSpPr txBox="1"/>
          <p:nvPr/>
        </p:nvSpPr>
        <p:spPr>
          <a:xfrm>
            <a:off x="7022222" y="483648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BFC6A4-8694-4EC7-A297-4449BA01F47F}"/>
              </a:ext>
            </a:extLst>
          </p:cNvPr>
          <p:cNvSpPr txBox="1"/>
          <p:nvPr/>
        </p:nvSpPr>
        <p:spPr>
          <a:xfrm>
            <a:off x="7020738" y="536530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53C95-16E4-48A2-9DF8-316B196AD8DB}"/>
              </a:ext>
            </a:extLst>
          </p:cNvPr>
          <p:cNvSpPr txBox="1"/>
          <p:nvPr/>
        </p:nvSpPr>
        <p:spPr>
          <a:xfrm>
            <a:off x="7179624" y="61178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5F5EC5-02B7-4A2D-A068-1BF7A3E4900E}"/>
              </a:ext>
            </a:extLst>
          </p:cNvPr>
          <p:cNvSpPr txBox="1"/>
          <p:nvPr/>
        </p:nvSpPr>
        <p:spPr>
          <a:xfrm>
            <a:off x="7273251" y="668729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8DC70A-3055-4ACE-AA98-66F7BEC333A5}"/>
              </a:ext>
            </a:extLst>
          </p:cNvPr>
          <p:cNvSpPr txBox="1"/>
          <p:nvPr/>
        </p:nvSpPr>
        <p:spPr>
          <a:xfrm>
            <a:off x="7669513" y="723103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6B0591-F839-4EAA-9D71-53CD42A00B4F}"/>
              </a:ext>
            </a:extLst>
          </p:cNvPr>
          <p:cNvSpPr/>
          <p:nvPr/>
        </p:nvSpPr>
        <p:spPr bwMode="auto">
          <a:xfrm>
            <a:off x="3036180" y="4720455"/>
            <a:ext cx="3302936" cy="8170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F7335A-7FAA-48F2-8C23-073C8EE89D2A}"/>
              </a:ext>
            </a:extLst>
          </p:cNvPr>
          <p:cNvCxnSpPr>
            <a:cxnSpLocks/>
            <a:stCxn id="31" idx="1"/>
          </p:cNvCxnSpPr>
          <p:nvPr/>
        </p:nvCxnSpPr>
        <p:spPr bwMode="auto">
          <a:xfrm flipH="1">
            <a:off x="1944547" y="5128978"/>
            <a:ext cx="1091633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604DC1E-4A23-4327-843A-2C5460D358B9}"/>
              </a:ext>
            </a:extLst>
          </p:cNvPr>
          <p:cNvCxnSpPr>
            <a:cxnSpLocks/>
          </p:cNvCxnSpPr>
          <p:nvPr/>
        </p:nvCxnSpPr>
        <p:spPr bwMode="auto">
          <a:xfrm>
            <a:off x="1949174" y="5128978"/>
            <a:ext cx="0" cy="51591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4597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8BDEF5-C282-4764-B02C-0E0025740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19" y="2834300"/>
            <a:ext cx="6246564" cy="489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04C79F-3024-4640-8D46-314D7528AB8D}"/>
              </a:ext>
            </a:extLst>
          </p:cNvPr>
          <p:cNvSpPr/>
          <p:nvPr/>
        </p:nvSpPr>
        <p:spPr bwMode="auto">
          <a:xfrm>
            <a:off x="4548851" y="5004281"/>
            <a:ext cx="1805650" cy="1159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266A64-F22F-4B13-953C-818D24232A46}"/>
              </a:ext>
            </a:extLst>
          </p:cNvPr>
          <p:cNvSpPr/>
          <p:nvPr/>
        </p:nvSpPr>
        <p:spPr bwMode="auto">
          <a:xfrm>
            <a:off x="4571711" y="5040590"/>
            <a:ext cx="155226" cy="5291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2FA87-AAA8-43FD-9989-46D91115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Key Insight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7D7BC-27C8-4B80-8D7B-C2848C70B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Flag reads happen to </a:t>
            </a:r>
            <a:r>
              <a:rPr lang="en-US" sz="3000" b="1" dirty="0"/>
              <a:t>second-order neighbors </a:t>
            </a:r>
            <a:r>
              <a:rPr lang="en-US" sz="3000" dirty="0"/>
              <a:t>simultaneously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8AC11-6246-4791-A662-F494BD89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8FA17-A035-41D4-9A4A-1D39F2A77A2C}"/>
              </a:ext>
            </a:extLst>
          </p:cNvPr>
          <p:cNvSpPr txBox="1"/>
          <p:nvPr/>
        </p:nvSpPr>
        <p:spPr>
          <a:xfrm>
            <a:off x="8877135" y="460568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C7C57-7291-4848-A022-DDF4AAF0F335}"/>
              </a:ext>
            </a:extLst>
          </p:cNvPr>
          <p:cNvSpPr txBox="1"/>
          <p:nvPr/>
        </p:nvSpPr>
        <p:spPr>
          <a:xfrm>
            <a:off x="7762438" y="290315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F486D-A8C3-4CA8-A2F4-25E5702AC673}"/>
              </a:ext>
            </a:extLst>
          </p:cNvPr>
          <p:cNvSpPr txBox="1"/>
          <p:nvPr/>
        </p:nvSpPr>
        <p:spPr>
          <a:xfrm>
            <a:off x="8203876" y="55375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4AB51-9E99-40AB-8F4A-78B07B13D99F}"/>
              </a:ext>
            </a:extLst>
          </p:cNvPr>
          <p:cNvSpPr txBox="1"/>
          <p:nvPr/>
        </p:nvSpPr>
        <p:spPr>
          <a:xfrm>
            <a:off x="8203876" y="4026036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52E91-A1EB-4E24-AA0F-F8189FA9C395}"/>
              </a:ext>
            </a:extLst>
          </p:cNvPr>
          <p:cNvSpPr txBox="1"/>
          <p:nvPr/>
        </p:nvSpPr>
        <p:spPr>
          <a:xfrm>
            <a:off x="7340050" y="349139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516E5-A96C-4B99-8121-BC972A933336}"/>
              </a:ext>
            </a:extLst>
          </p:cNvPr>
          <p:cNvSpPr txBox="1"/>
          <p:nvPr/>
        </p:nvSpPr>
        <p:spPr>
          <a:xfrm>
            <a:off x="7035285" y="422801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55C059-CB8A-4260-9F31-3F0B7FCDB887}"/>
              </a:ext>
            </a:extLst>
          </p:cNvPr>
          <p:cNvSpPr txBox="1"/>
          <p:nvPr/>
        </p:nvSpPr>
        <p:spPr>
          <a:xfrm>
            <a:off x="7022222" y="483648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BFC6A4-8694-4EC7-A297-4449BA01F47F}"/>
              </a:ext>
            </a:extLst>
          </p:cNvPr>
          <p:cNvSpPr txBox="1"/>
          <p:nvPr/>
        </p:nvSpPr>
        <p:spPr>
          <a:xfrm>
            <a:off x="7020738" y="536530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53C95-16E4-48A2-9DF8-316B196AD8DB}"/>
              </a:ext>
            </a:extLst>
          </p:cNvPr>
          <p:cNvSpPr txBox="1"/>
          <p:nvPr/>
        </p:nvSpPr>
        <p:spPr>
          <a:xfrm>
            <a:off x="7179624" y="61178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5F5EC5-02B7-4A2D-A068-1BF7A3E4900E}"/>
              </a:ext>
            </a:extLst>
          </p:cNvPr>
          <p:cNvSpPr txBox="1"/>
          <p:nvPr/>
        </p:nvSpPr>
        <p:spPr>
          <a:xfrm>
            <a:off x="7273251" y="668729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8DC70A-3055-4ACE-AA98-66F7BEC333A5}"/>
              </a:ext>
            </a:extLst>
          </p:cNvPr>
          <p:cNvSpPr txBox="1"/>
          <p:nvPr/>
        </p:nvSpPr>
        <p:spPr>
          <a:xfrm>
            <a:off x="7669513" y="723103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F7335A-7FAA-48F2-8C23-073C8EE89D2A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5152" y="5053794"/>
            <a:ext cx="219760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604DC1E-4A23-4327-843A-2C5460D358B9}"/>
              </a:ext>
            </a:extLst>
          </p:cNvPr>
          <p:cNvCxnSpPr>
            <a:cxnSpLocks/>
          </p:cNvCxnSpPr>
          <p:nvPr/>
        </p:nvCxnSpPr>
        <p:spPr bwMode="auto">
          <a:xfrm>
            <a:off x="4652990" y="5048714"/>
            <a:ext cx="0" cy="51591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4080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3D01-DF68-4E8E-8D28-FB820B19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Algorithm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4FD5-D3DC-4ACC-ACFF-1C883EA56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Our clustering algorithm has three steps:</a:t>
            </a:r>
          </a:p>
          <a:p>
            <a:pPr marL="1023938" lvl="1" indent="-514350">
              <a:buSzPct val="100000"/>
              <a:buFont typeface="+mj-lt"/>
              <a:buAutoNum type="arabicPeriod"/>
            </a:pPr>
            <a:r>
              <a:rPr lang="en-US" sz="2800" dirty="0"/>
              <a:t>Divide large graphs into subgraphs</a:t>
            </a:r>
          </a:p>
          <a:p>
            <a:pPr marL="1023938" lvl="1" indent="-514350">
              <a:buSzPct val="100000"/>
              <a:buFont typeface="+mj-lt"/>
              <a:buAutoNum type="arabicPeriod"/>
            </a:pPr>
            <a:r>
              <a:rPr lang="en-US" sz="2800" dirty="0"/>
              <a:t>Generate Second-order neighbors subgraph (SONS)</a:t>
            </a:r>
          </a:p>
          <a:p>
            <a:pPr marL="1023938" lvl="1" indent="-514350">
              <a:buSzPct val="100000"/>
              <a:buFont typeface="+mj-lt"/>
              <a:buAutoNum type="arabicPeriod"/>
            </a:pPr>
            <a:r>
              <a:rPr lang="en-US" sz="2800" dirty="0"/>
              <a:t>Cluster the SONS</a:t>
            </a:r>
          </a:p>
          <a:p>
            <a:pPr marL="1023938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9C1BA-3398-406C-9D95-5704E781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BCB34E-3982-44F9-8149-E5735327B207}"/>
              </a:ext>
            </a:extLst>
          </p:cNvPr>
          <p:cNvGrpSpPr/>
          <p:nvPr/>
        </p:nvGrpSpPr>
        <p:grpSpPr>
          <a:xfrm>
            <a:off x="6273703" y="5177240"/>
            <a:ext cx="3313358" cy="2215624"/>
            <a:chOff x="6273703" y="5177240"/>
            <a:chExt cx="3313358" cy="22156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05900B-2BF2-4C7A-841F-FF8633AF0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7726" y="5177240"/>
              <a:ext cx="2109335" cy="116919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1B95AB-5AA1-4D47-9915-C6AA69415399}"/>
                </a:ext>
              </a:extLst>
            </p:cNvPr>
            <p:cNvSpPr txBox="1"/>
            <p:nvPr/>
          </p:nvSpPr>
          <p:spPr>
            <a:xfrm>
              <a:off x="7906260" y="6900421"/>
              <a:ext cx="125226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chemeClr val="tx1"/>
                  </a:solidFill>
                </a:rPr>
                <a:t>Step 3</a:t>
              </a: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050CE4CE-B8D9-4994-9BE0-B83BC4B87D0D}"/>
                </a:ext>
              </a:extLst>
            </p:cNvPr>
            <p:cNvSpPr/>
            <p:nvPr/>
          </p:nvSpPr>
          <p:spPr bwMode="auto">
            <a:xfrm>
              <a:off x="6273703" y="5647336"/>
              <a:ext cx="1405813" cy="1409747"/>
            </a:xfrm>
            <a:prstGeom prst="arc">
              <a:avLst>
                <a:gd name="adj1" fmla="val 808356"/>
                <a:gd name="adj2" fmla="val 7460813"/>
              </a:avLst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73138" rtl="0" eaLnBrk="1" fontAlgn="base" latinLnBrk="0" hangingPunct="1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</a:pPr>
              <a:endParaRPr kumimoji="0" lang="en-US" sz="1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F98E27D-2DAB-4A36-85E2-A4E8FA9C2F03}"/>
                </a:ext>
              </a:extLst>
            </p:cNvPr>
            <p:cNvCxnSpPr>
              <a:stCxn id="24" idx="0"/>
            </p:cNvCxnSpPr>
            <p:nvPr/>
          </p:nvCxnSpPr>
          <p:spPr bwMode="auto">
            <a:xfrm flipV="1">
              <a:off x="7660276" y="6352209"/>
              <a:ext cx="19240" cy="163789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BB5F55-4D13-45A1-AD25-0EB717CB1884}"/>
              </a:ext>
            </a:extLst>
          </p:cNvPr>
          <p:cNvGrpSpPr/>
          <p:nvPr/>
        </p:nvGrpSpPr>
        <p:grpSpPr>
          <a:xfrm>
            <a:off x="3248067" y="4508367"/>
            <a:ext cx="3757623" cy="2871921"/>
            <a:chOff x="3248067" y="4508367"/>
            <a:chExt cx="3757623" cy="287192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EC71C7-69E2-4081-ABF8-DC805127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446" y="5177240"/>
              <a:ext cx="2109335" cy="100971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C32E56-75D4-46B9-A2B2-501F8AF8FA6B}"/>
                </a:ext>
              </a:extLst>
            </p:cNvPr>
            <p:cNvSpPr txBox="1"/>
            <p:nvPr/>
          </p:nvSpPr>
          <p:spPr>
            <a:xfrm>
              <a:off x="4846598" y="6887845"/>
              <a:ext cx="125226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chemeClr val="tx1"/>
                  </a:solidFill>
                </a:rPr>
                <a:t>Step 2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309F7EA7-4B8A-4BC8-8F20-D87A12E33D8D}"/>
                </a:ext>
              </a:extLst>
            </p:cNvPr>
            <p:cNvSpPr/>
            <p:nvPr/>
          </p:nvSpPr>
          <p:spPr bwMode="auto">
            <a:xfrm>
              <a:off x="3248067" y="5641560"/>
              <a:ext cx="1405813" cy="1409747"/>
            </a:xfrm>
            <a:prstGeom prst="arc">
              <a:avLst>
                <a:gd name="adj1" fmla="val 808356"/>
                <a:gd name="adj2" fmla="val 7460813"/>
              </a:avLst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73138" rtl="0" eaLnBrk="1" fontAlgn="base" latinLnBrk="0" hangingPunct="1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</a:pPr>
              <a:endParaRPr kumimoji="0" lang="en-US" sz="1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C6B9953-BC9A-493C-8564-AA0C09C17C1C}"/>
                </a:ext>
              </a:extLst>
            </p:cNvPr>
            <p:cNvCxnSpPr>
              <a:stCxn id="20" idx="0"/>
            </p:cNvCxnSpPr>
            <p:nvPr/>
          </p:nvCxnSpPr>
          <p:spPr bwMode="auto">
            <a:xfrm flipV="1">
              <a:off x="4634640" y="6346433"/>
              <a:ext cx="19240" cy="163789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2F731B1-7EB4-4D9B-82A2-11FE116B612C}"/>
                </a:ext>
              </a:extLst>
            </p:cNvPr>
            <p:cNvCxnSpPr/>
            <p:nvPr/>
          </p:nvCxnSpPr>
          <p:spPr bwMode="auto">
            <a:xfrm>
              <a:off x="4081809" y="4508367"/>
              <a:ext cx="0" cy="183806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9AFC73E-FEC6-4E48-B9AD-FA76E057E93A}"/>
                </a:ext>
              </a:extLst>
            </p:cNvPr>
            <p:cNvCxnSpPr/>
            <p:nvPr/>
          </p:nvCxnSpPr>
          <p:spPr bwMode="auto">
            <a:xfrm>
              <a:off x="7005690" y="4508367"/>
              <a:ext cx="0" cy="183806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B90F54-965D-4EEC-B135-8DC351800909}"/>
                </a:ext>
              </a:extLst>
            </p:cNvPr>
            <p:cNvSpPr txBox="1"/>
            <p:nvPr/>
          </p:nvSpPr>
          <p:spPr>
            <a:xfrm>
              <a:off x="5688795" y="4556096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chemeClr val="tx1"/>
                  </a:solidFill>
                </a:rPr>
                <a:t>SONS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BF9D97B-76A6-4495-A489-2222B2B555AC}"/>
              </a:ext>
            </a:extLst>
          </p:cNvPr>
          <p:cNvGrpSpPr/>
          <p:nvPr/>
        </p:nvGrpSpPr>
        <p:grpSpPr>
          <a:xfrm>
            <a:off x="377645" y="4508367"/>
            <a:ext cx="3390636" cy="2884497"/>
            <a:chOff x="377645" y="4508367"/>
            <a:chExt cx="3390636" cy="28844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F9C28E-F567-4866-9E7B-D25FF2E2D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45" y="4508367"/>
              <a:ext cx="3390636" cy="234789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AFF418-C275-4E54-843C-5099E7F14A81}"/>
                </a:ext>
              </a:extLst>
            </p:cNvPr>
            <p:cNvSpPr txBox="1"/>
            <p:nvPr/>
          </p:nvSpPr>
          <p:spPr>
            <a:xfrm>
              <a:off x="1446830" y="6900421"/>
              <a:ext cx="125226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solidFill>
                    <a:schemeClr val="tx1"/>
                  </a:solidFill>
                </a:rPr>
                <a:t>Step 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3C7C2CA-6FC9-43E7-88C2-DF7E97514446}"/>
                </a:ext>
              </a:extLst>
            </p:cNvPr>
            <p:cNvSpPr/>
            <p:nvPr/>
          </p:nvSpPr>
          <p:spPr bwMode="auto">
            <a:xfrm rot="19766161">
              <a:off x="2531852" y="5665690"/>
              <a:ext cx="960802" cy="1263140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1870" tIns="50935" rIns="101870" bIns="50935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73138" rtl="0" eaLnBrk="1" fontAlgn="base" latinLnBrk="0" hangingPunct="1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Char char="q"/>
                <a:tabLst/>
              </a:pPr>
              <a:endParaRPr kumimoji="0" lang="en-US" sz="1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Gulim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9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91615C3-EBE7-48CC-8CB2-5320CB61E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0038"/>
            <a:ext cx="10058400" cy="765175"/>
          </a:xfrm>
        </p:spPr>
        <p:txBody>
          <a:bodyPr/>
          <a:lstStyle/>
          <a:p>
            <a:r>
              <a:rPr lang="en-US" altLang="en-US" sz="4400" dirty="0"/>
              <a:t>Agenda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235C5A8-65FE-4E67-BC9F-88288F001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538288"/>
            <a:ext cx="9094788" cy="5426075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Motivation and Background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Workload Characterization 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Proposed Algorithm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Hardware Implementation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Evaluation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Conclusion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520D71-0105-4C08-86C8-F32BBACC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2900" y="0"/>
            <a:ext cx="2095500" cy="51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Tahoma" panose="020B0604030504040204" pitchFamily="34" charset="0"/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DED172-D09A-43C3-B4DF-9B34D075BA4C}" type="slidenum">
              <a:rPr lang="en-US" altLang="en-US" sz="1300" smtClean="0">
                <a:solidFill>
                  <a:schemeClr val="bg2"/>
                </a:solidFill>
                <a:latin typeface="Tahoma" panose="020B0604030504040204" pitchFamily="34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300" dirty="0">
              <a:solidFill>
                <a:schemeClr val="bg2"/>
              </a:solidFill>
              <a:latin typeface="Tahoma" panose="020B060403050404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8083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3D01-DF68-4E8E-8D28-FB820B19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Algorithm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4FD5-D3DC-4ACC-ACFF-1C883EA56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Our clustering algorithm has three steps:</a:t>
            </a:r>
          </a:p>
          <a:p>
            <a:pPr marL="1023938" lvl="1" indent="-514350">
              <a:buSzPct val="100000"/>
              <a:buFont typeface="+mj-lt"/>
              <a:buAutoNum type="arabicPeriod"/>
            </a:pPr>
            <a:r>
              <a:rPr lang="en-US" sz="2800" dirty="0"/>
              <a:t>Divide large graphs into subgraphs</a:t>
            </a:r>
          </a:p>
          <a:p>
            <a:pPr marL="1023938" lvl="1" indent="-514350">
              <a:buSzPct val="100000"/>
              <a:buFont typeface="+mj-lt"/>
              <a:buAutoNum type="arabicPeriod"/>
            </a:pPr>
            <a:r>
              <a:rPr lang="en-US" sz="2800" dirty="0"/>
              <a:t>Generate Second-order neighbors subgraph (SONS)</a:t>
            </a:r>
          </a:p>
          <a:p>
            <a:pPr marL="1023938" lvl="1" indent="-514350">
              <a:buSzPct val="100000"/>
              <a:buFont typeface="+mj-lt"/>
              <a:buAutoNum type="arabicPeriod"/>
            </a:pPr>
            <a:r>
              <a:rPr lang="en-US" sz="2800" dirty="0"/>
              <a:t>Cluster the SONS</a:t>
            </a:r>
          </a:p>
          <a:p>
            <a:pPr marL="1023938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9C1BA-3398-406C-9D95-5704E781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F9C28E-F567-4866-9E7B-D25FF2E2D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5" y="4508367"/>
            <a:ext cx="3390636" cy="2347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EC71C7-69E2-4081-ABF8-DC8051274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46" y="5177240"/>
            <a:ext cx="2109335" cy="1009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05900B-2BF2-4C7A-841F-FF8633AF0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26" y="5177240"/>
            <a:ext cx="2109335" cy="11691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AFF418-C275-4E54-843C-5099E7F14A81}"/>
              </a:ext>
            </a:extLst>
          </p:cNvPr>
          <p:cNvSpPr txBox="1"/>
          <p:nvPr/>
        </p:nvSpPr>
        <p:spPr>
          <a:xfrm>
            <a:off x="1446830" y="6900421"/>
            <a:ext cx="1252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Step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32E56-75D4-46B9-A2B2-501F8AF8FA6B}"/>
              </a:ext>
            </a:extLst>
          </p:cNvPr>
          <p:cNvSpPr txBox="1"/>
          <p:nvPr/>
        </p:nvSpPr>
        <p:spPr>
          <a:xfrm>
            <a:off x="4846598" y="6887845"/>
            <a:ext cx="1252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1B95AB-5AA1-4D47-9915-C6AA69415399}"/>
              </a:ext>
            </a:extLst>
          </p:cNvPr>
          <p:cNvSpPr txBox="1"/>
          <p:nvPr/>
        </p:nvSpPr>
        <p:spPr>
          <a:xfrm>
            <a:off x="7906260" y="6900421"/>
            <a:ext cx="1252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Step 3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09F7EA7-4B8A-4BC8-8F20-D87A12E33D8D}"/>
              </a:ext>
            </a:extLst>
          </p:cNvPr>
          <p:cNvSpPr/>
          <p:nvPr/>
        </p:nvSpPr>
        <p:spPr bwMode="auto">
          <a:xfrm>
            <a:off x="3248067" y="5641560"/>
            <a:ext cx="1405813" cy="1409747"/>
          </a:xfrm>
          <a:prstGeom prst="arc">
            <a:avLst>
              <a:gd name="adj1" fmla="val 808356"/>
              <a:gd name="adj2" fmla="val 7460813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6B9953-BC9A-493C-8564-AA0C09C17C1C}"/>
              </a:ext>
            </a:extLst>
          </p:cNvPr>
          <p:cNvCxnSpPr>
            <a:stCxn id="20" idx="0"/>
          </p:cNvCxnSpPr>
          <p:nvPr/>
        </p:nvCxnSpPr>
        <p:spPr bwMode="auto">
          <a:xfrm flipV="1">
            <a:off x="4634640" y="6346433"/>
            <a:ext cx="19240" cy="16378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050CE4CE-B8D9-4994-9BE0-B83BC4B87D0D}"/>
              </a:ext>
            </a:extLst>
          </p:cNvPr>
          <p:cNvSpPr/>
          <p:nvPr/>
        </p:nvSpPr>
        <p:spPr bwMode="auto">
          <a:xfrm>
            <a:off x="6273703" y="5647336"/>
            <a:ext cx="1405813" cy="1409747"/>
          </a:xfrm>
          <a:prstGeom prst="arc">
            <a:avLst>
              <a:gd name="adj1" fmla="val 808356"/>
              <a:gd name="adj2" fmla="val 7460813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98E27D-2DAB-4A36-85E2-A4E8FA9C2F03}"/>
              </a:ext>
            </a:extLst>
          </p:cNvPr>
          <p:cNvCxnSpPr>
            <a:stCxn id="24" idx="0"/>
          </p:cNvCxnSpPr>
          <p:nvPr/>
        </p:nvCxnSpPr>
        <p:spPr bwMode="auto">
          <a:xfrm flipV="1">
            <a:off x="7660276" y="6352209"/>
            <a:ext cx="19240" cy="16378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F731B1-7EB4-4D9B-82A2-11FE116B612C}"/>
              </a:ext>
            </a:extLst>
          </p:cNvPr>
          <p:cNvCxnSpPr/>
          <p:nvPr/>
        </p:nvCxnSpPr>
        <p:spPr bwMode="auto">
          <a:xfrm>
            <a:off x="4081809" y="4508367"/>
            <a:ext cx="0" cy="183806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AFC73E-FEC6-4E48-B9AD-FA76E057E93A}"/>
              </a:ext>
            </a:extLst>
          </p:cNvPr>
          <p:cNvCxnSpPr/>
          <p:nvPr/>
        </p:nvCxnSpPr>
        <p:spPr bwMode="auto">
          <a:xfrm>
            <a:off x="7005690" y="4508367"/>
            <a:ext cx="0" cy="183806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BB90F54-965D-4EEC-B135-8DC351800909}"/>
              </a:ext>
            </a:extLst>
          </p:cNvPr>
          <p:cNvSpPr txBox="1"/>
          <p:nvPr/>
        </p:nvSpPr>
        <p:spPr>
          <a:xfrm>
            <a:off x="5688795" y="4556096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SONS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3C7C2CA-6FC9-43E7-88C2-DF7E97514446}"/>
              </a:ext>
            </a:extLst>
          </p:cNvPr>
          <p:cNvSpPr/>
          <p:nvPr/>
        </p:nvSpPr>
        <p:spPr bwMode="auto">
          <a:xfrm rot="19766161">
            <a:off x="2531852" y="5665690"/>
            <a:ext cx="960802" cy="126314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14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6E53-78CF-499F-BDE6-6A357B7C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4040C-D0A3-4485-9942-EDF38890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Processing full graph is expensive and unnecessary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We used </a:t>
            </a:r>
            <a:r>
              <a:rPr lang="en-US" sz="3000" b="1" dirty="0"/>
              <a:t>Markov</a:t>
            </a:r>
            <a:r>
              <a:rPr lang="en-US" sz="3000" dirty="0"/>
              <a:t> algorithm for its robustness but it can be replaced with any other method.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7EFFF-37D1-4140-99F9-F4BD052E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0290D-9E13-4227-9CC4-021F9A96F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01" y="4656702"/>
            <a:ext cx="4430597" cy="30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3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DF83-B7C7-4A26-9918-FA23FB39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D8B7-3FDC-47BA-B9B7-76599054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Generate second-order neighbors subgraph:</a:t>
            </a:r>
          </a:p>
          <a:p>
            <a:pPr lvl="1"/>
            <a:r>
              <a:rPr lang="en-US" sz="2600" dirty="0"/>
              <a:t>The same vertices</a:t>
            </a:r>
          </a:p>
          <a:p>
            <a:pPr lvl="1"/>
            <a:r>
              <a:rPr lang="en-US" sz="2600" dirty="0"/>
              <a:t>Connects second-order neighbors in the original subgraph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Reveals groups of second-order neighbors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2BDA8-3A88-42B4-BF0A-8CCD964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49E35-ACCC-4A5E-BB1B-CA56BBE7A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87" y="4767466"/>
            <a:ext cx="5354425" cy="256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28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69BD-14C7-402E-820C-C65917CA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CF23-6B48-4437-9B9A-A9D3C4847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Group vertices of SONS into clusters to be stored in the same memory block.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We use a modified version of the RNSC clustering algorithm for this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6FFCF-8E6A-4CC5-A7FE-001BA82B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5C215-9C3B-4D7E-ABC3-11AE1879A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40" y="4652400"/>
            <a:ext cx="5175314" cy="28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88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285AD8-1EF1-4409-8081-C61B23D2853E}"/>
              </a:ext>
            </a:extLst>
          </p:cNvPr>
          <p:cNvSpPr/>
          <p:nvPr/>
        </p:nvSpPr>
        <p:spPr bwMode="auto">
          <a:xfrm>
            <a:off x="547688" y="4291328"/>
            <a:ext cx="9302750" cy="1142919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4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391615C3-EBE7-48CC-8CB2-5320CB61E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Agenda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235C5A8-65FE-4E67-BC9F-88288F001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538288"/>
            <a:ext cx="9094788" cy="5426075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Motivation and Background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Workload Characterization 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Proposed Algorithm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Hardware Implementation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520D71-0105-4C08-86C8-F32BBACC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Tahoma" panose="020B0604030504040204" pitchFamily="34" charset="0"/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DED172-D09A-43C3-B4DF-9B34D075BA4C}" type="slidenum">
              <a:rPr lang="en-US" altLang="en-US" sz="1300" smtClean="0">
                <a:solidFill>
                  <a:schemeClr val="bg2"/>
                </a:solidFill>
                <a:latin typeface="Tahoma" panose="020B0604030504040204" pitchFamily="34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300">
              <a:solidFill>
                <a:schemeClr val="bg2"/>
              </a:solidFill>
              <a:latin typeface="Tahoma" panose="020B060403050404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271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7D02-C5C0-48EA-A4C3-ACA6B508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Hardware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24E27-FF9A-450D-8357-679DE84D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Redirect flag reads to a merging unit that merges duplicate requests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It also caches the results for future requests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7671-7EC7-4E6A-A5B9-E4BF11E7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0896C-CBF3-4240-A1CE-71C0F542E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5" y="3114493"/>
            <a:ext cx="3849661" cy="45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1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FA2B-814E-47FE-8A21-A1F99337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Merging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122D3-B450-4BFF-80B8-13C4F4FC1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Scheduler redirects requests to their corresponding cache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Cache stores flag read results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Request tracker records requests waiting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FA8B9-8740-4AEC-BA8F-A61003DC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DA39E-8E96-4A46-9725-B3505CB57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22" y="3886200"/>
            <a:ext cx="3845955" cy="36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89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5A66D8-DD64-4D89-8F6B-EAE49D5CEF75}"/>
              </a:ext>
            </a:extLst>
          </p:cNvPr>
          <p:cNvSpPr/>
          <p:nvPr/>
        </p:nvSpPr>
        <p:spPr bwMode="auto">
          <a:xfrm>
            <a:off x="547688" y="5235229"/>
            <a:ext cx="9302750" cy="1142919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4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391615C3-EBE7-48CC-8CB2-5320CB61E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Agenda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235C5A8-65FE-4E67-BC9F-88288F001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538288"/>
            <a:ext cx="9094788" cy="5426075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Motivation and Background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Workload Characterization 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Proposed Algorithm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Hardware Implementation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Evaluation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520D71-0105-4C08-86C8-F32BBACC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Tahoma" panose="020B0604030504040204" pitchFamily="34" charset="0"/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DED172-D09A-43C3-B4DF-9B34D075BA4C}" type="slidenum">
              <a:rPr lang="en-US" altLang="en-US" sz="1300" smtClean="0">
                <a:solidFill>
                  <a:schemeClr val="bg2"/>
                </a:solidFill>
                <a:latin typeface="Tahoma" panose="020B0604030504040204" pitchFamily="34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300">
              <a:solidFill>
                <a:schemeClr val="bg2"/>
              </a:solidFill>
              <a:latin typeface="Tahoma" panose="020B060403050404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9175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BEB8-70FA-4210-8949-B472AB8D4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21303-87A4-4340-BDCD-8EC686847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We use Xilinx KCU060 connected to a 4GB HMC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We use five parallel kernels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6B4DF-A7B7-480B-A3A8-0F0E0498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10F37-AE8F-4FDF-8573-66117CEDF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3" y="3713205"/>
            <a:ext cx="87725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8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2D5B-DBAA-4FA4-BC1A-27A7B6C3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47CA-17D2-489A-BADF-12F5FEE92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We used 10 graphs from the University of Florida Sparse Matrix Collection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Number of vertices from 450,000 to 1,700,000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Edge factors between 3 and 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7F035-E566-4FFF-A47A-783DE39F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54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4CFD00-6503-2F4E-8AA7-216965C22D13}"/>
              </a:ext>
            </a:extLst>
          </p:cNvPr>
          <p:cNvSpPr/>
          <p:nvPr/>
        </p:nvSpPr>
        <p:spPr bwMode="auto">
          <a:xfrm>
            <a:off x="547688" y="1479295"/>
            <a:ext cx="9302750" cy="1142919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4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391615C3-EBE7-48CC-8CB2-5320CB61E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0038"/>
            <a:ext cx="10058400" cy="765175"/>
          </a:xfrm>
        </p:spPr>
        <p:txBody>
          <a:bodyPr/>
          <a:lstStyle/>
          <a:p>
            <a:r>
              <a:rPr lang="en-US" altLang="en-US" sz="4400" dirty="0"/>
              <a:t>Agenda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235C5A8-65FE-4E67-BC9F-88288F001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538288"/>
            <a:ext cx="9094788" cy="5426075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Motivation and Background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Workload Characterization 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Proposed Algorithm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Hardware Implementation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520D71-0105-4C08-86C8-F32BBACC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Tahoma" panose="020B0604030504040204" pitchFamily="34" charset="0"/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DED172-D09A-43C3-B4DF-9B34D075BA4C}" type="slidenum">
              <a:rPr lang="en-US" altLang="en-US" sz="1300" smtClean="0">
                <a:solidFill>
                  <a:schemeClr val="bg2"/>
                </a:solidFill>
                <a:latin typeface="Tahoma" panose="020B0604030504040204" pitchFamily="34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300">
              <a:solidFill>
                <a:schemeClr val="bg2"/>
              </a:solidFill>
              <a:latin typeface="Tahoma" panose="020B060403050404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1615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68E2-B803-4178-A2BF-C732B6C6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1746-4C1B-42FB-A626-42A3D0E9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Compare cache hit between clustered and unclustered graphs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Clustering improves cache hit by </a:t>
            </a:r>
            <a:r>
              <a:rPr lang="en-US" sz="3000" b="1" dirty="0"/>
              <a:t>3x</a:t>
            </a:r>
            <a:r>
              <a:rPr lang="en-US" sz="3000" dirty="0"/>
              <a:t> on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A3D76-1870-422B-8609-BA259BC8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004A5-55D2-4193-B1D8-96165C27C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98" y="3374796"/>
            <a:ext cx="7929204" cy="40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8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4B1E4A-D153-459E-8E2B-DE0D65DA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2" y="2964568"/>
            <a:ext cx="9293156" cy="4761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A68E2-B803-4178-A2BF-C732B6C6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1746-4C1B-42FB-A626-42A3D0E9E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Compare flag reads from the HMC between clustered and unclustered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Flag reads are reduced to </a:t>
            </a:r>
            <a:r>
              <a:rPr lang="en-US" sz="3000" b="1" dirty="0"/>
              <a:t>61%</a:t>
            </a:r>
            <a:r>
              <a:rPr lang="en-US" sz="3000" dirty="0"/>
              <a:t> on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A3D76-1870-422B-8609-BA259BC8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95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F908B3-075B-4889-83A0-46706AED8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2" y="3475664"/>
            <a:ext cx="8382316" cy="4294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96D5B-E2CC-4BA9-ADFE-492AAB7B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4CA71-1665-45BC-A330-5CA36B26C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Merging alone (green bar) has little effect on performance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Merging + clustering (blue bar) improves performance by </a:t>
            </a:r>
            <a:r>
              <a:rPr lang="en-US" sz="3000" b="1" dirty="0"/>
              <a:t>2.8x</a:t>
            </a:r>
            <a:r>
              <a:rPr lang="en-US" sz="3000" dirty="0"/>
              <a:t> on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9009-1BE3-478C-A58B-9B80F09A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942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17429D-A8A5-41B0-9611-7B72ABE96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3" y="3522458"/>
            <a:ext cx="8116478" cy="4158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96D5B-E2CC-4BA9-ADFE-492AAB7B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4CA71-1665-45BC-A330-5CA36B26C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We produce competitive results compared to state-of-the-art GPU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Overall </a:t>
            </a:r>
            <a:r>
              <a:rPr lang="en-US" sz="3000" b="1" dirty="0"/>
              <a:t>1.7x</a:t>
            </a:r>
            <a:r>
              <a:rPr lang="en-US" sz="3000" dirty="0"/>
              <a:t> improvement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Results projected based on bandwidth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9009-1BE3-478C-A58B-9B80F09A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75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7631AB-8D3B-4560-8C3C-A7560E181380}"/>
              </a:ext>
            </a:extLst>
          </p:cNvPr>
          <p:cNvSpPr/>
          <p:nvPr/>
        </p:nvSpPr>
        <p:spPr bwMode="auto">
          <a:xfrm>
            <a:off x="547688" y="6159466"/>
            <a:ext cx="9302750" cy="1142919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4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391615C3-EBE7-48CC-8CB2-5320CB61E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Agenda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E235C5A8-65FE-4E67-BC9F-88288F001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538288"/>
            <a:ext cx="9094788" cy="5426075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Motivation and Background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Workload Characterization 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Proposed Algorithm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Hardware Implementation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Conclusion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520D71-0105-4C08-86C8-F32BBACC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Tahoma" panose="020B0604030504040204" pitchFamily="34" charset="0"/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DED172-D09A-43C3-B4DF-9B34D075BA4C}" type="slidenum">
              <a:rPr lang="en-US" altLang="en-US" sz="1300" smtClean="0">
                <a:solidFill>
                  <a:schemeClr val="bg2"/>
                </a:solidFill>
                <a:latin typeface="Tahoma" panose="020B0604030504040204" pitchFamily="34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300">
              <a:solidFill>
                <a:schemeClr val="bg2"/>
              </a:solidFill>
              <a:latin typeface="Tahoma" panose="020B0604030504040204" pitchFamily="34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1608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CB4468A-14E7-4799-AF2B-52EFEB4C2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Conclusion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39C21CC-D4E6-4916-AE46-565B6FECF4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538288"/>
            <a:ext cx="9094788" cy="5426075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3000" dirty="0"/>
              <a:t>Improved graph traversal performance through software-hardware codesign</a:t>
            </a:r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/>
              <a:t>Improved locality from the software</a:t>
            </a:r>
          </a:p>
          <a:p>
            <a:pPr lvl="1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/>
              <a:t>Designed request merging support from the hardware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3000" dirty="0"/>
              <a:t>BFS performance improved by 2.8x</a:t>
            </a:r>
          </a:p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3000" dirty="0"/>
              <a:t>Provided competitive performance to state-of-the-art of GPU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3B8C428-804C-4CED-BD0E-7F8B817A1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1F1144-546F-4A12-97F6-865C27BAC52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>
            <a:extLst>
              <a:ext uri="{FF2B5EF4-FFF2-40B4-BE49-F238E27FC236}">
                <a16:creationId xmlns:a16="http://schemas.microsoft.com/office/drawing/2014/main" id="{F1B65D4D-C0B6-490A-9949-AB7FA1785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3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Tahoma" panose="020B0604030504040204" pitchFamily="34" charset="0"/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50000"/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D428C6-53C6-4F5F-BA0C-CF09A6A125F4}" type="slidenum">
              <a:rPr lang="en-US" altLang="en-US" sz="1300" smtClean="0">
                <a:solidFill>
                  <a:schemeClr val="bg2"/>
                </a:solidFill>
                <a:latin typeface="Tahoma" panose="020B0604030504040204" pitchFamily="34" charset="0"/>
                <a:ea typeface="Gulim" panose="020B0600000101010101" pitchFamily="34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300">
              <a:solidFill>
                <a:schemeClr val="bg2"/>
              </a:solidFill>
              <a:latin typeface="Tahoma" panose="020B0604030504040204" pitchFamily="34" charset="0"/>
              <a:ea typeface="Gulim" panose="020B0600000101010101" pitchFamily="34" charset="-127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243A49AD-165B-4418-B38E-F127881BA97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293775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latin typeface="Trebuchet MS" panose="020B0603020202020204" pitchFamily="34" charset="0"/>
              </a:rPr>
              <a:t>Thank You!</a:t>
            </a:r>
            <a:endParaRPr lang="en-US" altLang="en-US" sz="5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7C0F13-5807-4024-A0D1-6EE0B9869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2" y="2185068"/>
            <a:ext cx="9732395" cy="34152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209C9F-3F7C-40E4-B196-F767A0A20722}"/>
              </a:ext>
            </a:extLst>
          </p:cNvPr>
          <p:cNvSpPr/>
          <p:nvPr/>
        </p:nvSpPr>
        <p:spPr bwMode="auto">
          <a:xfrm>
            <a:off x="5052638" y="2971800"/>
            <a:ext cx="4842758" cy="29285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55BB75-D0FA-4319-AF12-AC69E35C140B}"/>
              </a:ext>
            </a:extLst>
          </p:cNvPr>
          <p:cNvSpPr/>
          <p:nvPr/>
        </p:nvSpPr>
        <p:spPr bwMode="auto">
          <a:xfrm>
            <a:off x="2527878" y="3259700"/>
            <a:ext cx="3237196" cy="29285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DAA67-3C63-4AF3-BFBE-68618F0B7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05" y="1365251"/>
            <a:ext cx="9094788" cy="5426075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2013D-7941-492F-A50F-C2B0CB5D595C}"/>
              </a:ext>
            </a:extLst>
          </p:cNvPr>
          <p:cNvSpPr/>
          <p:nvPr/>
        </p:nvSpPr>
        <p:spPr bwMode="auto">
          <a:xfrm>
            <a:off x="163001" y="2910468"/>
            <a:ext cx="9732395" cy="41808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89965-353C-43BA-A66B-E4A71EC2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653F6-BF1C-442F-906D-324B16E4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E0DA85-FA15-4DAD-9944-45E6A9C1C151}"/>
              </a:ext>
            </a:extLst>
          </p:cNvPr>
          <p:cNvSpPr/>
          <p:nvPr/>
        </p:nvSpPr>
        <p:spPr bwMode="auto">
          <a:xfrm>
            <a:off x="7467600" y="3102015"/>
            <a:ext cx="2427796" cy="29285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CAF8D-5A4B-40D7-95AE-BF9F14656D8F}"/>
              </a:ext>
            </a:extLst>
          </p:cNvPr>
          <p:cNvSpPr/>
          <p:nvPr/>
        </p:nvSpPr>
        <p:spPr bwMode="auto">
          <a:xfrm>
            <a:off x="6297167" y="3102015"/>
            <a:ext cx="1170431" cy="2568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7C0F13-5807-4024-A0D1-6EE0B9869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2" y="2185068"/>
            <a:ext cx="9732395" cy="3415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989965-353C-43BA-A66B-E4A71EC2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653F6-BF1C-442F-906D-324B16E4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98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59FC-ECE5-4964-A95E-E2C1C10C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Graph Analytics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1D9F6-9F5E-48C1-9D8C-8C25DE8A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06" y="1365251"/>
            <a:ext cx="9094788" cy="5426075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Large graph workloads present key challenges for processing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117E4-8223-4C1B-8FEC-71E74818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3DB25-3160-458E-B66C-9455EBF39E87}"/>
              </a:ext>
            </a:extLst>
          </p:cNvPr>
          <p:cNvSpPr txBox="1"/>
          <p:nvPr/>
        </p:nvSpPr>
        <p:spPr>
          <a:xfrm>
            <a:off x="616291" y="4582766"/>
            <a:ext cx="2099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latin typeface="+mj-lt"/>
              </a:rPr>
              <a:t>Poor locality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8E54C-5AA5-4105-8CAC-958176DDD16F}"/>
              </a:ext>
            </a:extLst>
          </p:cNvPr>
          <p:cNvSpPr txBox="1"/>
          <p:nvPr/>
        </p:nvSpPr>
        <p:spPr>
          <a:xfrm>
            <a:off x="3470920" y="4339898"/>
            <a:ext cx="3116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+mj-lt"/>
              </a:rPr>
              <a:t>Abundant memory</a:t>
            </a:r>
          </a:p>
          <a:p>
            <a:pPr algn="ctr"/>
            <a:r>
              <a:rPr lang="en-US" sz="2800" b="0" dirty="0">
                <a:solidFill>
                  <a:schemeClr val="tx1"/>
                </a:solidFill>
                <a:latin typeface="+mj-lt"/>
              </a:rPr>
              <a:t>accesses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4F1EA-43A8-4DA1-985E-721D85007D75}"/>
              </a:ext>
            </a:extLst>
          </p:cNvPr>
          <p:cNvSpPr txBox="1"/>
          <p:nvPr/>
        </p:nvSpPr>
        <p:spPr>
          <a:xfrm>
            <a:off x="7258258" y="4574337"/>
            <a:ext cx="2574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latin typeface="+mj-lt"/>
              </a:rPr>
              <a:t>Memory-bound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B5130F-0A6A-4432-A847-E2DA30519DE8}"/>
              </a:ext>
            </a:extLst>
          </p:cNvPr>
          <p:cNvSpPr/>
          <p:nvPr/>
        </p:nvSpPr>
        <p:spPr bwMode="auto">
          <a:xfrm>
            <a:off x="481805" y="4312727"/>
            <a:ext cx="2368074" cy="110078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9D976-5BCA-4E33-B2B5-2874796F9347}"/>
              </a:ext>
            </a:extLst>
          </p:cNvPr>
          <p:cNvSpPr/>
          <p:nvPr/>
        </p:nvSpPr>
        <p:spPr bwMode="auto">
          <a:xfrm>
            <a:off x="7208520" y="4293985"/>
            <a:ext cx="2624032" cy="110078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EB601-C4CF-4D34-8C1C-6BBDF5E0815B}"/>
              </a:ext>
            </a:extLst>
          </p:cNvPr>
          <p:cNvSpPr/>
          <p:nvPr/>
        </p:nvSpPr>
        <p:spPr bwMode="auto">
          <a:xfrm>
            <a:off x="3470920" y="4312727"/>
            <a:ext cx="3116559" cy="110078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B236F5-B625-49A2-8320-80CF84CF14C3}"/>
              </a:ext>
            </a:extLst>
          </p:cNvPr>
          <p:cNvCxnSpPr>
            <a:stCxn id="8" idx="3"/>
            <a:endCxn id="10" idx="1"/>
          </p:cNvCxnSpPr>
          <p:nvPr/>
        </p:nvCxnSpPr>
        <p:spPr bwMode="auto">
          <a:xfrm>
            <a:off x="2849879" y="4863118"/>
            <a:ext cx="621041" cy="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BDF687-D42C-4524-A9D0-4694CEBE38FE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>
            <a:off x="6587479" y="4863118"/>
            <a:ext cx="670779" cy="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8762862-4EF4-4ABD-BA3B-FEEAB2B91F54}"/>
              </a:ext>
            </a:extLst>
          </p:cNvPr>
          <p:cNvSpPr/>
          <p:nvPr/>
        </p:nvSpPr>
        <p:spPr bwMode="auto">
          <a:xfrm>
            <a:off x="6629399" y="3776767"/>
            <a:ext cx="3429001" cy="21183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7C0F65-7424-4D9A-A8B3-B925553F6ABA}"/>
              </a:ext>
            </a:extLst>
          </p:cNvPr>
          <p:cNvSpPr/>
          <p:nvPr/>
        </p:nvSpPr>
        <p:spPr bwMode="auto">
          <a:xfrm>
            <a:off x="2884602" y="3886200"/>
            <a:ext cx="7162223" cy="21183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59FC-ECE5-4964-A95E-E2C1C10C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Graph Analytics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1D9F6-9F5E-48C1-9D8C-8C25DE8A0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06" y="1365251"/>
            <a:ext cx="9094788" cy="5426075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3000" dirty="0"/>
              <a:t>Large graph workloads present key challenges for processing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117E4-8223-4C1B-8FEC-71E74818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3DB25-3160-458E-B66C-9455EBF39E87}"/>
              </a:ext>
            </a:extLst>
          </p:cNvPr>
          <p:cNvSpPr txBox="1"/>
          <p:nvPr/>
        </p:nvSpPr>
        <p:spPr>
          <a:xfrm>
            <a:off x="616291" y="4582766"/>
            <a:ext cx="2099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latin typeface="+mj-lt"/>
              </a:rPr>
              <a:t>Poor locality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8E54C-5AA5-4105-8CAC-958176DDD16F}"/>
              </a:ext>
            </a:extLst>
          </p:cNvPr>
          <p:cNvSpPr txBox="1"/>
          <p:nvPr/>
        </p:nvSpPr>
        <p:spPr>
          <a:xfrm>
            <a:off x="3470920" y="4339898"/>
            <a:ext cx="3116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+mj-lt"/>
              </a:rPr>
              <a:t>Abundant memory</a:t>
            </a:r>
          </a:p>
          <a:p>
            <a:pPr algn="ctr"/>
            <a:r>
              <a:rPr lang="en-US" sz="2800" b="0" dirty="0">
                <a:solidFill>
                  <a:schemeClr val="tx1"/>
                </a:solidFill>
                <a:latin typeface="+mj-lt"/>
              </a:rPr>
              <a:t>accesses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4F1EA-43A8-4DA1-985E-721D85007D75}"/>
              </a:ext>
            </a:extLst>
          </p:cNvPr>
          <p:cNvSpPr txBox="1"/>
          <p:nvPr/>
        </p:nvSpPr>
        <p:spPr>
          <a:xfrm>
            <a:off x="7258258" y="4574337"/>
            <a:ext cx="2574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chemeClr val="tx1"/>
                </a:solidFill>
                <a:latin typeface="+mj-lt"/>
              </a:rPr>
              <a:t>Memory-bound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B5130F-0A6A-4432-A847-E2DA30519DE8}"/>
              </a:ext>
            </a:extLst>
          </p:cNvPr>
          <p:cNvSpPr/>
          <p:nvPr/>
        </p:nvSpPr>
        <p:spPr bwMode="auto">
          <a:xfrm>
            <a:off x="481805" y="4312727"/>
            <a:ext cx="2368074" cy="110078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9D976-5BCA-4E33-B2B5-2874796F9347}"/>
              </a:ext>
            </a:extLst>
          </p:cNvPr>
          <p:cNvSpPr/>
          <p:nvPr/>
        </p:nvSpPr>
        <p:spPr bwMode="auto">
          <a:xfrm>
            <a:off x="7208520" y="4293985"/>
            <a:ext cx="2624032" cy="110078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EB601-C4CF-4D34-8C1C-6BBDF5E0815B}"/>
              </a:ext>
            </a:extLst>
          </p:cNvPr>
          <p:cNvSpPr/>
          <p:nvPr/>
        </p:nvSpPr>
        <p:spPr bwMode="auto">
          <a:xfrm>
            <a:off x="3470920" y="4312727"/>
            <a:ext cx="3116559" cy="110078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870" tIns="50935" rIns="101870" bIns="5093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73138" rtl="0" eaLnBrk="1" fontAlgn="base" latinLnBrk="0" hangingPunct="1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q"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B236F5-B625-49A2-8320-80CF84CF14C3}"/>
              </a:ext>
            </a:extLst>
          </p:cNvPr>
          <p:cNvCxnSpPr>
            <a:stCxn id="8" idx="3"/>
            <a:endCxn id="10" idx="1"/>
          </p:cNvCxnSpPr>
          <p:nvPr/>
        </p:nvCxnSpPr>
        <p:spPr bwMode="auto">
          <a:xfrm>
            <a:off x="2849879" y="4863118"/>
            <a:ext cx="621041" cy="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BDF687-D42C-4524-A9D0-4694CEBE38FE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>
            <a:off x="6587479" y="4863118"/>
            <a:ext cx="670779" cy="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8111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86B82C-2C91-4315-B868-3494787E3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2973651"/>
            <a:ext cx="6051005" cy="4764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F7AF0-A499-4457-B77F-3B575BCD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Breadth 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407D9-FA3C-475B-A7B3-33C5F19E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06" y="1365251"/>
            <a:ext cx="9094788" cy="5426075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 ubiquitous building block for state-of-the-art graph analytics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Makes frequent random memory accesses.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3D7B9-D7B4-4FE0-BFD2-06203D99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8AF577-E9A9-409A-B93B-0E06F94153A3}"/>
              </a:ext>
            </a:extLst>
          </p:cNvPr>
          <p:cNvSpPr txBox="1"/>
          <p:nvPr/>
        </p:nvSpPr>
        <p:spPr>
          <a:xfrm>
            <a:off x="7661800" y="460568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87E06-5CD1-4658-951B-F5646065A333}"/>
              </a:ext>
            </a:extLst>
          </p:cNvPr>
          <p:cNvSpPr txBox="1"/>
          <p:nvPr/>
        </p:nvSpPr>
        <p:spPr>
          <a:xfrm>
            <a:off x="6547103" y="290315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3D53CA-1ED7-48FF-9553-ADB40EDB3448}"/>
              </a:ext>
            </a:extLst>
          </p:cNvPr>
          <p:cNvSpPr txBox="1"/>
          <p:nvPr/>
        </p:nvSpPr>
        <p:spPr>
          <a:xfrm>
            <a:off x="6988541" y="55375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F695B2-76C1-4007-A749-101B85D3C8D9}"/>
              </a:ext>
            </a:extLst>
          </p:cNvPr>
          <p:cNvSpPr txBox="1"/>
          <p:nvPr/>
        </p:nvSpPr>
        <p:spPr>
          <a:xfrm>
            <a:off x="6988541" y="4026036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0CAB52-35FE-4FDE-B2BC-E8AACCCBC81C}"/>
              </a:ext>
            </a:extLst>
          </p:cNvPr>
          <p:cNvSpPr txBox="1"/>
          <p:nvPr/>
        </p:nvSpPr>
        <p:spPr>
          <a:xfrm>
            <a:off x="6124715" y="349139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602618-8994-40F7-BE60-435B6CCDC429}"/>
              </a:ext>
            </a:extLst>
          </p:cNvPr>
          <p:cNvSpPr txBox="1"/>
          <p:nvPr/>
        </p:nvSpPr>
        <p:spPr>
          <a:xfrm>
            <a:off x="5819950" y="422801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092B2-807E-49F1-A00A-D9071F95C817}"/>
              </a:ext>
            </a:extLst>
          </p:cNvPr>
          <p:cNvSpPr txBox="1"/>
          <p:nvPr/>
        </p:nvSpPr>
        <p:spPr>
          <a:xfrm>
            <a:off x="5806887" y="483648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0F547A-B90D-4F5C-8E31-709B1BDB2ACB}"/>
              </a:ext>
            </a:extLst>
          </p:cNvPr>
          <p:cNvSpPr txBox="1"/>
          <p:nvPr/>
        </p:nvSpPr>
        <p:spPr>
          <a:xfrm>
            <a:off x="5805403" y="536530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C1B9A-A3CE-4F4F-B37B-9AE77085ECE7}"/>
              </a:ext>
            </a:extLst>
          </p:cNvPr>
          <p:cNvSpPr txBox="1"/>
          <p:nvPr/>
        </p:nvSpPr>
        <p:spPr>
          <a:xfrm>
            <a:off x="5964289" y="61178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09A0D4-E372-4B9F-BEEF-BA7A6CE177A5}"/>
              </a:ext>
            </a:extLst>
          </p:cNvPr>
          <p:cNvSpPr txBox="1"/>
          <p:nvPr/>
        </p:nvSpPr>
        <p:spPr>
          <a:xfrm>
            <a:off x="6057916" y="668729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99058-4F2C-4C1B-8479-932B6B1969AF}"/>
              </a:ext>
            </a:extLst>
          </p:cNvPr>
          <p:cNvSpPr txBox="1"/>
          <p:nvPr/>
        </p:nvSpPr>
        <p:spPr>
          <a:xfrm>
            <a:off x="6454178" y="723103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8499E3-D63F-42C5-B4F6-F3C045FC9120}"/>
              </a:ext>
            </a:extLst>
          </p:cNvPr>
          <p:cNvSpPr txBox="1"/>
          <p:nvPr/>
        </p:nvSpPr>
        <p:spPr>
          <a:xfrm>
            <a:off x="4399276" y="565801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BA093-2E31-40ED-8729-4D54F0B9495A}"/>
              </a:ext>
            </a:extLst>
          </p:cNvPr>
          <p:cNvSpPr txBox="1"/>
          <p:nvPr/>
        </p:nvSpPr>
        <p:spPr>
          <a:xfrm>
            <a:off x="2929587" y="447423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EAFCDD-FB15-4434-951C-2A0F31E16A78}"/>
              </a:ext>
            </a:extLst>
          </p:cNvPr>
          <p:cNvSpPr txBox="1"/>
          <p:nvPr/>
        </p:nvSpPr>
        <p:spPr>
          <a:xfrm>
            <a:off x="3625924" y="645272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482AA9-F193-4E3B-AE86-662E1AA6940A}"/>
              </a:ext>
            </a:extLst>
          </p:cNvPr>
          <p:cNvSpPr txBox="1"/>
          <p:nvPr/>
        </p:nvSpPr>
        <p:spPr>
          <a:xfrm>
            <a:off x="3618650" y="5240791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CB100A-1EB8-4C80-9DCA-2F7777395620}"/>
              </a:ext>
            </a:extLst>
          </p:cNvPr>
          <p:cNvSpPr txBox="1"/>
          <p:nvPr/>
        </p:nvSpPr>
        <p:spPr>
          <a:xfrm>
            <a:off x="2948103" y="4872859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F22BC0-8120-4F74-B38F-6C615F9D911F}"/>
              </a:ext>
            </a:extLst>
          </p:cNvPr>
          <p:cNvSpPr txBox="1"/>
          <p:nvPr/>
        </p:nvSpPr>
        <p:spPr>
          <a:xfrm>
            <a:off x="2228075" y="5240791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766CF7-CA18-4943-A0D7-A162CEB8CFAA}"/>
              </a:ext>
            </a:extLst>
          </p:cNvPr>
          <p:cNvSpPr txBox="1"/>
          <p:nvPr/>
        </p:nvSpPr>
        <p:spPr>
          <a:xfrm>
            <a:off x="2229643" y="565801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ADE8AA-A636-4922-94E7-83FDE9A4A393}"/>
              </a:ext>
            </a:extLst>
          </p:cNvPr>
          <p:cNvSpPr txBox="1"/>
          <p:nvPr/>
        </p:nvSpPr>
        <p:spPr>
          <a:xfrm>
            <a:off x="2238062" y="606083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E69F1E-F5E6-475C-98CA-C8F9D6811039}"/>
              </a:ext>
            </a:extLst>
          </p:cNvPr>
          <p:cNvSpPr txBox="1"/>
          <p:nvPr/>
        </p:nvSpPr>
        <p:spPr>
          <a:xfrm>
            <a:off x="2228075" y="647236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8099-073E-4B75-B9CE-DC33F5F59206}"/>
              </a:ext>
            </a:extLst>
          </p:cNvPr>
          <p:cNvSpPr txBox="1"/>
          <p:nvPr/>
        </p:nvSpPr>
        <p:spPr>
          <a:xfrm>
            <a:off x="2851159" y="6855530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DD9DCB-9AAE-4516-B91C-625E68927562}"/>
              </a:ext>
            </a:extLst>
          </p:cNvPr>
          <p:cNvSpPr txBox="1"/>
          <p:nvPr/>
        </p:nvSpPr>
        <p:spPr>
          <a:xfrm>
            <a:off x="2848190" y="7232524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6266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93C97A-266D-4BB9-8F8A-CFEDF8F6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2973651"/>
            <a:ext cx="6051005" cy="4764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F7AF0-A499-4457-B77F-3B575BCD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Breadth 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407D9-FA3C-475B-A7B3-33C5F19E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06" y="1365251"/>
            <a:ext cx="9094788" cy="5426075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 ubiquitous building block for state-of-the-art graph analytics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Makes frequent random memory accesses.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3D7B9-D7B4-4FE0-BFD2-06203D99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07BAB-41E6-4F9C-A50E-77F607F4002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B524D0-43E5-431F-9CEF-10344345B6B8}"/>
              </a:ext>
            </a:extLst>
          </p:cNvPr>
          <p:cNvSpPr txBox="1"/>
          <p:nvPr/>
        </p:nvSpPr>
        <p:spPr>
          <a:xfrm>
            <a:off x="7661800" y="460568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366D62-432B-45E9-94F3-A5F1378A6A20}"/>
              </a:ext>
            </a:extLst>
          </p:cNvPr>
          <p:cNvSpPr txBox="1"/>
          <p:nvPr/>
        </p:nvSpPr>
        <p:spPr>
          <a:xfrm>
            <a:off x="6547103" y="290315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4EC8B8-2BB2-4AD9-AA19-628BB0147833}"/>
              </a:ext>
            </a:extLst>
          </p:cNvPr>
          <p:cNvSpPr txBox="1"/>
          <p:nvPr/>
        </p:nvSpPr>
        <p:spPr>
          <a:xfrm>
            <a:off x="6988541" y="55375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AAD36D-A24D-4578-A4BB-499C071B00A4}"/>
              </a:ext>
            </a:extLst>
          </p:cNvPr>
          <p:cNvSpPr txBox="1"/>
          <p:nvPr/>
        </p:nvSpPr>
        <p:spPr>
          <a:xfrm>
            <a:off x="6988541" y="4026036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81ED38-79C2-41BE-9B5A-BCD69961E394}"/>
              </a:ext>
            </a:extLst>
          </p:cNvPr>
          <p:cNvSpPr txBox="1"/>
          <p:nvPr/>
        </p:nvSpPr>
        <p:spPr>
          <a:xfrm>
            <a:off x="6124715" y="349139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34A41-5EF7-4EF7-9DFE-0F4B89C29159}"/>
              </a:ext>
            </a:extLst>
          </p:cNvPr>
          <p:cNvSpPr txBox="1"/>
          <p:nvPr/>
        </p:nvSpPr>
        <p:spPr>
          <a:xfrm>
            <a:off x="5819950" y="422801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28227A-7EFB-466E-B4D7-60DD5962DA7E}"/>
              </a:ext>
            </a:extLst>
          </p:cNvPr>
          <p:cNvSpPr txBox="1"/>
          <p:nvPr/>
        </p:nvSpPr>
        <p:spPr>
          <a:xfrm>
            <a:off x="5806887" y="4836487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31EED-3CCD-48BE-A753-7E614B5E7BFD}"/>
              </a:ext>
            </a:extLst>
          </p:cNvPr>
          <p:cNvSpPr txBox="1"/>
          <p:nvPr/>
        </p:nvSpPr>
        <p:spPr>
          <a:xfrm>
            <a:off x="5805403" y="536530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12D850-9E66-4C4F-AD22-C65032E05959}"/>
              </a:ext>
            </a:extLst>
          </p:cNvPr>
          <p:cNvSpPr txBox="1"/>
          <p:nvPr/>
        </p:nvSpPr>
        <p:spPr>
          <a:xfrm>
            <a:off x="5964289" y="6117800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914D3E-4B8B-481C-8F4E-26817D951307}"/>
              </a:ext>
            </a:extLst>
          </p:cNvPr>
          <p:cNvSpPr txBox="1"/>
          <p:nvPr/>
        </p:nvSpPr>
        <p:spPr>
          <a:xfrm>
            <a:off x="6057916" y="668729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3C3989-D10A-4D53-B6E1-24142AC05609}"/>
              </a:ext>
            </a:extLst>
          </p:cNvPr>
          <p:cNvSpPr txBox="1"/>
          <p:nvPr/>
        </p:nvSpPr>
        <p:spPr>
          <a:xfrm>
            <a:off x="6454178" y="7231035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38CFCF-6B54-41CA-82FE-D4C359A5F6D5}"/>
              </a:ext>
            </a:extLst>
          </p:cNvPr>
          <p:cNvSpPr txBox="1"/>
          <p:nvPr/>
        </p:nvSpPr>
        <p:spPr>
          <a:xfrm>
            <a:off x="4399276" y="565801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2013C0-0EE3-45DF-AECE-7D3C0C9DA415}"/>
              </a:ext>
            </a:extLst>
          </p:cNvPr>
          <p:cNvSpPr txBox="1"/>
          <p:nvPr/>
        </p:nvSpPr>
        <p:spPr>
          <a:xfrm>
            <a:off x="2929587" y="447423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58FDB2-1151-4972-8C1B-2BB89FBEA49F}"/>
              </a:ext>
            </a:extLst>
          </p:cNvPr>
          <p:cNvSpPr txBox="1"/>
          <p:nvPr/>
        </p:nvSpPr>
        <p:spPr>
          <a:xfrm>
            <a:off x="3625924" y="645272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4BAC51-8BFF-4B3D-B03F-2D5A88CDC461}"/>
              </a:ext>
            </a:extLst>
          </p:cNvPr>
          <p:cNvSpPr txBox="1"/>
          <p:nvPr/>
        </p:nvSpPr>
        <p:spPr>
          <a:xfrm>
            <a:off x="3618650" y="5240791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B76057-42A0-4B4C-835B-7FD65864242D}"/>
              </a:ext>
            </a:extLst>
          </p:cNvPr>
          <p:cNvSpPr txBox="1"/>
          <p:nvPr/>
        </p:nvSpPr>
        <p:spPr>
          <a:xfrm>
            <a:off x="2948103" y="4872859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6B6DD4-7D1F-4C3D-8B79-E157C0268793}"/>
              </a:ext>
            </a:extLst>
          </p:cNvPr>
          <p:cNvSpPr txBox="1"/>
          <p:nvPr/>
        </p:nvSpPr>
        <p:spPr>
          <a:xfrm>
            <a:off x="2228075" y="5240791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B2E443-2F20-4C62-94DA-2B059CCA0125}"/>
              </a:ext>
            </a:extLst>
          </p:cNvPr>
          <p:cNvSpPr txBox="1"/>
          <p:nvPr/>
        </p:nvSpPr>
        <p:spPr>
          <a:xfrm>
            <a:off x="2229643" y="5658014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C4DB21-CA48-483B-A67D-61A31312669F}"/>
              </a:ext>
            </a:extLst>
          </p:cNvPr>
          <p:cNvSpPr txBox="1"/>
          <p:nvPr/>
        </p:nvSpPr>
        <p:spPr>
          <a:xfrm>
            <a:off x="2238062" y="606083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57888B-D773-4D61-9B3A-35438E127101}"/>
              </a:ext>
            </a:extLst>
          </p:cNvPr>
          <p:cNvSpPr txBox="1"/>
          <p:nvPr/>
        </p:nvSpPr>
        <p:spPr>
          <a:xfrm>
            <a:off x="2228075" y="6472363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4A49E9-854F-4CB1-A28C-539483CB8702}"/>
              </a:ext>
            </a:extLst>
          </p:cNvPr>
          <p:cNvSpPr txBox="1"/>
          <p:nvPr/>
        </p:nvSpPr>
        <p:spPr>
          <a:xfrm>
            <a:off x="2851159" y="6855530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081B6-A637-4E59-A4F2-79E22EA6E10F}"/>
              </a:ext>
            </a:extLst>
          </p:cNvPr>
          <p:cNvSpPr txBox="1"/>
          <p:nvPr/>
        </p:nvSpPr>
        <p:spPr>
          <a:xfrm>
            <a:off x="2848190" y="7232524"/>
            <a:ext cx="6078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53224304"/>
      </p:ext>
    </p:extLst>
  </p:cSld>
  <p:clrMapOvr>
    <a:masterClrMapping/>
  </p:clrMapOvr>
</p:sld>
</file>

<file path=ppt/theme/theme1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lend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70" tIns="50935" rIns="101870" bIns="50935" numCol="1" anchor="t" anchorCtr="0" compatLnSpc="1">
        <a:prstTxWarp prst="textNoShape">
          <a:avLst/>
        </a:prstTxWarp>
        <a:spAutoFit/>
      </a:bodyPr>
      <a:lstStyle>
        <a:defPPr marL="0" marR="0" indent="0" algn="l" defTabSz="973138" rtl="0" eaLnBrk="1" fontAlgn="base" latinLnBrk="0" hangingPunct="1">
          <a:lnSpc>
            <a:spcPct val="90000"/>
          </a:lnSpc>
          <a:spcBef>
            <a:spcPct val="5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Char char="q"/>
          <a:tabLst/>
          <a:defRPr kumimoji="0" lang="ko-KR" sz="1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Gulim" pitchFamily="34" charset="-127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1870" tIns="50935" rIns="101870" bIns="50935" numCol="1" anchor="t" anchorCtr="0" compatLnSpc="1">
        <a:prstTxWarp prst="textNoShape">
          <a:avLst/>
        </a:prstTxWarp>
        <a:spAutoFit/>
      </a:bodyPr>
      <a:lstStyle>
        <a:defPPr marL="0" marR="0" indent="0" algn="l" defTabSz="973138" rtl="0" eaLnBrk="1" fontAlgn="base" latinLnBrk="0" hangingPunct="1">
          <a:lnSpc>
            <a:spcPct val="90000"/>
          </a:lnSpc>
          <a:spcBef>
            <a:spcPct val="5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Char char="q"/>
          <a:tabLst/>
          <a:defRPr kumimoji="0" lang="ko-KR" sz="1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Gulim" pitchFamily="34" charset="-127"/>
            <a:cs typeface="Arial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173361</TotalTime>
  <Words>898</Words>
  <Application>Microsoft Office PowerPoint</Application>
  <PresentationFormat>Custom</PresentationFormat>
  <Paragraphs>349</Paragraphs>
  <Slides>36</Slides>
  <Notes>36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Gulim</vt:lpstr>
      <vt:lpstr>MS PGothic</vt:lpstr>
      <vt:lpstr>MS PGothic</vt:lpstr>
      <vt:lpstr>Arial</vt:lpstr>
      <vt:lpstr>Tahoma</vt:lpstr>
      <vt:lpstr>Trebuchet MS</vt:lpstr>
      <vt:lpstr>Wingdings</vt:lpstr>
      <vt:lpstr>2_Blends</vt:lpstr>
      <vt:lpstr>Accelerating Graph Analytics By Co-Optimizing Storage and Access on an FPGA-HMC Platform</vt:lpstr>
      <vt:lpstr>Agenda</vt:lpstr>
      <vt:lpstr>Agenda</vt:lpstr>
      <vt:lpstr>Motivation</vt:lpstr>
      <vt:lpstr>Motivation</vt:lpstr>
      <vt:lpstr>Graph Analytics Challenges</vt:lpstr>
      <vt:lpstr>Graph Analytics Challenges</vt:lpstr>
      <vt:lpstr>Breadth First Search</vt:lpstr>
      <vt:lpstr>Breadth First Search</vt:lpstr>
      <vt:lpstr>Breadth First Search</vt:lpstr>
      <vt:lpstr>Breadth First Search</vt:lpstr>
      <vt:lpstr>Previous Work</vt:lpstr>
      <vt:lpstr>Hybrid Memory Cube</vt:lpstr>
      <vt:lpstr>Agenda</vt:lpstr>
      <vt:lpstr>Workload Characterization</vt:lpstr>
      <vt:lpstr>Agenda</vt:lpstr>
      <vt:lpstr>Motivation</vt:lpstr>
      <vt:lpstr>Key Insight</vt:lpstr>
      <vt:lpstr>Algorithm Overview</vt:lpstr>
      <vt:lpstr>Algorithm Overview</vt:lpstr>
      <vt:lpstr>Step 1</vt:lpstr>
      <vt:lpstr>Step 2</vt:lpstr>
      <vt:lpstr>Step 3</vt:lpstr>
      <vt:lpstr>Agenda</vt:lpstr>
      <vt:lpstr>Hardware Overview</vt:lpstr>
      <vt:lpstr>Merging Unit</vt:lpstr>
      <vt:lpstr>Agenda</vt:lpstr>
      <vt:lpstr>Setup</vt:lpstr>
      <vt:lpstr>Benchmarks</vt:lpstr>
      <vt:lpstr>Evaluation Results</vt:lpstr>
      <vt:lpstr>Evaluation Results</vt:lpstr>
      <vt:lpstr>Evaluation Results</vt:lpstr>
      <vt:lpstr>Evaluation Results</vt:lpstr>
      <vt:lpstr>Agenda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Heterogeneous System Design in Emerging Technologies</dc:title>
  <dc:creator>Vicky</dc:creator>
  <cp:lastModifiedBy>soroosh khoram</cp:lastModifiedBy>
  <cp:revision>2935</cp:revision>
  <dcterms:created xsi:type="dcterms:W3CDTF">2006-08-17T01:44:57Z</dcterms:created>
  <dcterms:modified xsi:type="dcterms:W3CDTF">2018-02-28T00:30:45Z</dcterms:modified>
</cp:coreProperties>
</file>