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2"/>
  </p:notesMasterIdLst>
  <p:sldIdLst>
    <p:sldId id="256" r:id="rId2"/>
    <p:sldId id="257" r:id="rId3"/>
    <p:sldId id="283" r:id="rId4"/>
    <p:sldId id="400" r:id="rId5"/>
    <p:sldId id="286" r:id="rId6"/>
    <p:sldId id="397" r:id="rId7"/>
    <p:sldId id="287" r:id="rId8"/>
    <p:sldId id="401" r:id="rId9"/>
    <p:sldId id="398" r:id="rId10"/>
    <p:sldId id="298" r:id="rId11"/>
    <p:sldId id="404" r:id="rId12"/>
    <p:sldId id="353" r:id="rId13"/>
    <p:sldId id="407" r:id="rId14"/>
    <p:sldId id="309" r:id="rId15"/>
    <p:sldId id="399" r:id="rId16"/>
    <p:sldId id="408" r:id="rId17"/>
    <p:sldId id="409" r:id="rId18"/>
    <p:sldId id="366" r:id="rId19"/>
    <p:sldId id="313" r:id="rId20"/>
    <p:sldId id="374" r:id="rId21"/>
    <p:sldId id="322" r:id="rId22"/>
    <p:sldId id="376" r:id="rId23"/>
    <p:sldId id="378" r:id="rId24"/>
    <p:sldId id="379" r:id="rId25"/>
    <p:sldId id="382" r:id="rId26"/>
    <p:sldId id="384" r:id="rId27"/>
    <p:sldId id="336" r:id="rId28"/>
    <p:sldId id="412" r:id="rId29"/>
    <p:sldId id="335" r:id="rId30"/>
    <p:sldId id="337" r:id="rId31"/>
    <p:sldId id="410" r:id="rId32"/>
    <p:sldId id="338" r:id="rId33"/>
    <p:sldId id="385" r:id="rId34"/>
    <p:sldId id="386" r:id="rId35"/>
    <p:sldId id="388" r:id="rId36"/>
    <p:sldId id="411" r:id="rId37"/>
    <p:sldId id="391" r:id="rId38"/>
    <p:sldId id="349" r:id="rId39"/>
    <p:sldId id="350" r:id="rId40"/>
    <p:sldId id="352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  <a:srgbClr val="FF2600"/>
    <a:srgbClr val="0D0D0D"/>
    <a:srgbClr val="A6A6A6"/>
    <a:srgbClr val="C0C0C0"/>
    <a:srgbClr val="ADB9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78" autoAdjust="0"/>
    <p:restoredTop sz="89904" autoAdjust="0"/>
  </p:normalViewPr>
  <p:slideViewPr>
    <p:cSldViewPr snapToGrid="0" snapToObjects="1">
      <p:cViewPr>
        <p:scale>
          <a:sx n="103" d="100"/>
          <a:sy n="103" d="100"/>
        </p:scale>
        <p:origin x="1224" y="88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87989-0082-4849-BFE9-71809F24AB4E}" type="datetimeFigureOut">
              <a:rPr lang="en-US" smtClean="0"/>
              <a:t>2/26/18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2DC13-96AA-C347-9547-EBD591DB8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3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23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cad tool will optimize the orientation to improve the mapping</a:t>
            </a:r>
            <a:r>
              <a:rPr lang="en-US" baseline="0" dirty="0" smtClean="0"/>
              <a:t> quality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01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cad tool will optimize the orientation to improve the mapping</a:t>
            </a:r>
            <a:r>
              <a:rPr lang="en-US" baseline="0" dirty="0" smtClean="0"/>
              <a:t> quality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1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5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518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78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2015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1572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166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67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1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61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181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837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09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006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962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9985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077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6993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701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75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216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00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590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746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445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5857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915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8550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CISCO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783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432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14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540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Darpa</a:t>
            </a:r>
            <a:r>
              <a:rPr lang="en-US" dirty="0" smtClean="0"/>
              <a:t> logo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5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7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87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65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96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L-Si is</a:t>
            </a:r>
            <a:r>
              <a:rPr lang="en-US" baseline="0" dirty="0" smtClean="0"/>
              <a:t> one attempt to explore the potential of RRAM technology beyond storage.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2DC13-96AA-C347-9547-EBD591DB8A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94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7082" y="1671638"/>
            <a:ext cx="7772400" cy="2387600"/>
          </a:xfrm>
        </p:spPr>
        <p:txBody>
          <a:bodyPr anchor="b">
            <a:normAutofit/>
          </a:bodyPr>
          <a:lstStyle>
            <a:lvl1pPr algn="ctr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4282" y="4151313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377A7-28FB-1841-A6BC-300E5E2BF54D}" type="datetime1">
              <a:rPr lang="en-US" smtClean="0"/>
              <a:t>2/26/18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584C-F688-BB46-87E6-39493D9D855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7089" y="614830"/>
            <a:ext cx="2351132" cy="8123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20301" y="614830"/>
            <a:ext cx="1971675" cy="81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54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2B9BC-E58D-0941-9912-A1B7F2BCA916}" type="datetime1">
              <a:rPr lang="en-US" smtClean="0"/>
              <a:t>2/26/18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584C-F688-BB46-87E6-39493D9D8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5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7635E-3616-1748-BDB6-6B2A98CDAA5C}" type="datetime1">
              <a:rPr lang="en-US" smtClean="0"/>
              <a:t>2/26/18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584C-F688-BB46-87E6-39493D9D8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39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F679C-2943-3A43-A91F-065388A85D0E}" type="datetime1">
              <a:rPr lang="en-US" smtClean="0"/>
              <a:t>2/26/18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584C-F688-BB46-87E6-39493D9D8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96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66A3-1665-F143-8AE5-231740C8BE1A}" type="datetime1">
              <a:rPr lang="en-US" smtClean="0"/>
              <a:t>2/26/18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584C-F688-BB46-87E6-39493D9D8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11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8B2B-2DDA-B34F-86AE-9E895DA0BB66}" type="datetime1">
              <a:rPr lang="en-US" smtClean="0"/>
              <a:t>2/26/18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584C-F688-BB46-87E6-39493D9D8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7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83034-502F-AA49-A64E-E1CDCC05538F}" type="datetime1">
              <a:rPr lang="en-US" smtClean="0"/>
              <a:t>2/26/18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584C-F688-BB46-87E6-39493D9D8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6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5D1EC-7AC8-944B-BD99-5E58934FFF60}" type="datetime1">
              <a:rPr lang="en-US" smtClean="0"/>
              <a:t>2/26/18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584C-F688-BB46-87E6-39493D9D8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08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31ACF-6C6C-F443-83B0-61FFF5AAB370}" type="datetime1">
              <a:rPr lang="en-US" smtClean="0"/>
              <a:t>2/26/18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584C-F688-BB46-87E6-39493D9D8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94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78B4-637D-264E-9E31-11E54AA65DF5}" type="datetime1">
              <a:rPr lang="en-US" smtClean="0"/>
              <a:t>2/26/18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584C-F688-BB46-87E6-39493D9D8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347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8C6E1-27A2-A543-A0A4-676622F5D047}" type="datetime1">
              <a:rPr lang="en-US" smtClean="0"/>
              <a:t>2/26/18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584C-F688-BB46-87E6-39493D9D8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2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8C4F5-3673-A842-98F9-4CF8DBBD2D46}" type="datetime1">
              <a:rPr lang="en-US" smtClean="0"/>
              <a:t>2/26/18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A584C-F688-BB46-87E6-39493D9D85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56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4" Type="http://schemas.openxmlformats.org/officeDocument/2006/relationships/image" Target="../media/image18.png"/><Relationship Id="rId5" Type="http://schemas.openxmlformats.org/officeDocument/2006/relationships/image" Target="../media/image220.png"/><Relationship Id="rId6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7.png"/><Relationship Id="rId14" Type="http://schemas.openxmlformats.org/officeDocument/2006/relationships/image" Target="../media/image38.png"/><Relationship Id="rId15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tiff"/><Relationship Id="rId9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4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4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4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5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5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6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.jpeg"/><Relationship Id="rId5" Type="http://schemas.openxmlformats.org/officeDocument/2006/relationships/image" Target="../media/image8.tiff"/><Relationship Id="rId6" Type="http://schemas.openxmlformats.org/officeDocument/2006/relationships/image" Target="../media/image3.jpeg"/><Relationship Id="rId7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tiff"/><Relationship Id="rId9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tiff"/><Relationship Id="rId6" Type="http://schemas.openxmlformats.org/officeDocument/2006/relationships/image" Target="../media/image16.tiff"/><Relationship Id="rId7" Type="http://schemas.openxmlformats.org/officeDocument/2006/relationships/image" Target="../media/image17.tiff"/><Relationship Id="rId8" Type="http://schemas.openxmlformats.org/officeDocument/2006/relationships/image" Target="../media/image18.tiff"/><Relationship Id="rId9" Type="http://schemas.openxmlformats.org/officeDocument/2006/relationships/image" Target="../media/image19.tiff"/><Relationship Id="rId10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390" y="2086273"/>
            <a:ext cx="8877783" cy="2387390"/>
          </a:xfrm>
        </p:spPr>
        <p:txBody>
          <a:bodyPr>
            <a:noAutofit/>
          </a:bodyPr>
          <a:lstStyle/>
          <a:p>
            <a:pPr>
              <a:lnSpc>
                <a:spcPct val="125000"/>
              </a:lnSpc>
            </a:pPr>
            <a:r>
              <a:rPr lang="en-US" sz="3600" dirty="0">
                <a:latin typeface="+mn-lt"/>
                <a:ea typeface="Times New Roman" charset="0"/>
              </a:rPr>
              <a:t>Liquid Silicon: A Data-Centric Reconfigurable Architecture Enabled by RRAM Technology</a:t>
            </a:r>
            <a:r>
              <a:rPr lang="en-US" sz="3800" dirty="0">
                <a:latin typeface="+mn-lt"/>
                <a:ea typeface="Times New Roman" charset="0"/>
                <a:cs typeface="Times New Roman" charset="0"/>
              </a:rPr>
              <a:t/>
            </a:r>
            <a:br>
              <a:rPr lang="en-US" sz="3800" dirty="0">
                <a:latin typeface="+mn-lt"/>
                <a:ea typeface="Times New Roman" charset="0"/>
                <a:cs typeface="Times New Roman" charset="0"/>
              </a:rPr>
            </a:br>
            <a:endParaRPr lang="en-US" sz="38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4282" y="4074416"/>
            <a:ext cx="6858000" cy="1655762"/>
          </a:xfrm>
        </p:spPr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Yue </a:t>
            </a:r>
            <a:r>
              <a:rPr lang="en-US" dirty="0" err="1">
                <a:cs typeface="Arial" panose="020B0604020202020204" pitchFamily="34" charset="0"/>
              </a:rPr>
              <a:t>Zha</a:t>
            </a:r>
            <a:r>
              <a:rPr lang="en-US" dirty="0">
                <a:cs typeface="Arial" panose="020B0604020202020204" pitchFamily="34" charset="0"/>
              </a:rPr>
              <a:t> and Jing Li</a:t>
            </a:r>
          </a:p>
          <a:p>
            <a:r>
              <a:rPr lang="en-US" sz="2000" dirty="0">
                <a:cs typeface="Arial" panose="020B0604020202020204" pitchFamily="34" charset="0"/>
              </a:rPr>
              <a:t>Department of Electrical and Computer Engineering</a:t>
            </a:r>
          </a:p>
          <a:p>
            <a:r>
              <a:rPr lang="en-US" sz="2000" dirty="0">
                <a:cs typeface="Arial" panose="020B0604020202020204" pitchFamily="34" charset="0"/>
              </a:rPr>
              <a:t>University of Wisconsin-Madison</a:t>
            </a:r>
          </a:p>
          <a:p>
            <a:r>
              <a:rPr lang="en-US" sz="1800" dirty="0">
                <a:cs typeface="Arial" panose="020B0604020202020204" pitchFamily="34" charset="0"/>
              </a:rPr>
              <a:t>Feb 26, 2018</a:t>
            </a:r>
          </a:p>
          <a:p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584C-F688-BB46-87E6-39493D9D855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9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455111" y="3760557"/>
            <a:ext cx="19142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3452763" y="4067704"/>
            <a:ext cx="19142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3450417" y="4374851"/>
            <a:ext cx="19142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3462138" y="4696064"/>
            <a:ext cx="19142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12651" y="425117"/>
            <a:ext cx="7871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a typeface="Times New Roman" charset="0"/>
                <a:cs typeface="Arial" panose="020B0604020202020204" pitchFamily="34" charset="0"/>
              </a:rPr>
              <a:t>Hardware 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Architecture </a:t>
            </a:r>
            <a:r>
              <a:rPr lang="mr-IN" sz="4000" dirty="0" smtClean="0">
                <a:ea typeface="Times New Roman" charset="0"/>
                <a:cs typeface="Arial" panose="020B0604020202020204" pitchFamily="34" charset="0"/>
              </a:rPr>
              <a:t>–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ea typeface="Times New Roman" charset="0"/>
                <a:cs typeface="Arial" panose="020B0604020202020204" pitchFamily="34" charset="0"/>
              </a:rPr>
              <a:t>Search Mode</a:t>
            </a:r>
            <a:endParaRPr lang="en-US" sz="40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A4937E9-4ADD-44B7-997E-5090EBB52126}"/>
              </a:ext>
            </a:extLst>
          </p:cNvPr>
          <p:cNvSpPr txBox="1"/>
          <p:nvPr/>
        </p:nvSpPr>
        <p:spPr>
          <a:xfrm>
            <a:off x="808647" y="1163102"/>
            <a:ext cx="6661054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C</a:t>
            </a: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ompare search key with stored words in parallel</a:t>
            </a:r>
          </a:p>
        </p:txBody>
      </p:sp>
      <p:sp>
        <p:nvSpPr>
          <p:cNvPr id="1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60832" y="6356351"/>
            <a:ext cx="2057400" cy="365125"/>
          </a:xfrm>
        </p:spPr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455111" y="3470194"/>
            <a:ext cx="1914262" cy="191426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91125" y="3439345"/>
            <a:ext cx="165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Stored Word #0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3588778" y="3732424"/>
            <a:ext cx="165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Stored Word #1</a:t>
            </a:r>
            <a:endParaRPr lang="en-US" dirty="0"/>
          </a:p>
        </p:txBody>
      </p:sp>
      <p:sp>
        <p:nvSpPr>
          <p:cNvPr id="115" name="TextBox 114"/>
          <p:cNvSpPr txBox="1"/>
          <p:nvPr/>
        </p:nvSpPr>
        <p:spPr>
          <a:xfrm>
            <a:off x="3600501" y="4039570"/>
            <a:ext cx="165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Stored Word #2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3598155" y="4360783"/>
            <a:ext cx="165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Stored Word #3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370294" y="4815636"/>
            <a:ext cx="70338" cy="7033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4370218" y="4968036"/>
            <a:ext cx="70338" cy="7033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4370142" y="5120436"/>
            <a:ext cx="70338" cy="7033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4214766" y="3186908"/>
            <a:ext cx="335280" cy="233680"/>
          </a:xfrm>
          <a:prstGeom prst="downArrow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3588778" y="2678519"/>
            <a:ext cx="1537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Search Key</a:t>
            </a:r>
            <a:endParaRPr lang="en-US" sz="2400" dirty="0"/>
          </a:p>
        </p:txBody>
      </p:sp>
      <p:sp>
        <p:nvSpPr>
          <p:cNvPr id="122" name="Down Arrow 121"/>
          <p:cNvSpPr/>
          <p:nvPr/>
        </p:nvSpPr>
        <p:spPr>
          <a:xfrm rot="16200000">
            <a:off x="5454286" y="4131788"/>
            <a:ext cx="335280" cy="233680"/>
          </a:xfrm>
          <a:prstGeom prst="downArrow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/>
          <p:cNvSpPr txBox="1"/>
          <p:nvPr/>
        </p:nvSpPr>
        <p:spPr>
          <a:xfrm>
            <a:off x="5779458" y="3801573"/>
            <a:ext cx="997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Match</a:t>
            </a:r>
          </a:p>
          <a:p>
            <a:pPr algn="ctr"/>
            <a:r>
              <a:rPr lang="en-US" sz="2400" dirty="0" smtClean="0"/>
              <a:t>Vector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796009" y="5395779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One Tile</a:t>
            </a:r>
            <a:endParaRPr lang="en-US" sz="2400" dirty="0"/>
          </a:p>
        </p:txBody>
      </p:sp>
      <p:grpSp>
        <p:nvGrpSpPr>
          <p:cNvPr id="47" name="Group 46"/>
          <p:cNvGrpSpPr/>
          <p:nvPr/>
        </p:nvGrpSpPr>
        <p:grpSpPr>
          <a:xfrm>
            <a:off x="814678" y="4717538"/>
            <a:ext cx="1870203" cy="1587682"/>
            <a:chOff x="358638" y="2945115"/>
            <a:chExt cx="2130808" cy="2439341"/>
          </a:xfrm>
        </p:grpSpPr>
        <p:sp>
          <p:nvSpPr>
            <p:cNvPr id="10" name="Rectangle 9"/>
            <p:cNvSpPr/>
            <p:nvPr/>
          </p:nvSpPr>
          <p:spPr>
            <a:xfrm>
              <a:off x="1527748" y="4852864"/>
              <a:ext cx="961698" cy="53159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chemeClr val="tx1"/>
                  </a:solidFill>
                </a:rPr>
                <a:t>SRAM</a:t>
              </a: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58638" y="4846095"/>
              <a:ext cx="961698" cy="53159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chemeClr val="tx1"/>
                  </a:solidFill>
                </a:rPr>
                <a:t>SRAM</a:t>
              </a: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642907" y="3937519"/>
              <a:ext cx="15412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069592" y="4459910"/>
              <a:ext cx="73063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797029" y="3937519"/>
              <a:ext cx="3199" cy="5227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876022" y="3937519"/>
              <a:ext cx="3199" cy="5227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10800000">
              <a:off x="1069592" y="3941240"/>
              <a:ext cx="15412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10800000">
              <a:off x="1066393" y="3941240"/>
              <a:ext cx="3199" cy="5227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10800000">
              <a:off x="987400" y="3941240"/>
              <a:ext cx="3199" cy="5227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793830" y="3258220"/>
              <a:ext cx="3199" cy="5227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872823" y="3258220"/>
              <a:ext cx="3199" cy="5227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1646334" y="3786836"/>
              <a:ext cx="15412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0800000">
              <a:off x="1064004" y="3781539"/>
              <a:ext cx="15412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0800000">
              <a:off x="1060805" y="3258839"/>
              <a:ext cx="3199" cy="5227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10800000">
              <a:off x="981812" y="3258839"/>
              <a:ext cx="3199" cy="5227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1052241" y="3258060"/>
              <a:ext cx="74285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V="1">
              <a:off x="1216637" y="3777039"/>
              <a:ext cx="0" cy="1623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1645376" y="3780920"/>
              <a:ext cx="0" cy="1623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1872823" y="4198869"/>
              <a:ext cx="26577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2129719" y="4193614"/>
              <a:ext cx="0" cy="63848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726267" y="4198869"/>
              <a:ext cx="26577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737567" y="4188143"/>
              <a:ext cx="0" cy="65795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riangle 33"/>
            <p:cNvSpPr/>
            <p:nvPr/>
          </p:nvSpPr>
          <p:spPr>
            <a:xfrm rot="10800000">
              <a:off x="1338020" y="4599755"/>
              <a:ext cx="193780" cy="167052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1434910" y="4459910"/>
              <a:ext cx="0" cy="1435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579733" y="3516000"/>
              <a:ext cx="40645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1883924" y="3518931"/>
              <a:ext cx="38686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579733" y="3186908"/>
              <a:ext cx="0" cy="73855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2270784" y="3186908"/>
              <a:ext cx="0" cy="73855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434910" y="2945423"/>
              <a:ext cx="0" cy="3126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H="1" flipV="1">
              <a:off x="741472" y="2945115"/>
              <a:ext cx="1406466" cy="3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7" name="TextBox 116"/>
          <p:cNvSpPr txBox="1"/>
          <p:nvPr/>
        </p:nvSpPr>
        <p:spPr>
          <a:xfrm>
            <a:off x="651519" y="4078257"/>
            <a:ext cx="223279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16 </a:t>
            </a:r>
            <a:r>
              <a:rPr lang="en-US" sz="2800" dirty="0">
                <a:solidFill>
                  <a:srgbClr val="C00000"/>
                </a:solidFill>
              </a:rPr>
              <a:t>T</a:t>
            </a:r>
            <a:r>
              <a:rPr lang="en-US" sz="2800" dirty="0" smtClean="0">
                <a:solidFill>
                  <a:srgbClr val="C00000"/>
                </a:solidFill>
              </a:rPr>
              <a:t>ransistors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30638" y="6296964"/>
            <a:ext cx="2726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CMOS-based design</a:t>
            </a:r>
            <a:endParaRPr lang="en-US" sz="24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1261898" y="2245612"/>
            <a:ext cx="1601376" cy="1268672"/>
            <a:chOff x="5434424" y="4908369"/>
            <a:chExt cx="1601376" cy="1268672"/>
          </a:xfrm>
        </p:grpSpPr>
        <p:cxnSp>
          <p:nvCxnSpPr>
            <p:cNvPr id="136" name="Straight Connector 135">
              <a:extLst>
                <a:ext uri="{FF2B5EF4-FFF2-40B4-BE49-F238E27FC236}">
                  <a16:creationId xmlns="" xmlns:a16="http://schemas.microsoft.com/office/drawing/2014/main" id="{9CCA6DD3-9A38-458B-9F41-6FDA43B0E1BE}"/>
                </a:ext>
              </a:extLst>
            </p:cNvPr>
            <p:cNvCxnSpPr/>
            <p:nvPr/>
          </p:nvCxnSpPr>
          <p:spPr>
            <a:xfrm flipH="1">
              <a:off x="5434424" y="5193431"/>
              <a:ext cx="160137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="" xmlns:a16="http://schemas.microsoft.com/office/drawing/2014/main" id="{8437AC65-D900-4236-8EC7-463CA55C2A8C}"/>
                </a:ext>
              </a:extLst>
            </p:cNvPr>
            <p:cNvCxnSpPr/>
            <p:nvPr/>
          </p:nvCxnSpPr>
          <p:spPr>
            <a:xfrm flipH="1" flipV="1">
              <a:off x="6074523" y="5193431"/>
              <a:ext cx="3041" cy="152734"/>
            </a:xfrm>
            <a:prstGeom prst="line">
              <a:avLst/>
            </a:prstGeom>
            <a:ln w="2222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8" name="Group 137"/>
            <p:cNvGrpSpPr/>
            <p:nvPr/>
          </p:nvGrpSpPr>
          <p:grpSpPr>
            <a:xfrm rot="18714631">
              <a:off x="5939778" y="5328432"/>
              <a:ext cx="274606" cy="315760"/>
              <a:chOff x="5108528" y="3238469"/>
              <a:chExt cx="274606" cy="315760"/>
            </a:xfrm>
          </p:grpSpPr>
          <p:cxnSp>
            <p:nvCxnSpPr>
              <p:cNvPr id="139" name="Straight Connector 138">
                <a:extLst>
                  <a:ext uri="{FF2B5EF4-FFF2-40B4-BE49-F238E27FC236}">
                    <a16:creationId xmlns="" xmlns:a16="http://schemas.microsoft.com/office/drawing/2014/main" id="{4B62145D-D1CC-4AF0-8C9C-7562E7082C61}"/>
                  </a:ext>
                </a:extLst>
              </p:cNvPr>
              <p:cNvCxnSpPr/>
              <p:nvPr/>
            </p:nvCxnSpPr>
            <p:spPr>
              <a:xfrm rot="2700000" flipH="1" flipV="1">
                <a:off x="5326377" y="3321659"/>
                <a:ext cx="89392" cy="24123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="" xmlns:a16="http://schemas.microsoft.com/office/drawing/2014/main" id="{A9D704D6-CBFA-4D2D-AF62-59B121238CA8}"/>
                  </a:ext>
                </a:extLst>
              </p:cNvPr>
              <p:cNvCxnSpPr/>
              <p:nvPr/>
            </p:nvCxnSpPr>
            <p:spPr>
              <a:xfrm rot="2700000" flipV="1">
                <a:off x="5224331" y="3303738"/>
                <a:ext cx="178784" cy="48245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="" xmlns:a16="http://schemas.microsoft.com/office/drawing/2014/main" id="{1FE6717D-366A-425C-8666-B01A84FE2B23}"/>
                  </a:ext>
                </a:extLst>
              </p:cNvPr>
              <p:cNvCxnSpPr/>
              <p:nvPr/>
            </p:nvCxnSpPr>
            <p:spPr>
              <a:xfrm rot="2700000" flipH="1" flipV="1">
                <a:off x="5189895" y="3339518"/>
                <a:ext cx="178784" cy="48245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="" xmlns:a16="http://schemas.microsoft.com/office/drawing/2014/main" id="{ACEB90A9-783C-4D90-90B1-21EAA863D961}"/>
                  </a:ext>
                </a:extLst>
              </p:cNvPr>
              <p:cNvCxnSpPr/>
              <p:nvPr/>
            </p:nvCxnSpPr>
            <p:spPr>
              <a:xfrm rot="2700000" flipV="1">
                <a:off x="5156376" y="3373037"/>
                <a:ext cx="178784" cy="48245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="" xmlns:a16="http://schemas.microsoft.com/office/drawing/2014/main" id="{79D815BA-C760-4ACA-856D-E5D49842A492}"/>
                  </a:ext>
                </a:extLst>
              </p:cNvPr>
              <p:cNvCxnSpPr/>
              <p:nvPr/>
            </p:nvCxnSpPr>
            <p:spPr>
              <a:xfrm rot="2700000" flipH="1" flipV="1">
                <a:off x="5121831" y="3406239"/>
                <a:ext cx="178784" cy="48245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="" xmlns:a16="http://schemas.microsoft.com/office/drawing/2014/main" id="{E2D713BC-B18D-4AC5-A7E9-5FFD5751910E}"/>
                  </a:ext>
                </a:extLst>
              </p:cNvPr>
              <p:cNvCxnSpPr/>
              <p:nvPr/>
            </p:nvCxnSpPr>
            <p:spPr>
              <a:xfrm rot="2700000" flipV="1">
                <a:off x="5088077" y="3440714"/>
                <a:ext cx="178784" cy="48245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="" xmlns:a16="http://schemas.microsoft.com/office/drawing/2014/main" id="{1BFD5058-17D2-46B4-BE5A-B50801BDB209}"/>
                  </a:ext>
                </a:extLst>
              </p:cNvPr>
              <p:cNvCxnSpPr/>
              <p:nvPr/>
            </p:nvCxnSpPr>
            <p:spPr>
              <a:xfrm rot="2700000" flipH="1" flipV="1">
                <a:off x="5075894" y="3449766"/>
                <a:ext cx="89392" cy="24123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4" name="Straight Connector 153">
              <a:extLst>
                <a:ext uri="{FF2B5EF4-FFF2-40B4-BE49-F238E27FC236}">
                  <a16:creationId xmlns="" xmlns:a16="http://schemas.microsoft.com/office/drawing/2014/main" id="{C7661A7B-881C-4342-98B0-9193ED24B8C6}"/>
                </a:ext>
              </a:extLst>
            </p:cNvPr>
            <p:cNvCxnSpPr/>
            <p:nvPr/>
          </p:nvCxnSpPr>
          <p:spPr>
            <a:xfrm flipV="1">
              <a:off x="5946374" y="5871692"/>
              <a:ext cx="133531" cy="2892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5" name="Group 154"/>
            <p:cNvGrpSpPr/>
            <p:nvPr/>
          </p:nvGrpSpPr>
          <p:grpSpPr>
            <a:xfrm rot="2700000">
              <a:off x="5714804" y="5749251"/>
              <a:ext cx="218589" cy="248174"/>
              <a:chOff x="4673245" y="3590740"/>
              <a:chExt cx="351260" cy="398802"/>
            </a:xfrm>
          </p:grpSpPr>
          <p:sp>
            <p:nvSpPr>
              <p:cNvPr id="156" name="Triangle 21">
                <a:extLst>
                  <a:ext uri="{FF2B5EF4-FFF2-40B4-BE49-F238E27FC236}">
                    <a16:creationId xmlns="" xmlns:a16="http://schemas.microsoft.com/office/drawing/2014/main" id="{37D515D3-8E65-445A-97F7-B80B564E03B2}"/>
                  </a:ext>
                </a:extLst>
              </p:cNvPr>
              <p:cNvSpPr/>
              <p:nvPr/>
            </p:nvSpPr>
            <p:spPr>
              <a:xfrm rot="13500000">
                <a:off x="4808150" y="3614512"/>
                <a:ext cx="240127" cy="192583"/>
              </a:xfrm>
              <a:prstGeom prst="triangl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57" name="Triangle 369">
                <a:extLst>
                  <a:ext uri="{FF2B5EF4-FFF2-40B4-BE49-F238E27FC236}">
                    <a16:creationId xmlns="" xmlns:a16="http://schemas.microsoft.com/office/drawing/2014/main" id="{3448F030-7119-4114-820F-1CBD45CC8040}"/>
                  </a:ext>
                </a:extLst>
              </p:cNvPr>
              <p:cNvSpPr/>
              <p:nvPr/>
            </p:nvSpPr>
            <p:spPr>
              <a:xfrm rot="2700000">
                <a:off x="4649473" y="3773187"/>
                <a:ext cx="240127" cy="192583"/>
              </a:xfrm>
              <a:prstGeom prst="triangl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cxnSp>
            <p:nvCxnSpPr>
              <p:cNvPr id="158" name="Straight Connector 157">
                <a:extLst>
                  <a:ext uri="{FF2B5EF4-FFF2-40B4-BE49-F238E27FC236}">
                    <a16:creationId xmlns="" xmlns:a16="http://schemas.microsoft.com/office/drawing/2014/main" id="{6A9CCD6B-F7BD-4D27-ABD8-78A0F8BC40A5}"/>
                  </a:ext>
                </a:extLst>
              </p:cNvPr>
              <p:cNvCxnSpPr/>
              <p:nvPr/>
            </p:nvCxnSpPr>
            <p:spPr>
              <a:xfrm rot="2700000">
                <a:off x="4689591" y="3787431"/>
                <a:ext cx="316505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="" xmlns:a16="http://schemas.microsoft.com/office/drawing/2014/main" id="{174346EF-65BC-4D5E-83E0-DF3D8967C004}"/>
                  </a:ext>
                </a:extLst>
              </p:cNvPr>
              <p:cNvCxnSpPr/>
              <p:nvPr/>
            </p:nvCxnSpPr>
            <p:spPr>
              <a:xfrm rot="2700000" flipH="1">
                <a:off x="4914931" y="3873440"/>
                <a:ext cx="0" cy="11716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="" xmlns:a16="http://schemas.microsoft.com/office/drawing/2014/main" id="{AF247A35-BFBA-4E74-AADD-05BBE4DB0600}"/>
                  </a:ext>
                </a:extLst>
              </p:cNvPr>
              <p:cNvCxnSpPr/>
              <p:nvPr/>
            </p:nvCxnSpPr>
            <p:spPr>
              <a:xfrm rot="2700000" flipH="1">
                <a:off x="4775813" y="3582670"/>
                <a:ext cx="0" cy="11716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1" name="Straight Connector 160">
              <a:extLst>
                <a:ext uri="{FF2B5EF4-FFF2-40B4-BE49-F238E27FC236}">
                  <a16:creationId xmlns="" xmlns:a16="http://schemas.microsoft.com/office/drawing/2014/main" id="{EE33DFE9-B336-47EF-A32D-ACEBF1ECDC4C}"/>
                </a:ext>
              </a:extLst>
            </p:cNvPr>
            <p:cNvCxnSpPr/>
            <p:nvPr/>
          </p:nvCxnSpPr>
          <p:spPr>
            <a:xfrm>
              <a:off x="5555015" y="4908369"/>
              <a:ext cx="10606" cy="1266745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="" xmlns:a16="http://schemas.microsoft.com/office/drawing/2014/main" id="{7957979C-226E-49C3-A2E6-F23D01830317}"/>
                </a:ext>
              </a:extLst>
            </p:cNvPr>
            <p:cNvCxnSpPr/>
            <p:nvPr/>
          </p:nvCxnSpPr>
          <p:spPr>
            <a:xfrm flipH="1" flipV="1">
              <a:off x="5564651" y="5871692"/>
              <a:ext cx="129704" cy="1646"/>
            </a:xfrm>
            <a:prstGeom prst="line">
              <a:avLst/>
            </a:prstGeom>
            <a:ln w="25400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="" xmlns:a16="http://schemas.microsoft.com/office/drawing/2014/main" id="{C7661A7B-881C-4342-98B0-9193ED24B8C6}"/>
                </a:ext>
              </a:extLst>
            </p:cNvPr>
            <p:cNvCxnSpPr/>
            <p:nvPr/>
          </p:nvCxnSpPr>
          <p:spPr>
            <a:xfrm>
              <a:off x="6077080" y="5613726"/>
              <a:ext cx="0" cy="26055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="" xmlns:a16="http://schemas.microsoft.com/office/drawing/2014/main" id="{8437AC65-D900-4236-8EC7-463CA55C2A8C}"/>
                </a:ext>
              </a:extLst>
            </p:cNvPr>
            <p:cNvCxnSpPr/>
            <p:nvPr/>
          </p:nvCxnSpPr>
          <p:spPr>
            <a:xfrm flipH="1" flipV="1">
              <a:off x="6817231" y="5195358"/>
              <a:ext cx="3041" cy="152734"/>
            </a:xfrm>
            <a:prstGeom prst="line">
              <a:avLst/>
            </a:prstGeom>
            <a:ln w="2222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" name="Group 164"/>
            <p:cNvGrpSpPr/>
            <p:nvPr/>
          </p:nvGrpSpPr>
          <p:grpSpPr>
            <a:xfrm rot="18714631">
              <a:off x="6682486" y="5330359"/>
              <a:ext cx="274606" cy="315760"/>
              <a:chOff x="5108528" y="3238469"/>
              <a:chExt cx="274606" cy="315760"/>
            </a:xfrm>
          </p:grpSpPr>
          <p:cxnSp>
            <p:nvCxnSpPr>
              <p:cNvPr id="166" name="Straight Connector 165">
                <a:extLst>
                  <a:ext uri="{FF2B5EF4-FFF2-40B4-BE49-F238E27FC236}">
                    <a16:creationId xmlns="" xmlns:a16="http://schemas.microsoft.com/office/drawing/2014/main" id="{4B62145D-D1CC-4AF0-8C9C-7562E7082C61}"/>
                  </a:ext>
                </a:extLst>
              </p:cNvPr>
              <p:cNvCxnSpPr/>
              <p:nvPr/>
            </p:nvCxnSpPr>
            <p:spPr>
              <a:xfrm rot="2700000" flipH="1" flipV="1">
                <a:off x="5326377" y="3321659"/>
                <a:ext cx="89392" cy="24123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="" xmlns:a16="http://schemas.microsoft.com/office/drawing/2014/main" id="{A9D704D6-CBFA-4D2D-AF62-59B121238CA8}"/>
                  </a:ext>
                </a:extLst>
              </p:cNvPr>
              <p:cNvCxnSpPr/>
              <p:nvPr/>
            </p:nvCxnSpPr>
            <p:spPr>
              <a:xfrm rot="2700000" flipV="1">
                <a:off x="5224331" y="3303738"/>
                <a:ext cx="178784" cy="48245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="" xmlns:a16="http://schemas.microsoft.com/office/drawing/2014/main" id="{1FE6717D-366A-425C-8666-B01A84FE2B23}"/>
                  </a:ext>
                </a:extLst>
              </p:cNvPr>
              <p:cNvCxnSpPr/>
              <p:nvPr/>
            </p:nvCxnSpPr>
            <p:spPr>
              <a:xfrm rot="2700000" flipH="1" flipV="1">
                <a:off x="5189895" y="3339518"/>
                <a:ext cx="178784" cy="48245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="" xmlns:a16="http://schemas.microsoft.com/office/drawing/2014/main" id="{ACEB90A9-783C-4D90-90B1-21EAA863D961}"/>
                  </a:ext>
                </a:extLst>
              </p:cNvPr>
              <p:cNvCxnSpPr/>
              <p:nvPr/>
            </p:nvCxnSpPr>
            <p:spPr>
              <a:xfrm rot="2700000" flipV="1">
                <a:off x="5156376" y="3373037"/>
                <a:ext cx="178784" cy="48245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="" xmlns:a16="http://schemas.microsoft.com/office/drawing/2014/main" id="{79D815BA-C760-4ACA-856D-E5D49842A492}"/>
                  </a:ext>
                </a:extLst>
              </p:cNvPr>
              <p:cNvCxnSpPr/>
              <p:nvPr/>
            </p:nvCxnSpPr>
            <p:spPr>
              <a:xfrm rot="2700000" flipH="1" flipV="1">
                <a:off x="5121831" y="3406239"/>
                <a:ext cx="178784" cy="48245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="" xmlns:a16="http://schemas.microsoft.com/office/drawing/2014/main" id="{E2D713BC-B18D-4AC5-A7E9-5FFD5751910E}"/>
                  </a:ext>
                </a:extLst>
              </p:cNvPr>
              <p:cNvCxnSpPr/>
              <p:nvPr/>
            </p:nvCxnSpPr>
            <p:spPr>
              <a:xfrm rot="2700000" flipV="1">
                <a:off x="5088077" y="3440714"/>
                <a:ext cx="178784" cy="48245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="" xmlns:a16="http://schemas.microsoft.com/office/drawing/2014/main" id="{1BFD5058-17D2-46B4-BE5A-B50801BDB209}"/>
                  </a:ext>
                </a:extLst>
              </p:cNvPr>
              <p:cNvCxnSpPr/>
              <p:nvPr/>
            </p:nvCxnSpPr>
            <p:spPr>
              <a:xfrm rot="2700000" flipH="1" flipV="1">
                <a:off x="5075894" y="3449766"/>
                <a:ext cx="89392" cy="24123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3" name="Straight Connector 172">
              <a:extLst>
                <a:ext uri="{FF2B5EF4-FFF2-40B4-BE49-F238E27FC236}">
                  <a16:creationId xmlns="" xmlns:a16="http://schemas.microsoft.com/office/drawing/2014/main" id="{C7661A7B-881C-4342-98B0-9193ED24B8C6}"/>
                </a:ext>
              </a:extLst>
            </p:cNvPr>
            <p:cNvCxnSpPr/>
            <p:nvPr/>
          </p:nvCxnSpPr>
          <p:spPr>
            <a:xfrm flipV="1">
              <a:off x="6689082" y="5873619"/>
              <a:ext cx="133531" cy="2892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4" name="Group 173"/>
            <p:cNvGrpSpPr/>
            <p:nvPr/>
          </p:nvGrpSpPr>
          <p:grpSpPr>
            <a:xfrm rot="2700000">
              <a:off x="6457512" y="5751178"/>
              <a:ext cx="218589" cy="248174"/>
              <a:chOff x="4673245" y="3590740"/>
              <a:chExt cx="351260" cy="398802"/>
            </a:xfrm>
          </p:grpSpPr>
          <p:sp>
            <p:nvSpPr>
              <p:cNvPr id="175" name="Triangle 21">
                <a:extLst>
                  <a:ext uri="{FF2B5EF4-FFF2-40B4-BE49-F238E27FC236}">
                    <a16:creationId xmlns="" xmlns:a16="http://schemas.microsoft.com/office/drawing/2014/main" id="{37D515D3-8E65-445A-97F7-B80B564E03B2}"/>
                  </a:ext>
                </a:extLst>
              </p:cNvPr>
              <p:cNvSpPr/>
              <p:nvPr/>
            </p:nvSpPr>
            <p:spPr>
              <a:xfrm rot="13500000">
                <a:off x="4808150" y="3614512"/>
                <a:ext cx="240127" cy="192583"/>
              </a:xfrm>
              <a:prstGeom prst="triangl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76" name="Triangle 369">
                <a:extLst>
                  <a:ext uri="{FF2B5EF4-FFF2-40B4-BE49-F238E27FC236}">
                    <a16:creationId xmlns="" xmlns:a16="http://schemas.microsoft.com/office/drawing/2014/main" id="{3448F030-7119-4114-820F-1CBD45CC8040}"/>
                  </a:ext>
                </a:extLst>
              </p:cNvPr>
              <p:cNvSpPr/>
              <p:nvPr/>
            </p:nvSpPr>
            <p:spPr>
              <a:xfrm rot="2700000">
                <a:off x="4649473" y="3773187"/>
                <a:ext cx="240127" cy="192583"/>
              </a:xfrm>
              <a:prstGeom prst="triangl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cxnSp>
            <p:nvCxnSpPr>
              <p:cNvPr id="177" name="Straight Connector 176">
                <a:extLst>
                  <a:ext uri="{FF2B5EF4-FFF2-40B4-BE49-F238E27FC236}">
                    <a16:creationId xmlns="" xmlns:a16="http://schemas.microsoft.com/office/drawing/2014/main" id="{6A9CCD6B-F7BD-4D27-ABD8-78A0F8BC40A5}"/>
                  </a:ext>
                </a:extLst>
              </p:cNvPr>
              <p:cNvCxnSpPr/>
              <p:nvPr/>
            </p:nvCxnSpPr>
            <p:spPr>
              <a:xfrm rot="2700000">
                <a:off x="4689591" y="3787431"/>
                <a:ext cx="316505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="" xmlns:a16="http://schemas.microsoft.com/office/drawing/2014/main" id="{174346EF-65BC-4D5E-83E0-DF3D8967C004}"/>
                  </a:ext>
                </a:extLst>
              </p:cNvPr>
              <p:cNvCxnSpPr/>
              <p:nvPr/>
            </p:nvCxnSpPr>
            <p:spPr>
              <a:xfrm rot="2700000" flipH="1">
                <a:off x="4914931" y="3873440"/>
                <a:ext cx="0" cy="11716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="" xmlns:a16="http://schemas.microsoft.com/office/drawing/2014/main" id="{AF247A35-BFBA-4E74-AADD-05BBE4DB0600}"/>
                  </a:ext>
                </a:extLst>
              </p:cNvPr>
              <p:cNvCxnSpPr/>
              <p:nvPr/>
            </p:nvCxnSpPr>
            <p:spPr>
              <a:xfrm rot="2700000" flipH="1">
                <a:off x="4775813" y="3582670"/>
                <a:ext cx="0" cy="11716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0" name="Straight Connector 179">
              <a:extLst>
                <a:ext uri="{FF2B5EF4-FFF2-40B4-BE49-F238E27FC236}">
                  <a16:creationId xmlns="" xmlns:a16="http://schemas.microsoft.com/office/drawing/2014/main" id="{EE33DFE9-B336-47EF-A32D-ACEBF1ECDC4C}"/>
                </a:ext>
              </a:extLst>
            </p:cNvPr>
            <p:cNvCxnSpPr/>
            <p:nvPr/>
          </p:nvCxnSpPr>
          <p:spPr>
            <a:xfrm>
              <a:off x="6297723" y="4910296"/>
              <a:ext cx="10606" cy="1266745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="" xmlns:a16="http://schemas.microsoft.com/office/drawing/2014/main" id="{7957979C-226E-49C3-A2E6-F23D01830317}"/>
                </a:ext>
              </a:extLst>
            </p:cNvPr>
            <p:cNvCxnSpPr/>
            <p:nvPr/>
          </p:nvCxnSpPr>
          <p:spPr>
            <a:xfrm flipH="1" flipV="1">
              <a:off x="6307359" y="5873619"/>
              <a:ext cx="129704" cy="1646"/>
            </a:xfrm>
            <a:prstGeom prst="line">
              <a:avLst/>
            </a:prstGeom>
            <a:ln w="25400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="" xmlns:a16="http://schemas.microsoft.com/office/drawing/2014/main" id="{C7661A7B-881C-4342-98B0-9193ED24B8C6}"/>
                </a:ext>
              </a:extLst>
            </p:cNvPr>
            <p:cNvCxnSpPr/>
            <p:nvPr/>
          </p:nvCxnSpPr>
          <p:spPr>
            <a:xfrm>
              <a:off x="6819788" y="5615653"/>
              <a:ext cx="0" cy="26055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/>
              <p:cNvSpPr txBox="1"/>
              <p:nvPr/>
            </p:nvSpPr>
            <p:spPr>
              <a:xfrm>
                <a:off x="1265358" y="2741872"/>
                <a:ext cx="2020104" cy="138499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~60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</m:oMath>
                </a14:m>
                <a:r>
                  <a:rPr lang="en-US" sz="28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higher</a:t>
                </a:r>
              </a:p>
              <a:p>
                <a:pPr algn="ctr"/>
                <a:r>
                  <a:rPr lang="en-US" sz="28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storage</a:t>
                </a:r>
              </a:p>
              <a:p>
                <a:pPr algn="ctr"/>
                <a:r>
                  <a:rPr lang="en-US" sz="28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density</a:t>
                </a:r>
              </a:p>
            </p:txBody>
          </p:sp>
        </mc:Choice>
        <mc:Fallback xmlns="">
          <p:sp>
            <p:nvSpPr>
              <p:cNvPr id="124" name="TextBox 1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358" y="2741872"/>
                <a:ext cx="2020104" cy="1384995"/>
              </a:xfrm>
              <a:prstGeom prst="rect">
                <a:avLst/>
              </a:prstGeom>
              <a:blipFill rotWithShape="0">
                <a:blip r:embed="rId3"/>
                <a:stretch>
                  <a:fillRect l="-5060" t="-3448" r="-4464" b="-10345"/>
                </a:stretch>
              </a:blipFill>
              <a:ln w="28575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5" name="TextBox 184"/>
          <p:cNvSpPr txBox="1"/>
          <p:nvPr/>
        </p:nvSpPr>
        <p:spPr>
          <a:xfrm>
            <a:off x="67104" y="2421315"/>
            <a:ext cx="112242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2 Cells</a:t>
            </a:r>
          </a:p>
        </p:txBody>
      </p:sp>
    </p:spTree>
    <p:extLst>
      <p:ext uri="{BB962C8B-B14F-4D97-AF65-F5344CB8AC3E}">
        <p14:creationId xmlns:p14="http://schemas.microsoft.com/office/powerpoint/2010/main" val="147647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  <p:bldP spid="48" grpId="0"/>
      <p:bldP spid="124" grpId="0" animBg="1"/>
      <p:bldP spid="18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455111" y="3760557"/>
            <a:ext cx="19142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3452763" y="4067704"/>
            <a:ext cx="19142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3450417" y="4374851"/>
            <a:ext cx="19142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3462138" y="4696064"/>
            <a:ext cx="19142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12651" y="425117"/>
            <a:ext cx="7871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a typeface="Times New Roman" charset="0"/>
                <a:cs typeface="Arial" panose="020B0604020202020204" pitchFamily="34" charset="0"/>
              </a:rPr>
              <a:t>Hardware 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Architecture </a:t>
            </a:r>
            <a:r>
              <a:rPr lang="mr-IN" sz="4000" dirty="0" smtClean="0">
                <a:ea typeface="Times New Roman" charset="0"/>
                <a:cs typeface="Arial" panose="020B0604020202020204" pitchFamily="34" charset="0"/>
              </a:rPr>
              <a:t>–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ea typeface="Times New Roman" charset="0"/>
                <a:cs typeface="Arial" panose="020B0604020202020204" pitchFamily="34" charset="0"/>
              </a:rPr>
              <a:t>Search Mode</a:t>
            </a:r>
            <a:endParaRPr lang="en-US" sz="40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1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60832" y="6356351"/>
            <a:ext cx="2057400" cy="365125"/>
          </a:xfrm>
        </p:spPr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455111" y="3470194"/>
            <a:ext cx="1914262" cy="191426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91125" y="3439345"/>
            <a:ext cx="165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Stored Word #0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3588778" y="3732424"/>
            <a:ext cx="165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Stored Word #1</a:t>
            </a:r>
            <a:endParaRPr lang="en-US" dirty="0"/>
          </a:p>
        </p:txBody>
      </p:sp>
      <p:sp>
        <p:nvSpPr>
          <p:cNvPr id="115" name="TextBox 114"/>
          <p:cNvSpPr txBox="1"/>
          <p:nvPr/>
        </p:nvSpPr>
        <p:spPr>
          <a:xfrm>
            <a:off x="3600501" y="4039570"/>
            <a:ext cx="165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Stored Word #2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3598155" y="4360783"/>
            <a:ext cx="165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Stored Word #3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370294" y="4815636"/>
            <a:ext cx="70338" cy="7033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4370218" y="4968036"/>
            <a:ext cx="70338" cy="7033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4370142" y="5120436"/>
            <a:ext cx="70338" cy="7033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96009" y="5395779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One Tile</a:t>
            </a:r>
            <a:endParaRPr lang="en-US" sz="2400"/>
          </a:p>
        </p:txBody>
      </p:sp>
      <p:grpSp>
        <p:nvGrpSpPr>
          <p:cNvPr id="47" name="Group 46"/>
          <p:cNvGrpSpPr/>
          <p:nvPr/>
        </p:nvGrpSpPr>
        <p:grpSpPr>
          <a:xfrm>
            <a:off x="814678" y="4717538"/>
            <a:ext cx="1870203" cy="1587682"/>
            <a:chOff x="358638" y="2945115"/>
            <a:chExt cx="2130808" cy="2439341"/>
          </a:xfrm>
        </p:grpSpPr>
        <p:sp>
          <p:nvSpPr>
            <p:cNvPr id="10" name="Rectangle 9"/>
            <p:cNvSpPr/>
            <p:nvPr/>
          </p:nvSpPr>
          <p:spPr>
            <a:xfrm>
              <a:off x="1527748" y="4852864"/>
              <a:ext cx="961698" cy="53159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chemeClr val="tx1"/>
                  </a:solidFill>
                </a:rPr>
                <a:t>SRAM</a:t>
              </a: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58638" y="4846095"/>
              <a:ext cx="961698" cy="53159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chemeClr val="tx1"/>
                  </a:solidFill>
                </a:rPr>
                <a:t>SRAM</a:t>
              </a: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642907" y="3937519"/>
              <a:ext cx="15412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069592" y="4459910"/>
              <a:ext cx="73063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797029" y="3937519"/>
              <a:ext cx="3199" cy="5227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876022" y="3937519"/>
              <a:ext cx="3199" cy="5227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10800000">
              <a:off x="1069592" y="3941240"/>
              <a:ext cx="15412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10800000">
              <a:off x="1066393" y="3941240"/>
              <a:ext cx="3199" cy="5227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10800000">
              <a:off x="987400" y="3941240"/>
              <a:ext cx="3199" cy="5227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793830" y="3258220"/>
              <a:ext cx="3199" cy="5227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872823" y="3258220"/>
              <a:ext cx="3199" cy="5227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1646334" y="3786836"/>
              <a:ext cx="15412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0800000">
              <a:off x="1064004" y="3781539"/>
              <a:ext cx="15412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0800000">
              <a:off x="1060805" y="3258839"/>
              <a:ext cx="3199" cy="5227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10800000">
              <a:off x="981812" y="3258839"/>
              <a:ext cx="3199" cy="5227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1052241" y="3258060"/>
              <a:ext cx="74285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V="1">
              <a:off x="1216637" y="3777039"/>
              <a:ext cx="0" cy="1623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1645376" y="3780920"/>
              <a:ext cx="0" cy="1623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1872823" y="4198869"/>
              <a:ext cx="26577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2129719" y="4193614"/>
              <a:ext cx="0" cy="63848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726267" y="4198869"/>
              <a:ext cx="26577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737567" y="4188143"/>
              <a:ext cx="0" cy="65795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riangle 33"/>
            <p:cNvSpPr/>
            <p:nvPr/>
          </p:nvSpPr>
          <p:spPr>
            <a:xfrm rot="10800000">
              <a:off x="1338020" y="4599755"/>
              <a:ext cx="193780" cy="167052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1434910" y="4459910"/>
              <a:ext cx="0" cy="1435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579733" y="3516000"/>
              <a:ext cx="40645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1883924" y="3518931"/>
              <a:ext cx="38686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579733" y="3186908"/>
              <a:ext cx="0" cy="73855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2270784" y="3186908"/>
              <a:ext cx="0" cy="73855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434910" y="2945423"/>
              <a:ext cx="0" cy="3126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H="1" flipV="1">
              <a:off x="741472" y="2945115"/>
              <a:ext cx="1406466" cy="3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7" name="TextBox 116"/>
          <p:cNvSpPr txBox="1"/>
          <p:nvPr/>
        </p:nvSpPr>
        <p:spPr>
          <a:xfrm>
            <a:off x="651519" y="4078257"/>
            <a:ext cx="223279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16 </a:t>
            </a:r>
            <a:r>
              <a:rPr lang="en-US" sz="2800" dirty="0">
                <a:solidFill>
                  <a:srgbClr val="C00000"/>
                </a:solidFill>
              </a:rPr>
              <a:t>T</a:t>
            </a:r>
            <a:r>
              <a:rPr lang="en-US" sz="2800" dirty="0" smtClean="0">
                <a:solidFill>
                  <a:srgbClr val="C00000"/>
                </a:solidFill>
              </a:rPr>
              <a:t>ransistors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30637" y="6296964"/>
            <a:ext cx="2726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CMOS-based design</a:t>
            </a:r>
            <a:endParaRPr lang="en-US" sz="24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1261898" y="2245612"/>
            <a:ext cx="1601376" cy="1268672"/>
            <a:chOff x="5434424" y="4908369"/>
            <a:chExt cx="1601376" cy="1268672"/>
          </a:xfrm>
        </p:grpSpPr>
        <p:cxnSp>
          <p:nvCxnSpPr>
            <p:cNvPr id="136" name="Straight Connector 135">
              <a:extLst>
                <a:ext uri="{FF2B5EF4-FFF2-40B4-BE49-F238E27FC236}">
                  <a16:creationId xmlns="" xmlns:a16="http://schemas.microsoft.com/office/drawing/2014/main" id="{9CCA6DD3-9A38-458B-9F41-6FDA43B0E1BE}"/>
                </a:ext>
              </a:extLst>
            </p:cNvPr>
            <p:cNvCxnSpPr/>
            <p:nvPr/>
          </p:nvCxnSpPr>
          <p:spPr>
            <a:xfrm flipH="1">
              <a:off x="5434424" y="5193431"/>
              <a:ext cx="160137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="" xmlns:a16="http://schemas.microsoft.com/office/drawing/2014/main" id="{8437AC65-D900-4236-8EC7-463CA55C2A8C}"/>
                </a:ext>
              </a:extLst>
            </p:cNvPr>
            <p:cNvCxnSpPr/>
            <p:nvPr/>
          </p:nvCxnSpPr>
          <p:spPr>
            <a:xfrm flipH="1" flipV="1">
              <a:off x="6074523" y="5193431"/>
              <a:ext cx="3041" cy="152734"/>
            </a:xfrm>
            <a:prstGeom prst="line">
              <a:avLst/>
            </a:prstGeom>
            <a:ln w="2222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8" name="Group 137"/>
            <p:cNvGrpSpPr/>
            <p:nvPr/>
          </p:nvGrpSpPr>
          <p:grpSpPr>
            <a:xfrm rot="18714631">
              <a:off x="5939778" y="5328432"/>
              <a:ext cx="274606" cy="315760"/>
              <a:chOff x="5108528" y="3238469"/>
              <a:chExt cx="274606" cy="315760"/>
            </a:xfrm>
          </p:grpSpPr>
          <p:cxnSp>
            <p:nvCxnSpPr>
              <p:cNvPr id="139" name="Straight Connector 138">
                <a:extLst>
                  <a:ext uri="{FF2B5EF4-FFF2-40B4-BE49-F238E27FC236}">
                    <a16:creationId xmlns="" xmlns:a16="http://schemas.microsoft.com/office/drawing/2014/main" id="{4B62145D-D1CC-4AF0-8C9C-7562E7082C61}"/>
                  </a:ext>
                </a:extLst>
              </p:cNvPr>
              <p:cNvCxnSpPr/>
              <p:nvPr/>
            </p:nvCxnSpPr>
            <p:spPr>
              <a:xfrm rot="2700000" flipH="1" flipV="1">
                <a:off x="5326377" y="3321659"/>
                <a:ext cx="89392" cy="24123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="" xmlns:a16="http://schemas.microsoft.com/office/drawing/2014/main" id="{A9D704D6-CBFA-4D2D-AF62-59B121238CA8}"/>
                  </a:ext>
                </a:extLst>
              </p:cNvPr>
              <p:cNvCxnSpPr/>
              <p:nvPr/>
            </p:nvCxnSpPr>
            <p:spPr>
              <a:xfrm rot="2700000" flipV="1">
                <a:off x="5224331" y="3303738"/>
                <a:ext cx="178784" cy="48245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="" xmlns:a16="http://schemas.microsoft.com/office/drawing/2014/main" id="{1FE6717D-366A-425C-8666-B01A84FE2B23}"/>
                  </a:ext>
                </a:extLst>
              </p:cNvPr>
              <p:cNvCxnSpPr/>
              <p:nvPr/>
            </p:nvCxnSpPr>
            <p:spPr>
              <a:xfrm rot="2700000" flipH="1" flipV="1">
                <a:off x="5189895" y="3339518"/>
                <a:ext cx="178784" cy="48245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="" xmlns:a16="http://schemas.microsoft.com/office/drawing/2014/main" id="{ACEB90A9-783C-4D90-90B1-21EAA863D961}"/>
                  </a:ext>
                </a:extLst>
              </p:cNvPr>
              <p:cNvCxnSpPr/>
              <p:nvPr/>
            </p:nvCxnSpPr>
            <p:spPr>
              <a:xfrm rot="2700000" flipV="1">
                <a:off x="5156376" y="3373037"/>
                <a:ext cx="178784" cy="48245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="" xmlns:a16="http://schemas.microsoft.com/office/drawing/2014/main" id="{79D815BA-C760-4ACA-856D-E5D49842A492}"/>
                  </a:ext>
                </a:extLst>
              </p:cNvPr>
              <p:cNvCxnSpPr/>
              <p:nvPr/>
            </p:nvCxnSpPr>
            <p:spPr>
              <a:xfrm rot="2700000" flipH="1" flipV="1">
                <a:off x="5121831" y="3406239"/>
                <a:ext cx="178784" cy="48245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="" xmlns:a16="http://schemas.microsoft.com/office/drawing/2014/main" id="{E2D713BC-B18D-4AC5-A7E9-5FFD5751910E}"/>
                  </a:ext>
                </a:extLst>
              </p:cNvPr>
              <p:cNvCxnSpPr/>
              <p:nvPr/>
            </p:nvCxnSpPr>
            <p:spPr>
              <a:xfrm rot="2700000" flipV="1">
                <a:off x="5088077" y="3440714"/>
                <a:ext cx="178784" cy="48245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="" xmlns:a16="http://schemas.microsoft.com/office/drawing/2014/main" id="{1BFD5058-17D2-46B4-BE5A-B50801BDB209}"/>
                  </a:ext>
                </a:extLst>
              </p:cNvPr>
              <p:cNvCxnSpPr/>
              <p:nvPr/>
            </p:nvCxnSpPr>
            <p:spPr>
              <a:xfrm rot="2700000" flipH="1" flipV="1">
                <a:off x="5075894" y="3449766"/>
                <a:ext cx="89392" cy="24123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4" name="Straight Connector 153">
              <a:extLst>
                <a:ext uri="{FF2B5EF4-FFF2-40B4-BE49-F238E27FC236}">
                  <a16:creationId xmlns="" xmlns:a16="http://schemas.microsoft.com/office/drawing/2014/main" id="{C7661A7B-881C-4342-98B0-9193ED24B8C6}"/>
                </a:ext>
              </a:extLst>
            </p:cNvPr>
            <p:cNvCxnSpPr/>
            <p:nvPr/>
          </p:nvCxnSpPr>
          <p:spPr>
            <a:xfrm flipV="1">
              <a:off x="5946374" y="5871692"/>
              <a:ext cx="133531" cy="2892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5" name="Group 154"/>
            <p:cNvGrpSpPr/>
            <p:nvPr/>
          </p:nvGrpSpPr>
          <p:grpSpPr>
            <a:xfrm rot="2700000">
              <a:off x="5714804" y="5749251"/>
              <a:ext cx="218589" cy="248174"/>
              <a:chOff x="4673245" y="3590740"/>
              <a:chExt cx="351260" cy="398802"/>
            </a:xfrm>
          </p:grpSpPr>
          <p:sp>
            <p:nvSpPr>
              <p:cNvPr id="156" name="Triangle 21">
                <a:extLst>
                  <a:ext uri="{FF2B5EF4-FFF2-40B4-BE49-F238E27FC236}">
                    <a16:creationId xmlns="" xmlns:a16="http://schemas.microsoft.com/office/drawing/2014/main" id="{37D515D3-8E65-445A-97F7-B80B564E03B2}"/>
                  </a:ext>
                </a:extLst>
              </p:cNvPr>
              <p:cNvSpPr/>
              <p:nvPr/>
            </p:nvSpPr>
            <p:spPr>
              <a:xfrm rot="13500000">
                <a:off x="4808150" y="3614512"/>
                <a:ext cx="240127" cy="192583"/>
              </a:xfrm>
              <a:prstGeom prst="triangl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57" name="Triangle 369">
                <a:extLst>
                  <a:ext uri="{FF2B5EF4-FFF2-40B4-BE49-F238E27FC236}">
                    <a16:creationId xmlns="" xmlns:a16="http://schemas.microsoft.com/office/drawing/2014/main" id="{3448F030-7119-4114-820F-1CBD45CC8040}"/>
                  </a:ext>
                </a:extLst>
              </p:cNvPr>
              <p:cNvSpPr/>
              <p:nvPr/>
            </p:nvSpPr>
            <p:spPr>
              <a:xfrm rot="2700000">
                <a:off x="4649473" y="3773187"/>
                <a:ext cx="240127" cy="192583"/>
              </a:xfrm>
              <a:prstGeom prst="triangl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cxnSp>
            <p:nvCxnSpPr>
              <p:cNvPr id="158" name="Straight Connector 157">
                <a:extLst>
                  <a:ext uri="{FF2B5EF4-FFF2-40B4-BE49-F238E27FC236}">
                    <a16:creationId xmlns="" xmlns:a16="http://schemas.microsoft.com/office/drawing/2014/main" id="{6A9CCD6B-F7BD-4D27-ABD8-78A0F8BC40A5}"/>
                  </a:ext>
                </a:extLst>
              </p:cNvPr>
              <p:cNvCxnSpPr/>
              <p:nvPr/>
            </p:nvCxnSpPr>
            <p:spPr>
              <a:xfrm rot="2700000">
                <a:off x="4689591" y="3787431"/>
                <a:ext cx="316505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="" xmlns:a16="http://schemas.microsoft.com/office/drawing/2014/main" id="{174346EF-65BC-4D5E-83E0-DF3D8967C004}"/>
                  </a:ext>
                </a:extLst>
              </p:cNvPr>
              <p:cNvCxnSpPr/>
              <p:nvPr/>
            </p:nvCxnSpPr>
            <p:spPr>
              <a:xfrm rot="2700000" flipH="1">
                <a:off x="4914931" y="3873440"/>
                <a:ext cx="0" cy="11716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="" xmlns:a16="http://schemas.microsoft.com/office/drawing/2014/main" id="{AF247A35-BFBA-4E74-AADD-05BBE4DB0600}"/>
                  </a:ext>
                </a:extLst>
              </p:cNvPr>
              <p:cNvCxnSpPr/>
              <p:nvPr/>
            </p:nvCxnSpPr>
            <p:spPr>
              <a:xfrm rot="2700000" flipH="1">
                <a:off x="4775813" y="3582670"/>
                <a:ext cx="0" cy="11716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1" name="Straight Connector 160">
              <a:extLst>
                <a:ext uri="{FF2B5EF4-FFF2-40B4-BE49-F238E27FC236}">
                  <a16:creationId xmlns="" xmlns:a16="http://schemas.microsoft.com/office/drawing/2014/main" id="{EE33DFE9-B336-47EF-A32D-ACEBF1ECDC4C}"/>
                </a:ext>
              </a:extLst>
            </p:cNvPr>
            <p:cNvCxnSpPr/>
            <p:nvPr/>
          </p:nvCxnSpPr>
          <p:spPr>
            <a:xfrm>
              <a:off x="5555015" y="4908369"/>
              <a:ext cx="10606" cy="1266745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="" xmlns:a16="http://schemas.microsoft.com/office/drawing/2014/main" id="{7957979C-226E-49C3-A2E6-F23D01830317}"/>
                </a:ext>
              </a:extLst>
            </p:cNvPr>
            <p:cNvCxnSpPr/>
            <p:nvPr/>
          </p:nvCxnSpPr>
          <p:spPr>
            <a:xfrm flipH="1" flipV="1">
              <a:off x="5564651" y="5871692"/>
              <a:ext cx="129704" cy="1646"/>
            </a:xfrm>
            <a:prstGeom prst="line">
              <a:avLst/>
            </a:prstGeom>
            <a:ln w="25400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="" xmlns:a16="http://schemas.microsoft.com/office/drawing/2014/main" id="{C7661A7B-881C-4342-98B0-9193ED24B8C6}"/>
                </a:ext>
              </a:extLst>
            </p:cNvPr>
            <p:cNvCxnSpPr/>
            <p:nvPr/>
          </p:nvCxnSpPr>
          <p:spPr>
            <a:xfrm>
              <a:off x="6077080" y="5613726"/>
              <a:ext cx="0" cy="26055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="" xmlns:a16="http://schemas.microsoft.com/office/drawing/2014/main" id="{8437AC65-D900-4236-8EC7-463CA55C2A8C}"/>
                </a:ext>
              </a:extLst>
            </p:cNvPr>
            <p:cNvCxnSpPr/>
            <p:nvPr/>
          </p:nvCxnSpPr>
          <p:spPr>
            <a:xfrm flipH="1" flipV="1">
              <a:off x="6817231" y="5195358"/>
              <a:ext cx="3041" cy="152734"/>
            </a:xfrm>
            <a:prstGeom prst="line">
              <a:avLst/>
            </a:prstGeom>
            <a:ln w="2222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" name="Group 164"/>
            <p:cNvGrpSpPr/>
            <p:nvPr/>
          </p:nvGrpSpPr>
          <p:grpSpPr>
            <a:xfrm rot="18714631">
              <a:off x="6682486" y="5330359"/>
              <a:ext cx="274606" cy="315760"/>
              <a:chOff x="5108528" y="3238469"/>
              <a:chExt cx="274606" cy="315760"/>
            </a:xfrm>
          </p:grpSpPr>
          <p:cxnSp>
            <p:nvCxnSpPr>
              <p:cNvPr id="166" name="Straight Connector 165">
                <a:extLst>
                  <a:ext uri="{FF2B5EF4-FFF2-40B4-BE49-F238E27FC236}">
                    <a16:creationId xmlns="" xmlns:a16="http://schemas.microsoft.com/office/drawing/2014/main" id="{4B62145D-D1CC-4AF0-8C9C-7562E7082C61}"/>
                  </a:ext>
                </a:extLst>
              </p:cNvPr>
              <p:cNvCxnSpPr/>
              <p:nvPr/>
            </p:nvCxnSpPr>
            <p:spPr>
              <a:xfrm rot="2700000" flipH="1" flipV="1">
                <a:off x="5326377" y="3321659"/>
                <a:ext cx="89392" cy="24123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="" xmlns:a16="http://schemas.microsoft.com/office/drawing/2014/main" id="{A9D704D6-CBFA-4D2D-AF62-59B121238CA8}"/>
                  </a:ext>
                </a:extLst>
              </p:cNvPr>
              <p:cNvCxnSpPr/>
              <p:nvPr/>
            </p:nvCxnSpPr>
            <p:spPr>
              <a:xfrm rot="2700000" flipV="1">
                <a:off x="5224331" y="3303738"/>
                <a:ext cx="178784" cy="48245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="" xmlns:a16="http://schemas.microsoft.com/office/drawing/2014/main" id="{1FE6717D-366A-425C-8666-B01A84FE2B23}"/>
                  </a:ext>
                </a:extLst>
              </p:cNvPr>
              <p:cNvCxnSpPr/>
              <p:nvPr/>
            </p:nvCxnSpPr>
            <p:spPr>
              <a:xfrm rot="2700000" flipH="1" flipV="1">
                <a:off x="5189895" y="3339518"/>
                <a:ext cx="178784" cy="48245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="" xmlns:a16="http://schemas.microsoft.com/office/drawing/2014/main" id="{ACEB90A9-783C-4D90-90B1-21EAA863D961}"/>
                  </a:ext>
                </a:extLst>
              </p:cNvPr>
              <p:cNvCxnSpPr/>
              <p:nvPr/>
            </p:nvCxnSpPr>
            <p:spPr>
              <a:xfrm rot="2700000" flipV="1">
                <a:off x="5156376" y="3373037"/>
                <a:ext cx="178784" cy="48245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="" xmlns:a16="http://schemas.microsoft.com/office/drawing/2014/main" id="{79D815BA-C760-4ACA-856D-E5D49842A492}"/>
                  </a:ext>
                </a:extLst>
              </p:cNvPr>
              <p:cNvCxnSpPr/>
              <p:nvPr/>
            </p:nvCxnSpPr>
            <p:spPr>
              <a:xfrm rot="2700000" flipH="1" flipV="1">
                <a:off x="5121831" y="3406239"/>
                <a:ext cx="178784" cy="48245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="" xmlns:a16="http://schemas.microsoft.com/office/drawing/2014/main" id="{E2D713BC-B18D-4AC5-A7E9-5FFD5751910E}"/>
                  </a:ext>
                </a:extLst>
              </p:cNvPr>
              <p:cNvCxnSpPr/>
              <p:nvPr/>
            </p:nvCxnSpPr>
            <p:spPr>
              <a:xfrm rot="2700000" flipV="1">
                <a:off x="5088077" y="3440714"/>
                <a:ext cx="178784" cy="48245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="" xmlns:a16="http://schemas.microsoft.com/office/drawing/2014/main" id="{1BFD5058-17D2-46B4-BE5A-B50801BDB209}"/>
                  </a:ext>
                </a:extLst>
              </p:cNvPr>
              <p:cNvCxnSpPr/>
              <p:nvPr/>
            </p:nvCxnSpPr>
            <p:spPr>
              <a:xfrm rot="2700000" flipH="1" flipV="1">
                <a:off x="5075894" y="3449766"/>
                <a:ext cx="89392" cy="24123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3" name="Straight Connector 172">
              <a:extLst>
                <a:ext uri="{FF2B5EF4-FFF2-40B4-BE49-F238E27FC236}">
                  <a16:creationId xmlns="" xmlns:a16="http://schemas.microsoft.com/office/drawing/2014/main" id="{C7661A7B-881C-4342-98B0-9193ED24B8C6}"/>
                </a:ext>
              </a:extLst>
            </p:cNvPr>
            <p:cNvCxnSpPr/>
            <p:nvPr/>
          </p:nvCxnSpPr>
          <p:spPr>
            <a:xfrm flipV="1">
              <a:off x="6689082" y="5873619"/>
              <a:ext cx="133531" cy="2892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4" name="Group 173"/>
            <p:cNvGrpSpPr/>
            <p:nvPr/>
          </p:nvGrpSpPr>
          <p:grpSpPr>
            <a:xfrm rot="2700000">
              <a:off x="6457512" y="5751178"/>
              <a:ext cx="218589" cy="248174"/>
              <a:chOff x="4673245" y="3590740"/>
              <a:chExt cx="351260" cy="398802"/>
            </a:xfrm>
          </p:grpSpPr>
          <p:sp>
            <p:nvSpPr>
              <p:cNvPr id="175" name="Triangle 21">
                <a:extLst>
                  <a:ext uri="{FF2B5EF4-FFF2-40B4-BE49-F238E27FC236}">
                    <a16:creationId xmlns="" xmlns:a16="http://schemas.microsoft.com/office/drawing/2014/main" id="{37D515D3-8E65-445A-97F7-B80B564E03B2}"/>
                  </a:ext>
                </a:extLst>
              </p:cNvPr>
              <p:cNvSpPr/>
              <p:nvPr/>
            </p:nvSpPr>
            <p:spPr>
              <a:xfrm rot="13500000">
                <a:off x="4808150" y="3614512"/>
                <a:ext cx="240127" cy="192583"/>
              </a:xfrm>
              <a:prstGeom prst="triangl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76" name="Triangle 369">
                <a:extLst>
                  <a:ext uri="{FF2B5EF4-FFF2-40B4-BE49-F238E27FC236}">
                    <a16:creationId xmlns="" xmlns:a16="http://schemas.microsoft.com/office/drawing/2014/main" id="{3448F030-7119-4114-820F-1CBD45CC8040}"/>
                  </a:ext>
                </a:extLst>
              </p:cNvPr>
              <p:cNvSpPr/>
              <p:nvPr/>
            </p:nvSpPr>
            <p:spPr>
              <a:xfrm rot="2700000">
                <a:off x="4649473" y="3773187"/>
                <a:ext cx="240127" cy="192583"/>
              </a:xfrm>
              <a:prstGeom prst="triangl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cxnSp>
            <p:nvCxnSpPr>
              <p:cNvPr id="177" name="Straight Connector 176">
                <a:extLst>
                  <a:ext uri="{FF2B5EF4-FFF2-40B4-BE49-F238E27FC236}">
                    <a16:creationId xmlns="" xmlns:a16="http://schemas.microsoft.com/office/drawing/2014/main" id="{6A9CCD6B-F7BD-4D27-ABD8-78A0F8BC40A5}"/>
                  </a:ext>
                </a:extLst>
              </p:cNvPr>
              <p:cNvCxnSpPr/>
              <p:nvPr/>
            </p:nvCxnSpPr>
            <p:spPr>
              <a:xfrm rot="2700000">
                <a:off x="4689591" y="3787431"/>
                <a:ext cx="316505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="" xmlns:a16="http://schemas.microsoft.com/office/drawing/2014/main" id="{174346EF-65BC-4D5E-83E0-DF3D8967C004}"/>
                  </a:ext>
                </a:extLst>
              </p:cNvPr>
              <p:cNvCxnSpPr/>
              <p:nvPr/>
            </p:nvCxnSpPr>
            <p:spPr>
              <a:xfrm rot="2700000" flipH="1">
                <a:off x="4914931" y="3873440"/>
                <a:ext cx="0" cy="11716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="" xmlns:a16="http://schemas.microsoft.com/office/drawing/2014/main" id="{AF247A35-BFBA-4E74-AADD-05BBE4DB0600}"/>
                  </a:ext>
                </a:extLst>
              </p:cNvPr>
              <p:cNvCxnSpPr/>
              <p:nvPr/>
            </p:nvCxnSpPr>
            <p:spPr>
              <a:xfrm rot="2700000" flipH="1">
                <a:off x="4775813" y="3582670"/>
                <a:ext cx="0" cy="11716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0" name="Straight Connector 179">
              <a:extLst>
                <a:ext uri="{FF2B5EF4-FFF2-40B4-BE49-F238E27FC236}">
                  <a16:creationId xmlns="" xmlns:a16="http://schemas.microsoft.com/office/drawing/2014/main" id="{EE33DFE9-B336-47EF-A32D-ACEBF1ECDC4C}"/>
                </a:ext>
              </a:extLst>
            </p:cNvPr>
            <p:cNvCxnSpPr/>
            <p:nvPr/>
          </p:nvCxnSpPr>
          <p:spPr>
            <a:xfrm>
              <a:off x="6297723" y="4910296"/>
              <a:ext cx="10606" cy="1266745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="" xmlns:a16="http://schemas.microsoft.com/office/drawing/2014/main" id="{7957979C-226E-49C3-A2E6-F23D01830317}"/>
                </a:ext>
              </a:extLst>
            </p:cNvPr>
            <p:cNvCxnSpPr/>
            <p:nvPr/>
          </p:nvCxnSpPr>
          <p:spPr>
            <a:xfrm flipH="1" flipV="1">
              <a:off x="6307359" y="5873619"/>
              <a:ext cx="129704" cy="1646"/>
            </a:xfrm>
            <a:prstGeom prst="line">
              <a:avLst/>
            </a:prstGeom>
            <a:ln w="25400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="" xmlns:a16="http://schemas.microsoft.com/office/drawing/2014/main" id="{C7661A7B-881C-4342-98B0-9193ED24B8C6}"/>
                </a:ext>
              </a:extLst>
            </p:cNvPr>
            <p:cNvCxnSpPr/>
            <p:nvPr/>
          </p:nvCxnSpPr>
          <p:spPr>
            <a:xfrm>
              <a:off x="6819788" y="5615653"/>
              <a:ext cx="0" cy="26055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5" name="TextBox 184"/>
          <p:cNvSpPr txBox="1"/>
          <p:nvPr/>
        </p:nvSpPr>
        <p:spPr>
          <a:xfrm>
            <a:off x="67104" y="2421315"/>
            <a:ext cx="112242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smtClean="0"/>
              <a:t>2 Cells</a:t>
            </a:r>
            <a:endParaRPr lang="en-US" sz="28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/>
              <p:nvPr/>
            </p:nvSpPr>
            <p:spPr>
              <a:xfrm>
                <a:off x="3683645" y="2752311"/>
                <a:ext cx="160652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N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</m:oMath>
                </a14:m>
                <a:r>
                  <a:rPr lang="en-US" sz="2800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W bits</a:t>
                </a:r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3645" y="2752311"/>
                <a:ext cx="1606529" cy="523220"/>
              </a:xfrm>
              <a:prstGeom prst="rect">
                <a:avLst/>
              </a:prstGeom>
              <a:blipFill rotWithShape="0">
                <a:blip r:embed="rId3"/>
                <a:stretch>
                  <a:fillRect l="-7197" t="-10465" r="-681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Rectangle 98"/>
          <p:cNvSpPr/>
          <p:nvPr/>
        </p:nvSpPr>
        <p:spPr>
          <a:xfrm>
            <a:off x="7381309" y="3847987"/>
            <a:ext cx="1331151" cy="14173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BRAM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6866966" y="2770505"/>
            <a:ext cx="22770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Search key as</a:t>
            </a:r>
          </a:p>
          <a:p>
            <a:pPr algn="ctr"/>
            <a:r>
              <a:rPr lang="en-US" sz="2400" dirty="0" smtClean="0"/>
              <a:t>memory address</a:t>
            </a:r>
            <a:endParaRPr lang="en-US" sz="2400" dirty="0"/>
          </a:p>
        </p:txBody>
      </p:sp>
      <p:sp>
        <p:nvSpPr>
          <p:cNvPr id="103" name="TextBox 102"/>
          <p:cNvSpPr txBox="1"/>
          <p:nvPr/>
        </p:nvSpPr>
        <p:spPr>
          <a:xfrm>
            <a:off x="6618499" y="5274905"/>
            <a:ext cx="2552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Store match</a:t>
            </a:r>
            <a:r>
              <a:rPr lang="en-US" sz="2400" dirty="0"/>
              <a:t> </a:t>
            </a:r>
            <a:r>
              <a:rPr lang="en-US" sz="2400" dirty="0" smtClean="0"/>
              <a:t>vector</a:t>
            </a:r>
            <a:endParaRPr lang="en-US" sz="2400" dirty="0"/>
          </a:p>
        </p:txBody>
      </p:sp>
      <p:sp>
        <p:nvSpPr>
          <p:cNvPr id="104" name="TextBox 103"/>
          <p:cNvSpPr txBox="1"/>
          <p:nvPr/>
        </p:nvSpPr>
        <p:spPr>
          <a:xfrm>
            <a:off x="6583747" y="5835299"/>
            <a:ext cx="2622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FPGA-based design</a:t>
            </a:r>
            <a:endParaRPr lang="en-US" sz="2400" b="1" dirty="0"/>
          </a:p>
        </p:txBody>
      </p:sp>
      <p:sp>
        <p:nvSpPr>
          <p:cNvPr id="106" name="Down Arrow 105"/>
          <p:cNvSpPr/>
          <p:nvPr/>
        </p:nvSpPr>
        <p:spPr>
          <a:xfrm rot="5400000">
            <a:off x="6761276" y="4361334"/>
            <a:ext cx="477165" cy="425700"/>
          </a:xfrm>
          <a:prstGeom prst="downArrow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5828229" y="4172208"/>
            <a:ext cx="997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Match</a:t>
            </a:r>
          </a:p>
          <a:p>
            <a:pPr algn="ctr"/>
            <a:r>
              <a:rPr lang="en-US" sz="2400" dirty="0" smtClean="0"/>
              <a:t>Vector</a:t>
            </a:r>
            <a:endParaRPr lang="en-US" sz="2400" dirty="0"/>
          </a:p>
        </p:txBody>
      </p:sp>
      <p:sp>
        <p:nvSpPr>
          <p:cNvPr id="109" name="Down Arrow 108"/>
          <p:cNvSpPr/>
          <p:nvPr/>
        </p:nvSpPr>
        <p:spPr>
          <a:xfrm>
            <a:off x="7886439" y="3552669"/>
            <a:ext cx="335280" cy="233680"/>
          </a:xfrm>
          <a:prstGeom prst="downArrow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/>
              <p:cNvSpPr txBox="1"/>
              <p:nvPr/>
            </p:nvSpPr>
            <p:spPr>
              <a:xfrm>
                <a:off x="6311099" y="2583989"/>
                <a:ext cx="2777042" cy="9541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rgbClr val="C00000"/>
                    </a:solidFill>
                  </a:rPr>
                  <a:t>N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2</a:t>
                </a:r>
                <a:r>
                  <a:rPr lang="en-US" sz="2800" baseline="30000" dirty="0" smtClean="0">
                    <a:solidFill>
                      <a:srgbClr val="C00000"/>
                    </a:solidFill>
                  </a:rPr>
                  <a:t>W</a:t>
                </a:r>
                <a:r>
                  <a:rPr lang="en-US" sz="2800" dirty="0" smtClean="0">
                    <a:solidFill>
                      <a:srgbClr val="C00000"/>
                    </a:solidFill>
                  </a:rPr>
                  <a:t> bits</a:t>
                </a:r>
              </a:p>
              <a:p>
                <a:pPr algn="ctr"/>
                <a:r>
                  <a:rPr lang="en-US" sz="2800" dirty="0" smtClean="0"/>
                  <a:t>for N W-bit words</a:t>
                </a:r>
              </a:p>
            </p:txBody>
          </p:sp>
        </mc:Choice>
        <mc:Fallback xmlns="">
          <p:sp>
            <p:nvSpPr>
              <p:cNvPr id="120" name="TextBox 1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1099" y="2583989"/>
                <a:ext cx="2777042" cy="954107"/>
              </a:xfrm>
              <a:prstGeom prst="rect">
                <a:avLst/>
              </a:prstGeom>
              <a:blipFill rotWithShape="0">
                <a:blip r:embed="rId4"/>
                <a:stretch>
                  <a:fillRect l="-3728" t="-6410" r="-3728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TextBox 124"/>
          <p:cNvSpPr txBox="1"/>
          <p:nvPr/>
        </p:nvSpPr>
        <p:spPr>
          <a:xfrm>
            <a:off x="3637215" y="2313649"/>
            <a:ext cx="1699312" cy="95410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Better</a:t>
            </a:r>
          </a:p>
          <a:p>
            <a:pPr algn="ctr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Scalability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/>
              <p:cNvSpPr txBox="1"/>
              <p:nvPr/>
            </p:nvSpPr>
            <p:spPr>
              <a:xfrm>
                <a:off x="1265358" y="2741872"/>
                <a:ext cx="2020104" cy="138499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~60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</m:oMath>
                </a14:m>
                <a:r>
                  <a:rPr lang="en-US" sz="28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higher</a:t>
                </a:r>
              </a:p>
              <a:p>
                <a:pPr algn="ctr"/>
                <a:r>
                  <a:rPr lang="en-US" sz="28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storage</a:t>
                </a:r>
              </a:p>
              <a:p>
                <a:pPr algn="ctr"/>
                <a:r>
                  <a:rPr lang="en-US" sz="28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density</a:t>
                </a:r>
              </a:p>
            </p:txBody>
          </p:sp>
        </mc:Choice>
        <mc:Fallback xmlns="">
          <p:sp>
            <p:nvSpPr>
              <p:cNvPr id="126" name="TextBox 1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358" y="2741872"/>
                <a:ext cx="2020104" cy="1384995"/>
              </a:xfrm>
              <a:prstGeom prst="rect">
                <a:avLst/>
              </a:prstGeom>
              <a:blipFill rotWithShape="0">
                <a:blip r:embed="rId5"/>
                <a:stretch>
                  <a:fillRect l="-5060" t="-3448" r="-4464" b="-10345"/>
                </a:stretch>
              </a:blipFill>
              <a:ln w="28575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1" name="TextBox 120"/>
          <p:cNvSpPr txBox="1"/>
          <p:nvPr/>
        </p:nvSpPr>
        <p:spPr>
          <a:xfrm>
            <a:off x="5931587" y="2056847"/>
            <a:ext cx="3076228" cy="52322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Higher Update Cost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="" xmlns:a16="http://schemas.microsoft.com/office/drawing/2014/main" id="{7A4937E9-4ADD-44B7-997E-5090EBB52126}"/>
              </a:ext>
            </a:extLst>
          </p:cNvPr>
          <p:cNvSpPr txBox="1"/>
          <p:nvPr/>
        </p:nvSpPr>
        <p:spPr>
          <a:xfrm>
            <a:off x="808647" y="1163102"/>
            <a:ext cx="6661054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C</a:t>
            </a: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ompare search key with stored words in parallel</a:t>
            </a:r>
          </a:p>
        </p:txBody>
      </p:sp>
    </p:spTree>
    <p:extLst>
      <p:ext uri="{BB962C8B-B14F-4D97-AF65-F5344CB8AC3E}">
        <p14:creationId xmlns:p14="http://schemas.microsoft.com/office/powerpoint/2010/main" val="105746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102" grpId="0"/>
      <p:bldP spid="106" grpId="0" animBg="1"/>
      <p:bldP spid="108" grpId="0"/>
      <p:bldP spid="109" grpId="0" animBg="1"/>
      <p:bldP spid="120" grpId="0" animBg="1"/>
      <p:bldP spid="125" grpId="0" animBg="1"/>
      <p:bldP spid="1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51921" y="3606339"/>
            <a:ext cx="19142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449573" y="3913486"/>
            <a:ext cx="19142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447227" y="4220633"/>
            <a:ext cx="19142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458948" y="4541846"/>
            <a:ext cx="19142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12651" y="425117"/>
            <a:ext cx="7871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a typeface="Times New Roman" charset="0"/>
                <a:cs typeface="Arial" panose="020B0604020202020204" pitchFamily="34" charset="0"/>
              </a:rPr>
              <a:t>Hardware 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Architecture </a:t>
            </a:r>
            <a:r>
              <a:rPr lang="mr-IN" sz="4000" dirty="0" smtClean="0">
                <a:ea typeface="Times New Roman" charset="0"/>
                <a:cs typeface="Arial" panose="020B0604020202020204" pitchFamily="34" charset="0"/>
              </a:rPr>
              <a:t>–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ea typeface="Times New Roman" charset="0"/>
                <a:cs typeface="Arial" panose="020B0604020202020204" pitchFamily="34" charset="0"/>
              </a:rPr>
              <a:t>Search Mode</a:t>
            </a:r>
            <a:endParaRPr lang="en-US" sz="40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1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64516" y="6356351"/>
            <a:ext cx="2057400" cy="365125"/>
          </a:xfrm>
        </p:spPr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7935" y="3285127"/>
            <a:ext cx="165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Stored Word #0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585588" y="3578206"/>
            <a:ext cx="165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Stored Word #1</a:t>
            </a:r>
            <a:endParaRPr lang="en-US" dirty="0"/>
          </a:p>
        </p:txBody>
      </p:sp>
      <p:sp>
        <p:nvSpPr>
          <p:cNvPr id="115" name="TextBox 114"/>
          <p:cNvSpPr txBox="1"/>
          <p:nvPr/>
        </p:nvSpPr>
        <p:spPr>
          <a:xfrm>
            <a:off x="597311" y="3885352"/>
            <a:ext cx="165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Stored Word #2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594965" y="4206565"/>
            <a:ext cx="165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Stored Word #3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367104" y="4661418"/>
            <a:ext cx="70338" cy="7033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1367028" y="4813818"/>
            <a:ext cx="70338" cy="7033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1366952" y="4966218"/>
            <a:ext cx="70338" cy="7033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348752" y="3256993"/>
            <a:ext cx="2128916" cy="397466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477668" y="3654459"/>
            <a:ext cx="688767" cy="2104261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472974" y="3156174"/>
            <a:ext cx="694011" cy="128953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1" name="Rectangle 260"/>
          <p:cNvSpPr/>
          <p:nvPr/>
        </p:nvSpPr>
        <p:spPr>
          <a:xfrm>
            <a:off x="451921" y="3315976"/>
            <a:ext cx="1914262" cy="191426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Rectangle 261"/>
          <p:cNvSpPr/>
          <p:nvPr/>
        </p:nvSpPr>
        <p:spPr>
          <a:xfrm>
            <a:off x="3166435" y="3127591"/>
            <a:ext cx="5601259" cy="2631129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1" name="Straight Connector 280">
            <a:extLst>
              <a:ext uri="{FF2B5EF4-FFF2-40B4-BE49-F238E27FC236}">
                <a16:creationId xmlns="" xmlns:a16="http://schemas.microsoft.com/office/drawing/2014/main" id="{9CCA6DD3-9A38-458B-9F41-6FDA43B0E1BE}"/>
              </a:ext>
            </a:extLst>
          </p:cNvPr>
          <p:cNvCxnSpPr/>
          <p:nvPr/>
        </p:nvCxnSpPr>
        <p:spPr>
          <a:xfrm flipH="1">
            <a:off x="3245691" y="4066254"/>
            <a:ext cx="51333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>
            <a:extLst>
              <a:ext uri="{FF2B5EF4-FFF2-40B4-BE49-F238E27FC236}">
                <a16:creationId xmlns="" xmlns:a16="http://schemas.microsoft.com/office/drawing/2014/main" id="{8437AC65-D900-4236-8EC7-463CA55C2A8C}"/>
              </a:ext>
            </a:extLst>
          </p:cNvPr>
          <p:cNvCxnSpPr/>
          <p:nvPr/>
        </p:nvCxnSpPr>
        <p:spPr>
          <a:xfrm flipH="1" flipV="1">
            <a:off x="3885790" y="4066254"/>
            <a:ext cx="3041" cy="152734"/>
          </a:xfrm>
          <a:prstGeom prst="line">
            <a:avLst/>
          </a:prstGeom>
          <a:ln w="2222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3" name="Group 282"/>
          <p:cNvGrpSpPr/>
          <p:nvPr/>
        </p:nvGrpSpPr>
        <p:grpSpPr>
          <a:xfrm rot="18714631">
            <a:off x="3751045" y="4201255"/>
            <a:ext cx="274606" cy="315760"/>
            <a:chOff x="5108528" y="3238469"/>
            <a:chExt cx="274606" cy="315760"/>
          </a:xfrm>
        </p:grpSpPr>
        <p:cxnSp>
          <p:nvCxnSpPr>
            <p:cNvPr id="284" name="Straight Connector 283">
              <a:extLst>
                <a:ext uri="{FF2B5EF4-FFF2-40B4-BE49-F238E27FC236}">
                  <a16:creationId xmlns="" xmlns:a16="http://schemas.microsoft.com/office/drawing/2014/main" id="{4B62145D-D1CC-4AF0-8C9C-7562E7082C61}"/>
                </a:ext>
              </a:extLst>
            </p:cNvPr>
            <p:cNvCxnSpPr/>
            <p:nvPr/>
          </p:nvCxnSpPr>
          <p:spPr>
            <a:xfrm rot="2700000" flipH="1" flipV="1">
              <a:off x="5326377" y="3321659"/>
              <a:ext cx="89392" cy="241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>
              <a:extLst>
                <a:ext uri="{FF2B5EF4-FFF2-40B4-BE49-F238E27FC236}">
                  <a16:creationId xmlns="" xmlns:a16="http://schemas.microsoft.com/office/drawing/2014/main" id="{A9D704D6-CBFA-4D2D-AF62-59B121238CA8}"/>
                </a:ext>
              </a:extLst>
            </p:cNvPr>
            <p:cNvCxnSpPr/>
            <p:nvPr/>
          </p:nvCxnSpPr>
          <p:spPr>
            <a:xfrm rot="2700000" flipV="1">
              <a:off x="5224331" y="3303738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>
              <a:extLst>
                <a:ext uri="{FF2B5EF4-FFF2-40B4-BE49-F238E27FC236}">
                  <a16:creationId xmlns="" xmlns:a16="http://schemas.microsoft.com/office/drawing/2014/main" id="{1FE6717D-366A-425C-8666-B01A84FE2B23}"/>
                </a:ext>
              </a:extLst>
            </p:cNvPr>
            <p:cNvCxnSpPr/>
            <p:nvPr/>
          </p:nvCxnSpPr>
          <p:spPr>
            <a:xfrm rot="2700000" flipH="1" flipV="1">
              <a:off x="5189895" y="3339518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>
              <a:extLst>
                <a:ext uri="{FF2B5EF4-FFF2-40B4-BE49-F238E27FC236}">
                  <a16:creationId xmlns="" xmlns:a16="http://schemas.microsoft.com/office/drawing/2014/main" id="{ACEB90A9-783C-4D90-90B1-21EAA863D961}"/>
                </a:ext>
              </a:extLst>
            </p:cNvPr>
            <p:cNvCxnSpPr/>
            <p:nvPr/>
          </p:nvCxnSpPr>
          <p:spPr>
            <a:xfrm rot="2700000" flipV="1">
              <a:off x="5156376" y="3373037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="" xmlns:a16="http://schemas.microsoft.com/office/drawing/2014/main" id="{79D815BA-C760-4ACA-856D-E5D49842A492}"/>
                </a:ext>
              </a:extLst>
            </p:cNvPr>
            <p:cNvCxnSpPr/>
            <p:nvPr/>
          </p:nvCxnSpPr>
          <p:spPr>
            <a:xfrm rot="2700000" flipH="1" flipV="1">
              <a:off x="5121831" y="3406239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="" xmlns:a16="http://schemas.microsoft.com/office/drawing/2014/main" id="{E2D713BC-B18D-4AC5-A7E9-5FFD5751910E}"/>
                </a:ext>
              </a:extLst>
            </p:cNvPr>
            <p:cNvCxnSpPr/>
            <p:nvPr/>
          </p:nvCxnSpPr>
          <p:spPr>
            <a:xfrm rot="2700000" flipV="1">
              <a:off x="5088077" y="3440714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>
              <a:extLst>
                <a:ext uri="{FF2B5EF4-FFF2-40B4-BE49-F238E27FC236}">
                  <a16:creationId xmlns="" xmlns:a16="http://schemas.microsoft.com/office/drawing/2014/main" id="{1BFD5058-17D2-46B4-BE5A-B50801BDB209}"/>
                </a:ext>
              </a:extLst>
            </p:cNvPr>
            <p:cNvCxnSpPr/>
            <p:nvPr/>
          </p:nvCxnSpPr>
          <p:spPr>
            <a:xfrm rot="2700000" flipH="1" flipV="1">
              <a:off x="5075894" y="3449766"/>
              <a:ext cx="89392" cy="241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1" name="Straight Connector 290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 flipV="1">
            <a:off x="3757641" y="4744515"/>
            <a:ext cx="133531" cy="289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2" name="Group 291"/>
          <p:cNvGrpSpPr/>
          <p:nvPr/>
        </p:nvGrpSpPr>
        <p:grpSpPr>
          <a:xfrm rot="2700000">
            <a:off x="3526071" y="4622074"/>
            <a:ext cx="218589" cy="248174"/>
            <a:chOff x="4673245" y="3590740"/>
            <a:chExt cx="351260" cy="398802"/>
          </a:xfrm>
        </p:grpSpPr>
        <p:sp>
          <p:nvSpPr>
            <p:cNvPr id="293" name="Triangle 21">
              <a:extLst>
                <a:ext uri="{FF2B5EF4-FFF2-40B4-BE49-F238E27FC236}">
                  <a16:creationId xmlns="" xmlns:a16="http://schemas.microsoft.com/office/drawing/2014/main" id="{37D515D3-8E65-445A-97F7-B80B564E03B2}"/>
                </a:ext>
              </a:extLst>
            </p:cNvPr>
            <p:cNvSpPr/>
            <p:nvPr/>
          </p:nvSpPr>
          <p:spPr>
            <a:xfrm rot="13500000">
              <a:off x="4808150" y="3614512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94" name="Triangle 369">
              <a:extLst>
                <a:ext uri="{FF2B5EF4-FFF2-40B4-BE49-F238E27FC236}">
                  <a16:creationId xmlns="" xmlns:a16="http://schemas.microsoft.com/office/drawing/2014/main" id="{3448F030-7119-4114-820F-1CBD45CC8040}"/>
                </a:ext>
              </a:extLst>
            </p:cNvPr>
            <p:cNvSpPr/>
            <p:nvPr/>
          </p:nvSpPr>
          <p:spPr>
            <a:xfrm rot="2700000">
              <a:off x="4649473" y="3773187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295" name="Straight Connector 294">
              <a:extLst>
                <a:ext uri="{FF2B5EF4-FFF2-40B4-BE49-F238E27FC236}">
                  <a16:creationId xmlns="" xmlns:a16="http://schemas.microsoft.com/office/drawing/2014/main" id="{6A9CCD6B-F7BD-4D27-ABD8-78A0F8BC40A5}"/>
                </a:ext>
              </a:extLst>
            </p:cNvPr>
            <p:cNvCxnSpPr/>
            <p:nvPr/>
          </p:nvCxnSpPr>
          <p:spPr>
            <a:xfrm rot="2700000">
              <a:off x="4689591" y="3787431"/>
              <a:ext cx="31650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="" xmlns:a16="http://schemas.microsoft.com/office/drawing/2014/main" id="{174346EF-65BC-4D5E-83E0-DF3D8967C004}"/>
                </a:ext>
              </a:extLst>
            </p:cNvPr>
            <p:cNvCxnSpPr/>
            <p:nvPr/>
          </p:nvCxnSpPr>
          <p:spPr>
            <a:xfrm rot="2700000" flipH="1">
              <a:off x="4914931" y="387344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="" xmlns:a16="http://schemas.microsoft.com/office/drawing/2014/main" id="{AF247A35-BFBA-4E74-AADD-05BBE4DB0600}"/>
                </a:ext>
              </a:extLst>
            </p:cNvPr>
            <p:cNvCxnSpPr/>
            <p:nvPr/>
          </p:nvCxnSpPr>
          <p:spPr>
            <a:xfrm rot="2700000" flipH="1">
              <a:off x="4775813" y="358267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8" name="Straight Connector 297">
            <a:extLst>
              <a:ext uri="{FF2B5EF4-FFF2-40B4-BE49-F238E27FC236}">
                <a16:creationId xmlns="" xmlns:a16="http://schemas.microsoft.com/office/drawing/2014/main" id="{EE33DFE9-B336-47EF-A32D-ACEBF1ECDC4C}"/>
              </a:ext>
            </a:extLst>
          </p:cNvPr>
          <p:cNvCxnSpPr/>
          <p:nvPr/>
        </p:nvCxnSpPr>
        <p:spPr>
          <a:xfrm>
            <a:off x="3366282" y="3781192"/>
            <a:ext cx="10606" cy="126674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>
            <a:extLst>
              <a:ext uri="{FF2B5EF4-FFF2-40B4-BE49-F238E27FC236}">
                <a16:creationId xmlns="" xmlns:a16="http://schemas.microsoft.com/office/drawing/2014/main" id="{7957979C-226E-49C3-A2E6-F23D01830317}"/>
              </a:ext>
            </a:extLst>
          </p:cNvPr>
          <p:cNvCxnSpPr/>
          <p:nvPr/>
        </p:nvCxnSpPr>
        <p:spPr>
          <a:xfrm flipH="1" flipV="1">
            <a:off x="3375918" y="4744515"/>
            <a:ext cx="129704" cy="1646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>
            <a:off x="3888347" y="4486549"/>
            <a:ext cx="0" cy="26055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>
            <a:extLst>
              <a:ext uri="{FF2B5EF4-FFF2-40B4-BE49-F238E27FC236}">
                <a16:creationId xmlns="" xmlns:a16="http://schemas.microsoft.com/office/drawing/2014/main" id="{8437AC65-D900-4236-8EC7-463CA55C2A8C}"/>
              </a:ext>
            </a:extLst>
          </p:cNvPr>
          <p:cNvCxnSpPr/>
          <p:nvPr/>
        </p:nvCxnSpPr>
        <p:spPr>
          <a:xfrm flipH="1" flipV="1">
            <a:off x="4628498" y="4068181"/>
            <a:ext cx="3041" cy="152734"/>
          </a:xfrm>
          <a:prstGeom prst="line">
            <a:avLst/>
          </a:prstGeom>
          <a:ln w="2222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2" name="Group 301"/>
          <p:cNvGrpSpPr/>
          <p:nvPr/>
        </p:nvGrpSpPr>
        <p:grpSpPr>
          <a:xfrm rot="18714631">
            <a:off x="4493753" y="4203182"/>
            <a:ext cx="274606" cy="315760"/>
            <a:chOff x="5108528" y="3238469"/>
            <a:chExt cx="274606" cy="315760"/>
          </a:xfrm>
        </p:grpSpPr>
        <p:cxnSp>
          <p:nvCxnSpPr>
            <p:cNvPr id="303" name="Straight Connector 302">
              <a:extLst>
                <a:ext uri="{FF2B5EF4-FFF2-40B4-BE49-F238E27FC236}">
                  <a16:creationId xmlns="" xmlns:a16="http://schemas.microsoft.com/office/drawing/2014/main" id="{4B62145D-D1CC-4AF0-8C9C-7562E7082C61}"/>
                </a:ext>
              </a:extLst>
            </p:cNvPr>
            <p:cNvCxnSpPr/>
            <p:nvPr/>
          </p:nvCxnSpPr>
          <p:spPr>
            <a:xfrm rot="2700000" flipH="1" flipV="1">
              <a:off x="5326377" y="3321659"/>
              <a:ext cx="89392" cy="2412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="" xmlns:a16="http://schemas.microsoft.com/office/drawing/2014/main" id="{A9D704D6-CBFA-4D2D-AF62-59B121238CA8}"/>
                </a:ext>
              </a:extLst>
            </p:cNvPr>
            <p:cNvCxnSpPr/>
            <p:nvPr/>
          </p:nvCxnSpPr>
          <p:spPr>
            <a:xfrm rot="2700000" flipV="1">
              <a:off x="5224331" y="3303738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>
              <a:extLst>
                <a:ext uri="{FF2B5EF4-FFF2-40B4-BE49-F238E27FC236}">
                  <a16:creationId xmlns="" xmlns:a16="http://schemas.microsoft.com/office/drawing/2014/main" id="{1FE6717D-366A-425C-8666-B01A84FE2B23}"/>
                </a:ext>
              </a:extLst>
            </p:cNvPr>
            <p:cNvCxnSpPr/>
            <p:nvPr/>
          </p:nvCxnSpPr>
          <p:spPr>
            <a:xfrm rot="2700000" flipH="1" flipV="1">
              <a:off x="5189895" y="3339518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="" xmlns:a16="http://schemas.microsoft.com/office/drawing/2014/main" id="{ACEB90A9-783C-4D90-90B1-21EAA863D961}"/>
                </a:ext>
              </a:extLst>
            </p:cNvPr>
            <p:cNvCxnSpPr/>
            <p:nvPr/>
          </p:nvCxnSpPr>
          <p:spPr>
            <a:xfrm rot="2700000" flipV="1">
              <a:off x="5156376" y="3373037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="" xmlns:a16="http://schemas.microsoft.com/office/drawing/2014/main" id="{79D815BA-C760-4ACA-856D-E5D49842A492}"/>
                </a:ext>
              </a:extLst>
            </p:cNvPr>
            <p:cNvCxnSpPr/>
            <p:nvPr/>
          </p:nvCxnSpPr>
          <p:spPr>
            <a:xfrm rot="2700000" flipH="1" flipV="1">
              <a:off x="5121831" y="3406239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="" xmlns:a16="http://schemas.microsoft.com/office/drawing/2014/main" id="{E2D713BC-B18D-4AC5-A7E9-5FFD5751910E}"/>
                </a:ext>
              </a:extLst>
            </p:cNvPr>
            <p:cNvCxnSpPr/>
            <p:nvPr/>
          </p:nvCxnSpPr>
          <p:spPr>
            <a:xfrm rot="2700000" flipV="1">
              <a:off x="5088077" y="3440714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="" xmlns:a16="http://schemas.microsoft.com/office/drawing/2014/main" id="{1BFD5058-17D2-46B4-BE5A-B50801BDB209}"/>
                </a:ext>
              </a:extLst>
            </p:cNvPr>
            <p:cNvCxnSpPr/>
            <p:nvPr/>
          </p:nvCxnSpPr>
          <p:spPr>
            <a:xfrm rot="2700000" flipH="1" flipV="1">
              <a:off x="5075894" y="3449766"/>
              <a:ext cx="89392" cy="2412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0" name="Straight Connector 309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 flipV="1">
            <a:off x="4500349" y="4746442"/>
            <a:ext cx="133531" cy="289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1" name="Group 310"/>
          <p:cNvGrpSpPr/>
          <p:nvPr/>
        </p:nvGrpSpPr>
        <p:grpSpPr>
          <a:xfrm rot="2700000">
            <a:off x="4268779" y="4624001"/>
            <a:ext cx="218589" cy="248174"/>
            <a:chOff x="4673245" y="3590740"/>
            <a:chExt cx="351260" cy="398802"/>
          </a:xfrm>
        </p:grpSpPr>
        <p:sp>
          <p:nvSpPr>
            <p:cNvPr id="312" name="Triangle 21">
              <a:extLst>
                <a:ext uri="{FF2B5EF4-FFF2-40B4-BE49-F238E27FC236}">
                  <a16:creationId xmlns="" xmlns:a16="http://schemas.microsoft.com/office/drawing/2014/main" id="{37D515D3-8E65-445A-97F7-B80B564E03B2}"/>
                </a:ext>
              </a:extLst>
            </p:cNvPr>
            <p:cNvSpPr/>
            <p:nvPr/>
          </p:nvSpPr>
          <p:spPr>
            <a:xfrm rot="13500000">
              <a:off x="4808150" y="3614512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13" name="Triangle 369">
              <a:extLst>
                <a:ext uri="{FF2B5EF4-FFF2-40B4-BE49-F238E27FC236}">
                  <a16:creationId xmlns="" xmlns:a16="http://schemas.microsoft.com/office/drawing/2014/main" id="{3448F030-7119-4114-820F-1CBD45CC8040}"/>
                </a:ext>
              </a:extLst>
            </p:cNvPr>
            <p:cNvSpPr/>
            <p:nvPr/>
          </p:nvSpPr>
          <p:spPr>
            <a:xfrm rot="2700000">
              <a:off x="4649473" y="3773187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314" name="Straight Connector 313">
              <a:extLst>
                <a:ext uri="{FF2B5EF4-FFF2-40B4-BE49-F238E27FC236}">
                  <a16:creationId xmlns="" xmlns:a16="http://schemas.microsoft.com/office/drawing/2014/main" id="{6A9CCD6B-F7BD-4D27-ABD8-78A0F8BC40A5}"/>
                </a:ext>
              </a:extLst>
            </p:cNvPr>
            <p:cNvCxnSpPr/>
            <p:nvPr/>
          </p:nvCxnSpPr>
          <p:spPr>
            <a:xfrm rot="2700000">
              <a:off x="4689591" y="3787431"/>
              <a:ext cx="31650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="" xmlns:a16="http://schemas.microsoft.com/office/drawing/2014/main" id="{174346EF-65BC-4D5E-83E0-DF3D8967C004}"/>
                </a:ext>
              </a:extLst>
            </p:cNvPr>
            <p:cNvCxnSpPr/>
            <p:nvPr/>
          </p:nvCxnSpPr>
          <p:spPr>
            <a:xfrm rot="2700000" flipH="1">
              <a:off x="4914931" y="387344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="" xmlns:a16="http://schemas.microsoft.com/office/drawing/2014/main" id="{AF247A35-BFBA-4E74-AADD-05BBE4DB0600}"/>
                </a:ext>
              </a:extLst>
            </p:cNvPr>
            <p:cNvCxnSpPr/>
            <p:nvPr/>
          </p:nvCxnSpPr>
          <p:spPr>
            <a:xfrm rot="2700000" flipH="1">
              <a:off x="4775813" y="358267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7" name="Straight Connector 316">
            <a:extLst>
              <a:ext uri="{FF2B5EF4-FFF2-40B4-BE49-F238E27FC236}">
                <a16:creationId xmlns="" xmlns:a16="http://schemas.microsoft.com/office/drawing/2014/main" id="{EE33DFE9-B336-47EF-A32D-ACEBF1ECDC4C}"/>
              </a:ext>
            </a:extLst>
          </p:cNvPr>
          <p:cNvCxnSpPr/>
          <p:nvPr/>
        </p:nvCxnSpPr>
        <p:spPr>
          <a:xfrm>
            <a:off x="4108990" y="3783119"/>
            <a:ext cx="10606" cy="126674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>
            <a:extLst>
              <a:ext uri="{FF2B5EF4-FFF2-40B4-BE49-F238E27FC236}">
                <a16:creationId xmlns="" xmlns:a16="http://schemas.microsoft.com/office/drawing/2014/main" id="{7957979C-226E-49C3-A2E6-F23D01830317}"/>
              </a:ext>
            </a:extLst>
          </p:cNvPr>
          <p:cNvCxnSpPr/>
          <p:nvPr/>
        </p:nvCxnSpPr>
        <p:spPr>
          <a:xfrm flipH="1" flipV="1">
            <a:off x="4118626" y="4746442"/>
            <a:ext cx="129704" cy="1646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>
            <a:off x="4631055" y="4488476"/>
            <a:ext cx="0" cy="26055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>
            <a:extLst>
              <a:ext uri="{FF2B5EF4-FFF2-40B4-BE49-F238E27FC236}">
                <a16:creationId xmlns="" xmlns:a16="http://schemas.microsoft.com/office/drawing/2014/main" id="{8437AC65-D900-4236-8EC7-463CA55C2A8C}"/>
              </a:ext>
            </a:extLst>
          </p:cNvPr>
          <p:cNvCxnSpPr/>
          <p:nvPr/>
        </p:nvCxnSpPr>
        <p:spPr>
          <a:xfrm flipH="1" flipV="1">
            <a:off x="5533392" y="4070108"/>
            <a:ext cx="3041" cy="152734"/>
          </a:xfrm>
          <a:prstGeom prst="line">
            <a:avLst/>
          </a:prstGeom>
          <a:ln w="2222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1" name="Group 320"/>
          <p:cNvGrpSpPr/>
          <p:nvPr/>
        </p:nvGrpSpPr>
        <p:grpSpPr>
          <a:xfrm rot="18714631">
            <a:off x="5398647" y="4205109"/>
            <a:ext cx="274606" cy="315761"/>
            <a:chOff x="5108528" y="3238469"/>
            <a:chExt cx="274606" cy="315760"/>
          </a:xfrm>
        </p:grpSpPr>
        <p:cxnSp>
          <p:nvCxnSpPr>
            <p:cNvPr id="322" name="Straight Connector 321">
              <a:extLst>
                <a:ext uri="{FF2B5EF4-FFF2-40B4-BE49-F238E27FC236}">
                  <a16:creationId xmlns="" xmlns:a16="http://schemas.microsoft.com/office/drawing/2014/main" id="{4B62145D-D1CC-4AF0-8C9C-7562E7082C61}"/>
                </a:ext>
              </a:extLst>
            </p:cNvPr>
            <p:cNvCxnSpPr/>
            <p:nvPr/>
          </p:nvCxnSpPr>
          <p:spPr>
            <a:xfrm rot="2700000" flipH="1" flipV="1">
              <a:off x="5326377" y="3321659"/>
              <a:ext cx="89392" cy="2412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="" xmlns:a16="http://schemas.microsoft.com/office/drawing/2014/main" id="{A9D704D6-CBFA-4D2D-AF62-59B121238CA8}"/>
                </a:ext>
              </a:extLst>
            </p:cNvPr>
            <p:cNvCxnSpPr/>
            <p:nvPr/>
          </p:nvCxnSpPr>
          <p:spPr>
            <a:xfrm rot="2700000" flipV="1">
              <a:off x="5224331" y="3303738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="" xmlns:a16="http://schemas.microsoft.com/office/drawing/2014/main" id="{1FE6717D-366A-425C-8666-B01A84FE2B23}"/>
                </a:ext>
              </a:extLst>
            </p:cNvPr>
            <p:cNvCxnSpPr/>
            <p:nvPr/>
          </p:nvCxnSpPr>
          <p:spPr>
            <a:xfrm rot="2700000" flipH="1" flipV="1">
              <a:off x="5189895" y="3339518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="" xmlns:a16="http://schemas.microsoft.com/office/drawing/2014/main" id="{ACEB90A9-783C-4D90-90B1-21EAA863D961}"/>
                </a:ext>
              </a:extLst>
            </p:cNvPr>
            <p:cNvCxnSpPr/>
            <p:nvPr/>
          </p:nvCxnSpPr>
          <p:spPr>
            <a:xfrm rot="2700000" flipV="1">
              <a:off x="5156376" y="3373037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="" xmlns:a16="http://schemas.microsoft.com/office/drawing/2014/main" id="{79D815BA-C760-4ACA-856D-E5D49842A492}"/>
                </a:ext>
              </a:extLst>
            </p:cNvPr>
            <p:cNvCxnSpPr/>
            <p:nvPr/>
          </p:nvCxnSpPr>
          <p:spPr>
            <a:xfrm rot="2700000" flipH="1" flipV="1">
              <a:off x="5121831" y="3406239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="" xmlns:a16="http://schemas.microsoft.com/office/drawing/2014/main" id="{E2D713BC-B18D-4AC5-A7E9-5FFD5751910E}"/>
                </a:ext>
              </a:extLst>
            </p:cNvPr>
            <p:cNvCxnSpPr/>
            <p:nvPr/>
          </p:nvCxnSpPr>
          <p:spPr>
            <a:xfrm rot="2700000" flipV="1">
              <a:off x="5088077" y="3440714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="" xmlns:a16="http://schemas.microsoft.com/office/drawing/2014/main" id="{1BFD5058-17D2-46B4-BE5A-B50801BDB209}"/>
                </a:ext>
              </a:extLst>
            </p:cNvPr>
            <p:cNvCxnSpPr/>
            <p:nvPr/>
          </p:nvCxnSpPr>
          <p:spPr>
            <a:xfrm rot="2700000" flipH="1" flipV="1">
              <a:off x="5075894" y="3449766"/>
              <a:ext cx="89392" cy="2412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9" name="Straight Connector 328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 flipV="1">
            <a:off x="5405243" y="4748369"/>
            <a:ext cx="133531" cy="289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0" name="Group 329"/>
          <p:cNvGrpSpPr/>
          <p:nvPr/>
        </p:nvGrpSpPr>
        <p:grpSpPr>
          <a:xfrm rot="2700000">
            <a:off x="5173673" y="4625928"/>
            <a:ext cx="218589" cy="248174"/>
            <a:chOff x="4673245" y="3590740"/>
            <a:chExt cx="351260" cy="398802"/>
          </a:xfrm>
        </p:grpSpPr>
        <p:sp>
          <p:nvSpPr>
            <p:cNvPr id="331" name="Triangle 21">
              <a:extLst>
                <a:ext uri="{FF2B5EF4-FFF2-40B4-BE49-F238E27FC236}">
                  <a16:creationId xmlns="" xmlns:a16="http://schemas.microsoft.com/office/drawing/2014/main" id="{37D515D3-8E65-445A-97F7-B80B564E03B2}"/>
                </a:ext>
              </a:extLst>
            </p:cNvPr>
            <p:cNvSpPr/>
            <p:nvPr/>
          </p:nvSpPr>
          <p:spPr>
            <a:xfrm rot="13500000">
              <a:off x="4808150" y="3614512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32" name="Triangle 369">
              <a:extLst>
                <a:ext uri="{FF2B5EF4-FFF2-40B4-BE49-F238E27FC236}">
                  <a16:creationId xmlns="" xmlns:a16="http://schemas.microsoft.com/office/drawing/2014/main" id="{3448F030-7119-4114-820F-1CBD45CC8040}"/>
                </a:ext>
              </a:extLst>
            </p:cNvPr>
            <p:cNvSpPr/>
            <p:nvPr/>
          </p:nvSpPr>
          <p:spPr>
            <a:xfrm rot="2700000">
              <a:off x="4649473" y="3773187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333" name="Straight Connector 332">
              <a:extLst>
                <a:ext uri="{FF2B5EF4-FFF2-40B4-BE49-F238E27FC236}">
                  <a16:creationId xmlns="" xmlns:a16="http://schemas.microsoft.com/office/drawing/2014/main" id="{6A9CCD6B-F7BD-4D27-ABD8-78A0F8BC40A5}"/>
                </a:ext>
              </a:extLst>
            </p:cNvPr>
            <p:cNvCxnSpPr/>
            <p:nvPr/>
          </p:nvCxnSpPr>
          <p:spPr>
            <a:xfrm rot="2700000">
              <a:off x="4689591" y="3787431"/>
              <a:ext cx="31650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="" xmlns:a16="http://schemas.microsoft.com/office/drawing/2014/main" id="{174346EF-65BC-4D5E-83E0-DF3D8967C004}"/>
                </a:ext>
              </a:extLst>
            </p:cNvPr>
            <p:cNvCxnSpPr/>
            <p:nvPr/>
          </p:nvCxnSpPr>
          <p:spPr>
            <a:xfrm rot="2700000" flipH="1">
              <a:off x="4914931" y="387344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="" xmlns:a16="http://schemas.microsoft.com/office/drawing/2014/main" id="{AF247A35-BFBA-4E74-AADD-05BBE4DB0600}"/>
                </a:ext>
              </a:extLst>
            </p:cNvPr>
            <p:cNvCxnSpPr/>
            <p:nvPr/>
          </p:nvCxnSpPr>
          <p:spPr>
            <a:xfrm rot="2700000" flipH="1">
              <a:off x="4775813" y="358267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6" name="Straight Connector 335">
            <a:extLst>
              <a:ext uri="{FF2B5EF4-FFF2-40B4-BE49-F238E27FC236}">
                <a16:creationId xmlns="" xmlns:a16="http://schemas.microsoft.com/office/drawing/2014/main" id="{EE33DFE9-B336-47EF-A32D-ACEBF1ECDC4C}"/>
              </a:ext>
            </a:extLst>
          </p:cNvPr>
          <p:cNvCxnSpPr/>
          <p:nvPr/>
        </p:nvCxnSpPr>
        <p:spPr>
          <a:xfrm>
            <a:off x="5013884" y="3785046"/>
            <a:ext cx="10606" cy="126674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>
            <a:extLst>
              <a:ext uri="{FF2B5EF4-FFF2-40B4-BE49-F238E27FC236}">
                <a16:creationId xmlns="" xmlns:a16="http://schemas.microsoft.com/office/drawing/2014/main" id="{7957979C-226E-49C3-A2E6-F23D01830317}"/>
              </a:ext>
            </a:extLst>
          </p:cNvPr>
          <p:cNvCxnSpPr/>
          <p:nvPr/>
        </p:nvCxnSpPr>
        <p:spPr>
          <a:xfrm flipH="1" flipV="1">
            <a:off x="5023520" y="4748369"/>
            <a:ext cx="129704" cy="1646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>
            <a:off x="5535949" y="4490403"/>
            <a:ext cx="0" cy="26055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>
            <a:extLst>
              <a:ext uri="{FF2B5EF4-FFF2-40B4-BE49-F238E27FC236}">
                <a16:creationId xmlns="" xmlns:a16="http://schemas.microsoft.com/office/drawing/2014/main" id="{8437AC65-D900-4236-8EC7-463CA55C2A8C}"/>
              </a:ext>
            </a:extLst>
          </p:cNvPr>
          <p:cNvCxnSpPr/>
          <p:nvPr/>
        </p:nvCxnSpPr>
        <p:spPr>
          <a:xfrm flipH="1" flipV="1">
            <a:off x="6260661" y="4079758"/>
            <a:ext cx="3041" cy="152734"/>
          </a:xfrm>
          <a:prstGeom prst="line">
            <a:avLst/>
          </a:prstGeom>
          <a:ln w="2222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0" name="Group 339"/>
          <p:cNvGrpSpPr/>
          <p:nvPr/>
        </p:nvGrpSpPr>
        <p:grpSpPr>
          <a:xfrm rot="18714631">
            <a:off x="6125916" y="4214759"/>
            <a:ext cx="274606" cy="315760"/>
            <a:chOff x="5108528" y="3238469"/>
            <a:chExt cx="274606" cy="315760"/>
          </a:xfrm>
        </p:grpSpPr>
        <p:cxnSp>
          <p:nvCxnSpPr>
            <p:cNvPr id="341" name="Straight Connector 340">
              <a:extLst>
                <a:ext uri="{FF2B5EF4-FFF2-40B4-BE49-F238E27FC236}">
                  <a16:creationId xmlns="" xmlns:a16="http://schemas.microsoft.com/office/drawing/2014/main" id="{4B62145D-D1CC-4AF0-8C9C-7562E7082C61}"/>
                </a:ext>
              </a:extLst>
            </p:cNvPr>
            <p:cNvCxnSpPr/>
            <p:nvPr/>
          </p:nvCxnSpPr>
          <p:spPr>
            <a:xfrm rot="2700000" flipH="1" flipV="1">
              <a:off x="5326377" y="3321659"/>
              <a:ext cx="89392" cy="241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="" xmlns:a16="http://schemas.microsoft.com/office/drawing/2014/main" id="{A9D704D6-CBFA-4D2D-AF62-59B121238CA8}"/>
                </a:ext>
              </a:extLst>
            </p:cNvPr>
            <p:cNvCxnSpPr/>
            <p:nvPr/>
          </p:nvCxnSpPr>
          <p:spPr>
            <a:xfrm rot="2700000" flipV="1">
              <a:off x="5224331" y="3303738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>
              <a:extLst>
                <a:ext uri="{FF2B5EF4-FFF2-40B4-BE49-F238E27FC236}">
                  <a16:creationId xmlns="" xmlns:a16="http://schemas.microsoft.com/office/drawing/2014/main" id="{1FE6717D-366A-425C-8666-B01A84FE2B23}"/>
                </a:ext>
              </a:extLst>
            </p:cNvPr>
            <p:cNvCxnSpPr/>
            <p:nvPr/>
          </p:nvCxnSpPr>
          <p:spPr>
            <a:xfrm rot="2700000" flipH="1" flipV="1">
              <a:off x="5189895" y="3339518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="" xmlns:a16="http://schemas.microsoft.com/office/drawing/2014/main" id="{ACEB90A9-783C-4D90-90B1-21EAA863D961}"/>
                </a:ext>
              </a:extLst>
            </p:cNvPr>
            <p:cNvCxnSpPr/>
            <p:nvPr/>
          </p:nvCxnSpPr>
          <p:spPr>
            <a:xfrm rot="2700000" flipV="1">
              <a:off x="5156376" y="3373037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="" xmlns:a16="http://schemas.microsoft.com/office/drawing/2014/main" id="{79D815BA-C760-4ACA-856D-E5D49842A492}"/>
                </a:ext>
              </a:extLst>
            </p:cNvPr>
            <p:cNvCxnSpPr/>
            <p:nvPr/>
          </p:nvCxnSpPr>
          <p:spPr>
            <a:xfrm rot="2700000" flipH="1" flipV="1">
              <a:off x="5121831" y="3406239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="" xmlns:a16="http://schemas.microsoft.com/office/drawing/2014/main" id="{E2D713BC-B18D-4AC5-A7E9-5FFD5751910E}"/>
                </a:ext>
              </a:extLst>
            </p:cNvPr>
            <p:cNvCxnSpPr/>
            <p:nvPr/>
          </p:nvCxnSpPr>
          <p:spPr>
            <a:xfrm rot="2700000" flipV="1">
              <a:off x="5088077" y="3440714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="" xmlns:a16="http://schemas.microsoft.com/office/drawing/2014/main" id="{1BFD5058-17D2-46B4-BE5A-B50801BDB209}"/>
                </a:ext>
              </a:extLst>
            </p:cNvPr>
            <p:cNvCxnSpPr/>
            <p:nvPr/>
          </p:nvCxnSpPr>
          <p:spPr>
            <a:xfrm rot="2700000" flipH="1" flipV="1">
              <a:off x="5075894" y="3449766"/>
              <a:ext cx="89392" cy="241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8" name="Straight Connector 347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 flipV="1">
            <a:off x="6132512" y="4758019"/>
            <a:ext cx="133531" cy="289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9" name="Group 348"/>
          <p:cNvGrpSpPr/>
          <p:nvPr/>
        </p:nvGrpSpPr>
        <p:grpSpPr>
          <a:xfrm rot="2700000">
            <a:off x="5900942" y="4635578"/>
            <a:ext cx="218589" cy="248174"/>
            <a:chOff x="4673245" y="3590740"/>
            <a:chExt cx="351260" cy="398802"/>
          </a:xfrm>
        </p:grpSpPr>
        <p:sp>
          <p:nvSpPr>
            <p:cNvPr id="350" name="Triangle 21">
              <a:extLst>
                <a:ext uri="{FF2B5EF4-FFF2-40B4-BE49-F238E27FC236}">
                  <a16:creationId xmlns="" xmlns:a16="http://schemas.microsoft.com/office/drawing/2014/main" id="{37D515D3-8E65-445A-97F7-B80B564E03B2}"/>
                </a:ext>
              </a:extLst>
            </p:cNvPr>
            <p:cNvSpPr/>
            <p:nvPr/>
          </p:nvSpPr>
          <p:spPr>
            <a:xfrm rot="13500000">
              <a:off x="4808150" y="3614512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51" name="Triangle 369">
              <a:extLst>
                <a:ext uri="{FF2B5EF4-FFF2-40B4-BE49-F238E27FC236}">
                  <a16:creationId xmlns="" xmlns:a16="http://schemas.microsoft.com/office/drawing/2014/main" id="{3448F030-7119-4114-820F-1CBD45CC8040}"/>
                </a:ext>
              </a:extLst>
            </p:cNvPr>
            <p:cNvSpPr/>
            <p:nvPr/>
          </p:nvSpPr>
          <p:spPr>
            <a:xfrm rot="2700000">
              <a:off x="4649473" y="3773187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352" name="Straight Connector 351">
              <a:extLst>
                <a:ext uri="{FF2B5EF4-FFF2-40B4-BE49-F238E27FC236}">
                  <a16:creationId xmlns="" xmlns:a16="http://schemas.microsoft.com/office/drawing/2014/main" id="{6A9CCD6B-F7BD-4D27-ABD8-78A0F8BC40A5}"/>
                </a:ext>
              </a:extLst>
            </p:cNvPr>
            <p:cNvCxnSpPr/>
            <p:nvPr/>
          </p:nvCxnSpPr>
          <p:spPr>
            <a:xfrm rot="2700000">
              <a:off x="4689591" y="3787431"/>
              <a:ext cx="31650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="" xmlns:a16="http://schemas.microsoft.com/office/drawing/2014/main" id="{174346EF-65BC-4D5E-83E0-DF3D8967C004}"/>
                </a:ext>
              </a:extLst>
            </p:cNvPr>
            <p:cNvCxnSpPr/>
            <p:nvPr/>
          </p:nvCxnSpPr>
          <p:spPr>
            <a:xfrm rot="2700000" flipH="1">
              <a:off x="4914931" y="387344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>
              <a:extLst>
                <a:ext uri="{FF2B5EF4-FFF2-40B4-BE49-F238E27FC236}">
                  <a16:creationId xmlns="" xmlns:a16="http://schemas.microsoft.com/office/drawing/2014/main" id="{AF247A35-BFBA-4E74-AADD-05BBE4DB0600}"/>
                </a:ext>
              </a:extLst>
            </p:cNvPr>
            <p:cNvCxnSpPr/>
            <p:nvPr/>
          </p:nvCxnSpPr>
          <p:spPr>
            <a:xfrm rot="2700000" flipH="1">
              <a:off x="4775813" y="358267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5" name="Straight Connector 354">
            <a:extLst>
              <a:ext uri="{FF2B5EF4-FFF2-40B4-BE49-F238E27FC236}">
                <a16:creationId xmlns="" xmlns:a16="http://schemas.microsoft.com/office/drawing/2014/main" id="{EE33DFE9-B336-47EF-A32D-ACEBF1ECDC4C}"/>
              </a:ext>
            </a:extLst>
          </p:cNvPr>
          <p:cNvCxnSpPr/>
          <p:nvPr/>
        </p:nvCxnSpPr>
        <p:spPr>
          <a:xfrm>
            <a:off x="5741153" y="3794696"/>
            <a:ext cx="10606" cy="126674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Straight Connector 355">
            <a:extLst>
              <a:ext uri="{FF2B5EF4-FFF2-40B4-BE49-F238E27FC236}">
                <a16:creationId xmlns="" xmlns:a16="http://schemas.microsoft.com/office/drawing/2014/main" id="{7957979C-226E-49C3-A2E6-F23D01830317}"/>
              </a:ext>
            </a:extLst>
          </p:cNvPr>
          <p:cNvCxnSpPr/>
          <p:nvPr/>
        </p:nvCxnSpPr>
        <p:spPr>
          <a:xfrm flipH="1" flipV="1">
            <a:off x="5761547" y="4758019"/>
            <a:ext cx="129704" cy="1646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Connector 356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>
            <a:off x="6263218" y="4500053"/>
            <a:ext cx="0" cy="26055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Straight Connector 357">
            <a:extLst>
              <a:ext uri="{FF2B5EF4-FFF2-40B4-BE49-F238E27FC236}">
                <a16:creationId xmlns="" xmlns:a16="http://schemas.microsoft.com/office/drawing/2014/main" id="{8437AC65-D900-4236-8EC7-463CA55C2A8C}"/>
              </a:ext>
            </a:extLst>
          </p:cNvPr>
          <p:cNvCxnSpPr/>
          <p:nvPr/>
        </p:nvCxnSpPr>
        <p:spPr>
          <a:xfrm flipH="1" flipV="1">
            <a:off x="7250798" y="4070927"/>
            <a:ext cx="3041" cy="152734"/>
          </a:xfrm>
          <a:prstGeom prst="line">
            <a:avLst/>
          </a:prstGeom>
          <a:ln w="2222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9" name="Group 358"/>
          <p:cNvGrpSpPr/>
          <p:nvPr/>
        </p:nvGrpSpPr>
        <p:grpSpPr>
          <a:xfrm rot="18714631">
            <a:off x="7116053" y="4205928"/>
            <a:ext cx="274606" cy="315760"/>
            <a:chOff x="5108528" y="3238469"/>
            <a:chExt cx="274606" cy="315760"/>
          </a:xfrm>
        </p:grpSpPr>
        <p:cxnSp>
          <p:nvCxnSpPr>
            <p:cNvPr id="360" name="Straight Connector 359">
              <a:extLst>
                <a:ext uri="{FF2B5EF4-FFF2-40B4-BE49-F238E27FC236}">
                  <a16:creationId xmlns="" xmlns:a16="http://schemas.microsoft.com/office/drawing/2014/main" id="{4B62145D-D1CC-4AF0-8C9C-7562E7082C61}"/>
                </a:ext>
              </a:extLst>
            </p:cNvPr>
            <p:cNvCxnSpPr/>
            <p:nvPr/>
          </p:nvCxnSpPr>
          <p:spPr>
            <a:xfrm rot="2700000" flipH="1" flipV="1">
              <a:off x="5326377" y="3321659"/>
              <a:ext cx="89392" cy="2412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="" xmlns:a16="http://schemas.microsoft.com/office/drawing/2014/main" id="{A9D704D6-CBFA-4D2D-AF62-59B121238CA8}"/>
                </a:ext>
              </a:extLst>
            </p:cNvPr>
            <p:cNvCxnSpPr/>
            <p:nvPr/>
          </p:nvCxnSpPr>
          <p:spPr>
            <a:xfrm rot="2700000" flipV="1">
              <a:off x="5224331" y="3303738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="" xmlns:a16="http://schemas.microsoft.com/office/drawing/2014/main" id="{1FE6717D-366A-425C-8666-B01A84FE2B23}"/>
                </a:ext>
              </a:extLst>
            </p:cNvPr>
            <p:cNvCxnSpPr/>
            <p:nvPr/>
          </p:nvCxnSpPr>
          <p:spPr>
            <a:xfrm rot="2700000" flipH="1" flipV="1">
              <a:off x="5189895" y="3339518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="" xmlns:a16="http://schemas.microsoft.com/office/drawing/2014/main" id="{ACEB90A9-783C-4D90-90B1-21EAA863D961}"/>
                </a:ext>
              </a:extLst>
            </p:cNvPr>
            <p:cNvCxnSpPr/>
            <p:nvPr/>
          </p:nvCxnSpPr>
          <p:spPr>
            <a:xfrm rot="2700000" flipV="1">
              <a:off x="5156376" y="3373037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="" xmlns:a16="http://schemas.microsoft.com/office/drawing/2014/main" id="{79D815BA-C760-4ACA-856D-E5D49842A492}"/>
                </a:ext>
              </a:extLst>
            </p:cNvPr>
            <p:cNvCxnSpPr/>
            <p:nvPr/>
          </p:nvCxnSpPr>
          <p:spPr>
            <a:xfrm rot="2700000" flipH="1" flipV="1">
              <a:off x="5121831" y="3406239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="" xmlns:a16="http://schemas.microsoft.com/office/drawing/2014/main" id="{E2D713BC-B18D-4AC5-A7E9-5FFD5751910E}"/>
                </a:ext>
              </a:extLst>
            </p:cNvPr>
            <p:cNvCxnSpPr/>
            <p:nvPr/>
          </p:nvCxnSpPr>
          <p:spPr>
            <a:xfrm rot="2700000" flipV="1">
              <a:off x="5088077" y="3440714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="" xmlns:a16="http://schemas.microsoft.com/office/drawing/2014/main" id="{1BFD5058-17D2-46B4-BE5A-B50801BDB209}"/>
                </a:ext>
              </a:extLst>
            </p:cNvPr>
            <p:cNvCxnSpPr/>
            <p:nvPr/>
          </p:nvCxnSpPr>
          <p:spPr>
            <a:xfrm rot="2700000" flipH="1" flipV="1">
              <a:off x="5075894" y="3449766"/>
              <a:ext cx="89392" cy="2412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7" name="Straight Connector 366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 flipV="1">
            <a:off x="7122649" y="4749188"/>
            <a:ext cx="133531" cy="289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8" name="Group 367"/>
          <p:cNvGrpSpPr/>
          <p:nvPr/>
        </p:nvGrpSpPr>
        <p:grpSpPr>
          <a:xfrm rot="2700000">
            <a:off x="6891079" y="4626747"/>
            <a:ext cx="218589" cy="248174"/>
            <a:chOff x="4673245" y="3590740"/>
            <a:chExt cx="351260" cy="398802"/>
          </a:xfrm>
        </p:grpSpPr>
        <p:sp>
          <p:nvSpPr>
            <p:cNvPr id="369" name="Triangle 21">
              <a:extLst>
                <a:ext uri="{FF2B5EF4-FFF2-40B4-BE49-F238E27FC236}">
                  <a16:creationId xmlns="" xmlns:a16="http://schemas.microsoft.com/office/drawing/2014/main" id="{37D515D3-8E65-445A-97F7-B80B564E03B2}"/>
                </a:ext>
              </a:extLst>
            </p:cNvPr>
            <p:cNvSpPr/>
            <p:nvPr/>
          </p:nvSpPr>
          <p:spPr>
            <a:xfrm rot="13500000">
              <a:off x="4808150" y="3614512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70" name="Triangle 369">
              <a:extLst>
                <a:ext uri="{FF2B5EF4-FFF2-40B4-BE49-F238E27FC236}">
                  <a16:creationId xmlns="" xmlns:a16="http://schemas.microsoft.com/office/drawing/2014/main" id="{3448F030-7119-4114-820F-1CBD45CC8040}"/>
                </a:ext>
              </a:extLst>
            </p:cNvPr>
            <p:cNvSpPr/>
            <p:nvPr/>
          </p:nvSpPr>
          <p:spPr>
            <a:xfrm rot="2700000">
              <a:off x="4649473" y="3773187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371" name="Straight Connector 370">
              <a:extLst>
                <a:ext uri="{FF2B5EF4-FFF2-40B4-BE49-F238E27FC236}">
                  <a16:creationId xmlns="" xmlns:a16="http://schemas.microsoft.com/office/drawing/2014/main" id="{6A9CCD6B-F7BD-4D27-ABD8-78A0F8BC40A5}"/>
                </a:ext>
              </a:extLst>
            </p:cNvPr>
            <p:cNvCxnSpPr/>
            <p:nvPr/>
          </p:nvCxnSpPr>
          <p:spPr>
            <a:xfrm rot="2700000">
              <a:off x="4689591" y="3787431"/>
              <a:ext cx="31650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="" xmlns:a16="http://schemas.microsoft.com/office/drawing/2014/main" id="{174346EF-65BC-4D5E-83E0-DF3D8967C004}"/>
                </a:ext>
              </a:extLst>
            </p:cNvPr>
            <p:cNvCxnSpPr/>
            <p:nvPr/>
          </p:nvCxnSpPr>
          <p:spPr>
            <a:xfrm rot="2700000" flipH="1">
              <a:off x="4914931" y="387344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="" xmlns:a16="http://schemas.microsoft.com/office/drawing/2014/main" id="{AF247A35-BFBA-4E74-AADD-05BBE4DB0600}"/>
                </a:ext>
              </a:extLst>
            </p:cNvPr>
            <p:cNvCxnSpPr/>
            <p:nvPr/>
          </p:nvCxnSpPr>
          <p:spPr>
            <a:xfrm rot="2700000" flipH="1">
              <a:off x="4775813" y="358267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4" name="Straight Connector 373">
            <a:extLst>
              <a:ext uri="{FF2B5EF4-FFF2-40B4-BE49-F238E27FC236}">
                <a16:creationId xmlns="" xmlns:a16="http://schemas.microsoft.com/office/drawing/2014/main" id="{EE33DFE9-B336-47EF-A32D-ACEBF1ECDC4C}"/>
              </a:ext>
            </a:extLst>
          </p:cNvPr>
          <p:cNvCxnSpPr/>
          <p:nvPr/>
        </p:nvCxnSpPr>
        <p:spPr>
          <a:xfrm>
            <a:off x="6731290" y="3785865"/>
            <a:ext cx="10606" cy="126674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Connector 374">
            <a:extLst>
              <a:ext uri="{FF2B5EF4-FFF2-40B4-BE49-F238E27FC236}">
                <a16:creationId xmlns="" xmlns:a16="http://schemas.microsoft.com/office/drawing/2014/main" id="{7957979C-226E-49C3-A2E6-F23D01830317}"/>
              </a:ext>
            </a:extLst>
          </p:cNvPr>
          <p:cNvCxnSpPr/>
          <p:nvPr/>
        </p:nvCxnSpPr>
        <p:spPr>
          <a:xfrm flipH="1" flipV="1">
            <a:off x="6740926" y="4749188"/>
            <a:ext cx="129704" cy="1646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6" name="Straight Connector 375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>
            <a:off x="7253355" y="4491222"/>
            <a:ext cx="0" cy="26055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7" name="Straight Connector 376">
            <a:extLst>
              <a:ext uri="{FF2B5EF4-FFF2-40B4-BE49-F238E27FC236}">
                <a16:creationId xmlns="" xmlns:a16="http://schemas.microsoft.com/office/drawing/2014/main" id="{8437AC65-D900-4236-8EC7-463CA55C2A8C}"/>
              </a:ext>
            </a:extLst>
          </p:cNvPr>
          <p:cNvCxnSpPr/>
          <p:nvPr/>
        </p:nvCxnSpPr>
        <p:spPr>
          <a:xfrm flipH="1" flipV="1">
            <a:off x="8005083" y="4072854"/>
            <a:ext cx="3041" cy="152734"/>
          </a:xfrm>
          <a:prstGeom prst="line">
            <a:avLst/>
          </a:prstGeom>
          <a:ln w="2222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8" name="Group 377"/>
          <p:cNvGrpSpPr/>
          <p:nvPr/>
        </p:nvGrpSpPr>
        <p:grpSpPr>
          <a:xfrm rot="18714631">
            <a:off x="7870338" y="4207855"/>
            <a:ext cx="274606" cy="315761"/>
            <a:chOff x="5108528" y="3238469"/>
            <a:chExt cx="274606" cy="315760"/>
          </a:xfrm>
        </p:grpSpPr>
        <p:cxnSp>
          <p:nvCxnSpPr>
            <p:cNvPr id="379" name="Straight Connector 378">
              <a:extLst>
                <a:ext uri="{FF2B5EF4-FFF2-40B4-BE49-F238E27FC236}">
                  <a16:creationId xmlns="" xmlns:a16="http://schemas.microsoft.com/office/drawing/2014/main" id="{4B62145D-D1CC-4AF0-8C9C-7562E7082C61}"/>
                </a:ext>
              </a:extLst>
            </p:cNvPr>
            <p:cNvCxnSpPr/>
            <p:nvPr/>
          </p:nvCxnSpPr>
          <p:spPr>
            <a:xfrm rot="2700000" flipH="1" flipV="1">
              <a:off x="5326377" y="3321659"/>
              <a:ext cx="89392" cy="2412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>
              <a:extLst>
                <a:ext uri="{FF2B5EF4-FFF2-40B4-BE49-F238E27FC236}">
                  <a16:creationId xmlns="" xmlns:a16="http://schemas.microsoft.com/office/drawing/2014/main" id="{A9D704D6-CBFA-4D2D-AF62-59B121238CA8}"/>
                </a:ext>
              </a:extLst>
            </p:cNvPr>
            <p:cNvCxnSpPr/>
            <p:nvPr/>
          </p:nvCxnSpPr>
          <p:spPr>
            <a:xfrm rot="2700000" flipV="1">
              <a:off x="5224331" y="3303738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>
              <a:extLst>
                <a:ext uri="{FF2B5EF4-FFF2-40B4-BE49-F238E27FC236}">
                  <a16:creationId xmlns="" xmlns:a16="http://schemas.microsoft.com/office/drawing/2014/main" id="{1FE6717D-366A-425C-8666-B01A84FE2B23}"/>
                </a:ext>
              </a:extLst>
            </p:cNvPr>
            <p:cNvCxnSpPr/>
            <p:nvPr/>
          </p:nvCxnSpPr>
          <p:spPr>
            <a:xfrm rot="2700000" flipH="1" flipV="1">
              <a:off x="5189895" y="3339518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>
              <a:extLst>
                <a:ext uri="{FF2B5EF4-FFF2-40B4-BE49-F238E27FC236}">
                  <a16:creationId xmlns="" xmlns:a16="http://schemas.microsoft.com/office/drawing/2014/main" id="{ACEB90A9-783C-4D90-90B1-21EAA863D961}"/>
                </a:ext>
              </a:extLst>
            </p:cNvPr>
            <p:cNvCxnSpPr/>
            <p:nvPr/>
          </p:nvCxnSpPr>
          <p:spPr>
            <a:xfrm rot="2700000" flipV="1">
              <a:off x="5156376" y="3373037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>
              <a:extLst>
                <a:ext uri="{FF2B5EF4-FFF2-40B4-BE49-F238E27FC236}">
                  <a16:creationId xmlns="" xmlns:a16="http://schemas.microsoft.com/office/drawing/2014/main" id="{79D815BA-C760-4ACA-856D-E5D49842A492}"/>
                </a:ext>
              </a:extLst>
            </p:cNvPr>
            <p:cNvCxnSpPr/>
            <p:nvPr/>
          </p:nvCxnSpPr>
          <p:spPr>
            <a:xfrm rot="2700000" flipH="1" flipV="1">
              <a:off x="5121831" y="3406239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="" xmlns:a16="http://schemas.microsoft.com/office/drawing/2014/main" id="{E2D713BC-B18D-4AC5-A7E9-5FFD5751910E}"/>
                </a:ext>
              </a:extLst>
            </p:cNvPr>
            <p:cNvCxnSpPr/>
            <p:nvPr/>
          </p:nvCxnSpPr>
          <p:spPr>
            <a:xfrm rot="2700000" flipV="1">
              <a:off x="5088077" y="3440714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="" xmlns:a16="http://schemas.microsoft.com/office/drawing/2014/main" id="{1BFD5058-17D2-46B4-BE5A-B50801BDB209}"/>
                </a:ext>
              </a:extLst>
            </p:cNvPr>
            <p:cNvCxnSpPr/>
            <p:nvPr/>
          </p:nvCxnSpPr>
          <p:spPr>
            <a:xfrm rot="2700000" flipH="1" flipV="1">
              <a:off x="5075894" y="3449766"/>
              <a:ext cx="89392" cy="2412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6" name="Straight Connector 385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 flipV="1">
            <a:off x="7876934" y="4751115"/>
            <a:ext cx="133531" cy="289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7" name="Group 386"/>
          <p:cNvGrpSpPr/>
          <p:nvPr/>
        </p:nvGrpSpPr>
        <p:grpSpPr>
          <a:xfrm rot="2700000">
            <a:off x="7645364" y="4628674"/>
            <a:ext cx="218589" cy="248174"/>
            <a:chOff x="4673245" y="3590740"/>
            <a:chExt cx="351260" cy="398802"/>
          </a:xfrm>
        </p:grpSpPr>
        <p:sp>
          <p:nvSpPr>
            <p:cNvPr id="388" name="Triangle 21">
              <a:extLst>
                <a:ext uri="{FF2B5EF4-FFF2-40B4-BE49-F238E27FC236}">
                  <a16:creationId xmlns="" xmlns:a16="http://schemas.microsoft.com/office/drawing/2014/main" id="{37D515D3-8E65-445A-97F7-B80B564E03B2}"/>
                </a:ext>
              </a:extLst>
            </p:cNvPr>
            <p:cNvSpPr/>
            <p:nvPr/>
          </p:nvSpPr>
          <p:spPr>
            <a:xfrm rot="13500000">
              <a:off x="4808150" y="3614512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89" name="Triangle 369">
              <a:extLst>
                <a:ext uri="{FF2B5EF4-FFF2-40B4-BE49-F238E27FC236}">
                  <a16:creationId xmlns="" xmlns:a16="http://schemas.microsoft.com/office/drawing/2014/main" id="{3448F030-7119-4114-820F-1CBD45CC8040}"/>
                </a:ext>
              </a:extLst>
            </p:cNvPr>
            <p:cNvSpPr/>
            <p:nvPr/>
          </p:nvSpPr>
          <p:spPr>
            <a:xfrm rot="2700000">
              <a:off x="4649473" y="3773187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390" name="Straight Connector 389">
              <a:extLst>
                <a:ext uri="{FF2B5EF4-FFF2-40B4-BE49-F238E27FC236}">
                  <a16:creationId xmlns="" xmlns:a16="http://schemas.microsoft.com/office/drawing/2014/main" id="{6A9CCD6B-F7BD-4D27-ABD8-78A0F8BC40A5}"/>
                </a:ext>
              </a:extLst>
            </p:cNvPr>
            <p:cNvCxnSpPr/>
            <p:nvPr/>
          </p:nvCxnSpPr>
          <p:spPr>
            <a:xfrm rot="2700000">
              <a:off x="4689591" y="3787431"/>
              <a:ext cx="31650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="" xmlns:a16="http://schemas.microsoft.com/office/drawing/2014/main" id="{174346EF-65BC-4D5E-83E0-DF3D8967C004}"/>
                </a:ext>
              </a:extLst>
            </p:cNvPr>
            <p:cNvCxnSpPr/>
            <p:nvPr/>
          </p:nvCxnSpPr>
          <p:spPr>
            <a:xfrm rot="2700000" flipH="1">
              <a:off x="4914931" y="387344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="" xmlns:a16="http://schemas.microsoft.com/office/drawing/2014/main" id="{AF247A35-BFBA-4E74-AADD-05BBE4DB0600}"/>
                </a:ext>
              </a:extLst>
            </p:cNvPr>
            <p:cNvCxnSpPr/>
            <p:nvPr/>
          </p:nvCxnSpPr>
          <p:spPr>
            <a:xfrm rot="2700000" flipH="1">
              <a:off x="4775813" y="358267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3" name="Straight Connector 392">
            <a:extLst>
              <a:ext uri="{FF2B5EF4-FFF2-40B4-BE49-F238E27FC236}">
                <a16:creationId xmlns="" xmlns:a16="http://schemas.microsoft.com/office/drawing/2014/main" id="{EE33DFE9-B336-47EF-A32D-ACEBF1ECDC4C}"/>
              </a:ext>
            </a:extLst>
          </p:cNvPr>
          <p:cNvCxnSpPr/>
          <p:nvPr/>
        </p:nvCxnSpPr>
        <p:spPr>
          <a:xfrm>
            <a:off x="7485575" y="3787792"/>
            <a:ext cx="10606" cy="126674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Straight Connector 393">
            <a:extLst>
              <a:ext uri="{FF2B5EF4-FFF2-40B4-BE49-F238E27FC236}">
                <a16:creationId xmlns="" xmlns:a16="http://schemas.microsoft.com/office/drawing/2014/main" id="{7957979C-226E-49C3-A2E6-F23D01830317}"/>
              </a:ext>
            </a:extLst>
          </p:cNvPr>
          <p:cNvCxnSpPr/>
          <p:nvPr/>
        </p:nvCxnSpPr>
        <p:spPr>
          <a:xfrm flipH="1" flipV="1">
            <a:off x="7495211" y="4751115"/>
            <a:ext cx="129704" cy="1646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5" name="Straight Connector 394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>
            <a:off x="8007640" y="4493149"/>
            <a:ext cx="0" cy="26055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6" name="Rectangle 395"/>
          <p:cNvSpPr/>
          <p:nvPr/>
        </p:nvSpPr>
        <p:spPr>
          <a:xfrm>
            <a:off x="3257997" y="3912057"/>
            <a:ext cx="1517581" cy="1062116"/>
          </a:xfrm>
          <a:prstGeom prst="rect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Rectangle 396"/>
          <p:cNvSpPr/>
          <p:nvPr/>
        </p:nvSpPr>
        <p:spPr>
          <a:xfrm>
            <a:off x="4916474" y="3913847"/>
            <a:ext cx="1517581" cy="1062116"/>
          </a:xfrm>
          <a:prstGeom prst="rect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8" name="Rectangle 397"/>
          <p:cNvSpPr/>
          <p:nvPr/>
        </p:nvSpPr>
        <p:spPr>
          <a:xfrm>
            <a:off x="6650251" y="3904882"/>
            <a:ext cx="1517581" cy="1062116"/>
          </a:xfrm>
          <a:prstGeom prst="rect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" name="TextBox 398"/>
          <p:cNvSpPr txBox="1"/>
          <p:nvPr/>
        </p:nvSpPr>
        <p:spPr>
          <a:xfrm>
            <a:off x="3379024" y="5070743"/>
            <a:ext cx="1390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Store bit ‘1’</a:t>
            </a:r>
            <a:endParaRPr lang="en-US" sz="2000"/>
          </a:p>
        </p:txBody>
      </p:sp>
      <p:sp>
        <p:nvSpPr>
          <p:cNvPr id="400" name="TextBox 399"/>
          <p:cNvSpPr txBox="1"/>
          <p:nvPr/>
        </p:nvSpPr>
        <p:spPr>
          <a:xfrm>
            <a:off x="5056312" y="5073692"/>
            <a:ext cx="1390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Store bit ‘0’</a:t>
            </a:r>
            <a:endParaRPr lang="en-US" sz="2000" dirty="0"/>
          </a:p>
        </p:txBody>
      </p:sp>
      <p:sp>
        <p:nvSpPr>
          <p:cNvPr id="401" name="TextBox 400"/>
          <p:cNvSpPr txBox="1"/>
          <p:nvPr/>
        </p:nvSpPr>
        <p:spPr>
          <a:xfrm>
            <a:off x="6856063" y="5050834"/>
            <a:ext cx="13925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Store bit ‘X’</a:t>
            </a:r>
          </a:p>
          <a:p>
            <a:pPr algn="ctr"/>
            <a:r>
              <a:rPr lang="en-US" sz="2000" dirty="0" smtClean="0"/>
              <a:t>(Wildcard)</a:t>
            </a:r>
          </a:p>
        </p:txBody>
      </p:sp>
      <p:sp>
        <p:nvSpPr>
          <p:cNvPr id="402" name="TextBox 401">
            <a:extLst>
              <a:ext uri="{FF2B5EF4-FFF2-40B4-BE49-F238E27FC236}">
                <a16:creationId xmlns="" xmlns:a16="http://schemas.microsoft.com/office/drawing/2014/main" id="{7A4937E9-4ADD-44B7-997E-5090EBB52126}"/>
              </a:ext>
            </a:extLst>
          </p:cNvPr>
          <p:cNvSpPr txBox="1"/>
          <p:nvPr/>
        </p:nvSpPr>
        <p:spPr>
          <a:xfrm>
            <a:off x="808647" y="1163102"/>
            <a:ext cx="6418167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Two adjacent cells are encoded to store one bit</a:t>
            </a:r>
          </a:p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Connection node detects the leakage current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80372" y="4104302"/>
            <a:ext cx="336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L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4192956" y="4101286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203" name="TextBox 202"/>
          <p:cNvSpPr txBox="1"/>
          <p:nvPr/>
        </p:nvSpPr>
        <p:spPr>
          <a:xfrm>
            <a:off x="5083688" y="4098077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204" name="TextBox 203"/>
          <p:cNvSpPr txBox="1"/>
          <p:nvPr/>
        </p:nvSpPr>
        <p:spPr>
          <a:xfrm>
            <a:off x="5888111" y="4089657"/>
            <a:ext cx="336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L</a:t>
            </a:r>
            <a:endParaRPr lang="en-US" sz="2800" b="1">
              <a:solidFill>
                <a:srgbClr val="C00000"/>
              </a:solidFill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6826144" y="4104713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207" name="TextBox 206"/>
          <p:cNvSpPr txBox="1"/>
          <p:nvPr/>
        </p:nvSpPr>
        <p:spPr>
          <a:xfrm>
            <a:off x="7580030" y="4101192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208" name="TextBox 207"/>
          <p:cNvSpPr txBox="1"/>
          <p:nvPr/>
        </p:nvSpPr>
        <p:spPr>
          <a:xfrm>
            <a:off x="3268102" y="3167492"/>
            <a:ext cx="1200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Search ‘0’</a:t>
            </a:r>
            <a:endParaRPr lang="en-US" sz="2000" dirty="0"/>
          </a:p>
        </p:txBody>
      </p:sp>
      <p:sp>
        <p:nvSpPr>
          <p:cNvPr id="209" name="TextBox 208"/>
          <p:cNvSpPr txBox="1"/>
          <p:nvPr/>
        </p:nvSpPr>
        <p:spPr>
          <a:xfrm>
            <a:off x="4937130" y="3170376"/>
            <a:ext cx="1200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Search ‘1’</a:t>
            </a:r>
            <a:endParaRPr lang="en-US" sz="2000" dirty="0"/>
          </a:p>
        </p:txBody>
      </p:sp>
      <p:sp>
        <p:nvSpPr>
          <p:cNvPr id="210" name="TextBox 209"/>
          <p:cNvSpPr txBox="1"/>
          <p:nvPr/>
        </p:nvSpPr>
        <p:spPr>
          <a:xfrm>
            <a:off x="6644831" y="3172087"/>
            <a:ext cx="1200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Search ‘1’</a:t>
            </a:r>
            <a:endParaRPr lang="en-US" sz="2000" dirty="0"/>
          </a:p>
        </p:txBody>
      </p:sp>
      <p:sp>
        <p:nvSpPr>
          <p:cNvPr id="211" name="TextBox 210"/>
          <p:cNvSpPr txBox="1"/>
          <p:nvPr/>
        </p:nvSpPr>
        <p:spPr>
          <a:xfrm>
            <a:off x="3244242" y="34571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3981747" y="34464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13" name="TextBox 212"/>
          <p:cNvSpPr txBox="1"/>
          <p:nvPr/>
        </p:nvSpPr>
        <p:spPr>
          <a:xfrm>
            <a:off x="4873059" y="34543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14" name="TextBox 213"/>
          <p:cNvSpPr txBox="1"/>
          <p:nvPr/>
        </p:nvSpPr>
        <p:spPr>
          <a:xfrm>
            <a:off x="5590310" y="345336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15" name="TextBox 214"/>
          <p:cNvSpPr txBox="1"/>
          <p:nvPr/>
        </p:nvSpPr>
        <p:spPr>
          <a:xfrm>
            <a:off x="7362710" y="344214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6599370" y="34499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cxnSp>
        <p:nvCxnSpPr>
          <p:cNvPr id="217" name="Curved Connector 216"/>
          <p:cNvCxnSpPr/>
          <p:nvPr/>
        </p:nvCxnSpPr>
        <p:spPr>
          <a:xfrm rot="5400000">
            <a:off x="3403630" y="4240562"/>
            <a:ext cx="349298" cy="283291"/>
          </a:xfrm>
          <a:prstGeom prst="curvedConnector3">
            <a:avLst>
              <a:gd name="adj1" fmla="val 85860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Curved Connector 217"/>
          <p:cNvCxnSpPr/>
          <p:nvPr/>
        </p:nvCxnSpPr>
        <p:spPr>
          <a:xfrm rot="5400000">
            <a:off x="5796266" y="4239952"/>
            <a:ext cx="349298" cy="283291"/>
          </a:xfrm>
          <a:prstGeom prst="curvedConnector3">
            <a:avLst>
              <a:gd name="adj1" fmla="val 85860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Curved Connector 218"/>
          <p:cNvCxnSpPr/>
          <p:nvPr/>
        </p:nvCxnSpPr>
        <p:spPr>
          <a:xfrm rot="5400000">
            <a:off x="7568406" y="4249242"/>
            <a:ext cx="349298" cy="283291"/>
          </a:xfrm>
          <a:prstGeom prst="curvedConnector3">
            <a:avLst>
              <a:gd name="adj1" fmla="val 85860"/>
            </a:avLst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Rectangle 219"/>
          <p:cNvSpPr/>
          <p:nvPr/>
        </p:nvSpPr>
        <p:spPr>
          <a:xfrm>
            <a:off x="3308738" y="3904102"/>
            <a:ext cx="720540" cy="1164714"/>
          </a:xfrm>
          <a:prstGeom prst="rect">
            <a:avLst/>
          </a:prstGeom>
          <a:noFill/>
          <a:ln w="3810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Rectangle 220"/>
          <p:cNvSpPr/>
          <p:nvPr/>
        </p:nvSpPr>
        <p:spPr>
          <a:xfrm>
            <a:off x="5701108" y="3934087"/>
            <a:ext cx="720540" cy="1164714"/>
          </a:xfrm>
          <a:prstGeom prst="rect">
            <a:avLst/>
          </a:prstGeom>
          <a:noFill/>
          <a:ln w="3810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Rectangle 221"/>
          <p:cNvSpPr/>
          <p:nvPr/>
        </p:nvSpPr>
        <p:spPr>
          <a:xfrm>
            <a:off x="7445664" y="3882032"/>
            <a:ext cx="720540" cy="1164714"/>
          </a:xfrm>
          <a:prstGeom prst="rect">
            <a:avLst/>
          </a:prstGeom>
          <a:noFill/>
          <a:ln w="3810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3" name="Straight Connector 222"/>
          <p:cNvCxnSpPr/>
          <p:nvPr/>
        </p:nvCxnSpPr>
        <p:spPr>
          <a:xfrm>
            <a:off x="8310737" y="4257401"/>
            <a:ext cx="1674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 flipH="1">
            <a:off x="8465711" y="3875780"/>
            <a:ext cx="63701" cy="3941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 flipH="1">
            <a:off x="8517063" y="3877868"/>
            <a:ext cx="1593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/>
          <p:nvPr/>
        </p:nvCxnSpPr>
        <p:spPr>
          <a:xfrm>
            <a:off x="8662347" y="3871284"/>
            <a:ext cx="91804" cy="4110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TextBox 230"/>
          <p:cNvSpPr txBox="1"/>
          <p:nvPr/>
        </p:nvSpPr>
        <p:spPr>
          <a:xfrm>
            <a:off x="7807308" y="3381280"/>
            <a:ext cx="1237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/>
              <a:t>Mismatch</a:t>
            </a:r>
            <a:endParaRPr lang="en-US" sz="2000" b="1" dirty="0"/>
          </a:p>
        </p:txBody>
      </p:sp>
      <p:sp>
        <p:nvSpPr>
          <p:cNvPr id="232" name="Rectangle 231"/>
          <p:cNvSpPr/>
          <p:nvPr/>
        </p:nvSpPr>
        <p:spPr>
          <a:xfrm>
            <a:off x="7845412" y="3381551"/>
            <a:ext cx="1160798" cy="4168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895904" y="5861561"/>
            <a:ext cx="2394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Turn </a:t>
            </a:r>
            <a:r>
              <a:rPr lang="en-US" sz="2800" b="1" smtClean="0">
                <a:solidFill>
                  <a:schemeClr val="accent6">
                    <a:lumMod val="50000"/>
                  </a:schemeClr>
                </a:solidFill>
              </a:rPr>
              <a:t>on diodes</a:t>
            </a:r>
            <a:endParaRPr lang="en-US" sz="2800" b="1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27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" grpId="0" animBg="1"/>
      <p:bldP spid="397" grpId="0" animBg="1"/>
      <p:bldP spid="398" grpId="0" animBg="1"/>
      <p:bldP spid="5" grpId="0"/>
      <p:bldP spid="204" grpId="0"/>
      <p:bldP spid="207" grpId="0"/>
      <p:bldP spid="208" grpId="0"/>
      <p:bldP spid="209" grpId="0"/>
      <p:bldP spid="210" grpId="0"/>
      <p:bldP spid="211" grpId="0"/>
      <p:bldP spid="212" grpId="0"/>
      <p:bldP spid="213" grpId="0"/>
      <p:bldP spid="214" grpId="0"/>
      <p:bldP spid="215" grpId="0"/>
      <p:bldP spid="216" grpId="0"/>
      <p:bldP spid="220" grpId="0" animBg="1"/>
      <p:bldP spid="221" grpId="0" animBg="1"/>
      <p:bldP spid="222" grpId="0" animBg="1"/>
      <p:bldP spid="231" grpId="0"/>
      <p:bldP spid="232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51921" y="3606339"/>
            <a:ext cx="19142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449573" y="3913486"/>
            <a:ext cx="19142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447227" y="4220633"/>
            <a:ext cx="19142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458948" y="4541846"/>
            <a:ext cx="19142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12651" y="425117"/>
            <a:ext cx="7871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a typeface="Times New Roman" charset="0"/>
                <a:cs typeface="Arial" panose="020B0604020202020204" pitchFamily="34" charset="0"/>
              </a:rPr>
              <a:t>Hardware 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Architecture </a:t>
            </a:r>
            <a:r>
              <a:rPr lang="mr-IN" sz="4000" dirty="0" smtClean="0">
                <a:ea typeface="Times New Roman" charset="0"/>
                <a:cs typeface="Arial" panose="020B0604020202020204" pitchFamily="34" charset="0"/>
              </a:rPr>
              <a:t>–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ea typeface="Times New Roman" charset="0"/>
                <a:cs typeface="Arial" panose="020B0604020202020204" pitchFamily="34" charset="0"/>
              </a:rPr>
              <a:t>Search Mode</a:t>
            </a:r>
            <a:endParaRPr lang="en-US" sz="40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1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64516" y="6356351"/>
            <a:ext cx="2057400" cy="365125"/>
          </a:xfrm>
        </p:spPr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7935" y="3285127"/>
            <a:ext cx="165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Stored Word #0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585588" y="3578206"/>
            <a:ext cx="165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Stored Word #1</a:t>
            </a:r>
            <a:endParaRPr lang="en-US" dirty="0"/>
          </a:p>
        </p:txBody>
      </p:sp>
      <p:sp>
        <p:nvSpPr>
          <p:cNvPr id="115" name="TextBox 114"/>
          <p:cNvSpPr txBox="1"/>
          <p:nvPr/>
        </p:nvSpPr>
        <p:spPr>
          <a:xfrm>
            <a:off x="597311" y="3885352"/>
            <a:ext cx="165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Stored Word #2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594965" y="4206565"/>
            <a:ext cx="165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Stored Word #3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367104" y="4661418"/>
            <a:ext cx="70338" cy="7033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1367028" y="4813818"/>
            <a:ext cx="70338" cy="7033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1366952" y="4966218"/>
            <a:ext cx="70338" cy="7033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348752" y="3256993"/>
            <a:ext cx="2128916" cy="397466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477668" y="3654459"/>
            <a:ext cx="688767" cy="2104261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472974" y="3156174"/>
            <a:ext cx="694011" cy="128953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1" name="Rectangle 260"/>
          <p:cNvSpPr/>
          <p:nvPr/>
        </p:nvSpPr>
        <p:spPr>
          <a:xfrm>
            <a:off x="451921" y="3315976"/>
            <a:ext cx="1914262" cy="191426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Rectangle 261"/>
          <p:cNvSpPr/>
          <p:nvPr/>
        </p:nvSpPr>
        <p:spPr>
          <a:xfrm>
            <a:off x="3166435" y="3127591"/>
            <a:ext cx="5601259" cy="2631129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1" name="Straight Connector 280">
            <a:extLst>
              <a:ext uri="{FF2B5EF4-FFF2-40B4-BE49-F238E27FC236}">
                <a16:creationId xmlns="" xmlns:a16="http://schemas.microsoft.com/office/drawing/2014/main" id="{9CCA6DD3-9A38-458B-9F41-6FDA43B0E1BE}"/>
              </a:ext>
            </a:extLst>
          </p:cNvPr>
          <p:cNvCxnSpPr/>
          <p:nvPr/>
        </p:nvCxnSpPr>
        <p:spPr>
          <a:xfrm flipH="1">
            <a:off x="3245691" y="4066254"/>
            <a:ext cx="51333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>
            <a:extLst>
              <a:ext uri="{FF2B5EF4-FFF2-40B4-BE49-F238E27FC236}">
                <a16:creationId xmlns="" xmlns:a16="http://schemas.microsoft.com/office/drawing/2014/main" id="{8437AC65-D900-4236-8EC7-463CA55C2A8C}"/>
              </a:ext>
            </a:extLst>
          </p:cNvPr>
          <p:cNvCxnSpPr/>
          <p:nvPr/>
        </p:nvCxnSpPr>
        <p:spPr>
          <a:xfrm flipH="1" flipV="1">
            <a:off x="3885790" y="4066254"/>
            <a:ext cx="3041" cy="152734"/>
          </a:xfrm>
          <a:prstGeom prst="line">
            <a:avLst/>
          </a:prstGeom>
          <a:ln w="2222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3" name="Group 282"/>
          <p:cNvGrpSpPr/>
          <p:nvPr/>
        </p:nvGrpSpPr>
        <p:grpSpPr>
          <a:xfrm rot="18714631">
            <a:off x="3751045" y="4201255"/>
            <a:ext cx="274606" cy="315760"/>
            <a:chOff x="5108528" y="3238469"/>
            <a:chExt cx="274606" cy="315760"/>
          </a:xfrm>
        </p:grpSpPr>
        <p:cxnSp>
          <p:nvCxnSpPr>
            <p:cNvPr id="284" name="Straight Connector 283">
              <a:extLst>
                <a:ext uri="{FF2B5EF4-FFF2-40B4-BE49-F238E27FC236}">
                  <a16:creationId xmlns="" xmlns:a16="http://schemas.microsoft.com/office/drawing/2014/main" id="{4B62145D-D1CC-4AF0-8C9C-7562E7082C61}"/>
                </a:ext>
              </a:extLst>
            </p:cNvPr>
            <p:cNvCxnSpPr/>
            <p:nvPr/>
          </p:nvCxnSpPr>
          <p:spPr>
            <a:xfrm rot="2700000" flipH="1" flipV="1">
              <a:off x="5326377" y="3321659"/>
              <a:ext cx="89392" cy="241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>
              <a:extLst>
                <a:ext uri="{FF2B5EF4-FFF2-40B4-BE49-F238E27FC236}">
                  <a16:creationId xmlns="" xmlns:a16="http://schemas.microsoft.com/office/drawing/2014/main" id="{A9D704D6-CBFA-4D2D-AF62-59B121238CA8}"/>
                </a:ext>
              </a:extLst>
            </p:cNvPr>
            <p:cNvCxnSpPr/>
            <p:nvPr/>
          </p:nvCxnSpPr>
          <p:spPr>
            <a:xfrm rot="2700000" flipV="1">
              <a:off x="5224331" y="3303738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>
              <a:extLst>
                <a:ext uri="{FF2B5EF4-FFF2-40B4-BE49-F238E27FC236}">
                  <a16:creationId xmlns="" xmlns:a16="http://schemas.microsoft.com/office/drawing/2014/main" id="{1FE6717D-366A-425C-8666-B01A84FE2B23}"/>
                </a:ext>
              </a:extLst>
            </p:cNvPr>
            <p:cNvCxnSpPr/>
            <p:nvPr/>
          </p:nvCxnSpPr>
          <p:spPr>
            <a:xfrm rot="2700000" flipH="1" flipV="1">
              <a:off x="5189895" y="3339518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>
              <a:extLst>
                <a:ext uri="{FF2B5EF4-FFF2-40B4-BE49-F238E27FC236}">
                  <a16:creationId xmlns="" xmlns:a16="http://schemas.microsoft.com/office/drawing/2014/main" id="{ACEB90A9-783C-4D90-90B1-21EAA863D961}"/>
                </a:ext>
              </a:extLst>
            </p:cNvPr>
            <p:cNvCxnSpPr/>
            <p:nvPr/>
          </p:nvCxnSpPr>
          <p:spPr>
            <a:xfrm rot="2700000" flipV="1">
              <a:off x="5156376" y="3373037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="" xmlns:a16="http://schemas.microsoft.com/office/drawing/2014/main" id="{79D815BA-C760-4ACA-856D-E5D49842A492}"/>
                </a:ext>
              </a:extLst>
            </p:cNvPr>
            <p:cNvCxnSpPr/>
            <p:nvPr/>
          </p:nvCxnSpPr>
          <p:spPr>
            <a:xfrm rot="2700000" flipH="1" flipV="1">
              <a:off x="5121831" y="3406239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="" xmlns:a16="http://schemas.microsoft.com/office/drawing/2014/main" id="{E2D713BC-B18D-4AC5-A7E9-5FFD5751910E}"/>
                </a:ext>
              </a:extLst>
            </p:cNvPr>
            <p:cNvCxnSpPr/>
            <p:nvPr/>
          </p:nvCxnSpPr>
          <p:spPr>
            <a:xfrm rot="2700000" flipV="1">
              <a:off x="5088077" y="3440714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>
              <a:extLst>
                <a:ext uri="{FF2B5EF4-FFF2-40B4-BE49-F238E27FC236}">
                  <a16:creationId xmlns="" xmlns:a16="http://schemas.microsoft.com/office/drawing/2014/main" id="{1BFD5058-17D2-46B4-BE5A-B50801BDB209}"/>
                </a:ext>
              </a:extLst>
            </p:cNvPr>
            <p:cNvCxnSpPr/>
            <p:nvPr/>
          </p:nvCxnSpPr>
          <p:spPr>
            <a:xfrm rot="2700000" flipH="1" flipV="1">
              <a:off x="5075894" y="3449766"/>
              <a:ext cx="89392" cy="241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1" name="Straight Connector 290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 flipV="1">
            <a:off x="3757641" y="4744515"/>
            <a:ext cx="133531" cy="289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2" name="Group 291"/>
          <p:cNvGrpSpPr/>
          <p:nvPr/>
        </p:nvGrpSpPr>
        <p:grpSpPr>
          <a:xfrm rot="2700000">
            <a:off x="3526071" y="4622074"/>
            <a:ext cx="218589" cy="248174"/>
            <a:chOff x="4673245" y="3590740"/>
            <a:chExt cx="351260" cy="398802"/>
          </a:xfrm>
        </p:grpSpPr>
        <p:sp>
          <p:nvSpPr>
            <p:cNvPr id="293" name="Triangle 21">
              <a:extLst>
                <a:ext uri="{FF2B5EF4-FFF2-40B4-BE49-F238E27FC236}">
                  <a16:creationId xmlns="" xmlns:a16="http://schemas.microsoft.com/office/drawing/2014/main" id="{37D515D3-8E65-445A-97F7-B80B564E03B2}"/>
                </a:ext>
              </a:extLst>
            </p:cNvPr>
            <p:cNvSpPr/>
            <p:nvPr/>
          </p:nvSpPr>
          <p:spPr>
            <a:xfrm rot="13500000">
              <a:off x="4808150" y="3614512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94" name="Triangle 369">
              <a:extLst>
                <a:ext uri="{FF2B5EF4-FFF2-40B4-BE49-F238E27FC236}">
                  <a16:creationId xmlns="" xmlns:a16="http://schemas.microsoft.com/office/drawing/2014/main" id="{3448F030-7119-4114-820F-1CBD45CC8040}"/>
                </a:ext>
              </a:extLst>
            </p:cNvPr>
            <p:cNvSpPr/>
            <p:nvPr/>
          </p:nvSpPr>
          <p:spPr>
            <a:xfrm rot="2700000">
              <a:off x="4649473" y="3773187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295" name="Straight Connector 294">
              <a:extLst>
                <a:ext uri="{FF2B5EF4-FFF2-40B4-BE49-F238E27FC236}">
                  <a16:creationId xmlns="" xmlns:a16="http://schemas.microsoft.com/office/drawing/2014/main" id="{6A9CCD6B-F7BD-4D27-ABD8-78A0F8BC40A5}"/>
                </a:ext>
              </a:extLst>
            </p:cNvPr>
            <p:cNvCxnSpPr/>
            <p:nvPr/>
          </p:nvCxnSpPr>
          <p:spPr>
            <a:xfrm rot="2700000">
              <a:off x="4689591" y="3787431"/>
              <a:ext cx="31650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="" xmlns:a16="http://schemas.microsoft.com/office/drawing/2014/main" id="{174346EF-65BC-4D5E-83E0-DF3D8967C004}"/>
                </a:ext>
              </a:extLst>
            </p:cNvPr>
            <p:cNvCxnSpPr/>
            <p:nvPr/>
          </p:nvCxnSpPr>
          <p:spPr>
            <a:xfrm rot="2700000" flipH="1">
              <a:off x="4914931" y="387344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="" xmlns:a16="http://schemas.microsoft.com/office/drawing/2014/main" id="{AF247A35-BFBA-4E74-AADD-05BBE4DB0600}"/>
                </a:ext>
              </a:extLst>
            </p:cNvPr>
            <p:cNvCxnSpPr/>
            <p:nvPr/>
          </p:nvCxnSpPr>
          <p:spPr>
            <a:xfrm rot="2700000" flipH="1">
              <a:off x="4775813" y="358267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8" name="Straight Connector 297">
            <a:extLst>
              <a:ext uri="{FF2B5EF4-FFF2-40B4-BE49-F238E27FC236}">
                <a16:creationId xmlns="" xmlns:a16="http://schemas.microsoft.com/office/drawing/2014/main" id="{EE33DFE9-B336-47EF-A32D-ACEBF1ECDC4C}"/>
              </a:ext>
            </a:extLst>
          </p:cNvPr>
          <p:cNvCxnSpPr/>
          <p:nvPr/>
        </p:nvCxnSpPr>
        <p:spPr>
          <a:xfrm>
            <a:off x="3366282" y="3781192"/>
            <a:ext cx="10606" cy="126674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>
            <a:extLst>
              <a:ext uri="{FF2B5EF4-FFF2-40B4-BE49-F238E27FC236}">
                <a16:creationId xmlns="" xmlns:a16="http://schemas.microsoft.com/office/drawing/2014/main" id="{7957979C-226E-49C3-A2E6-F23D01830317}"/>
              </a:ext>
            </a:extLst>
          </p:cNvPr>
          <p:cNvCxnSpPr/>
          <p:nvPr/>
        </p:nvCxnSpPr>
        <p:spPr>
          <a:xfrm flipH="1" flipV="1">
            <a:off x="3375918" y="4744515"/>
            <a:ext cx="129704" cy="1646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>
            <a:off x="3888347" y="4486549"/>
            <a:ext cx="0" cy="26055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>
            <a:extLst>
              <a:ext uri="{FF2B5EF4-FFF2-40B4-BE49-F238E27FC236}">
                <a16:creationId xmlns="" xmlns:a16="http://schemas.microsoft.com/office/drawing/2014/main" id="{8437AC65-D900-4236-8EC7-463CA55C2A8C}"/>
              </a:ext>
            </a:extLst>
          </p:cNvPr>
          <p:cNvCxnSpPr/>
          <p:nvPr/>
        </p:nvCxnSpPr>
        <p:spPr>
          <a:xfrm flipH="1" flipV="1">
            <a:off x="4628498" y="4068181"/>
            <a:ext cx="3041" cy="152734"/>
          </a:xfrm>
          <a:prstGeom prst="line">
            <a:avLst/>
          </a:prstGeom>
          <a:ln w="2222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2" name="Group 301"/>
          <p:cNvGrpSpPr/>
          <p:nvPr/>
        </p:nvGrpSpPr>
        <p:grpSpPr>
          <a:xfrm rot="18714631">
            <a:off x="4493753" y="4203182"/>
            <a:ext cx="274606" cy="315760"/>
            <a:chOff x="5108528" y="3238469"/>
            <a:chExt cx="274606" cy="315760"/>
          </a:xfrm>
        </p:grpSpPr>
        <p:cxnSp>
          <p:nvCxnSpPr>
            <p:cNvPr id="303" name="Straight Connector 302">
              <a:extLst>
                <a:ext uri="{FF2B5EF4-FFF2-40B4-BE49-F238E27FC236}">
                  <a16:creationId xmlns="" xmlns:a16="http://schemas.microsoft.com/office/drawing/2014/main" id="{4B62145D-D1CC-4AF0-8C9C-7562E7082C61}"/>
                </a:ext>
              </a:extLst>
            </p:cNvPr>
            <p:cNvCxnSpPr/>
            <p:nvPr/>
          </p:nvCxnSpPr>
          <p:spPr>
            <a:xfrm rot="2700000" flipH="1" flipV="1">
              <a:off x="5326377" y="3321659"/>
              <a:ext cx="89392" cy="2412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="" xmlns:a16="http://schemas.microsoft.com/office/drawing/2014/main" id="{A9D704D6-CBFA-4D2D-AF62-59B121238CA8}"/>
                </a:ext>
              </a:extLst>
            </p:cNvPr>
            <p:cNvCxnSpPr/>
            <p:nvPr/>
          </p:nvCxnSpPr>
          <p:spPr>
            <a:xfrm rot="2700000" flipV="1">
              <a:off x="5224331" y="3303738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>
              <a:extLst>
                <a:ext uri="{FF2B5EF4-FFF2-40B4-BE49-F238E27FC236}">
                  <a16:creationId xmlns="" xmlns:a16="http://schemas.microsoft.com/office/drawing/2014/main" id="{1FE6717D-366A-425C-8666-B01A84FE2B23}"/>
                </a:ext>
              </a:extLst>
            </p:cNvPr>
            <p:cNvCxnSpPr/>
            <p:nvPr/>
          </p:nvCxnSpPr>
          <p:spPr>
            <a:xfrm rot="2700000" flipH="1" flipV="1">
              <a:off x="5189895" y="3339518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="" xmlns:a16="http://schemas.microsoft.com/office/drawing/2014/main" id="{ACEB90A9-783C-4D90-90B1-21EAA863D961}"/>
                </a:ext>
              </a:extLst>
            </p:cNvPr>
            <p:cNvCxnSpPr/>
            <p:nvPr/>
          </p:nvCxnSpPr>
          <p:spPr>
            <a:xfrm rot="2700000" flipV="1">
              <a:off x="5156376" y="3373037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="" xmlns:a16="http://schemas.microsoft.com/office/drawing/2014/main" id="{79D815BA-C760-4ACA-856D-E5D49842A492}"/>
                </a:ext>
              </a:extLst>
            </p:cNvPr>
            <p:cNvCxnSpPr/>
            <p:nvPr/>
          </p:nvCxnSpPr>
          <p:spPr>
            <a:xfrm rot="2700000" flipH="1" flipV="1">
              <a:off x="5121831" y="3406239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="" xmlns:a16="http://schemas.microsoft.com/office/drawing/2014/main" id="{E2D713BC-B18D-4AC5-A7E9-5FFD5751910E}"/>
                </a:ext>
              </a:extLst>
            </p:cNvPr>
            <p:cNvCxnSpPr/>
            <p:nvPr/>
          </p:nvCxnSpPr>
          <p:spPr>
            <a:xfrm rot="2700000" flipV="1">
              <a:off x="5088077" y="3440714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="" xmlns:a16="http://schemas.microsoft.com/office/drawing/2014/main" id="{1BFD5058-17D2-46B4-BE5A-B50801BDB209}"/>
                </a:ext>
              </a:extLst>
            </p:cNvPr>
            <p:cNvCxnSpPr/>
            <p:nvPr/>
          </p:nvCxnSpPr>
          <p:spPr>
            <a:xfrm rot="2700000" flipH="1" flipV="1">
              <a:off x="5075894" y="3449766"/>
              <a:ext cx="89392" cy="2412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0" name="Straight Connector 309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 flipV="1">
            <a:off x="4500349" y="4746442"/>
            <a:ext cx="133531" cy="289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1" name="Group 310"/>
          <p:cNvGrpSpPr/>
          <p:nvPr/>
        </p:nvGrpSpPr>
        <p:grpSpPr>
          <a:xfrm rot="2700000">
            <a:off x="4268779" y="4624001"/>
            <a:ext cx="218589" cy="248174"/>
            <a:chOff x="4673245" y="3590740"/>
            <a:chExt cx="351260" cy="398802"/>
          </a:xfrm>
        </p:grpSpPr>
        <p:sp>
          <p:nvSpPr>
            <p:cNvPr id="312" name="Triangle 21">
              <a:extLst>
                <a:ext uri="{FF2B5EF4-FFF2-40B4-BE49-F238E27FC236}">
                  <a16:creationId xmlns="" xmlns:a16="http://schemas.microsoft.com/office/drawing/2014/main" id="{37D515D3-8E65-445A-97F7-B80B564E03B2}"/>
                </a:ext>
              </a:extLst>
            </p:cNvPr>
            <p:cNvSpPr/>
            <p:nvPr/>
          </p:nvSpPr>
          <p:spPr>
            <a:xfrm rot="13500000">
              <a:off x="4808150" y="3614512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13" name="Triangle 369">
              <a:extLst>
                <a:ext uri="{FF2B5EF4-FFF2-40B4-BE49-F238E27FC236}">
                  <a16:creationId xmlns="" xmlns:a16="http://schemas.microsoft.com/office/drawing/2014/main" id="{3448F030-7119-4114-820F-1CBD45CC8040}"/>
                </a:ext>
              </a:extLst>
            </p:cNvPr>
            <p:cNvSpPr/>
            <p:nvPr/>
          </p:nvSpPr>
          <p:spPr>
            <a:xfrm rot="2700000">
              <a:off x="4649473" y="3773187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314" name="Straight Connector 313">
              <a:extLst>
                <a:ext uri="{FF2B5EF4-FFF2-40B4-BE49-F238E27FC236}">
                  <a16:creationId xmlns="" xmlns:a16="http://schemas.microsoft.com/office/drawing/2014/main" id="{6A9CCD6B-F7BD-4D27-ABD8-78A0F8BC40A5}"/>
                </a:ext>
              </a:extLst>
            </p:cNvPr>
            <p:cNvCxnSpPr/>
            <p:nvPr/>
          </p:nvCxnSpPr>
          <p:spPr>
            <a:xfrm rot="2700000">
              <a:off x="4689591" y="3787431"/>
              <a:ext cx="31650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="" xmlns:a16="http://schemas.microsoft.com/office/drawing/2014/main" id="{174346EF-65BC-4D5E-83E0-DF3D8967C004}"/>
                </a:ext>
              </a:extLst>
            </p:cNvPr>
            <p:cNvCxnSpPr/>
            <p:nvPr/>
          </p:nvCxnSpPr>
          <p:spPr>
            <a:xfrm rot="2700000" flipH="1">
              <a:off x="4914931" y="387344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="" xmlns:a16="http://schemas.microsoft.com/office/drawing/2014/main" id="{AF247A35-BFBA-4E74-AADD-05BBE4DB0600}"/>
                </a:ext>
              </a:extLst>
            </p:cNvPr>
            <p:cNvCxnSpPr/>
            <p:nvPr/>
          </p:nvCxnSpPr>
          <p:spPr>
            <a:xfrm rot="2700000" flipH="1">
              <a:off x="4775813" y="358267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7" name="Straight Connector 316">
            <a:extLst>
              <a:ext uri="{FF2B5EF4-FFF2-40B4-BE49-F238E27FC236}">
                <a16:creationId xmlns="" xmlns:a16="http://schemas.microsoft.com/office/drawing/2014/main" id="{EE33DFE9-B336-47EF-A32D-ACEBF1ECDC4C}"/>
              </a:ext>
            </a:extLst>
          </p:cNvPr>
          <p:cNvCxnSpPr/>
          <p:nvPr/>
        </p:nvCxnSpPr>
        <p:spPr>
          <a:xfrm>
            <a:off x="4108990" y="3783119"/>
            <a:ext cx="10606" cy="126674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>
            <a:extLst>
              <a:ext uri="{FF2B5EF4-FFF2-40B4-BE49-F238E27FC236}">
                <a16:creationId xmlns="" xmlns:a16="http://schemas.microsoft.com/office/drawing/2014/main" id="{7957979C-226E-49C3-A2E6-F23D01830317}"/>
              </a:ext>
            </a:extLst>
          </p:cNvPr>
          <p:cNvCxnSpPr/>
          <p:nvPr/>
        </p:nvCxnSpPr>
        <p:spPr>
          <a:xfrm flipH="1" flipV="1">
            <a:off x="4118626" y="4746442"/>
            <a:ext cx="129704" cy="1646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>
            <a:off x="4631055" y="4488476"/>
            <a:ext cx="0" cy="26055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>
            <a:extLst>
              <a:ext uri="{FF2B5EF4-FFF2-40B4-BE49-F238E27FC236}">
                <a16:creationId xmlns="" xmlns:a16="http://schemas.microsoft.com/office/drawing/2014/main" id="{8437AC65-D900-4236-8EC7-463CA55C2A8C}"/>
              </a:ext>
            </a:extLst>
          </p:cNvPr>
          <p:cNvCxnSpPr/>
          <p:nvPr/>
        </p:nvCxnSpPr>
        <p:spPr>
          <a:xfrm flipH="1" flipV="1">
            <a:off x="5533392" y="4070108"/>
            <a:ext cx="3041" cy="152734"/>
          </a:xfrm>
          <a:prstGeom prst="line">
            <a:avLst/>
          </a:prstGeom>
          <a:ln w="2222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1" name="Group 320"/>
          <p:cNvGrpSpPr/>
          <p:nvPr/>
        </p:nvGrpSpPr>
        <p:grpSpPr>
          <a:xfrm rot="18714631">
            <a:off x="5398647" y="4205109"/>
            <a:ext cx="274606" cy="315761"/>
            <a:chOff x="5108528" y="3238469"/>
            <a:chExt cx="274606" cy="315760"/>
          </a:xfrm>
        </p:grpSpPr>
        <p:cxnSp>
          <p:nvCxnSpPr>
            <p:cNvPr id="322" name="Straight Connector 321">
              <a:extLst>
                <a:ext uri="{FF2B5EF4-FFF2-40B4-BE49-F238E27FC236}">
                  <a16:creationId xmlns="" xmlns:a16="http://schemas.microsoft.com/office/drawing/2014/main" id="{4B62145D-D1CC-4AF0-8C9C-7562E7082C61}"/>
                </a:ext>
              </a:extLst>
            </p:cNvPr>
            <p:cNvCxnSpPr/>
            <p:nvPr/>
          </p:nvCxnSpPr>
          <p:spPr>
            <a:xfrm rot="2700000" flipH="1" flipV="1">
              <a:off x="5326377" y="3321659"/>
              <a:ext cx="89392" cy="2412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="" xmlns:a16="http://schemas.microsoft.com/office/drawing/2014/main" id="{A9D704D6-CBFA-4D2D-AF62-59B121238CA8}"/>
                </a:ext>
              </a:extLst>
            </p:cNvPr>
            <p:cNvCxnSpPr/>
            <p:nvPr/>
          </p:nvCxnSpPr>
          <p:spPr>
            <a:xfrm rot="2700000" flipV="1">
              <a:off x="5224331" y="3303738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="" xmlns:a16="http://schemas.microsoft.com/office/drawing/2014/main" id="{1FE6717D-366A-425C-8666-B01A84FE2B23}"/>
                </a:ext>
              </a:extLst>
            </p:cNvPr>
            <p:cNvCxnSpPr/>
            <p:nvPr/>
          </p:nvCxnSpPr>
          <p:spPr>
            <a:xfrm rot="2700000" flipH="1" flipV="1">
              <a:off x="5189895" y="3339518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="" xmlns:a16="http://schemas.microsoft.com/office/drawing/2014/main" id="{ACEB90A9-783C-4D90-90B1-21EAA863D961}"/>
                </a:ext>
              </a:extLst>
            </p:cNvPr>
            <p:cNvCxnSpPr/>
            <p:nvPr/>
          </p:nvCxnSpPr>
          <p:spPr>
            <a:xfrm rot="2700000" flipV="1">
              <a:off x="5156376" y="3373037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="" xmlns:a16="http://schemas.microsoft.com/office/drawing/2014/main" id="{79D815BA-C760-4ACA-856D-E5D49842A492}"/>
                </a:ext>
              </a:extLst>
            </p:cNvPr>
            <p:cNvCxnSpPr/>
            <p:nvPr/>
          </p:nvCxnSpPr>
          <p:spPr>
            <a:xfrm rot="2700000" flipH="1" flipV="1">
              <a:off x="5121831" y="3406239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="" xmlns:a16="http://schemas.microsoft.com/office/drawing/2014/main" id="{E2D713BC-B18D-4AC5-A7E9-5FFD5751910E}"/>
                </a:ext>
              </a:extLst>
            </p:cNvPr>
            <p:cNvCxnSpPr/>
            <p:nvPr/>
          </p:nvCxnSpPr>
          <p:spPr>
            <a:xfrm rot="2700000" flipV="1">
              <a:off x="5088077" y="3440714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="" xmlns:a16="http://schemas.microsoft.com/office/drawing/2014/main" id="{1BFD5058-17D2-46B4-BE5A-B50801BDB209}"/>
                </a:ext>
              </a:extLst>
            </p:cNvPr>
            <p:cNvCxnSpPr/>
            <p:nvPr/>
          </p:nvCxnSpPr>
          <p:spPr>
            <a:xfrm rot="2700000" flipH="1" flipV="1">
              <a:off x="5075894" y="3449766"/>
              <a:ext cx="89392" cy="2412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9" name="Straight Connector 328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 flipV="1">
            <a:off x="5405243" y="4748369"/>
            <a:ext cx="133531" cy="289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0" name="Group 329"/>
          <p:cNvGrpSpPr/>
          <p:nvPr/>
        </p:nvGrpSpPr>
        <p:grpSpPr>
          <a:xfrm rot="2700000">
            <a:off x="5173673" y="4625928"/>
            <a:ext cx="218589" cy="248174"/>
            <a:chOff x="4673245" y="3590740"/>
            <a:chExt cx="351260" cy="398802"/>
          </a:xfrm>
        </p:grpSpPr>
        <p:sp>
          <p:nvSpPr>
            <p:cNvPr id="331" name="Triangle 21">
              <a:extLst>
                <a:ext uri="{FF2B5EF4-FFF2-40B4-BE49-F238E27FC236}">
                  <a16:creationId xmlns="" xmlns:a16="http://schemas.microsoft.com/office/drawing/2014/main" id="{37D515D3-8E65-445A-97F7-B80B564E03B2}"/>
                </a:ext>
              </a:extLst>
            </p:cNvPr>
            <p:cNvSpPr/>
            <p:nvPr/>
          </p:nvSpPr>
          <p:spPr>
            <a:xfrm rot="13500000">
              <a:off x="4808150" y="3614512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32" name="Triangle 369">
              <a:extLst>
                <a:ext uri="{FF2B5EF4-FFF2-40B4-BE49-F238E27FC236}">
                  <a16:creationId xmlns="" xmlns:a16="http://schemas.microsoft.com/office/drawing/2014/main" id="{3448F030-7119-4114-820F-1CBD45CC8040}"/>
                </a:ext>
              </a:extLst>
            </p:cNvPr>
            <p:cNvSpPr/>
            <p:nvPr/>
          </p:nvSpPr>
          <p:spPr>
            <a:xfrm rot="2700000">
              <a:off x="4649473" y="3773187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333" name="Straight Connector 332">
              <a:extLst>
                <a:ext uri="{FF2B5EF4-FFF2-40B4-BE49-F238E27FC236}">
                  <a16:creationId xmlns="" xmlns:a16="http://schemas.microsoft.com/office/drawing/2014/main" id="{6A9CCD6B-F7BD-4D27-ABD8-78A0F8BC40A5}"/>
                </a:ext>
              </a:extLst>
            </p:cNvPr>
            <p:cNvCxnSpPr/>
            <p:nvPr/>
          </p:nvCxnSpPr>
          <p:spPr>
            <a:xfrm rot="2700000">
              <a:off x="4689591" y="3787431"/>
              <a:ext cx="31650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="" xmlns:a16="http://schemas.microsoft.com/office/drawing/2014/main" id="{174346EF-65BC-4D5E-83E0-DF3D8967C004}"/>
                </a:ext>
              </a:extLst>
            </p:cNvPr>
            <p:cNvCxnSpPr/>
            <p:nvPr/>
          </p:nvCxnSpPr>
          <p:spPr>
            <a:xfrm rot="2700000" flipH="1">
              <a:off x="4914931" y="387344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="" xmlns:a16="http://schemas.microsoft.com/office/drawing/2014/main" id="{AF247A35-BFBA-4E74-AADD-05BBE4DB0600}"/>
                </a:ext>
              </a:extLst>
            </p:cNvPr>
            <p:cNvCxnSpPr/>
            <p:nvPr/>
          </p:nvCxnSpPr>
          <p:spPr>
            <a:xfrm rot="2700000" flipH="1">
              <a:off x="4775813" y="358267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6" name="Straight Connector 335">
            <a:extLst>
              <a:ext uri="{FF2B5EF4-FFF2-40B4-BE49-F238E27FC236}">
                <a16:creationId xmlns="" xmlns:a16="http://schemas.microsoft.com/office/drawing/2014/main" id="{EE33DFE9-B336-47EF-A32D-ACEBF1ECDC4C}"/>
              </a:ext>
            </a:extLst>
          </p:cNvPr>
          <p:cNvCxnSpPr/>
          <p:nvPr/>
        </p:nvCxnSpPr>
        <p:spPr>
          <a:xfrm>
            <a:off x="5013884" y="3785046"/>
            <a:ext cx="10606" cy="126674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>
            <a:extLst>
              <a:ext uri="{FF2B5EF4-FFF2-40B4-BE49-F238E27FC236}">
                <a16:creationId xmlns="" xmlns:a16="http://schemas.microsoft.com/office/drawing/2014/main" id="{7957979C-226E-49C3-A2E6-F23D01830317}"/>
              </a:ext>
            </a:extLst>
          </p:cNvPr>
          <p:cNvCxnSpPr/>
          <p:nvPr/>
        </p:nvCxnSpPr>
        <p:spPr>
          <a:xfrm flipH="1" flipV="1">
            <a:off x="5023520" y="4748369"/>
            <a:ext cx="129704" cy="1646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>
            <a:off x="5535949" y="4490403"/>
            <a:ext cx="0" cy="26055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>
            <a:extLst>
              <a:ext uri="{FF2B5EF4-FFF2-40B4-BE49-F238E27FC236}">
                <a16:creationId xmlns="" xmlns:a16="http://schemas.microsoft.com/office/drawing/2014/main" id="{8437AC65-D900-4236-8EC7-463CA55C2A8C}"/>
              </a:ext>
            </a:extLst>
          </p:cNvPr>
          <p:cNvCxnSpPr/>
          <p:nvPr/>
        </p:nvCxnSpPr>
        <p:spPr>
          <a:xfrm flipH="1" flipV="1">
            <a:off x="6260661" y="4079758"/>
            <a:ext cx="3041" cy="152734"/>
          </a:xfrm>
          <a:prstGeom prst="line">
            <a:avLst/>
          </a:prstGeom>
          <a:ln w="2222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0" name="Group 339"/>
          <p:cNvGrpSpPr/>
          <p:nvPr/>
        </p:nvGrpSpPr>
        <p:grpSpPr>
          <a:xfrm rot="18714631">
            <a:off x="6125916" y="4214759"/>
            <a:ext cx="274606" cy="315760"/>
            <a:chOff x="5108528" y="3238469"/>
            <a:chExt cx="274606" cy="315760"/>
          </a:xfrm>
        </p:grpSpPr>
        <p:cxnSp>
          <p:nvCxnSpPr>
            <p:cNvPr id="341" name="Straight Connector 340">
              <a:extLst>
                <a:ext uri="{FF2B5EF4-FFF2-40B4-BE49-F238E27FC236}">
                  <a16:creationId xmlns="" xmlns:a16="http://schemas.microsoft.com/office/drawing/2014/main" id="{4B62145D-D1CC-4AF0-8C9C-7562E7082C61}"/>
                </a:ext>
              </a:extLst>
            </p:cNvPr>
            <p:cNvCxnSpPr/>
            <p:nvPr/>
          </p:nvCxnSpPr>
          <p:spPr>
            <a:xfrm rot="2700000" flipH="1" flipV="1">
              <a:off x="5326377" y="3321659"/>
              <a:ext cx="89392" cy="241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="" xmlns:a16="http://schemas.microsoft.com/office/drawing/2014/main" id="{A9D704D6-CBFA-4D2D-AF62-59B121238CA8}"/>
                </a:ext>
              </a:extLst>
            </p:cNvPr>
            <p:cNvCxnSpPr/>
            <p:nvPr/>
          </p:nvCxnSpPr>
          <p:spPr>
            <a:xfrm rot="2700000" flipV="1">
              <a:off x="5224331" y="3303738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>
              <a:extLst>
                <a:ext uri="{FF2B5EF4-FFF2-40B4-BE49-F238E27FC236}">
                  <a16:creationId xmlns="" xmlns:a16="http://schemas.microsoft.com/office/drawing/2014/main" id="{1FE6717D-366A-425C-8666-B01A84FE2B23}"/>
                </a:ext>
              </a:extLst>
            </p:cNvPr>
            <p:cNvCxnSpPr/>
            <p:nvPr/>
          </p:nvCxnSpPr>
          <p:spPr>
            <a:xfrm rot="2700000" flipH="1" flipV="1">
              <a:off x="5189895" y="3339518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="" xmlns:a16="http://schemas.microsoft.com/office/drawing/2014/main" id="{ACEB90A9-783C-4D90-90B1-21EAA863D961}"/>
                </a:ext>
              </a:extLst>
            </p:cNvPr>
            <p:cNvCxnSpPr/>
            <p:nvPr/>
          </p:nvCxnSpPr>
          <p:spPr>
            <a:xfrm rot="2700000" flipV="1">
              <a:off x="5156376" y="3373037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="" xmlns:a16="http://schemas.microsoft.com/office/drawing/2014/main" id="{79D815BA-C760-4ACA-856D-E5D49842A492}"/>
                </a:ext>
              </a:extLst>
            </p:cNvPr>
            <p:cNvCxnSpPr/>
            <p:nvPr/>
          </p:nvCxnSpPr>
          <p:spPr>
            <a:xfrm rot="2700000" flipH="1" flipV="1">
              <a:off x="5121831" y="3406239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="" xmlns:a16="http://schemas.microsoft.com/office/drawing/2014/main" id="{E2D713BC-B18D-4AC5-A7E9-5FFD5751910E}"/>
                </a:ext>
              </a:extLst>
            </p:cNvPr>
            <p:cNvCxnSpPr/>
            <p:nvPr/>
          </p:nvCxnSpPr>
          <p:spPr>
            <a:xfrm rot="2700000" flipV="1">
              <a:off x="5088077" y="3440714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="" xmlns:a16="http://schemas.microsoft.com/office/drawing/2014/main" id="{1BFD5058-17D2-46B4-BE5A-B50801BDB209}"/>
                </a:ext>
              </a:extLst>
            </p:cNvPr>
            <p:cNvCxnSpPr/>
            <p:nvPr/>
          </p:nvCxnSpPr>
          <p:spPr>
            <a:xfrm rot="2700000" flipH="1" flipV="1">
              <a:off x="5075894" y="3449766"/>
              <a:ext cx="89392" cy="241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8" name="Straight Connector 347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 flipV="1">
            <a:off x="6132512" y="4758019"/>
            <a:ext cx="133531" cy="289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9" name="Group 348"/>
          <p:cNvGrpSpPr/>
          <p:nvPr/>
        </p:nvGrpSpPr>
        <p:grpSpPr>
          <a:xfrm rot="2700000">
            <a:off x="5900942" y="4635578"/>
            <a:ext cx="218589" cy="248174"/>
            <a:chOff x="4673245" y="3590740"/>
            <a:chExt cx="351260" cy="398802"/>
          </a:xfrm>
        </p:grpSpPr>
        <p:sp>
          <p:nvSpPr>
            <p:cNvPr id="350" name="Triangle 21">
              <a:extLst>
                <a:ext uri="{FF2B5EF4-FFF2-40B4-BE49-F238E27FC236}">
                  <a16:creationId xmlns="" xmlns:a16="http://schemas.microsoft.com/office/drawing/2014/main" id="{37D515D3-8E65-445A-97F7-B80B564E03B2}"/>
                </a:ext>
              </a:extLst>
            </p:cNvPr>
            <p:cNvSpPr/>
            <p:nvPr/>
          </p:nvSpPr>
          <p:spPr>
            <a:xfrm rot="13500000">
              <a:off x="4808150" y="3614512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51" name="Triangle 369">
              <a:extLst>
                <a:ext uri="{FF2B5EF4-FFF2-40B4-BE49-F238E27FC236}">
                  <a16:creationId xmlns="" xmlns:a16="http://schemas.microsoft.com/office/drawing/2014/main" id="{3448F030-7119-4114-820F-1CBD45CC8040}"/>
                </a:ext>
              </a:extLst>
            </p:cNvPr>
            <p:cNvSpPr/>
            <p:nvPr/>
          </p:nvSpPr>
          <p:spPr>
            <a:xfrm rot="2700000">
              <a:off x="4649473" y="3773187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352" name="Straight Connector 351">
              <a:extLst>
                <a:ext uri="{FF2B5EF4-FFF2-40B4-BE49-F238E27FC236}">
                  <a16:creationId xmlns="" xmlns:a16="http://schemas.microsoft.com/office/drawing/2014/main" id="{6A9CCD6B-F7BD-4D27-ABD8-78A0F8BC40A5}"/>
                </a:ext>
              </a:extLst>
            </p:cNvPr>
            <p:cNvCxnSpPr/>
            <p:nvPr/>
          </p:nvCxnSpPr>
          <p:spPr>
            <a:xfrm rot="2700000">
              <a:off x="4689591" y="3787431"/>
              <a:ext cx="31650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="" xmlns:a16="http://schemas.microsoft.com/office/drawing/2014/main" id="{174346EF-65BC-4D5E-83E0-DF3D8967C004}"/>
                </a:ext>
              </a:extLst>
            </p:cNvPr>
            <p:cNvCxnSpPr/>
            <p:nvPr/>
          </p:nvCxnSpPr>
          <p:spPr>
            <a:xfrm rot="2700000" flipH="1">
              <a:off x="4914931" y="387344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>
              <a:extLst>
                <a:ext uri="{FF2B5EF4-FFF2-40B4-BE49-F238E27FC236}">
                  <a16:creationId xmlns="" xmlns:a16="http://schemas.microsoft.com/office/drawing/2014/main" id="{AF247A35-BFBA-4E74-AADD-05BBE4DB0600}"/>
                </a:ext>
              </a:extLst>
            </p:cNvPr>
            <p:cNvCxnSpPr/>
            <p:nvPr/>
          </p:nvCxnSpPr>
          <p:spPr>
            <a:xfrm rot="2700000" flipH="1">
              <a:off x="4775813" y="358267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5" name="Straight Connector 354">
            <a:extLst>
              <a:ext uri="{FF2B5EF4-FFF2-40B4-BE49-F238E27FC236}">
                <a16:creationId xmlns="" xmlns:a16="http://schemas.microsoft.com/office/drawing/2014/main" id="{EE33DFE9-B336-47EF-A32D-ACEBF1ECDC4C}"/>
              </a:ext>
            </a:extLst>
          </p:cNvPr>
          <p:cNvCxnSpPr/>
          <p:nvPr/>
        </p:nvCxnSpPr>
        <p:spPr>
          <a:xfrm>
            <a:off x="5741153" y="3794696"/>
            <a:ext cx="10606" cy="126674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Straight Connector 355">
            <a:extLst>
              <a:ext uri="{FF2B5EF4-FFF2-40B4-BE49-F238E27FC236}">
                <a16:creationId xmlns="" xmlns:a16="http://schemas.microsoft.com/office/drawing/2014/main" id="{7957979C-226E-49C3-A2E6-F23D01830317}"/>
              </a:ext>
            </a:extLst>
          </p:cNvPr>
          <p:cNvCxnSpPr/>
          <p:nvPr/>
        </p:nvCxnSpPr>
        <p:spPr>
          <a:xfrm flipH="1" flipV="1">
            <a:off x="5761547" y="4758019"/>
            <a:ext cx="129704" cy="1646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Connector 356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>
            <a:off x="6263218" y="4500053"/>
            <a:ext cx="0" cy="26055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Straight Connector 357">
            <a:extLst>
              <a:ext uri="{FF2B5EF4-FFF2-40B4-BE49-F238E27FC236}">
                <a16:creationId xmlns="" xmlns:a16="http://schemas.microsoft.com/office/drawing/2014/main" id="{8437AC65-D900-4236-8EC7-463CA55C2A8C}"/>
              </a:ext>
            </a:extLst>
          </p:cNvPr>
          <p:cNvCxnSpPr/>
          <p:nvPr/>
        </p:nvCxnSpPr>
        <p:spPr>
          <a:xfrm flipH="1" flipV="1">
            <a:off x="7250798" y="4070927"/>
            <a:ext cx="3041" cy="152734"/>
          </a:xfrm>
          <a:prstGeom prst="line">
            <a:avLst/>
          </a:prstGeom>
          <a:ln w="2222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9" name="Group 358"/>
          <p:cNvGrpSpPr/>
          <p:nvPr/>
        </p:nvGrpSpPr>
        <p:grpSpPr>
          <a:xfrm rot="18714631">
            <a:off x="7116053" y="4205928"/>
            <a:ext cx="274606" cy="315760"/>
            <a:chOff x="5108528" y="3238469"/>
            <a:chExt cx="274606" cy="315760"/>
          </a:xfrm>
        </p:grpSpPr>
        <p:cxnSp>
          <p:nvCxnSpPr>
            <p:cNvPr id="360" name="Straight Connector 359">
              <a:extLst>
                <a:ext uri="{FF2B5EF4-FFF2-40B4-BE49-F238E27FC236}">
                  <a16:creationId xmlns="" xmlns:a16="http://schemas.microsoft.com/office/drawing/2014/main" id="{4B62145D-D1CC-4AF0-8C9C-7562E7082C61}"/>
                </a:ext>
              </a:extLst>
            </p:cNvPr>
            <p:cNvCxnSpPr/>
            <p:nvPr/>
          </p:nvCxnSpPr>
          <p:spPr>
            <a:xfrm rot="2700000" flipH="1" flipV="1">
              <a:off x="5326377" y="3321659"/>
              <a:ext cx="89392" cy="2412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="" xmlns:a16="http://schemas.microsoft.com/office/drawing/2014/main" id="{A9D704D6-CBFA-4D2D-AF62-59B121238CA8}"/>
                </a:ext>
              </a:extLst>
            </p:cNvPr>
            <p:cNvCxnSpPr/>
            <p:nvPr/>
          </p:nvCxnSpPr>
          <p:spPr>
            <a:xfrm rot="2700000" flipV="1">
              <a:off x="5224331" y="3303738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="" xmlns:a16="http://schemas.microsoft.com/office/drawing/2014/main" id="{1FE6717D-366A-425C-8666-B01A84FE2B23}"/>
                </a:ext>
              </a:extLst>
            </p:cNvPr>
            <p:cNvCxnSpPr/>
            <p:nvPr/>
          </p:nvCxnSpPr>
          <p:spPr>
            <a:xfrm rot="2700000" flipH="1" flipV="1">
              <a:off x="5189895" y="3339518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="" xmlns:a16="http://schemas.microsoft.com/office/drawing/2014/main" id="{ACEB90A9-783C-4D90-90B1-21EAA863D961}"/>
                </a:ext>
              </a:extLst>
            </p:cNvPr>
            <p:cNvCxnSpPr/>
            <p:nvPr/>
          </p:nvCxnSpPr>
          <p:spPr>
            <a:xfrm rot="2700000" flipV="1">
              <a:off x="5156376" y="3373037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="" xmlns:a16="http://schemas.microsoft.com/office/drawing/2014/main" id="{79D815BA-C760-4ACA-856D-E5D49842A492}"/>
                </a:ext>
              </a:extLst>
            </p:cNvPr>
            <p:cNvCxnSpPr/>
            <p:nvPr/>
          </p:nvCxnSpPr>
          <p:spPr>
            <a:xfrm rot="2700000" flipH="1" flipV="1">
              <a:off x="5121831" y="3406239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="" xmlns:a16="http://schemas.microsoft.com/office/drawing/2014/main" id="{E2D713BC-B18D-4AC5-A7E9-5FFD5751910E}"/>
                </a:ext>
              </a:extLst>
            </p:cNvPr>
            <p:cNvCxnSpPr/>
            <p:nvPr/>
          </p:nvCxnSpPr>
          <p:spPr>
            <a:xfrm rot="2700000" flipV="1">
              <a:off x="5088077" y="3440714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="" xmlns:a16="http://schemas.microsoft.com/office/drawing/2014/main" id="{1BFD5058-17D2-46B4-BE5A-B50801BDB209}"/>
                </a:ext>
              </a:extLst>
            </p:cNvPr>
            <p:cNvCxnSpPr/>
            <p:nvPr/>
          </p:nvCxnSpPr>
          <p:spPr>
            <a:xfrm rot="2700000" flipH="1" flipV="1">
              <a:off x="5075894" y="3449766"/>
              <a:ext cx="89392" cy="2412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7" name="Straight Connector 366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 flipV="1">
            <a:off x="7122649" y="4749188"/>
            <a:ext cx="133531" cy="289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8" name="Group 367"/>
          <p:cNvGrpSpPr/>
          <p:nvPr/>
        </p:nvGrpSpPr>
        <p:grpSpPr>
          <a:xfrm rot="2700000">
            <a:off x="6891079" y="4626747"/>
            <a:ext cx="218589" cy="248174"/>
            <a:chOff x="4673245" y="3590740"/>
            <a:chExt cx="351260" cy="398802"/>
          </a:xfrm>
        </p:grpSpPr>
        <p:sp>
          <p:nvSpPr>
            <p:cNvPr id="369" name="Triangle 21">
              <a:extLst>
                <a:ext uri="{FF2B5EF4-FFF2-40B4-BE49-F238E27FC236}">
                  <a16:creationId xmlns="" xmlns:a16="http://schemas.microsoft.com/office/drawing/2014/main" id="{37D515D3-8E65-445A-97F7-B80B564E03B2}"/>
                </a:ext>
              </a:extLst>
            </p:cNvPr>
            <p:cNvSpPr/>
            <p:nvPr/>
          </p:nvSpPr>
          <p:spPr>
            <a:xfrm rot="13500000">
              <a:off x="4808150" y="3614512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70" name="Triangle 369">
              <a:extLst>
                <a:ext uri="{FF2B5EF4-FFF2-40B4-BE49-F238E27FC236}">
                  <a16:creationId xmlns="" xmlns:a16="http://schemas.microsoft.com/office/drawing/2014/main" id="{3448F030-7119-4114-820F-1CBD45CC8040}"/>
                </a:ext>
              </a:extLst>
            </p:cNvPr>
            <p:cNvSpPr/>
            <p:nvPr/>
          </p:nvSpPr>
          <p:spPr>
            <a:xfrm rot="2700000">
              <a:off x="4649473" y="3773187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371" name="Straight Connector 370">
              <a:extLst>
                <a:ext uri="{FF2B5EF4-FFF2-40B4-BE49-F238E27FC236}">
                  <a16:creationId xmlns="" xmlns:a16="http://schemas.microsoft.com/office/drawing/2014/main" id="{6A9CCD6B-F7BD-4D27-ABD8-78A0F8BC40A5}"/>
                </a:ext>
              </a:extLst>
            </p:cNvPr>
            <p:cNvCxnSpPr/>
            <p:nvPr/>
          </p:nvCxnSpPr>
          <p:spPr>
            <a:xfrm rot="2700000">
              <a:off x="4689591" y="3787431"/>
              <a:ext cx="31650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="" xmlns:a16="http://schemas.microsoft.com/office/drawing/2014/main" id="{174346EF-65BC-4D5E-83E0-DF3D8967C004}"/>
                </a:ext>
              </a:extLst>
            </p:cNvPr>
            <p:cNvCxnSpPr/>
            <p:nvPr/>
          </p:nvCxnSpPr>
          <p:spPr>
            <a:xfrm rot="2700000" flipH="1">
              <a:off x="4914931" y="387344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="" xmlns:a16="http://schemas.microsoft.com/office/drawing/2014/main" id="{AF247A35-BFBA-4E74-AADD-05BBE4DB0600}"/>
                </a:ext>
              </a:extLst>
            </p:cNvPr>
            <p:cNvCxnSpPr/>
            <p:nvPr/>
          </p:nvCxnSpPr>
          <p:spPr>
            <a:xfrm rot="2700000" flipH="1">
              <a:off x="4775813" y="358267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4" name="Straight Connector 373">
            <a:extLst>
              <a:ext uri="{FF2B5EF4-FFF2-40B4-BE49-F238E27FC236}">
                <a16:creationId xmlns="" xmlns:a16="http://schemas.microsoft.com/office/drawing/2014/main" id="{EE33DFE9-B336-47EF-A32D-ACEBF1ECDC4C}"/>
              </a:ext>
            </a:extLst>
          </p:cNvPr>
          <p:cNvCxnSpPr/>
          <p:nvPr/>
        </p:nvCxnSpPr>
        <p:spPr>
          <a:xfrm>
            <a:off x="6731290" y="3785865"/>
            <a:ext cx="10606" cy="126674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Connector 374">
            <a:extLst>
              <a:ext uri="{FF2B5EF4-FFF2-40B4-BE49-F238E27FC236}">
                <a16:creationId xmlns="" xmlns:a16="http://schemas.microsoft.com/office/drawing/2014/main" id="{7957979C-226E-49C3-A2E6-F23D01830317}"/>
              </a:ext>
            </a:extLst>
          </p:cNvPr>
          <p:cNvCxnSpPr/>
          <p:nvPr/>
        </p:nvCxnSpPr>
        <p:spPr>
          <a:xfrm flipH="1" flipV="1">
            <a:off x="6740926" y="4749188"/>
            <a:ext cx="129704" cy="1646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6" name="Straight Connector 375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>
            <a:off x="7253355" y="4491222"/>
            <a:ext cx="0" cy="26055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7" name="Straight Connector 376">
            <a:extLst>
              <a:ext uri="{FF2B5EF4-FFF2-40B4-BE49-F238E27FC236}">
                <a16:creationId xmlns="" xmlns:a16="http://schemas.microsoft.com/office/drawing/2014/main" id="{8437AC65-D900-4236-8EC7-463CA55C2A8C}"/>
              </a:ext>
            </a:extLst>
          </p:cNvPr>
          <p:cNvCxnSpPr/>
          <p:nvPr/>
        </p:nvCxnSpPr>
        <p:spPr>
          <a:xfrm flipH="1" flipV="1">
            <a:off x="8005083" y="4072854"/>
            <a:ext cx="3041" cy="152734"/>
          </a:xfrm>
          <a:prstGeom prst="line">
            <a:avLst/>
          </a:prstGeom>
          <a:ln w="2222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8" name="Group 377"/>
          <p:cNvGrpSpPr/>
          <p:nvPr/>
        </p:nvGrpSpPr>
        <p:grpSpPr>
          <a:xfrm rot="18714631">
            <a:off x="7870338" y="4207855"/>
            <a:ext cx="274606" cy="315761"/>
            <a:chOff x="5108528" y="3238469"/>
            <a:chExt cx="274606" cy="315760"/>
          </a:xfrm>
        </p:grpSpPr>
        <p:cxnSp>
          <p:nvCxnSpPr>
            <p:cNvPr id="379" name="Straight Connector 378">
              <a:extLst>
                <a:ext uri="{FF2B5EF4-FFF2-40B4-BE49-F238E27FC236}">
                  <a16:creationId xmlns="" xmlns:a16="http://schemas.microsoft.com/office/drawing/2014/main" id="{4B62145D-D1CC-4AF0-8C9C-7562E7082C61}"/>
                </a:ext>
              </a:extLst>
            </p:cNvPr>
            <p:cNvCxnSpPr/>
            <p:nvPr/>
          </p:nvCxnSpPr>
          <p:spPr>
            <a:xfrm rot="2700000" flipH="1" flipV="1">
              <a:off x="5326377" y="3321659"/>
              <a:ext cx="89392" cy="2412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>
              <a:extLst>
                <a:ext uri="{FF2B5EF4-FFF2-40B4-BE49-F238E27FC236}">
                  <a16:creationId xmlns="" xmlns:a16="http://schemas.microsoft.com/office/drawing/2014/main" id="{A9D704D6-CBFA-4D2D-AF62-59B121238CA8}"/>
                </a:ext>
              </a:extLst>
            </p:cNvPr>
            <p:cNvCxnSpPr/>
            <p:nvPr/>
          </p:nvCxnSpPr>
          <p:spPr>
            <a:xfrm rot="2700000" flipV="1">
              <a:off x="5224331" y="3303738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>
              <a:extLst>
                <a:ext uri="{FF2B5EF4-FFF2-40B4-BE49-F238E27FC236}">
                  <a16:creationId xmlns="" xmlns:a16="http://schemas.microsoft.com/office/drawing/2014/main" id="{1FE6717D-366A-425C-8666-B01A84FE2B23}"/>
                </a:ext>
              </a:extLst>
            </p:cNvPr>
            <p:cNvCxnSpPr/>
            <p:nvPr/>
          </p:nvCxnSpPr>
          <p:spPr>
            <a:xfrm rot="2700000" flipH="1" flipV="1">
              <a:off x="5189895" y="3339518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>
              <a:extLst>
                <a:ext uri="{FF2B5EF4-FFF2-40B4-BE49-F238E27FC236}">
                  <a16:creationId xmlns="" xmlns:a16="http://schemas.microsoft.com/office/drawing/2014/main" id="{ACEB90A9-783C-4D90-90B1-21EAA863D961}"/>
                </a:ext>
              </a:extLst>
            </p:cNvPr>
            <p:cNvCxnSpPr/>
            <p:nvPr/>
          </p:nvCxnSpPr>
          <p:spPr>
            <a:xfrm rot="2700000" flipV="1">
              <a:off x="5156376" y="3373037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>
              <a:extLst>
                <a:ext uri="{FF2B5EF4-FFF2-40B4-BE49-F238E27FC236}">
                  <a16:creationId xmlns="" xmlns:a16="http://schemas.microsoft.com/office/drawing/2014/main" id="{79D815BA-C760-4ACA-856D-E5D49842A492}"/>
                </a:ext>
              </a:extLst>
            </p:cNvPr>
            <p:cNvCxnSpPr/>
            <p:nvPr/>
          </p:nvCxnSpPr>
          <p:spPr>
            <a:xfrm rot="2700000" flipH="1" flipV="1">
              <a:off x="5121831" y="3406239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="" xmlns:a16="http://schemas.microsoft.com/office/drawing/2014/main" id="{E2D713BC-B18D-4AC5-A7E9-5FFD5751910E}"/>
                </a:ext>
              </a:extLst>
            </p:cNvPr>
            <p:cNvCxnSpPr/>
            <p:nvPr/>
          </p:nvCxnSpPr>
          <p:spPr>
            <a:xfrm rot="2700000" flipV="1">
              <a:off x="5088077" y="3440714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="" xmlns:a16="http://schemas.microsoft.com/office/drawing/2014/main" id="{1BFD5058-17D2-46B4-BE5A-B50801BDB209}"/>
                </a:ext>
              </a:extLst>
            </p:cNvPr>
            <p:cNvCxnSpPr/>
            <p:nvPr/>
          </p:nvCxnSpPr>
          <p:spPr>
            <a:xfrm rot="2700000" flipH="1" flipV="1">
              <a:off x="5075894" y="3449766"/>
              <a:ext cx="89392" cy="2412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6" name="Straight Connector 385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 flipV="1">
            <a:off x="7876934" y="4751115"/>
            <a:ext cx="133531" cy="289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7" name="Group 386"/>
          <p:cNvGrpSpPr/>
          <p:nvPr/>
        </p:nvGrpSpPr>
        <p:grpSpPr>
          <a:xfrm rot="2700000">
            <a:off x="7645364" y="4628674"/>
            <a:ext cx="218589" cy="248174"/>
            <a:chOff x="4673245" y="3590740"/>
            <a:chExt cx="351260" cy="398802"/>
          </a:xfrm>
        </p:grpSpPr>
        <p:sp>
          <p:nvSpPr>
            <p:cNvPr id="388" name="Triangle 21">
              <a:extLst>
                <a:ext uri="{FF2B5EF4-FFF2-40B4-BE49-F238E27FC236}">
                  <a16:creationId xmlns="" xmlns:a16="http://schemas.microsoft.com/office/drawing/2014/main" id="{37D515D3-8E65-445A-97F7-B80B564E03B2}"/>
                </a:ext>
              </a:extLst>
            </p:cNvPr>
            <p:cNvSpPr/>
            <p:nvPr/>
          </p:nvSpPr>
          <p:spPr>
            <a:xfrm rot="13500000">
              <a:off x="4808150" y="3614512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89" name="Triangle 369">
              <a:extLst>
                <a:ext uri="{FF2B5EF4-FFF2-40B4-BE49-F238E27FC236}">
                  <a16:creationId xmlns="" xmlns:a16="http://schemas.microsoft.com/office/drawing/2014/main" id="{3448F030-7119-4114-820F-1CBD45CC8040}"/>
                </a:ext>
              </a:extLst>
            </p:cNvPr>
            <p:cNvSpPr/>
            <p:nvPr/>
          </p:nvSpPr>
          <p:spPr>
            <a:xfrm rot="2700000">
              <a:off x="4649473" y="3773187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390" name="Straight Connector 389">
              <a:extLst>
                <a:ext uri="{FF2B5EF4-FFF2-40B4-BE49-F238E27FC236}">
                  <a16:creationId xmlns="" xmlns:a16="http://schemas.microsoft.com/office/drawing/2014/main" id="{6A9CCD6B-F7BD-4D27-ABD8-78A0F8BC40A5}"/>
                </a:ext>
              </a:extLst>
            </p:cNvPr>
            <p:cNvCxnSpPr/>
            <p:nvPr/>
          </p:nvCxnSpPr>
          <p:spPr>
            <a:xfrm rot="2700000">
              <a:off x="4689591" y="3787431"/>
              <a:ext cx="31650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="" xmlns:a16="http://schemas.microsoft.com/office/drawing/2014/main" id="{174346EF-65BC-4D5E-83E0-DF3D8967C004}"/>
                </a:ext>
              </a:extLst>
            </p:cNvPr>
            <p:cNvCxnSpPr/>
            <p:nvPr/>
          </p:nvCxnSpPr>
          <p:spPr>
            <a:xfrm rot="2700000" flipH="1">
              <a:off x="4914931" y="387344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="" xmlns:a16="http://schemas.microsoft.com/office/drawing/2014/main" id="{AF247A35-BFBA-4E74-AADD-05BBE4DB0600}"/>
                </a:ext>
              </a:extLst>
            </p:cNvPr>
            <p:cNvCxnSpPr/>
            <p:nvPr/>
          </p:nvCxnSpPr>
          <p:spPr>
            <a:xfrm rot="2700000" flipH="1">
              <a:off x="4775813" y="358267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3" name="Straight Connector 392">
            <a:extLst>
              <a:ext uri="{FF2B5EF4-FFF2-40B4-BE49-F238E27FC236}">
                <a16:creationId xmlns="" xmlns:a16="http://schemas.microsoft.com/office/drawing/2014/main" id="{EE33DFE9-B336-47EF-A32D-ACEBF1ECDC4C}"/>
              </a:ext>
            </a:extLst>
          </p:cNvPr>
          <p:cNvCxnSpPr/>
          <p:nvPr/>
        </p:nvCxnSpPr>
        <p:spPr>
          <a:xfrm>
            <a:off x="7485575" y="3787792"/>
            <a:ext cx="10606" cy="126674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Straight Connector 393">
            <a:extLst>
              <a:ext uri="{FF2B5EF4-FFF2-40B4-BE49-F238E27FC236}">
                <a16:creationId xmlns="" xmlns:a16="http://schemas.microsoft.com/office/drawing/2014/main" id="{7957979C-226E-49C3-A2E6-F23D01830317}"/>
              </a:ext>
            </a:extLst>
          </p:cNvPr>
          <p:cNvCxnSpPr/>
          <p:nvPr/>
        </p:nvCxnSpPr>
        <p:spPr>
          <a:xfrm flipH="1" flipV="1">
            <a:off x="7495211" y="4751115"/>
            <a:ext cx="129704" cy="1646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5" name="Straight Connector 394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>
            <a:off x="8007640" y="4493149"/>
            <a:ext cx="0" cy="26055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6" name="Rectangle 395"/>
          <p:cNvSpPr/>
          <p:nvPr/>
        </p:nvSpPr>
        <p:spPr>
          <a:xfrm>
            <a:off x="4034822" y="3912057"/>
            <a:ext cx="740756" cy="1062116"/>
          </a:xfrm>
          <a:prstGeom prst="rect">
            <a:avLst/>
          </a:prstGeom>
          <a:noFill/>
          <a:ln w="3810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Rectangle 396"/>
          <p:cNvSpPr/>
          <p:nvPr/>
        </p:nvSpPr>
        <p:spPr>
          <a:xfrm>
            <a:off x="4916475" y="3913847"/>
            <a:ext cx="752584" cy="1062116"/>
          </a:xfrm>
          <a:prstGeom prst="rect">
            <a:avLst/>
          </a:prstGeom>
          <a:noFill/>
          <a:ln w="3810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8" name="Rectangle 397"/>
          <p:cNvSpPr/>
          <p:nvPr/>
        </p:nvSpPr>
        <p:spPr>
          <a:xfrm>
            <a:off x="7409040" y="3904882"/>
            <a:ext cx="758792" cy="1062116"/>
          </a:xfrm>
          <a:prstGeom prst="rect">
            <a:avLst/>
          </a:prstGeom>
          <a:noFill/>
          <a:ln w="3810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" name="TextBox 398"/>
          <p:cNvSpPr txBox="1"/>
          <p:nvPr/>
        </p:nvSpPr>
        <p:spPr>
          <a:xfrm>
            <a:off x="3379024" y="5070743"/>
            <a:ext cx="1390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Store bit ‘1’</a:t>
            </a:r>
            <a:endParaRPr lang="en-US" sz="2000"/>
          </a:p>
        </p:txBody>
      </p:sp>
      <p:sp>
        <p:nvSpPr>
          <p:cNvPr id="400" name="TextBox 399"/>
          <p:cNvSpPr txBox="1"/>
          <p:nvPr/>
        </p:nvSpPr>
        <p:spPr>
          <a:xfrm>
            <a:off x="5056312" y="5073692"/>
            <a:ext cx="1390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Store bit ‘0’</a:t>
            </a:r>
            <a:endParaRPr lang="en-US" sz="2000" dirty="0"/>
          </a:p>
        </p:txBody>
      </p:sp>
      <p:sp>
        <p:nvSpPr>
          <p:cNvPr id="401" name="TextBox 400"/>
          <p:cNvSpPr txBox="1"/>
          <p:nvPr/>
        </p:nvSpPr>
        <p:spPr>
          <a:xfrm>
            <a:off x="6856063" y="5050834"/>
            <a:ext cx="13925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Store bit ‘X’</a:t>
            </a:r>
          </a:p>
          <a:p>
            <a:pPr algn="ctr"/>
            <a:r>
              <a:rPr lang="en-US" sz="2000" dirty="0" smtClean="0"/>
              <a:t>(Wildcard)</a:t>
            </a:r>
          </a:p>
        </p:txBody>
      </p:sp>
      <p:sp>
        <p:nvSpPr>
          <p:cNvPr id="402" name="TextBox 401">
            <a:extLst>
              <a:ext uri="{FF2B5EF4-FFF2-40B4-BE49-F238E27FC236}">
                <a16:creationId xmlns="" xmlns:a16="http://schemas.microsoft.com/office/drawing/2014/main" id="{7A4937E9-4ADD-44B7-997E-5090EBB52126}"/>
              </a:ext>
            </a:extLst>
          </p:cNvPr>
          <p:cNvSpPr txBox="1"/>
          <p:nvPr/>
        </p:nvSpPr>
        <p:spPr>
          <a:xfrm>
            <a:off x="808647" y="1163102"/>
            <a:ext cx="6418167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Two adjacent cells are encoded to store one bit</a:t>
            </a:r>
          </a:p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Connection node detects the leakage current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3268102" y="3167492"/>
            <a:ext cx="1200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Search ‘1’</a:t>
            </a:r>
            <a:endParaRPr lang="en-US" sz="2000" dirty="0"/>
          </a:p>
        </p:txBody>
      </p:sp>
      <p:sp>
        <p:nvSpPr>
          <p:cNvPr id="149" name="TextBox 148"/>
          <p:cNvSpPr txBox="1"/>
          <p:nvPr/>
        </p:nvSpPr>
        <p:spPr>
          <a:xfrm>
            <a:off x="4937130" y="3170376"/>
            <a:ext cx="1200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Search ‘0’</a:t>
            </a:r>
            <a:endParaRPr lang="en-US" sz="2000" dirty="0"/>
          </a:p>
        </p:txBody>
      </p:sp>
      <p:sp>
        <p:nvSpPr>
          <p:cNvPr id="150" name="TextBox 149"/>
          <p:cNvSpPr txBox="1"/>
          <p:nvPr/>
        </p:nvSpPr>
        <p:spPr>
          <a:xfrm>
            <a:off x="6644831" y="3172087"/>
            <a:ext cx="1200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Search ‘1’</a:t>
            </a:r>
            <a:endParaRPr lang="en-US" sz="2000" dirty="0"/>
          </a:p>
        </p:txBody>
      </p:sp>
      <p:sp>
        <p:nvSpPr>
          <p:cNvPr id="151" name="TextBox 150"/>
          <p:cNvSpPr txBox="1"/>
          <p:nvPr/>
        </p:nvSpPr>
        <p:spPr>
          <a:xfrm>
            <a:off x="3964549" y="34360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3230696" y="34360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5603256" y="34553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4883126" y="344225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7362710" y="344214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6599370" y="34499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3480372" y="4104302"/>
            <a:ext cx="336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L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4192956" y="4101286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5083688" y="4098077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5888111" y="4089657"/>
            <a:ext cx="336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L</a:t>
            </a:r>
            <a:endParaRPr lang="en-US" sz="2800" b="1">
              <a:solidFill>
                <a:srgbClr val="C00000"/>
              </a:solidFill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6826144" y="4104713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7580030" y="4101192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H</a:t>
            </a:r>
          </a:p>
        </p:txBody>
      </p:sp>
      <p:cxnSp>
        <p:nvCxnSpPr>
          <p:cNvPr id="163" name="Curved Connector 162"/>
          <p:cNvCxnSpPr/>
          <p:nvPr/>
        </p:nvCxnSpPr>
        <p:spPr>
          <a:xfrm rot="5400000">
            <a:off x="7568406" y="4249242"/>
            <a:ext cx="349298" cy="283291"/>
          </a:xfrm>
          <a:prstGeom prst="curvedConnector3">
            <a:avLst>
              <a:gd name="adj1" fmla="val 85860"/>
            </a:avLst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Curved Connector 163"/>
          <p:cNvCxnSpPr/>
          <p:nvPr/>
        </p:nvCxnSpPr>
        <p:spPr>
          <a:xfrm rot="5400000">
            <a:off x="5059804" y="4216710"/>
            <a:ext cx="349298" cy="283291"/>
          </a:xfrm>
          <a:prstGeom prst="curvedConnector3">
            <a:avLst>
              <a:gd name="adj1" fmla="val 85860"/>
            </a:avLst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Curved Connector 164"/>
          <p:cNvCxnSpPr/>
          <p:nvPr/>
        </p:nvCxnSpPr>
        <p:spPr>
          <a:xfrm rot="5400000">
            <a:off x="4164245" y="4225274"/>
            <a:ext cx="349298" cy="283291"/>
          </a:xfrm>
          <a:prstGeom prst="curvedConnector3">
            <a:avLst>
              <a:gd name="adj1" fmla="val 85860"/>
            </a:avLst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>
            <a:off x="8310737" y="4257401"/>
            <a:ext cx="1674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 flipH="1">
            <a:off x="8465711" y="3875780"/>
            <a:ext cx="63701" cy="3941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H="1">
            <a:off x="8517063" y="3877868"/>
            <a:ext cx="1593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>
            <a:off x="8662343" y="3885347"/>
            <a:ext cx="184725" cy="1944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Box 173"/>
          <p:cNvSpPr txBox="1"/>
          <p:nvPr/>
        </p:nvSpPr>
        <p:spPr>
          <a:xfrm>
            <a:off x="8004797" y="3381551"/>
            <a:ext cx="863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M</a:t>
            </a:r>
            <a:r>
              <a:rPr lang="en-US" sz="2000" b="1" smtClean="0"/>
              <a:t>atch</a:t>
            </a:r>
            <a:endParaRPr lang="en-US" sz="2000" b="1" dirty="0"/>
          </a:p>
        </p:txBody>
      </p:sp>
      <p:sp>
        <p:nvSpPr>
          <p:cNvPr id="175" name="Rectangle 174"/>
          <p:cNvSpPr/>
          <p:nvPr/>
        </p:nvSpPr>
        <p:spPr>
          <a:xfrm>
            <a:off x="7845412" y="3381551"/>
            <a:ext cx="1160798" cy="4168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TextBox 168"/>
          <p:cNvSpPr txBox="1"/>
          <p:nvPr/>
        </p:nvSpPr>
        <p:spPr>
          <a:xfrm>
            <a:off x="4895904" y="5861561"/>
            <a:ext cx="2394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Turn </a:t>
            </a:r>
            <a:r>
              <a:rPr lang="en-US" sz="2800" b="1" smtClean="0">
                <a:solidFill>
                  <a:schemeClr val="accent6">
                    <a:lumMod val="50000"/>
                  </a:schemeClr>
                </a:solidFill>
              </a:rPr>
              <a:t>on diodes</a:t>
            </a:r>
            <a:endParaRPr lang="en-US" sz="2800" b="1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42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/>
      <p:bldP spid="159" grpId="0"/>
      <p:bldP spid="162" grpId="0"/>
      <p:bldP spid="174" grpId="0"/>
      <p:bldP spid="17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5854179" y="2526214"/>
            <a:ext cx="155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Logic Input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12651" y="425117"/>
            <a:ext cx="7817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a typeface="Times New Roman" charset="0"/>
                <a:cs typeface="Arial" panose="020B0604020202020204" pitchFamily="34" charset="0"/>
              </a:rPr>
              <a:t>Hardware 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Architecture </a:t>
            </a:r>
            <a:r>
              <a:rPr lang="mr-IN" sz="4000" dirty="0" smtClean="0">
                <a:ea typeface="Times New Roman" charset="0"/>
                <a:cs typeface="Arial" panose="020B0604020202020204" pitchFamily="34" charset="0"/>
              </a:rPr>
              <a:t>–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ea typeface="Times New Roman" charset="0"/>
                <a:cs typeface="Arial" panose="020B0604020202020204" pitchFamily="34" charset="0"/>
              </a:rPr>
              <a:t>Logic Mode</a:t>
            </a:r>
            <a:endParaRPr lang="en-US" sz="40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A4937E9-4ADD-44B7-997E-5090EBB52126}"/>
              </a:ext>
            </a:extLst>
          </p:cNvPr>
          <p:cNvSpPr txBox="1"/>
          <p:nvPr/>
        </p:nvSpPr>
        <p:spPr>
          <a:xfrm>
            <a:off x="808647" y="1163102"/>
            <a:ext cx="7587526" cy="9417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One </a:t>
            </a: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tile implements </a:t>
            </a: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a group of N-input Sum-of-Products</a:t>
            </a:r>
          </a:p>
          <a:p>
            <a:pPr marL="800100" lvl="1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endParaRPr lang="en-US" sz="22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1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74279" y="6356351"/>
            <a:ext cx="2057400" cy="365125"/>
          </a:xfrm>
        </p:spPr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sp>
        <p:nvSpPr>
          <p:cNvPr id="100" name="Rectangle 99"/>
          <p:cNvSpPr/>
          <p:nvPr/>
        </p:nvSpPr>
        <p:spPr>
          <a:xfrm>
            <a:off x="1362752" y="3503045"/>
            <a:ext cx="2134969" cy="21361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TextBox 143"/>
          <p:cNvSpPr txBox="1"/>
          <p:nvPr/>
        </p:nvSpPr>
        <p:spPr>
          <a:xfrm>
            <a:off x="1689517" y="2510884"/>
            <a:ext cx="155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Logic Input</a:t>
            </a:r>
            <a:endParaRPr lang="en-US" sz="2400" dirty="0"/>
          </a:p>
        </p:txBody>
      </p:sp>
      <p:sp>
        <p:nvSpPr>
          <p:cNvPr id="146" name="TextBox 145"/>
          <p:cNvSpPr txBox="1"/>
          <p:nvPr/>
        </p:nvSpPr>
        <p:spPr>
          <a:xfrm>
            <a:off x="4155298" y="4065612"/>
            <a:ext cx="10791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Logic</a:t>
            </a:r>
          </a:p>
          <a:p>
            <a:pPr algn="ctr"/>
            <a:r>
              <a:rPr lang="en-US" sz="2400" dirty="0" smtClean="0"/>
              <a:t>Output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1805894" y="5607908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One Tile</a:t>
            </a:r>
            <a:endParaRPr lang="en-US" sz="2400"/>
          </a:p>
        </p:txBody>
      </p:sp>
      <p:sp>
        <p:nvSpPr>
          <p:cNvPr id="41" name="TextBox 40"/>
          <p:cNvSpPr txBox="1"/>
          <p:nvPr/>
        </p:nvSpPr>
        <p:spPr>
          <a:xfrm>
            <a:off x="6208177" y="5708328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FPGA</a:t>
            </a:r>
            <a:endParaRPr lang="en-US" sz="2400" dirty="0"/>
          </a:p>
        </p:txBody>
      </p:sp>
      <p:sp>
        <p:nvSpPr>
          <p:cNvPr id="49" name="TextBox 48"/>
          <p:cNvSpPr txBox="1"/>
          <p:nvPr/>
        </p:nvSpPr>
        <p:spPr>
          <a:xfrm>
            <a:off x="7992107" y="3917045"/>
            <a:ext cx="10791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Logic</a:t>
            </a:r>
          </a:p>
          <a:p>
            <a:pPr algn="ctr"/>
            <a:r>
              <a:rPr lang="en-US" sz="2400" dirty="0" smtClean="0"/>
              <a:t>Output</a:t>
            </a:r>
            <a:endParaRPr lang="en-US" sz="2400" dirty="0"/>
          </a:p>
        </p:txBody>
      </p:sp>
      <p:sp>
        <p:nvSpPr>
          <p:cNvPr id="51" name="TextBox 50"/>
          <p:cNvSpPr txBox="1"/>
          <p:nvPr/>
        </p:nvSpPr>
        <p:spPr>
          <a:xfrm>
            <a:off x="1300833" y="3576991"/>
            <a:ext cx="2274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N-Input</a:t>
            </a:r>
          </a:p>
          <a:p>
            <a:pPr algn="ctr"/>
            <a:r>
              <a:rPr lang="en-US" sz="2400" dirty="0" smtClean="0"/>
              <a:t>M-Output</a:t>
            </a:r>
          </a:p>
          <a:p>
            <a:pPr algn="ctr"/>
            <a:r>
              <a:rPr lang="en-US" sz="2400" dirty="0" smtClean="0"/>
              <a:t>Sum-of-Products</a:t>
            </a:r>
          </a:p>
        </p:txBody>
      </p:sp>
      <p:sp>
        <p:nvSpPr>
          <p:cNvPr id="39" name="Down Arrow 38"/>
          <p:cNvSpPr/>
          <p:nvPr/>
        </p:nvSpPr>
        <p:spPr>
          <a:xfrm>
            <a:off x="2218391" y="3009522"/>
            <a:ext cx="477165" cy="425700"/>
          </a:xfrm>
          <a:prstGeom prst="downArrow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wn Arrow 39"/>
          <p:cNvSpPr/>
          <p:nvPr/>
        </p:nvSpPr>
        <p:spPr>
          <a:xfrm rot="16200000">
            <a:off x="3704814" y="4263324"/>
            <a:ext cx="477165" cy="425700"/>
          </a:xfrm>
          <a:prstGeom prst="downArrow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292759" y="4714757"/>
            <a:ext cx="2274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</a:rPr>
              <a:t>N &gt;&gt; 6</a:t>
            </a:r>
            <a:endParaRPr lang="en-US" sz="24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5926313" y="3494314"/>
            <a:ext cx="1420054" cy="399169"/>
            <a:chOff x="5881659" y="3473216"/>
            <a:chExt cx="1983783" cy="557166"/>
          </a:xfrm>
        </p:grpSpPr>
        <p:sp>
          <p:nvSpPr>
            <p:cNvPr id="60" name="Rectangle 59"/>
            <p:cNvSpPr/>
            <p:nvPr/>
          </p:nvSpPr>
          <p:spPr>
            <a:xfrm>
              <a:off x="5881659" y="3535881"/>
              <a:ext cx="1983783" cy="49450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940760" y="3473216"/>
              <a:ext cx="16594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/>
                <a:t>6-Input LUT</a:t>
              </a:r>
              <a:endParaRPr lang="en-US" sz="200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926312" y="3938378"/>
            <a:ext cx="1420054" cy="399169"/>
            <a:chOff x="5881659" y="3473216"/>
            <a:chExt cx="1983783" cy="557166"/>
          </a:xfrm>
        </p:grpSpPr>
        <p:sp>
          <p:nvSpPr>
            <p:cNvPr id="63" name="Rectangle 62"/>
            <p:cNvSpPr/>
            <p:nvPr/>
          </p:nvSpPr>
          <p:spPr>
            <a:xfrm>
              <a:off x="5881659" y="3535881"/>
              <a:ext cx="1983783" cy="49450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940760" y="3473216"/>
              <a:ext cx="16594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/>
                <a:t>6-Input LUT</a:t>
              </a:r>
              <a:endParaRPr lang="en-US" sz="200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926312" y="4371792"/>
            <a:ext cx="1420054" cy="399169"/>
            <a:chOff x="5881659" y="3473216"/>
            <a:chExt cx="1983783" cy="557166"/>
          </a:xfrm>
        </p:grpSpPr>
        <p:sp>
          <p:nvSpPr>
            <p:cNvPr id="66" name="Rectangle 65"/>
            <p:cNvSpPr/>
            <p:nvPr/>
          </p:nvSpPr>
          <p:spPr>
            <a:xfrm>
              <a:off x="5881659" y="3535881"/>
              <a:ext cx="1983783" cy="49450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940760" y="3473216"/>
              <a:ext cx="16594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/>
                <a:t>6-Input LUT</a:t>
              </a:r>
              <a:endParaRPr lang="en-US" sz="2000"/>
            </a:p>
          </p:txBody>
        </p:sp>
      </p:grpSp>
      <p:sp>
        <p:nvSpPr>
          <p:cNvPr id="68" name="Rectangle 67"/>
          <p:cNvSpPr/>
          <p:nvPr/>
        </p:nvSpPr>
        <p:spPr>
          <a:xfrm>
            <a:off x="5804423" y="3437884"/>
            <a:ext cx="1661745" cy="217002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628336" y="4904507"/>
            <a:ext cx="84877" cy="8487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6624871" y="5056907"/>
            <a:ext cx="84877" cy="8487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6631797" y="5209307"/>
            <a:ext cx="84877" cy="8487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Down Arrow 70"/>
          <p:cNvSpPr/>
          <p:nvPr/>
        </p:nvSpPr>
        <p:spPr>
          <a:xfrm>
            <a:off x="6393214" y="2954258"/>
            <a:ext cx="477165" cy="425700"/>
          </a:xfrm>
          <a:prstGeom prst="downArrow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Down Arrow 71"/>
          <p:cNvSpPr/>
          <p:nvPr/>
        </p:nvSpPr>
        <p:spPr>
          <a:xfrm rot="16200000">
            <a:off x="7584718" y="4119694"/>
            <a:ext cx="477165" cy="425700"/>
          </a:xfrm>
          <a:prstGeom prst="downArrow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5491337" y="5219834"/>
            <a:ext cx="2436821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F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ine-grained logic</a:t>
            </a:r>
          </a:p>
          <a:p>
            <a:pPr algn="ctr"/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implementation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102804" y="5152416"/>
            <a:ext cx="2764924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accent2">
                    <a:lumMod val="75000"/>
                  </a:schemeClr>
                </a:solidFill>
              </a:rPr>
              <a:t>Coarse-grained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logic</a:t>
            </a:r>
          </a:p>
          <a:p>
            <a:pPr algn="ctr"/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implementation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029961" y="1619858"/>
            <a:ext cx="3023393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Shallower Logic Depth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43099" y="2134997"/>
            <a:ext cx="2936253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Less Interconnections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75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1" grpId="0"/>
      <p:bldP spid="49" grpId="0"/>
      <p:bldP spid="68" grpId="0" animBg="1"/>
      <p:bldP spid="5" grpId="0" animBg="1"/>
      <p:bldP spid="69" grpId="0" animBg="1"/>
      <p:bldP spid="70" grpId="0" animBg="1"/>
      <p:bldP spid="71" grpId="0" animBg="1"/>
      <p:bldP spid="72" grpId="0" animBg="1"/>
      <p:bldP spid="43" grpId="0" animBg="1"/>
      <p:bldP spid="73" grpId="0" animBg="1"/>
      <p:bldP spid="74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2651" y="425117"/>
            <a:ext cx="7817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a typeface="Times New Roman" charset="0"/>
                <a:cs typeface="Arial" panose="020B0604020202020204" pitchFamily="34" charset="0"/>
              </a:rPr>
              <a:t>Hardware 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Architecture </a:t>
            </a:r>
            <a:r>
              <a:rPr lang="mr-IN" sz="4000" dirty="0" smtClean="0">
                <a:ea typeface="Times New Roman" charset="0"/>
                <a:cs typeface="Arial" panose="020B0604020202020204" pitchFamily="34" charset="0"/>
              </a:rPr>
              <a:t>–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ea typeface="Times New Roman" charset="0"/>
                <a:cs typeface="Arial" panose="020B0604020202020204" pitchFamily="34" charset="0"/>
              </a:rPr>
              <a:t>Logic Mode</a:t>
            </a:r>
            <a:endParaRPr lang="en-US" sz="40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A4937E9-4ADD-44B7-997E-5090EBB52126}"/>
              </a:ext>
            </a:extLst>
          </p:cNvPr>
          <p:cNvSpPr txBox="1"/>
          <p:nvPr/>
        </p:nvSpPr>
        <p:spPr>
          <a:xfrm>
            <a:off x="808647" y="1163102"/>
            <a:ext cx="758752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One tile implements a group of N-input Sum-of-Products</a:t>
            </a:r>
          </a:p>
          <a:p>
            <a:pPr marL="342900" lvl="1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Program </a:t>
            </a: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RRAM cells into LRS to connect logic </a:t>
            </a: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inputs</a:t>
            </a:r>
          </a:p>
          <a:p>
            <a:pPr marL="800100" lvl="1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endParaRPr lang="en-US" sz="22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1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74279" y="6356351"/>
            <a:ext cx="2057400" cy="365125"/>
          </a:xfrm>
        </p:spPr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100" name="Rectangle 99"/>
          <p:cNvSpPr/>
          <p:nvPr/>
        </p:nvSpPr>
        <p:spPr>
          <a:xfrm>
            <a:off x="1362752" y="3503045"/>
            <a:ext cx="2134969" cy="21361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74726" y="3485162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F = ABD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1805894" y="5607908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One Tile</a:t>
            </a:r>
            <a:endParaRPr lang="en-US" sz="2400"/>
          </a:p>
        </p:txBody>
      </p:sp>
      <p:sp>
        <p:nvSpPr>
          <p:cNvPr id="39" name="Rectangle 38"/>
          <p:cNvSpPr/>
          <p:nvPr/>
        </p:nvSpPr>
        <p:spPr>
          <a:xfrm>
            <a:off x="4096011" y="3453265"/>
            <a:ext cx="4910203" cy="2074700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>
            <a:off x="3638289" y="4001114"/>
            <a:ext cx="457722" cy="1526851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3638289" y="3453266"/>
            <a:ext cx="448682" cy="20190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="" xmlns:a16="http://schemas.microsoft.com/office/drawing/2014/main" id="{9CCA6DD3-9A38-458B-9F41-6FDA43B0E1BE}"/>
              </a:ext>
            </a:extLst>
          </p:cNvPr>
          <p:cNvCxnSpPr/>
          <p:nvPr/>
        </p:nvCxnSpPr>
        <p:spPr>
          <a:xfrm flipH="1">
            <a:off x="4201793" y="4339467"/>
            <a:ext cx="407430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8437AC65-D900-4236-8EC7-463CA55C2A8C}"/>
              </a:ext>
            </a:extLst>
          </p:cNvPr>
          <p:cNvCxnSpPr/>
          <p:nvPr/>
        </p:nvCxnSpPr>
        <p:spPr>
          <a:xfrm flipH="1" flipV="1">
            <a:off x="4841891" y="4339467"/>
            <a:ext cx="3041" cy="152734"/>
          </a:xfrm>
          <a:prstGeom prst="line">
            <a:avLst/>
          </a:prstGeom>
          <a:ln w="2222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/>
          <p:cNvGrpSpPr/>
          <p:nvPr/>
        </p:nvGrpSpPr>
        <p:grpSpPr>
          <a:xfrm rot="18714631">
            <a:off x="4707146" y="4474468"/>
            <a:ext cx="274606" cy="315760"/>
            <a:chOff x="5108528" y="3238469"/>
            <a:chExt cx="274606" cy="315760"/>
          </a:xfrm>
        </p:grpSpPr>
        <p:cxnSp>
          <p:nvCxnSpPr>
            <p:cNvPr id="56" name="Straight Connector 55">
              <a:extLst>
                <a:ext uri="{FF2B5EF4-FFF2-40B4-BE49-F238E27FC236}">
                  <a16:creationId xmlns="" xmlns:a16="http://schemas.microsoft.com/office/drawing/2014/main" id="{4B62145D-D1CC-4AF0-8C9C-7562E7082C61}"/>
                </a:ext>
              </a:extLst>
            </p:cNvPr>
            <p:cNvCxnSpPr/>
            <p:nvPr/>
          </p:nvCxnSpPr>
          <p:spPr>
            <a:xfrm rot="2700000" flipH="1" flipV="1">
              <a:off x="5326377" y="3321659"/>
              <a:ext cx="89392" cy="241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="" xmlns:a16="http://schemas.microsoft.com/office/drawing/2014/main" id="{A9D704D6-CBFA-4D2D-AF62-59B121238CA8}"/>
                </a:ext>
              </a:extLst>
            </p:cNvPr>
            <p:cNvCxnSpPr/>
            <p:nvPr/>
          </p:nvCxnSpPr>
          <p:spPr>
            <a:xfrm rot="2700000" flipV="1">
              <a:off x="5224331" y="3303738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="" xmlns:a16="http://schemas.microsoft.com/office/drawing/2014/main" id="{1FE6717D-366A-425C-8666-B01A84FE2B23}"/>
                </a:ext>
              </a:extLst>
            </p:cNvPr>
            <p:cNvCxnSpPr/>
            <p:nvPr/>
          </p:nvCxnSpPr>
          <p:spPr>
            <a:xfrm rot="2700000" flipH="1" flipV="1">
              <a:off x="5189895" y="3339518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="" xmlns:a16="http://schemas.microsoft.com/office/drawing/2014/main" id="{ACEB90A9-783C-4D90-90B1-21EAA863D961}"/>
                </a:ext>
              </a:extLst>
            </p:cNvPr>
            <p:cNvCxnSpPr/>
            <p:nvPr/>
          </p:nvCxnSpPr>
          <p:spPr>
            <a:xfrm rot="2700000" flipV="1">
              <a:off x="5156376" y="3373037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="" xmlns:a16="http://schemas.microsoft.com/office/drawing/2014/main" id="{79D815BA-C760-4ACA-856D-E5D49842A492}"/>
                </a:ext>
              </a:extLst>
            </p:cNvPr>
            <p:cNvCxnSpPr/>
            <p:nvPr/>
          </p:nvCxnSpPr>
          <p:spPr>
            <a:xfrm rot="2700000" flipH="1" flipV="1">
              <a:off x="5121831" y="3406239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E2D713BC-B18D-4AC5-A7E9-5FFD5751910E}"/>
                </a:ext>
              </a:extLst>
            </p:cNvPr>
            <p:cNvCxnSpPr/>
            <p:nvPr/>
          </p:nvCxnSpPr>
          <p:spPr>
            <a:xfrm rot="2700000" flipV="1">
              <a:off x="5088077" y="3440714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="" xmlns:a16="http://schemas.microsoft.com/office/drawing/2014/main" id="{1BFD5058-17D2-46B4-BE5A-B50801BDB209}"/>
                </a:ext>
              </a:extLst>
            </p:cNvPr>
            <p:cNvCxnSpPr/>
            <p:nvPr/>
          </p:nvCxnSpPr>
          <p:spPr>
            <a:xfrm rot="2700000" flipH="1" flipV="1">
              <a:off x="5075894" y="3449766"/>
              <a:ext cx="89392" cy="241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" name="Straight Connector 62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 flipV="1">
            <a:off x="4713742" y="5017728"/>
            <a:ext cx="133531" cy="289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/>
          <p:cNvGrpSpPr/>
          <p:nvPr/>
        </p:nvGrpSpPr>
        <p:grpSpPr>
          <a:xfrm rot="2700000">
            <a:off x="4482172" y="4895287"/>
            <a:ext cx="218589" cy="248174"/>
            <a:chOff x="4673245" y="3590740"/>
            <a:chExt cx="351260" cy="398802"/>
          </a:xfrm>
        </p:grpSpPr>
        <p:sp>
          <p:nvSpPr>
            <p:cNvPr id="65" name="Triangle 21">
              <a:extLst>
                <a:ext uri="{FF2B5EF4-FFF2-40B4-BE49-F238E27FC236}">
                  <a16:creationId xmlns="" xmlns:a16="http://schemas.microsoft.com/office/drawing/2014/main" id="{37D515D3-8E65-445A-97F7-B80B564E03B2}"/>
                </a:ext>
              </a:extLst>
            </p:cNvPr>
            <p:cNvSpPr/>
            <p:nvPr/>
          </p:nvSpPr>
          <p:spPr>
            <a:xfrm rot="13500000">
              <a:off x="4808150" y="3614512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6" name="Triangle 369">
              <a:extLst>
                <a:ext uri="{FF2B5EF4-FFF2-40B4-BE49-F238E27FC236}">
                  <a16:creationId xmlns="" xmlns:a16="http://schemas.microsoft.com/office/drawing/2014/main" id="{3448F030-7119-4114-820F-1CBD45CC8040}"/>
                </a:ext>
              </a:extLst>
            </p:cNvPr>
            <p:cNvSpPr/>
            <p:nvPr/>
          </p:nvSpPr>
          <p:spPr>
            <a:xfrm rot="2700000">
              <a:off x="4649473" y="3773187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="" xmlns:a16="http://schemas.microsoft.com/office/drawing/2014/main" id="{6A9CCD6B-F7BD-4D27-ABD8-78A0F8BC40A5}"/>
                </a:ext>
              </a:extLst>
            </p:cNvPr>
            <p:cNvCxnSpPr/>
            <p:nvPr/>
          </p:nvCxnSpPr>
          <p:spPr>
            <a:xfrm rot="2700000">
              <a:off x="4689591" y="3787431"/>
              <a:ext cx="31650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="" xmlns:a16="http://schemas.microsoft.com/office/drawing/2014/main" id="{174346EF-65BC-4D5E-83E0-DF3D8967C004}"/>
                </a:ext>
              </a:extLst>
            </p:cNvPr>
            <p:cNvCxnSpPr/>
            <p:nvPr/>
          </p:nvCxnSpPr>
          <p:spPr>
            <a:xfrm rot="2700000" flipH="1">
              <a:off x="4914931" y="387344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="" xmlns:a16="http://schemas.microsoft.com/office/drawing/2014/main" id="{AF247A35-BFBA-4E74-AADD-05BBE4DB0600}"/>
                </a:ext>
              </a:extLst>
            </p:cNvPr>
            <p:cNvCxnSpPr/>
            <p:nvPr/>
          </p:nvCxnSpPr>
          <p:spPr>
            <a:xfrm rot="2700000" flipH="1">
              <a:off x="4775813" y="358267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EE33DFE9-B336-47EF-A32D-ACEBF1ECDC4C}"/>
              </a:ext>
            </a:extLst>
          </p:cNvPr>
          <p:cNvCxnSpPr/>
          <p:nvPr/>
        </p:nvCxnSpPr>
        <p:spPr>
          <a:xfrm>
            <a:off x="4322383" y="4054405"/>
            <a:ext cx="10606" cy="126674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="" xmlns:a16="http://schemas.microsoft.com/office/drawing/2014/main" id="{7957979C-226E-49C3-A2E6-F23D01830317}"/>
              </a:ext>
            </a:extLst>
          </p:cNvPr>
          <p:cNvCxnSpPr/>
          <p:nvPr/>
        </p:nvCxnSpPr>
        <p:spPr>
          <a:xfrm flipH="1" flipV="1">
            <a:off x="4332019" y="5017728"/>
            <a:ext cx="129704" cy="1646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>
            <a:off x="4844448" y="4759762"/>
            <a:ext cx="0" cy="26055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="" xmlns:a16="http://schemas.microsoft.com/office/drawing/2014/main" id="{8437AC65-D900-4236-8EC7-463CA55C2A8C}"/>
              </a:ext>
            </a:extLst>
          </p:cNvPr>
          <p:cNvCxnSpPr/>
          <p:nvPr/>
        </p:nvCxnSpPr>
        <p:spPr>
          <a:xfrm flipH="1" flipV="1">
            <a:off x="5672281" y="4341394"/>
            <a:ext cx="3041" cy="152734"/>
          </a:xfrm>
          <a:prstGeom prst="line">
            <a:avLst/>
          </a:prstGeom>
          <a:ln w="2222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/>
          <p:cNvGrpSpPr/>
          <p:nvPr/>
        </p:nvGrpSpPr>
        <p:grpSpPr>
          <a:xfrm rot="18714631">
            <a:off x="5537536" y="4476395"/>
            <a:ext cx="274606" cy="315760"/>
            <a:chOff x="5108528" y="3238469"/>
            <a:chExt cx="274606" cy="315760"/>
          </a:xfrm>
        </p:grpSpPr>
        <p:cxnSp>
          <p:nvCxnSpPr>
            <p:cNvPr id="75" name="Straight Connector 74">
              <a:extLst>
                <a:ext uri="{FF2B5EF4-FFF2-40B4-BE49-F238E27FC236}">
                  <a16:creationId xmlns="" xmlns:a16="http://schemas.microsoft.com/office/drawing/2014/main" id="{4B62145D-D1CC-4AF0-8C9C-7562E7082C61}"/>
                </a:ext>
              </a:extLst>
            </p:cNvPr>
            <p:cNvCxnSpPr/>
            <p:nvPr/>
          </p:nvCxnSpPr>
          <p:spPr>
            <a:xfrm rot="2700000" flipH="1" flipV="1">
              <a:off x="5326377" y="3321659"/>
              <a:ext cx="89392" cy="241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="" xmlns:a16="http://schemas.microsoft.com/office/drawing/2014/main" id="{A9D704D6-CBFA-4D2D-AF62-59B121238CA8}"/>
                </a:ext>
              </a:extLst>
            </p:cNvPr>
            <p:cNvCxnSpPr/>
            <p:nvPr/>
          </p:nvCxnSpPr>
          <p:spPr>
            <a:xfrm rot="2700000" flipV="1">
              <a:off x="5224331" y="3303738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="" xmlns:a16="http://schemas.microsoft.com/office/drawing/2014/main" id="{1FE6717D-366A-425C-8666-B01A84FE2B23}"/>
                </a:ext>
              </a:extLst>
            </p:cNvPr>
            <p:cNvCxnSpPr/>
            <p:nvPr/>
          </p:nvCxnSpPr>
          <p:spPr>
            <a:xfrm rot="2700000" flipH="1" flipV="1">
              <a:off x="5189895" y="3339518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="" xmlns:a16="http://schemas.microsoft.com/office/drawing/2014/main" id="{ACEB90A9-783C-4D90-90B1-21EAA863D961}"/>
                </a:ext>
              </a:extLst>
            </p:cNvPr>
            <p:cNvCxnSpPr/>
            <p:nvPr/>
          </p:nvCxnSpPr>
          <p:spPr>
            <a:xfrm rot="2700000" flipV="1">
              <a:off x="5156376" y="3373037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="" xmlns:a16="http://schemas.microsoft.com/office/drawing/2014/main" id="{79D815BA-C760-4ACA-856D-E5D49842A492}"/>
                </a:ext>
              </a:extLst>
            </p:cNvPr>
            <p:cNvCxnSpPr/>
            <p:nvPr/>
          </p:nvCxnSpPr>
          <p:spPr>
            <a:xfrm rot="2700000" flipH="1" flipV="1">
              <a:off x="5121831" y="3406239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="" xmlns:a16="http://schemas.microsoft.com/office/drawing/2014/main" id="{E2D713BC-B18D-4AC5-A7E9-5FFD5751910E}"/>
                </a:ext>
              </a:extLst>
            </p:cNvPr>
            <p:cNvCxnSpPr/>
            <p:nvPr/>
          </p:nvCxnSpPr>
          <p:spPr>
            <a:xfrm rot="2700000" flipV="1">
              <a:off x="5088077" y="3440714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="" xmlns:a16="http://schemas.microsoft.com/office/drawing/2014/main" id="{1BFD5058-17D2-46B4-BE5A-B50801BDB209}"/>
                </a:ext>
              </a:extLst>
            </p:cNvPr>
            <p:cNvCxnSpPr/>
            <p:nvPr/>
          </p:nvCxnSpPr>
          <p:spPr>
            <a:xfrm rot="2700000" flipH="1" flipV="1">
              <a:off x="5075894" y="3449766"/>
              <a:ext cx="89392" cy="241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2" name="Straight Connector 81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 flipV="1">
            <a:off x="5544132" y="5019655"/>
            <a:ext cx="133531" cy="289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/>
          <p:cNvGrpSpPr/>
          <p:nvPr/>
        </p:nvGrpSpPr>
        <p:grpSpPr>
          <a:xfrm rot="2700000">
            <a:off x="5312562" y="4897214"/>
            <a:ext cx="218589" cy="248174"/>
            <a:chOff x="4673245" y="3590740"/>
            <a:chExt cx="351260" cy="398802"/>
          </a:xfrm>
        </p:grpSpPr>
        <p:sp>
          <p:nvSpPr>
            <p:cNvPr id="84" name="Triangle 21">
              <a:extLst>
                <a:ext uri="{FF2B5EF4-FFF2-40B4-BE49-F238E27FC236}">
                  <a16:creationId xmlns="" xmlns:a16="http://schemas.microsoft.com/office/drawing/2014/main" id="{37D515D3-8E65-445A-97F7-B80B564E03B2}"/>
                </a:ext>
              </a:extLst>
            </p:cNvPr>
            <p:cNvSpPr/>
            <p:nvPr/>
          </p:nvSpPr>
          <p:spPr>
            <a:xfrm rot="13500000">
              <a:off x="4808150" y="3614512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85" name="Triangle 369">
              <a:extLst>
                <a:ext uri="{FF2B5EF4-FFF2-40B4-BE49-F238E27FC236}">
                  <a16:creationId xmlns="" xmlns:a16="http://schemas.microsoft.com/office/drawing/2014/main" id="{3448F030-7119-4114-820F-1CBD45CC8040}"/>
                </a:ext>
              </a:extLst>
            </p:cNvPr>
            <p:cNvSpPr/>
            <p:nvPr/>
          </p:nvSpPr>
          <p:spPr>
            <a:xfrm rot="2700000">
              <a:off x="4649473" y="3773187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="" xmlns:a16="http://schemas.microsoft.com/office/drawing/2014/main" id="{6A9CCD6B-F7BD-4D27-ABD8-78A0F8BC40A5}"/>
                </a:ext>
              </a:extLst>
            </p:cNvPr>
            <p:cNvCxnSpPr/>
            <p:nvPr/>
          </p:nvCxnSpPr>
          <p:spPr>
            <a:xfrm rot="2700000">
              <a:off x="4689591" y="3787431"/>
              <a:ext cx="31650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="" xmlns:a16="http://schemas.microsoft.com/office/drawing/2014/main" id="{174346EF-65BC-4D5E-83E0-DF3D8967C004}"/>
                </a:ext>
              </a:extLst>
            </p:cNvPr>
            <p:cNvCxnSpPr/>
            <p:nvPr/>
          </p:nvCxnSpPr>
          <p:spPr>
            <a:xfrm rot="2700000" flipH="1">
              <a:off x="4914931" y="387344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="" xmlns:a16="http://schemas.microsoft.com/office/drawing/2014/main" id="{AF247A35-BFBA-4E74-AADD-05BBE4DB0600}"/>
                </a:ext>
              </a:extLst>
            </p:cNvPr>
            <p:cNvCxnSpPr/>
            <p:nvPr/>
          </p:nvCxnSpPr>
          <p:spPr>
            <a:xfrm rot="2700000" flipH="1">
              <a:off x="4775813" y="358267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9" name="Straight Connector 88">
            <a:extLst>
              <a:ext uri="{FF2B5EF4-FFF2-40B4-BE49-F238E27FC236}">
                <a16:creationId xmlns="" xmlns:a16="http://schemas.microsoft.com/office/drawing/2014/main" id="{EE33DFE9-B336-47EF-A32D-ACEBF1ECDC4C}"/>
              </a:ext>
            </a:extLst>
          </p:cNvPr>
          <p:cNvCxnSpPr/>
          <p:nvPr/>
        </p:nvCxnSpPr>
        <p:spPr>
          <a:xfrm>
            <a:off x="5152773" y="4056332"/>
            <a:ext cx="10606" cy="126674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="" xmlns:a16="http://schemas.microsoft.com/office/drawing/2014/main" id="{7957979C-226E-49C3-A2E6-F23D01830317}"/>
              </a:ext>
            </a:extLst>
          </p:cNvPr>
          <p:cNvCxnSpPr/>
          <p:nvPr/>
        </p:nvCxnSpPr>
        <p:spPr>
          <a:xfrm flipH="1" flipV="1">
            <a:off x="5162409" y="5019655"/>
            <a:ext cx="129704" cy="1646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>
            <a:off x="5674838" y="4761689"/>
            <a:ext cx="0" cy="26055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="" xmlns:a16="http://schemas.microsoft.com/office/drawing/2014/main" id="{8437AC65-D900-4236-8EC7-463CA55C2A8C}"/>
              </a:ext>
            </a:extLst>
          </p:cNvPr>
          <p:cNvCxnSpPr/>
          <p:nvPr/>
        </p:nvCxnSpPr>
        <p:spPr>
          <a:xfrm flipH="1" flipV="1">
            <a:off x="6577175" y="4343321"/>
            <a:ext cx="3041" cy="152734"/>
          </a:xfrm>
          <a:prstGeom prst="line">
            <a:avLst/>
          </a:prstGeom>
          <a:ln w="2222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 92"/>
          <p:cNvGrpSpPr/>
          <p:nvPr/>
        </p:nvGrpSpPr>
        <p:grpSpPr>
          <a:xfrm rot="18714631">
            <a:off x="6442430" y="4478322"/>
            <a:ext cx="274606" cy="315761"/>
            <a:chOff x="5108528" y="3238469"/>
            <a:chExt cx="274606" cy="315760"/>
          </a:xfrm>
        </p:grpSpPr>
        <p:cxnSp>
          <p:nvCxnSpPr>
            <p:cNvPr id="94" name="Straight Connector 93">
              <a:extLst>
                <a:ext uri="{FF2B5EF4-FFF2-40B4-BE49-F238E27FC236}">
                  <a16:creationId xmlns="" xmlns:a16="http://schemas.microsoft.com/office/drawing/2014/main" id="{4B62145D-D1CC-4AF0-8C9C-7562E7082C61}"/>
                </a:ext>
              </a:extLst>
            </p:cNvPr>
            <p:cNvCxnSpPr/>
            <p:nvPr/>
          </p:nvCxnSpPr>
          <p:spPr>
            <a:xfrm rot="2700000" flipH="1" flipV="1">
              <a:off x="5326377" y="3321659"/>
              <a:ext cx="89392" cy="241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="" xmlns:a16="http://schemas.microsoft.com/office/drawing/2014/main" id="{A9D704D6-CBFA-4D2D-AF62-59B121238CA8}"/>
                </a:ext>
              </a:extLst>
            </p:cNvPr>
            <p:cNvCxnSpPr/>
            <p:nvPr/>
          </p:nvCxnSpPr>
          <p:spPr>
            <a:xfrm rot="2700000" flipV="1">
              <a:off x="5224331" y="3303738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="" xmlns:a16="http://schemas.microsoft.com/office/drawing/2014/main" id="{1FE6717D-366A-425C-8666-B01A84FE2B23}"/>
                </a:ext>
              </a:extLst>
            </p:cNvPr>
            <p:cNvCxnSpPr/>
            <p:nvPr/>
          </p:nvCxnSpPr>
          <p:spPr>
            <a:xfrm rot="2700000" flipH="1" flipV="1">
              <a:off x="5189895" y="3339518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="" xmlns:a16="http://schemas.microsoft.com/office/drawing/2014/main" id="{ACEB90A9-783C-4D90-90B1-21EAA863D961}"/>
                </a:ext>
              </a:extLst>
            </p:cNvPr>
            <p:cNvCxnSpPr/>
            <p:nvPr/>
          </p:nvCxnSpPr>
          <p:spPr>
            <a:xfrm rot="2700000" flipV="1">
              <a:off x="5156376" y="3373037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="" xmlns:a16="http://schemas.microsoft.com/office/drawing/2014/main" id="{79D815BA-C760-4ACA-856D-E5D49842A492}"/>
                </a:ext>
              </a:extLst>
            </p:cNvPr>
            <p:cNvCxnSpPr/>
            <p:nvPr/>
          </p:nvCxnSpPr>
          <p:spPr>
            <a:xfrm rot="2700000" flipH="1" flipV="1">
              <a:off x="5121831" y="3406239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="" xmlns:a16="http://schemas.microsoft.com/office/drawing/2014/main" id="{E2D713BC-B18D-4AC5-A7E9-5FFD5751910E}"/>
                </a:ext>
              </a:extLst>
            </p:cNvPr>
            <p:cNvCxnSpPr/>
            <p:nvPr/>
          </p:nvCxnSpPr>
          <p:spPr>
            <a:xfrm rot="2700000" flipV="1">
              <a:off x="5088077" y="3440714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="" xmlns:a16="http://schemas.microsoft.com/office/drawing/2014/main" id="{1BFD5058-17D2-46B4-BE5A-B50801BDB209}"/>
                </a:ext>
              </a:extLst>
            </p:cNvPr>
            <p:cNvCxnSpPr/>
            <p:nvPr/>
          </p:nvCxnSpPr>
          <p:spPr>
            <a:xfrm rot="2700000" flipH="1" flipV="1">
              <a:off x="5075894" y="3449766"/>
              <a:ext cx="89392" cy="241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3" name="Straight Connector 102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 flipV="1">
            <a:off x="6449026" y="5021582"/>
            <a:ext cx="133531" cy="289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/>
          <p:cNvGrpSpPr/>
          <p:nvPr/>
        </p:nvGrpSpPr>
        <p:grpSpPr>
          <a:xfrm rot="2700000">
            <a:off x="6217456" y="4899141"/>
            <a:ext cx="218589" cy="248174"/>
            <a:chOff x="4673245" y="3590740"/>
            <a:chExt cx="351260" cy="398802"/>
          </a:xfrm>
        </p:grpSpPr>
        <p:sp>
          <p:nvSpPr>
            <p:cNvPr id="105" name="Triangle 21">
              <a:extLst>
                <a:ext uri="{FF2B5EF4-FFF2-40B4-BE49-F238E27FC236}">
                  <a16:creationId xmlns="" xmlns:a16="http://schemas.microsoft.com/office/drawing/2014/main" id="{37D515D3-8E65-445A-97F7-B80B564E03B2}"/>
                </a:ext>
              </a:extLst>
            </p:cNvPr>
            <p:cNvSpPr/>
            <p:nvPr/>
          </p:nvSpPr>
          <p:spPr>
            <a:xfrm rot="13500000">
              <a:off x="4808150" y="3614512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06" name="Triangle 369">
              <a:extLst>
                <a:ext uri="{FF2B5EF4-FFF2-40B4-BE49-F238E27FC236}">
                  <a16:creationId xmlns="" xmlns:a16="http://schemas.microsoft.com/office/drawing/2014/main" id="{3448F030-7119-4114-820F-1CBD45CC8040}"/>
                </a:ext>
              </a:extLst>
            </p:cNvPr>
            <p:cNvSpPr/>
            <p:nvPr/>
          </p:nvSpPr>
          <p:spPr>
            <a:xfrm rot="2700000">
              <a:off x="4649473" y="3773187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107" name="Straight Connector 106">
              <a:extLst>
                <a:ext uri="{FF2B5EF4-FFF2-40B4-BE49-F238E27FC236}">
                  <a16:creationId xmlns="" xmlns:a16="http://schemas.microsoft.com/office/drawing/2014/main" id="{6A9CCD6B-F7BD-4D27-ABD8-78A0F8BC40A5}"/>
                </a:ext>
              </a:extLst>
            </p:cNvPr>
            <p:cNvCxnSpPr/>
            <p:nvPr/>
          </p:nvCxnSpPr>
          <p:spPr>
            <a:xfrm rot="2700000">
              <a:off x="4689591" y="3787431"/>
              <a:ext cx="31650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="" xmlns:a16="http://schemas.microsoft.com/office/drawing/2014/main" id="{174346EF-65BC-4D5E-83E0-DF3D8967C004}"/>
                </a:ext>
              </a:extLst>
            </p:cNvPr>
            <p:cNvCxnSpPr/>
            <p:nvPr/>
          </p:nvCxnSpPr>
          <p:spPr>
            <a:xfrm rot="2700000" flipH="1">
              <a:off x="4914931" y="387344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="" xmlns:a16="http://schemas.microsoft.com/office/drawing/2014/main" id="{AF247A35-BFBA-4E74-AADD-05BBE4DB0600}"/>
                </a:ext>
              </a:extLst>
            </p:cNvPr>
            <p:cNvCxnSpPr/>
            <p:nvPr/>
          </p:nvCxnSpPr>
          <p:spPr>
            <a:xfrm rot="2700000" flipH="1">
              <a:off x="4775813" y="358267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1" name="Straight Connector 110">
            <a:extLst>
              <a:ext uri="{FF2B5EF4-FFF2-40B4-BE49-F238E27FC236}">
                <a16:creationId xmlns="" xmlns:a16="http://schemas.microsoft.com/office/drawing/2014/main" id="{EE33DFE9-B336-47EF-A32D-ACEBF1ECDC4C}"/>
              </a:ext>
            </a:extLst>
          </p:cNvPr>
          <p:cNvCxnSpPr/>
          <p:nvPr/>
        </p:nvCxnSpPr>
        <p:spPr>
          <a:xfrm>
            <a:off x="6057667" y="4058259"/>
            <a:ext cx="10606" cy="126674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="" xmlns:a16="http://schemas.microsoft.com/office/drawing/2014/main" id="{7957979C-226E-49C3-A2E6-F23D01830317}"/>
              </a:ext>
            </a:extLst>
          </p:cNvPr>
          <p:cNvCxnSpPr/>
          <p:nvPr/>
        </p:nvCxnSpPr>
        <p:spPr>
          <a:xfrm flipH="1" flipV="1">
            <a:off x="6067303" y="5021582"/>
            <a:ext cx="129704" cy="1646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>
            <a:off x="6579732" y="4763616"/>
            <a:ext cx="0" cy="26055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="" xmlns:a16="http://schemas.microsoft.com/office/drawing/2014/main" id="{8437AC65-D900-4236-8EC7-463CA55C2A8C}"/>
              </a:ext>
            </a:extLst>
          </p:cNvPr>
          <p:cNvCxnSpPr/>
          <p:nvPr/>
        </p:nvCxnSpPr>
        <p:spPr>
          <a:xfrm flipH="1" flipV="1">
            <a:off x="7392126" y="4352971"/>
            <a:ext cx="3041" cy="152734"/>
          </a:xfrm>
          <a:prstGeom prst="line">
            <a:avLst/>
          </a:prstGeom>
          <a:ln w="2222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Group 114"/>
          <p:cNvGrpSpPr/>
          <p:nvPr/>
        </p:nvGrpSpPr>
        <p:grpSpPr>
          <a:xfrm rot="18714631">
            <a:off x="7257381" y="4487972"/>
            <a:ext cx="274606" cy="315760"/>
            <a:chOff x="5108528" y="3238469"/>
            <a:chExt cx="274606" cy="315760"/>
          </a:xfrm>
        </p:grpSpPr>
        <p:cxnSp>
          <p:nvCxnSpPr>
            <p:cNvPr id="116" name="Straight Connector 115">
              <a:extLst>
                <a:ext uri="{FF2B5EF4-FFF2-40B4-BE49-F238E27FC236}">
                  <a16:creationId xmlns="" xmlns:a16="http://schemas.microsoft.com/office/drawing/2014/main" id="{4B62145D-D1CC-4AF0-8C9C-7562E7082C61}"/>
                </a:ext>
              </a:extLst>
            </p:cNvPr>
            <p:cNvCxnSpPr/>
            <p:nvPr/>
          </p:nvCxnSpPr>
          <p:spPr>
            <a:xfrm rot="2700000" flipH="1" flipV="1">
              <a:off x="5326377" y="3321659"/>
              <a:ext cx="89392" cy="241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="" xmlns:a16="http://schemas.microsoft.com/office/drawing/2014/main" id="{A9D704D6-CBFA-4D2D-AF62-59B121238CA8}"/>
                </a:ext>
              </a:extLst>
            </p:cNvPr>
            <p:cNvCxnSpPr/>
            <p:nvPr/>
          </p:nvCxnSpPr>
          <p:spPr>
            <a:xfrm rot="2700000" flipV="1">
              <a:off x="5224331" y="3303738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="" xmlns:a16="http://schemas.microsoft.com/office/drawing/2014/main" id="{1FE6717D-366A-425C-8666-B01A84FE2B23}"/>
                </a:ext>
              </a:extLst>
            </p:cNvPr>
            <p:cNvCxnSpPr/>
            <p:nvPr/>
          </p:nvCxnSpPr>
          <p:spPr>
            <a:xfrm rot="2700000" flipH="1" flipV="1">
              <a:off x="5189895" y="3339518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="" xmlns:a16="http://schemas.microsoft.com/office/drawing/2014/main" id="{ACEB90A9-783C-4D90-90B1-21EAA863D961}"/>
                </a:ext>
              </a:extLst>
            </p:cNvPr>
            <p:cNvCxnSpPr/>
            <p:nvPr/>
          </p:nvCxnSpPr>
          <p:spPr>
            <a:xfrm rot="2700000" flipV="1">
              <a:off x="5156376" y="3373037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="" xmlns:a16="http://schemas.microsoft.com/office/drawing/2014/main" id="{79D815BA-C760-4ACA-856D-E5D49842A492}"/>
                </a:ext>
              </a:extLst>
            </p:cNvPr>
            <p:cNvCxnSpPr/>
            <p:nvPr/>
          </p:nvCxnSpPr>
          <p:spPr>
            <a:xfrm rot="2700000" flipH="1" flipV="1">
              <a:off x="5121831" y="3406239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="" xmlns:a16="http://schemas.microsoft.com/office/drawing/2014/main" id="{E2D713BC-B18D-4AC5-A7E9-5FFD5751910E}"/>
                </a:ext>
              </a:extLst>
            </p:cNvPr>
            <p:cNvCxnSpPr/>
            <p:nvPr/>
          </p:nvCxnSpPr>
          <p:spPr>
            <a:xfrm rot="2700000" flipV="1">
              <a:off x="5088077" y="3440714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="" xmlns:a16="http://schemas.microsoft.com/office/drawing/2014/main" id="{1BFD5058-17D2-46B4-BE5A-B50801BDB209}"/>
                </a:ext>
              </a:extLst>
            </p:cNvPr>
            <p:cNvCxnSpPr/>
            <p:nvPr/>
          </p:nvCxnSpPr>
          <p:spPr>
            <a:xfrm rot="2700000" flipH="1" flipV="1">
              <a:off x="5075894" y="3449766"/>
              <a:ext cx="89392" cy="241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3" name="Straight Connector 122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 flipV="1">
            <a:off x="7263977" y="5031232"/>
            <a:ext cx="133531" cy="289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Group 123"/>
          <p:cNvGrpSpPr/>
          <p:nvPr/>
        </p:nvGrpSpPr>
        <p:grpSpPr>
          <a:xfrm rot="2700000">
            <a:off x="7032407" y="4908791"/>
            <a:ext cx="218589" cy="248174"/>
            <a:chOff x="4673245" y="3590740"/>
            <a:chExt cx="351260" cy="398802"/>
          </a:xfrm>
        </p:grpSpPr>
        <p:sp>
          <p:nvSpPr>
            <p:cNvPr id="125" name="Triangle 21">
              <a:extLst>
                <a:ext uri="{FF2B5EF4-FFF2-40B4-BE49-F238E27FC236}">
                  <a16:creationId xmlns="" xmlns:a16="http://schemas.microsoft.com/office/drawing/2014/main" id="{37D515D3-8E65-445A-97F7-B80B564E03B2}"/>
                </a:ext>
              </a:extLst>
            </p:cNvPr>
            <p:cNvSpPr/>
            <p:nvPr/>
          </p:nvSpPr>
          <p:spPr>
            <a:xfrm rot="13500000">
              <a:off x="4808150" y="3614512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26" name="Triangle 369">
              <a:extLst>
                <a:ext uri="{FF2B5EF4-FFF2-40B4-BE49-F238E27FC236}">
                  <a16:creationId xmlns="" xmlns:a16="http://schemas.microsoft.com/office/drawing/2014/main" id="{3448F030-7119-4114-820F-1CBD45CC8040}"/>
                </a:ext>
              </a:extLst>
            </p:cNvPr>
            <p:cNvSpPr/>
            <p:nvPr/>
          </p:nvSpPr>
          <p:spPr>
            <a:xfrm rot="2700000">
              <a:off x="4649473" y="3773187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127" name="Straight Connector 126">
              <a:extLst>
                <a:ext uri="{FF2B5EF4-FFF2-40B4-BE49-F238E27FC236}">
                  <a16:creationId xmlns="" xmlns:a16="http://schemas.microsoft.com/office/drawing/2014/main" id="{6A9CCD6B-F7BD-4D27-ABD8-78A0F8BC40A5}"/>
                </a:ext>
              </a:extLst>
            </p:cNvPr>
            <p:cNvCxnSpPr/>
            <p:nvPr/>
          </p:nvCxnSpPr>
          <p:spPr>
            <a:xfrm rot="2700000">
              <a:off x="4689591" y="3787431"/>
              <a:ext cx="31650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="" xmlns:a16="http://schemas.microsoft.com/office/drawing/2014/main" id="{174346EF-65BC-4D5E-83E0-DF3D8967C004}"/>
                </a:ext>
              </a:extLst>
            </p:cNvPr>
            <p:cNvCxnSpPr/>
            <p:nvPr/>
          </p:nvCxnSpPr>
          <p:spPr>
            <a:xfrm rot="2700000" flipH="1">
              <a:off x="4914931" y="387344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="" xmlns:a16="http://schemas.microsoft.com/office/drawing/2014/main" id="{AF247A35-BFBA-4E74-AADD-05BBE4DB0600}"/>
                </a:ext>
              </a:extLst>
            </p:cNvPr>
            <p:cNvCxnSpPr/>
            <p:nvPr/>
          </p:nvCxnSpPr>
          <p:spPr>
            <a:xfrm rot="2700000" flipH="1">
              <a:off x="4775813" y="358267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0" name="Straight Connector 129">
            <a:extLst>
              <a:ext uri="{FF2B5EF4-FFF2-40B4-BE49-F238E27FC236}">
                <a16:creationId xmlns="" xmlns:a16="http://schemas.microsoft.com/office/drawing/2014/main" id="{EE33DFE9-B336-47EF-A32D-ACEBF1ECDC4C}"/>
              </a:ext>
            </a:extLst>
          </p:cNvPr>
          <p:cNvCxnSpPr/>
          <p:nvPr/>
        </p:nvCxnSpPr>
        <p:spPr>
          <a:xfrm>
            <a:off x="6872618" y="4067909"/>
            <a:ext cx="10606" cy="126674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="" xmlns:a16="http://schemas.microsoft.com/office/drawing/2014/main" id="{7957979C-226E-49C3-A2E6-F23D01830317}"/>
              </a:ext>
            </a:extLst>
          </p:cNvPr>
          <p:cNvCxnSpPr/>
          <p:nvPr/>
        </p:nvCxnSpPr>
        <p:spPr>
          <a:xfrm flipH="1" flipV="1">
            <a:off x="6893012" y="5031232"/>
            <a:ext cx="129704" cy="1646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>
            <a:off x="7394683" y="4773266"/>
            <a:ext cx="0" cy="26055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/>
              <p:cNvSpPr txBox="1"/>
              <p:nvPr/>
            </p:nvSpPr>
            <p:spPr>
              <a:xfrm>
                <a:off x="4083486" y="3544866"/>
                <a:ext cx="4521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𝐴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9" name="TextBox 1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3486" y="3544866"/>
                <a:ext cx="452175" cy="461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/>
              <p:cNvSpPr txBox="1"/>
              <p:nvPr/>
            </p:nvSpPr>
            <p:spPr>
              <a:xfrm>
                <a:off x="4924816" y="3546954"/>
                <a:ext cx="4638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𝐵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0" name="TextBox 1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816" y="3546954"/>
                <a:ext cx="463845" cy="461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/>
              <p:cNvSpPr txBox="1"/>
              <p:nvPr/>
            </p:nvSpPr>
            <p:spPr>
              <a:xfrm>
                <a:off x="5818517" y="3548930"/>
                <a:ext cx="4514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𝐶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1" name="TextBox 1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517" y="3548930"/>
                <a:ext cx="451469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/>
              <p:cNvSpPr txBox="1"/>
              <p:nvPr/>
            </p:nvSpPr>
            <p:spPr>
              <a:xfrm>
                <a:off x="6644514" y="3539449"/>
                <a:ext cx="4758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𝐷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2" name="TextBox 1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4514" y="3539449"/>
                <a:ext cx="475836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4" name="Rounded Rectangle 153"/>
          <p:cNvSpPr/>
          <p:nvPr/>
        </p:nvSpPr>
        <p:spPr>
          <a:xfrm>
            <a:off x="1174098" y="3426373"/>
            <a:ext cx="2464191" cy="550403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5" name="Group 154"/>
          <p:cNvGrpSpPr/>
          <p:nvPr/>
        </p:nvGrpSpPr>
        <p:grpSpPr>
          <a:xfrm>
            <a:off x="4206121" y="3941572"/>
            <a:ext cx="247814" cy="328636"/>
            <a:chOff x="4173463" y="3824192"/>
            <a:chExt cx="311700" cy="413358"/>
          </a:xfrm>
        </p:grpSpPr>
        <p:sp>
          <p:nvSpPr>
            <p:cNvPr id="156" name="Triangle 155"/>
            <p:cNvSpPr/>
            <p:nvPr/>
          </p:nvSpPr>
          <p:spPr>
            <a:xfrm rot="10800000">
              <a:off x="4173463" y="3824192"/>
              <a:ext cx="311700" cy="268707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4262265" y="4112289"/>
              <a:ext cx="125261" cy="12526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5033439" y="3941569"/>
            <a:ext cx="247814" cy="328636"/>
            <a:chOff x="4173463" y="3824192"/>
            <a:chExt cx="311700" cy="413358"/>
          </a:xfrm>
        </p:grpSpPr>
        <p:sp>
          <p:nvSpPr>
            <p:cNvPr id="159" name="Triangle 158"/>
            <p:cNvSpPr/>
            <p:nvPr/>
          </p:nvSpPr>
          <p:spPr>
            <a:xfrm rot="10800000">
              <a:off x="4173463" y="3824192"/>
              <a:ext cx="311700" cy="268707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4262265" y="4112289"/>
              <a:ext cx="125261" cy="12526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5936955" y="3941568"/>
            <a:ext cx="247814" cy="328636"/>
            <a:chOff x="4173463" y="3824192"/>
            <a:chExt cx="311700" cy="413358"/>
          </a:xfrm>
        </p:grpSpPr>
        <p:sp>
          <p:nvSpPr>
            <p:cNvPr id="162" name="Triangle 161"/>
            <p:cNvSpPr/>
            <p:nvPr/>
          </p:nvSpPr>
          <p:spPr>
            <a:xfrm rot="10800000">
              <a:off x="4173463" y="3824192"/>
              <a:ext cx="311700" cy="268707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4262265" y="4112289"/>
              <a:ext cx="125261" cy="12526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6753385" y="3941567"/>
            <a:ext cx="247814" cy="328636"/>
            <a:chOff x="4173463" y="3824192"/>
            <a:chExt cx="311700" cy="413358"/>
          </a:xfrm>
        </p:grpSpPr>
        <p:sp>
          <p:nvSpPr>
            <p:cNvPr id="165" name="Triangle 164"/>
            <p:cNvSpPr/>
            <p:nvPr/>
          </p:nvSpPr>
          <p:spPr>
            <a:xfrm rot="10800000">
              <a:off x="4173463" y="3824192"/>
              <a:ext cx="311700" cy="268707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4262265" y="4112289"/>
              <a:ext cx="125261" cy="12526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7" name="Group 166"/>
          <p:cNvGrpSpPr/>
          <p:nvPr/>
        </p:nvGrpSpPr>
        <p:grpSpPr>
          <a:xfrm rot="-5400000">
            <a:off x="7709593" y="4177076"/>
            <a:ext cx="247814" cy="328636"/>
            <a:chOff x="4173463" y="3824192"/>
            <a:chExt cx="311700" cy="413358"/>
          </a:xfrm>
        </p:grpSpPr>
        <p:sp>
          <p:nvSpPr>
            <p:cNvPr id="168" name="Triangle 167"/>
            <p:cNvSpPr/>
            <p:nvPr/>
          </p:nvSpPr>
          <p:spPr>
            <a:xfrm rot="10800000">
              <a:off x="4173463" y="3824192"/>
              <a:ext cx="311700" cy="268707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4262265" y="4112289"/>
              <a:ext cx="125261" cy="12526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1" name="TextBox 170"/>
          <p:cNvSpPr txBox="1"/>
          <p:nvPr/>
        </p:nvSpPr>
        <p:spPr>
          <a:xfrm flipH="1">
            <a:off x="4347572" y="3867448"/>
            <a:ext cx="462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72" name="TextBox 171"/>
          <p:cNvSpPr txBox="1"/>
          <p:nvPr/>
        </p:nvSpPr>
        <p:spPr>
          <a:xfrm flipH="1">
            <a:off x="5206950" y="3861330"/>
            <a:ext cx="462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173" name="TextBox 172"/>
          <p:cNvSpPr txBox="1"/>
          <p:nvPr/>
        </p:nvSpPr>
        <p:spPr>
          <a:xfrm flipH="1">
            <a:off x="6078200" y="3855152"/>
            <a:ext cx="462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0</a:t>
            </a:r>
          </a:p>
        </p:txBody>
      </p:sp>
      <p:sp>
        <p:nvSpPr>
          <p:cNvPr id="174" name="TextBox 173"/>
          <p:cNvSpPr txBox="1"/>
          <p:nvPr/>
        </p:nvSpPr>
        <p:spPr>
          <a:xfrm flipH="1">
            <a:off x="6949652" y="3835631"/>
            <a:ext cx="462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190" name="Rectangle 189"/>
          <p:cNvSpPr/>
          <p:nvPr/>
        </p:nvSpPr>
        <p:spPr>
          <a:xfrm>
            <a:off x="7872821" y="3713207"/>
            <a:ext cx="1032771" cy="45242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TextBox 188"/>
          <p:cNvSpPr txBox="1"/>
          <p:nvPr/>
        </p:nvSpPr>
        <p:spPr>
          <a:xfrm>
            <a:off x="8042237" y="3721028"/>
            <a:ext cx="716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False</a:t>
            </a:r>
            <a:endParaRPr lang="en-US" sz="2000" b="1" dirty="0"/>
          </a:p>
        </p:txBody>
      </p:sp>
      <p:sp>
        <p:nvSpPr>
          <p:cNvPr id="176" name="TextBox 175"/>
          <p:cNvSpPr txBox="1"/>
          <p:nvPr/>
        </p:nvSpPr>
        <p:spPr>
          <a:xfrm>
            <a:off x="4426613" y="4385672"/>
            <a:ext cx="336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L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6132359" y="4389186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5253049" y="4382167"/>
            <a:ext cx="336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L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6985134" y="4389089"/>
            <a:ext cx="336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L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1742336" y="3482263"/>
            <a:ext cx="1459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F = A+B+D</a:t>
            </a:r>
            <a:endParaRPr lang="en-US" sz="2400" dirty="0"/>
          </a:p>
        </p:txBody>
      </p:sp>
      <p:cxnSp>
        <p:nvCxnSpPr>
          <p:cNvPr id="199" name="Curved Connector 198"/>
          <p:cNvCxnSpPr/>
          <p:nvPr/>
        </p:nvCxnSpPr>
        <p:spPr>
          <a:xfrm rot="5400000">
            <a:off x="4369993" y="4489946"/>
            <a:ext cx="349298" cy="283291"/>
          </a:xfrm>
          <a:prstGeom prst="curvedConnector3">
            <a:avLst>
              <a:gd name="adj1" fmla="val 85860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Rectangle 199"/>
          <p:cNvSpPr/>
          <p:nvPr/>
        </p:nvSpPr>
        <p:spPr>
          <a:xfrm>
            <a:off x="4242642" y="4151050"/>
            <a:ext cx="740756" cy="1062116"/>
          </a:xfrm>
          <a:prstGeom prst="rect">
            <a:avLst/>
          </a:prstGeom>
          <a:noFill/>
          <a:ln w="3810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Rectangle 200"/>
          <p:cNvSpPr/>
          <p:nvPr/>
        </p:nvSpPr>
        <p:spPr>
          <a:xfrm>
            <a:off x="5974474" y="4178758"/>
            <a:ext cx="740756" cy="1062116"/>
          </a:xfrm>
          <a:prstGeom prst="rect">
            <a:avLst/>
          </a:prstGeom>
          <a:noFill/>
          <a:ln w="3810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2" name="Curved Connector 201"/>
          <p:cNvCxnSpPr/>
          <p:nvPr/>
        </p:nvCxnSpPr>
        <p:spPr>
          <a:xfrm rot="5400000">
            <a:off x="6134268" y="4509053"/>
            <a:ext cx="349298" cy="283291"/>
          </a:xfrm>
          <a:prstGeom prst="curvedConnector3">
            <a:avLst>
              <a:gd name="adj1" fmla="val 85860"/>
            </a:avLst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/>
          <p:cNvSpPr txBox="1"/>
          <p:nvPr/>
        </p:nvSpPr>
        <p:spPr>
          <a:xfrm>
            <a:off x="4911814" y="5628243"/>
            <a:ext cx="2394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Turn </a:t>
            </a:r>
            <a:r>
              <a:rPr lang="en-US" sz="2800" b="1" smtClean="0">
                <a:solidFill>
                  <a:schemeClr val="accent6">
                    <a:lumMod val="50000"/>
                  </a:schemeClr>
                </a:solidFill>
              </a:rPr>
              <a:t>on diodes</a:t>
            </a:r>
            <a:endParaRPr lang="en-US" sz="2800" b="1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84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71" grpId="0"/>
      <p:bldP spid="172" grpId="0"/>
      <p:bldP spid="173" grpId="0"/>
      <p:bldP spid="174" grpId="0"/>
      <p:bldP spid="190" grpId="0" animBg="1"/>
      <p:bldP spid="189" grpId="0"/>
      <p:bldP spid="176" grpId="0"/>
      <p:bldP spid="195" grpId="0"/>
      <p:bldP spid="198" grpId="0"/>
      <p:bldP spid="198" grpId="1"/>
      <p:bldP spid="200" grpId="0" animBg="1"/>
      <p:bldP spid="201" grpId="0" animBg="1"/>
      <p:bldP spid="1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2651" y="425117"/>
            <a:ext cx="7817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a typeface="Times New Roman" charset="0"/>
                <a:cs typeface="Arial" panose="020B0604020202020204" pitchFamily="34" charset="0"/>
              </a:rPr>
              <a:t>Hardware 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Architecture </a:t>
            </a:r>
            <a:r>
              <a:rPr lang="mr-IN" sz="4000" dirty="0" smtClean="0">
                <a:ea typeface="Times New Roman" charset="0"/>
                <a:cs typeface="Arial" panose="020B0604020202020204" pitchFamily="34" charset="0"/>
              </a:rPr>
              <a:t>–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ea typeface="Times New Roman" charset="0"/>
                <a:cs typeface="Arial" panose="020B0604020202020204" pitchFamily="34" charset="0"/>
              </a:rPr>
              <a:t>Logic Mode</a:t>
            </a:r>
            <a:endParaRPr lang="en-US" sz="40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A4937E9-4ADD-44B7-997E-5090EBB52126}"/>
              </a:ext>
            </a:extLst>
          </p:cNvPr>
          <p:cNvSpPr txBox="1"/>
          <p:nvPr/>
        </p:nvSpPr>
        <p:spPr>
          <a:xfrm>
            <a:off x="808647" y="1163102"/>
            <a:ext cx="758752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One tile implements a group of N-input Sum-of-Products</a:t>
            </a:r>
          </a:p>
          <a:p>
            <a:pPr marL="342900" lvl="1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Program </a:t>
            </a: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RRAM cells into LRS to connect logic </a:t>
            </a: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inputs</a:t>
            </a:r>
          </a:p>
          <a:p>
            <a:pPr marL="800100" lvl="1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endParaRPr lang="en-US" sz="22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1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74279" y="6356351"/>
            <a:ext cx="2057400" cy="365125"/>
          </a:xfrm>
        </p:spPr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  <p:sp>
        <p:nvSpPr>
          <p:cNvPr id="100" name="Rectangle 99"/>
          <p:cNvSpPr/>
          <p:nvPr/>
        </p:nvSpPr>
        <p:spPr>
          <a:xfrm>
            <a:off x="1362752" y="3503045"/>
            <a:ext cx="2134969" cy="21361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74726" y="3485162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F = ABD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1805894" y="5607908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One Tile</a:t>
            </a:r>
            <a:endParaRPr lang="en-US" sz="2400"/>
          </a:p>
        </p:txBody>
      </p:sp>
      <p:sp>
        <p:nvSpPr>
          <p:cNvPr id="39" name="Rectangle 38"/>
          <p:cNvSpPr/>
          <p:nvPr/>
        </p:nvSpPr>
        <p:spPr>
          <a:xfrm>
            <a:off x="4096011" y="3453265"/>
            <a:ext cx="4910203" cy="2074700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>
            <a:off x="3638289" y="4001114"/>
            <a:ext cx="457722" cy="1526851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3638289" y="3453266"/>
            <a:ext cx="448682" cy="20190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="" xmlns:a16="http://schemas.microsoft.com/office/drawing/2014/main" id="{9CCA6DD3-9A38-458B-9F41-6FDA43B0E1BE}"/>
              </a:ext>
            </a:extLst>
          </p:cNvPr>
          <p:cNvCxnSpPr/>
          <p:nvPr/>
        </p:nvCxnSpPr>
        <p:spPr>
          <a:xfrm flipH="1">
            <a:off x="4201793" y="4339467"/>
            <a:ext cx="407430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8437AC65-D900-4236-8EC7-463CA55C2A8C}"/>
              </a:ext>
            </a:extLst>
          </p:cNvPr>
          <p:cNvCxnSpPr/>
          <p:nvPr/>
        </p:nvCxnSpPr>
        <p:spPr>
          <a:xfrm flipH="1" flipV="1">
            <a:off x="4841891" y="4339467"/>
            <a:ext cx="3041" cy="152734"/>
          </a:xfrm>
          <a:prstGeom prst="line">
            <a:avLst/>
          </a:prstGeom>
          <a:ln w="2222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/>
          <p:cNvGrpSpPr/>
          <p:nvPr/>
        </p:nvGrpSpPr>
        <p:grpSpPr>
          <a:xfrm rot="18714631">
            <a:off x="4707146" y="4474468"/>
            <a:ext cx="274606" cy="315760"/>
            <a:chOff x="5108528" y="3238469"/>
            <a:chExt cx="274606" cy="315760"/>
          </a:xfrm>
        </p:grpSpPr>
        <p:cxnSp>
          <p:nvCxnSpPr>
            <p:cNvPr id="56" name="Straight Connector 55">
              <a:extLst>
                <a:ext uri="{FF2B5EF4-FFF2-40B4-BE49-F238E27FC236}">
                  <a16:creationId xmlns="" xmlns:a16="http://schemas.microsoft.com/office/drawing/2014/main" id="{4B62145D-D1CC-4AF0-8C9C-7562E7082C61}"/>
                </a:ext>
              </a:extLst>
            </p:cNvPr>
            <p:cNvCxnSpPr/>
            <p:nvPr/>
          </p:nvCxnSpPr>
          <p:spPr>
            <a:xfrm rot="2700000" flipH="1" flipV="1">
              <a:off x="5326377" y="3321659"/>
              <a:ext cx="89392" cy="241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="" xmlns:a16="http://schemas.microsoft.com/office/drawing/2014/main" id="{A9D704D6-CBFA-4D2D-AF62-59B121238CA8}"/>
                </a:ext>
              </a:extLst>
            </p:cNvPr>
            <p:cNvCxnSpPr/>
            <p:nvPr/>
          </p:nvCxnSpPr>
          <p:spPr>
            <a:xfrm rot="2700000" flipV="1">
              <a:off x="5224331" y="3303738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="" xmlns:a16="http://schemas.microsoft.com/office/drawing/2014/main" id="{1FE6717D-366A-425C-8666-B01A84FE2B23}"/>
                </a:ext>
              </a:extLst>
            </p:cNvPr>
            <p:cNvCxnSpPr/>
            <p:nvPr/>
          </p:nvCxnSpPr>
          <p:spPr>
            <a:xfrm rot="2700000" flipH="1" flipV="1">
              <a:off x="5189895" y="3339518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="" xmlns:a16="http://schemas.microsoft.com/office/drawing/2014/main" id="{ACEB90A9-783C-4D90-90B1-21EAA863D961}"/>
                </a:ext>
              </a:extLst>
            </p:cNvPr>
            <p:cNvCxnSpPr/>
            <p:nvPr/>
          </p:nvCxnSpPr>
          <p:spPr>
            <a:xfrm rot="2700000" flipV="1">
              <a:off x="5156376" y="3373037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="" xmlns:a16="http://schemas.microsoft.com/office/drawing/2014/main" id="{79D815BA-C760-4ACA-856D-E5D49842A492}"/>
                </a:ext>
              </a:extLst>
            </p:cNvPr>
            <p:cNvCxnSpPr/>
            <p:nvPr/>
          </p:nvCxnSpPr>
          <p:spPr>
            <a:xfrm rot="2700000" flipH="1" flipV="1">
              <a:off x="5121831" y="3406239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E2D713BC-B18D-4AC5-A7E9-5FFD5751910E}"/>
                </a:ext>
              </a:extLst>
            </p:cNvPr>
            <p:cNvCxnSpPr/>
            <p:nvPr/>
          </p:nvCxnSpPr>
          <p:spPr>
            <a:xfrm rot="2700000" flipV="1">
              <a:off x="5088077" y="3440714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="" xmlns:a16="http://schemas.microsoft.com/office/drawing/2014/main" id="{1BFD5058-17D2-46B4-BE5A-B50801BDB209}"/>
                </a:ext>
              </a:extLst>
            </p:cNvPr>
            <p:cNvCxnSpPr/>
            <p:nvPr/>
          </p:nvCxnSpPr>
          <p:spPr>
            <a:xfrm rot="2700000" flipH="1" flipV="1">
              <a:off x="5075894" y="3449766"/>
              <a:ext cx="89392" cy="241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" name="Straight Connector 62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 flipV="1">
            <a:off x="4713742" y="5017728"/>
            <a:ext cx="133531" cy="289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/>
          <p:cNvGrpSpPr/>
          <p:nvPr/>
        </p:nvGrpSpPr>
        <p:grpSpPr>
          <a:xfrm rot="2700000">
            <a:off x="4482172" y="4895287"/>
            <a:ext cx="218589" cy="248174"/>
            <a:chOff x="4673245" y="3590740"/>
            <a:chExt cx="351260" cy="398802"/>
          </a:xfrm>
        </p:grpSpPr>
        <p:sp>
          <p:nvSpPr>
            <p:cNvPr id="65" name="Triangle 21">
              <a:extLst>
                <a:ext uri="{FF2B5EF4-FFF2-40B4-BE49-F238E27FC236}">
                  <a16:creationId xmlns="" xmlns:a16="http://schemas.microsoft.com/office/drawing/2014/main" id="{37D515D3-8E65-445A-97F7-B80B564E03B2}"/>
                </a:ext>
              </a:extLst>
            </p:cNvPr>
            <p:cNvSpPr/>
            <p:nvPr/>
          </p:nvSpPr>
          <p:spPr>
            <a:xfrm rot="13500000">
              <a:off x="4808150" y="3614512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6" name="Triangle 369">
              <a:extLst>
                <a:ext uri="{FF2B5EF4-FFF2-40B4-BE49-F238E27FC236}">
                  <a16:creationId xmlns="" xmlns:a16="http://schemas.microsoft.com/office/drawing/2014/main" id="{3448F030-7119-4114-820F-1CBD45CC8040}"/>
                </a:ext>
              </a:extLst>
            </p:cNvPr>
            <p:cNvSpPr/>
            <p:nvPr/>
          </p:nvSpPr>
          <p:spPr>
            <a:xfrm rot="2700000">
              <a:off x="4649473" y="3773187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="" xmlns:a16="http://schemas.microsoft.com/office/drawing/2014/main" id="{6A9CCD6B-F7BD-4D27-ABD8-78A0F8BC40A5}"/>
                </a:ext>
              </a:extLst>
            </p:cNvPr>
            <p:cNvCxnSpPr/>
            <p:nvPr/>
          </p:nvCxnSpPr>
          <p:spPr>
            <a:xfrm rot="2700000">
              <a:off x="4689591" y="3787431"/>
              <a:ext cx="31650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="" xmlns:a16="http://schemas.microsoft.com/office/drawing/2014/main" id="{174346EF-65BC-4D5E-83E0-DF3D8967C004}"/>
                </a:ext>
              </a:extLst>
            </p:cNvPr>
            <p:cNvCxnSpPr/>
            <p:nvPr/>
          </p:nvCxnSpPr>
          <p:spPr>
            <a:xfrm rot="2700000" flipH="1">
              <a:off x="4914931" y="387344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="" xmlns:a16="http://schemas.microsoft.com/office/drawing/2014/main" id="{AF247A35-BFBA-4E74-AADD-05BBE4DB0600}"/>
                </a:ext>
              </a:extLst>
            </p:cNvPr>
            <p:cNvCxnSpPr/>
            <p:nvPr/>
          </p:nvCxnSpPr>
          <p:spPr>
            <a:xfrm rot="2700000" flipH="1">
              <a:off x="4775813" y="358267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EE33DFE9-B336-47EF-A32D-ACEBF1ECDC4C}"/>
              </a:ext>
            </a:extLst>
          </p:cNvPr>
          <p:cNvCxnSpPr/>
          <p:nvPr/>
        </p:nvCxnSpPr>
        <p:spPr>
          <a:xfrm>
            <a:off x="4322383" y="4054405"/>
            <a:ext cx="10606" cy="126674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="" xmlns:a16="http://schemas.microsoft.com/office/drawing/2014/main" id="{7957979C-226E-49C3-A2E6-F23D01830317}"/>
              </a:ext>
            </a:extLst>
          </p:cNvPr>
          <p:cNvCxnSpPr/>
          <p:nvPr/>
        </p:nvCxnSpPr>
        <p:spPr>
          <a:xfrm flipH="1" flipV="1">
            <a:off x="4332019" y="5017728"/>
            <a:ext cx="129704" cy="1646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>
            <a:off x="4844448" y="4759762"/>
            <a:ext cx="0" cy="26055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="" xmlns:a16="http://schemas.microsoft.com/office/drawing/2014/main" id="{8437AC65-D900-4236-8EC7-463CA55C2A8C}"/>
              </a:ext>
            </a:extLst>
          </p:cNvPr>
          <p:cNvCxnSpPr/>
          <p:nvPr/>
        </p:nvCxnSpPr>
        <p:spPr>
          <a:xfrm flipH="1" flipV="1">
            <a:off x="5672281" y="4341394"/>
            <a:ext cx="3041" cy="152734"/>
          </a:xfrm>
          <a:prstGeom prst="line">
            <a:avLst/>
          </a:prstGeom>
          <a:ln w="2222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/>
          <p:cNvGrpSpPr/>
          <p:nvPr/>
        </p:nvGrpSpPr>
        <p:grpSpPr>
          <a:xfrm rot="18714631">
            <a:off x="5537536" y="4476395"/>
            <a:ext cx="274606" cy="315760"/>
            <a:chOff x="5108528" y="3238469"/>
            <a:chExt cx="274606" cy="315760"/>
          </a:xfrm>
        </p:grpSpPr>
        <p:cxnSp>
          <p:nvCxnSpPr>
            <p:cNvPr id="75" name="Straight Connector 74">
              <a:extLst>
                <a:ext uri="{FF2B5EF4-FFF2-40B4-BE49-F238E27FC236}">
                  <a16:creationId xmlns="" xmlns:a16="http://schemas.microsoft.com/office/drawing/2014/main" id="{4B62145D-D1CC-4AF0-8C9C-7562E7082C61}"/>
                </a:ext>
              </a:extLst>
            </p:cNvPr>
            <p:cNvCxnSpPr/>
            <p:nvPr/>
          </p:nvCxnSpPr>
          <p:spPr>
            <a:xfrm rot="2700000" flipH="1" flipV="1">
              <a:off x="5326377" y="3321659"/>
              <a:ext cx="89392" cy="241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="" xmlns:a16="http://schemas.microsoft.com/office/drawing/2014/main" id="{A9D704D6-CBFA-4D2D-AF62-59B121238CA8}"/>
                </a:ext>
              </a:extLst>
            </p:cNvPr>
            <p:cNvCxnSpPr/>
            <p:nvPr/>
          </p:nvCxnSpPr>
          <p:spPr>
            <a:xfrm rot="2700000" flipV="1">
              <a:off x="5224331" y="3303738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="" xmlns:a16="http://schemas.microsoft.com/office/drawing/2014/main" id="{1FE6717D-366A-425C-8666-B01A84FE2B23}"/>
                </a:ext>
              </a:extLst>
            </p:cNvPr>
            <p:cNvCxnSpPr/>
            <p:nvPr/>
          </p:nvCxnSpPr>
          <p:spPr>
            <a:xfrm rot="2700000" flipH="1" flipV="1">
              <a:off x="5189895" y="3339518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="" xmlns:a16="http://schemas.microsoft.com/office/drawing/2014/main" id="{ACEB90A9-783C-4D90-90B1-21EAA863D961}"/>
                </a:ext>
              </a:extLst>
            </p:cNvPr>
            <p:cNvCxnSpPr/>
            <p:nvPr/>
          </p:nvCxnSpPr>
          <p:spPr>
            <a:xfrm rot="2700000" flipV="1">
              <a:off x="5156376" y="3373037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="" xmlns:a16="http://schemas.microsoft.com/office/drawing/2014/main" id="{79D815BA-C760-4ACA-856D-E5D49842A492}"/>
                </a:ext>
              </a:extLst>
            </p:cNvPr>
            <p:cNvCxnSpPr/>
            <p:nvPr/>
          </p:nvCxnSpPr>
          <p:spPr>
            <a:xfrm rot="2700000" flipH="1" flipV="1">
              <a:off x="5121831" y="3406239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="" xmlns:a16="http://schemas.microsoft.com/office/drawing/2014/main" id="{E2D713BC-B18D-4AC5-A7E9-5FFD5751910E}"/>
                </a:ext>
              </a:extLst>
            </p:cNvPr>
            <p:cNvCxnSpPr/>
            <p:nvPr/>
          </p:nvCxnSpPr>
          <p:spPr>
            <a:xfrm rot="2700000" flipV="1">
              <a:off x="5088077" y="3440714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="" xmlns:a16="http://schemas.microsoft.com/office/drawing/2014/main" id="{1BFD5058-17D2-46B4-BE5A-B50801BDB209}"/>
                </a:ext>
              </a:extLst>
            </p:cNvPr>
            <p:cNvCxnSpPr/>
            <p:nvPr/>
          </p:nvCxnSpPr>
          <p:spPr>
            <a:xfrm rot="2700000" flipH="1" flipV="1">
              <a:off x="5075894" y="3449766"/>
              <a:ext cx="89392" cy="241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2" name="Straight Connector 81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 flipV="1">
            <a:off x="5544132" y="5019655"/>
            <a:ext cx="133531" cy="289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/>
          <p:cNvGrpSpPr/>
          <p:nvPr/>
        </p:nvGrpSpPr>
        <p:grpSpPr>
          <a:xfrm rot="2700000">
            <a:off x="5312562" y="4897214"/>
            <a:ext cx="218589" cy="248174"/>
            <a:chOff x="4673245" y="3590740"/>
            <a:chExt cx="351260" cy="398802"/>
          </a:xfrm>
        </p:grpSpPr>
        <p:sp>
          <p:nvSpPr>
            <p:cNvPr id="84" name="Triangle 21">
              <a:extLst>
                <a:ext uri="{FF2B5EF4-FFF2-40B4-BE49-F238E27FC236}">
                  <a16:creationId xmlns="" xmlns:a16="http://schemas.microsoft.com/office/drawing/2014/main" id="{37D515D3-8E65-445A-97F7-B80B564E03B2}"/>
                </a:ext>
              </a:extLst>
            </p:cNvPr>
            <p:cNvSpPr/>
            <p:nvPr/>
          </p:nvSpPr>
          <p:spPr>
            <a:xfrm rot="13500000">
              <a:off x="4808150" y="3614512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85" name="Triangle 369">
              <a:extLst>
                <a:ext uri="{FF2B5EF4-FFF2-40B4-BE49-F238E27FC236}">
                  <a16:creationId xmlns="" xmlns:a16="http://schemas.microsoft.com/office/drawing/2014/main" id="{3448F030-7119-4114-820F-1CBD45CC8040}"/>
                </a:ext>
              </a:extLst>
            </p:cNvPr>
            <p:cNvSpPr/>
            <p:nvPr/>
          </p:nvSpPr>
          <p:spPr>
            <a:xfrm rot="2700000">
              <a:off x="4649473" y="3773187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="" xmlns:a16="http://schemas.microsoft.com/office/drawing/2014/main" id="{6A9CCD6B-F7BD-4D27-ABD8-78A0F8BC40A5}"/>
                </a:ext>
              </a:extLst>
            </p:cNvPr>
            <p:cNvCxnSpPr/>
            <p:nvPr/>
          </p:nvCxnSpPr>
          <p:spPr>
            <a:xfrm rot="2700000">
              <a:off x="4689591" y="3787431"/>
              <a:ext cx="31650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="" xmlns:a16="http://schemas.microsoft.com/office/drawing/2014/main" id="{174346EF-65BC-4D5E-83E0-DF3D8967C004}"/>
                </a:ext>
              </a:extLst>
            </p:cNvPr>
            <p:cNvCxnSpPr/>
            <p:nvPr/>
          </p:nvCxnSpPr>
          <p:spPr>
            <a:xfrm rot="2700000" flipH="1">
              <a:off x="4914931" y="387344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="" xmlns:a16="http://schemas.microsoft.com/office/drawing/2014/main" id="{AF247A35-BFBA-4E74-AADD-05BBE4DB0600}"/>
                </a:ext>
              </a:extLst>
            </p:cNvPr>
            <p:cNvCxnSpPr/>
            <p:nvPr/>
          </p:nvCxnSpPr>
          <p:spPr>
            <a:xfrm rot="2700000" flipH="1">
              <a:off x="4775813" y="358267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9" name="Straight Connector 88">
            <a:extLst>
              <a:ext uri="{FF2B5EF4-FFF2-40B4-BE49-F238E27FC236}">
                <a16:creationId xmlns="" xmlns:a16="http://schemas.microsoft.com/office/drawing/2014/main" id="{EE33DFE9-B336-47EF-A32D-ACEBF1ECDC4C}"/>
              </a:ext>
            </a:extLst>
          </p:cNvPr>
          <p:cNvCxnSpPr/>
          <p:nvPr/>
        </p:nvCxnSpPr>
        <p:spPr>
          <a:xfrm>
            <a:off x="5152773" y="4056332"/>
            <a:ext cx="10606" cy="126674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="" xmlns:a16="http://schemas.microsoft.com/office/drawing/2014/main" id="{7957979C-226E-49C3-A2E6-F23D01830317}"/>
              </a:ext>
            </a:extLst>
          </p:cNvPr>
          <p:cNvCxnSpPr/>
          <p:nvPr/>
        </p:nvCxnSpPr>
        <p:spPr>
          <a:xfrm flipH="1" flipV="1">
            <a:off x="5162409" y="5019655"/>
            <a:ext cx="129704" cy="1646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>
            <a:off x="5674838" y="4761689"/>
            <a:ext cx="0" cy="26055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="" xmlns:a16="http://schemas.microsoft.com/office/drawing/2014/main" id="{8437AC65-D900-4236-8EC7-463CA55C2A8C}"/>
              </a:ext>
            </a:extLst>
          </p:cNvPr>
          <p:cNvCxnSpPr/>
          <p:nvPr/>
        </p:nvCxnSpPr>
        <p:spPr>
          <a:xfrm flipH="1" flipV="1">
            <a:off x="6577175" y="4343321"/>
            <a:ext cx="3041" cy="152734"/>
          </a:xfrm>
          <a:prstGeom prst="line">
            <a:avLst/>
          </a:prstGeom>
          <a:ln w="2222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 92"/>
          <p:cNvGrpSpPr/>
          <p:nvPr/>
        </p:nvGrpSpPr>
        <p:grpSpPr>
          <a:xfrm rot="18714631">
            <a:off x="6442430" y="4478322"/>
            <a:ext cx="274606" cy="315761"/>
            <a:chOff x="5108528" y="3238469"/>
            <a:chExt cx="274606" cy="315760"/>
          </a:xfrm>
        </p:grpSpPr>
        <p:cxnSp>
          <p:nvCxnSpPr>
            <p:cNvPr id="94" name="Straight Connector 93">
              <a:extLst>
                <a:ext uri="{FF2B5EF4-FFF2-40B4-BE49-F238E27FC236}">
                  <a16:creationId xmlns="" xmlns:a16="http://schemas.microsoft.com/office/drawing/2014/main" id="{4B62145D-D1CC-4AF0-8C9C-7562E7082C61}"/>
                </a:ext>
              </a:extLst>
            </p:cNvPr>
            <p:cNvCxnSpPr/>
            <p:nvPr/>
          </p:nvCxnSpPr>
          <p:spPr>
            <a:xfrm rot="2700000" flipH="1" flipV="1">
              <a:off x="5326377" y="3321659"/>
              <a:ext cx="89392" cy="241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="" xmlns:a16="http://schemas.microsoft.com/office/drawing/2014/main" id="{A9D704D6-CBFA-4D2D-AF62-59B121238CA8}"/>
                </a:ext>
              </a:extLst>
            </p:cNvPr>
            <p:cNvCxnSpPr/>
            <p:nvPr/>
          </p:nvCxnSpPr>
          <p:spPr>
            <a:xfrm rot="2700000" flipV="1">
              <a:off x="5224331" y="3303738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="" xmlns:a16="http://schemas.microsoft.com/office/drawing/2014/main" id="{1FE6717D-366A-425C-8666-B01A84FE2B23}"/>
                </a:ext>
              </a:extLst>
            </p:cNvPr>
            <p:cNvCxnSpPr/>
            <p:nvPr/>
          </p:nvCxnSpPr>
          <p:spPr>
            <a:xfrm rot="2700000" flipH="1" flipV="1">
              <a:off x="5189895" y="3339518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="" xmlns:a16="http://schemas.microsoft.com/office/drawing/2014/main" id="{ACEB90A9-783C-4D90-90B1-21EAA863D961}"/>
                </a:ext>
              </a:extLst>
            </p:cNvPr>
            <p:cNvCxnSpPr/>
            <p:nvPr/>
          </p:nvCxnSpPr>
          <p:spPr>
            <a:xfrm rot="2700000" flipV="1">
              <a:off x="5156376" y="3373037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="" xmlns:a16="http://schemas.microsoft.com/office/drawing/2014/main" id="{79D815BA-C760-4ACA-856D-E5D49842A492}"/>
                </a:ext>
              </a:extLst>
            </p:cNvPr>
            <p:cNvCxnSpPr/>
            <p:nvPr/>
          </p:nvCxnSpPr>
          <p:spPr>
            <a:xfrm rot="2700000" flipH="1" flipV="1">
              <a:off x="5121831" y="3406239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="" xmlns:a16="http://schemas.microsoft.com/office/drawing/2014/main" id="{E2D713BC-B18D-4AC5-A7E9-5FFD5751910E}"/>
                </a:ext>
              </a:extLst>
            </p:cNvPr>
            <p:cNvCxnSpPr/>
            <p:nvPr/>
          </p:nvCxnSpPr>
          <p:spPr>
            <a:xfrm rot="2700000" flipV="1">
              <a:off x="5088077" y="3440714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="" xmlns:a16="http://schemas.microsoft.com/office/drawing/2014/main" id="{1BFD5058-17D2-46B4-BE5A-B50801BDB209}"/>
                </a:ext>
              </a:extLst>
            </p:cNvPr>
            <p:cNvCxnSpPr/>
            <p:nvPr/>
          </p:nvCxnSpPr>
          <p:spPr>
            <a:xfrm rot="2700000" flipH="1" flipV="1">
              <a:off x="5075894" y="3449766"/>
              <a:ext cx="89392" cy="241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3" name="Straight Connector 102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 flipV="1">
            <a:off x="6449026" y="5021582"/>
            <a:ext cx="133531" cy="289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/>
          <p:cNvGrpSpPr/>
          <p:nvPr/>
        </p:nvGrpSpPr>
        <p:grpSpPr>
          <a:xfrm rot="2700000">
            <a:off x="6217456" y="4899141"/>
            <a:ext cx="218589" cy="248174"/>
            <a:chOff x="4673245" y="3590740"/>
            <a:chExt cx="351260" cy="398802"/>
          </a:xfrm>
        </p:grpSpPr>
        <p:sp>
          <p:nvSpPr>
            <p:cNvPr id="105" name="Triangle 21">
              <a:extLst>
                <a:ext uri="{FF2B5EF4-FFF2-40B4-BE49-F238E27FC236}">
                  <a16:creationId xmlns="" xmlns:a16="http://schemas.microsoft.com/office/drawing/2014/main" id="{37D515D3-8E65-445A-97F7-B80B564E03B2}"/>
                </a:ext>
              </a:extLst>
            </p:cNvPr>
            <p:cNvSpPr/>
            <p:nvPr/>
          </p:nvSpPr>
          <p:spPr>
            <a:xfrm rot="13500000">
              <a:off x="4808150" y="3614512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06" name="Triangle 369">
              <a:extLst>
                <a:ext uri="{FF2B5EF4-FFF2-40B4-BE49-F238E27FC236}">
                  <a16:creationId xmlns="" xmlns:a16="http://schemas.microsoft.com/office/drawing/2014/main" id="{3448F030-7119-4114-820F-1CBD45CC8040}"/>
                </a:ext>
              </a:extLst>
            </p:cNvPr>
            <p:cNvSpPr/>
            <p:nvPr/>
          </p:nvSpPr>
          <p:spPr>
            <a:xfrm rot="2700000">
              <a:off x="4649473" y="3773187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107" name="Straight Connector 106">
              <a:extLst>
                <a:ext uri="{FF2B5EF4-FFF2-40B4-BE49-F238E27FC236}">
                  <a16:creationId xmlns="" xmlns:a16="http://schemas.microsoft.com/office/drawing/2014/main" id="{6A9CCD6B-F7BD-4D27-ABD8-78A0F8BC40A5}"/>
                </a:ext>
              </a:extLst>
            </p:cNvPr>
            <p:cNvCxnSpPr/>
            <p:nvPr/>
          </p:nvCxnSpPr>
          <p:spPr>
            <a:xfrm rot="2700000">
              <a:off x="4689591" y="3787431"/>
              <a:ext cx="31650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="" xmlns:a16="http://schemas.microsoft.com/office/drawing/2014/main" id="{174346EF-65BC-4D5E-83E0-DF3D8967C004}"/>
                </a:ext>
              </a:extLst>
            </p:cNvPr>
            <p:cNvCxnSpPr/>
            <p:nvPr/>
          </p:nvCxnSpPr>
          <p:spPr>
            <a:xfrm rot="2700000" flipH="1">
              <a:off x="4914931" y="387344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="" xmlns:a16="http://schemas.microsoft.com/office/drawing/2014/main" id="{AF247A35-BFBA-4E74-AADD-05BBE4DB0600}"/>
                </a:ext>
              </a:extLst>
            </p:cNvPr>
            <p:cNvCxnSpPr/>
            <p:nvPr/>
          </p:nvCxnSpPr>
          <p:spPr>
            <a:xfrm rot="2700000" flipH="1">
              <a:off x="4775813" y="358267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1" name="Straight Connector 110">
            <a:extLst>
              <a:ext uri="{FF2B5EF4-FFF2-40B4-BE49-F238E27FC236}">
                <a16:creationId xmlns="" xmlns:a16="http://schemas.microsoft.com/office/drawing/2014/main" id="{EE33DFE9-B336-47EF-A32D-ACEBF1ECDC4C}"/>
              </a:ext>
            </a:extLst>
          </p:cNvPr>
          <p:cNvCxnSpPr/>
          <p:nvPr/>
        </p:nvCxnSpPr>
        <p:spPr>
          <a:xfrm>
            <a:off x="6057667" y="4058259"/>
            <a:ext cx="10606" cy="126674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="" xmlns:a16="http://schemas.microsoft.com/office/drawing/2014/main" id="{7957979C-226E-49C3-A2E6-F23D01830317}"/>
              </a:ext>
            </a:extLst>
          </p:cNvPr>
          <p:cNvCxnSpPr/>
          <p:nvPr/>
        </p:nvCxnSpPr>
        <p:spPr>
          <a:xfrm flipH="1" flipV="1">
            <a:off x="6067303" y="5021582"/>
            <a:ext cx="129704" cy="1646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>
            <a:off x="6579732" y="4763616"/>
            <a:ext cx="0" cy="26055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="" xmlns:a16="http://schemas.microsoft.com/office/drawing/2014/main" id="{8437AC65-D900-4236-8EC7-463CA55C2A8C}"/>
              </a:ext>
            </a:extLst>
          </p:cNvPr>
          <p:cNvCxnSpPr/>
          <p:nvPr/>
        </p:nvCxnSpPr>
        <p:spPr>
          <a:xfrm flipH="1" flipV="1">
            <a:off x="7392126" y="4352971"/>
            <a:ext cx="3041" cy="152734"/>
          </a:xfrm>
          <a:prstGeom prst="line">
            <a:avLst/>
          </a:prstGeom>
          <a:ln w="2222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Group 114"/>
          <p:cNvGrpSpPr/>
          <p:nvPr/>
        </p:nvGrpSpPr>
        <p:grpSpPr>
          <a:xfrm rot="18714631">
            <a:off x="7257381" y="4487972"/>
            <a:ext cx="274606" cy="315760"/>
            <a:chOff x="5108528" y="3238469"/>
            <a:chExt cx="274606" cy="315760"/>
          </a:xfrm>
        </p:grpSpPr>
        <p:cxnSp>
          <p:nvCxnSpPr>
            <p:cNvPr id="116" name="Straight Connector 115">
              <a:extLst>
                <a:ext uri="{FF2B5EF4-FFF2-40B4-BE49-F238E27FC236}">
                  <a16:creationId xmlns="" xmlns:a16="http://schemas.microsoft.com/office/drawing/2014/main" id="{4B62145D-D1CC-4AF0-8C9C-7562E7082C61}"/>
                </a:ext>
              </a:extLst>
            </p:cNvPr>
            <p:cNvCxnSpPr/>
            <p:nvPr/>
          </p:nvCxnSpPr>
          <p:spPr>
            <a:xfrm rot="2700000" flipH="1" flipV="1">
              <a:off x="5326377" y="3321659"/>
              <a:ext cx="89392" cy="241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="" xmlns:a16="http://schemas.microsoft.com/office/drawing/2014/main" id="{A9D704D6-CBFA-4D2D-AF62-59B121238CA8}"/>
                </a:ext>
              </a:extLst>
            </p:cNvPr>
            <p:cNvCxnSpPr/>
            <p:nvPr/>
          </p:nvCxnSpPr>
          <p:spPr>
            <a:xfrm rot="2700000" flipV="1">
              <a:off x="5224331" y="3303738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="" xmlns:a16="http://schemas.microsoft.com/office/drawing/2014/main" id="{1FE6717D-366A-425C-8666-B01A84FE2B23}"/>
                </a:ext>
              </a:extLst>
            </p:cNvPr>
            <p:cNvCxnSpPr/>
            <p:nvPr/>
          </p:nvCxnSpPr>
          <p:spPr>
            <a:xfrm rot="2700000" flipH="1" flipV="1">
              <a:off x="5189895" y="3339518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="" xmlns:a16="http://schemas.microsoft.com/office/drawing/2014/main" id="{ACEB90A9-783C-4D90-90B1-21EAA863D961}"/>
                </a:ext>
              </a:extLst>
            </p:cNvPr>
            <p:cNvCxnSpPr/>
            <p:nvPr/>
          </p:nvCxnSpPr>
          <p:spPr>
            <a:xfrm rot="2700000" flipV="1">
              <a:off x="5156376" y="3373037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="" xmlns:a16="http://schemas.microsoft.com/office/drawing/2014/main" id="{79D815BA-C760-4ACA-856D-E5D49842A492}"/>
                </a:ext>
              </a:extLst>
            </p:cNvPr>
            <p:cNvCxnSpPr/>
            <p:nvPr/>
          </p:nvCxnSpPr>
          <p:spPr>
            <a:xfrm rot="2700000" flipH="1" flipV="1">
              <a:off x="5121831" y="3406239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="" xmlns:a16="http://schemas.microsoft.com/office/drawing/2014/main" id="{E2D713BC-B18D-4AC5-A7E9-5FFD5751910E}"/>
                </a:ext>
              </a:extLst>
            </p:cNvPr>
            <p:cNvCxnSpPr/>
            <p:nvPr/>
          </p:nvCxnSpPr>
          <p:spPr>
            <a:xfrm rot="2700000" flipV="1">
              <a:off x="5088077" y="3440714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="" xmlns:a16="http://schemas.microsoft.com/office/drawing/2014/main" id="{1BFD5058-17D2-46B4-BE5A-B50801BDB209}"/>
                </a:ext>
              </a:extLst>
            </p:cNvPr>
            <p:cNvCxnSpPr/>
            <p:nvPr/>
          </p:nvCxnSpPr>
          <p:spPr>
            <a:xfrm rot="2700000" flipH="1" flipV="1">
              <a:off x="5075894" y="3449766"/>
              <a:ext cx="89392" cy="241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3" name="Straight Connector 122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 flipV="1">
            <a:off x="7263977" y="5031232"/>
            <a:ext cx="133531" cy="289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Group 123"/>
          <p:cNvGrpSpPr/>
          <p:nvPr/>
        </p:nvGrpSpPr>
        <p:grpSpPr>
          <a:xfrm rot="2700000">
            <a:off x="7032407" y="4908791"/>
            <a:ext cx="218589" cy="248174"/>
            <a:chOff x="4673245" y="3590740"/>
            <a:chExt cx="351260" cy="398802"/>
          </a:xfrm>
        </p:grpSpPr>
        <p:sp>
          <p:nvSpPr>
            <p:cNvPr id="125" name="Triangle 21">
              <a:extLst>
                <a:ext uri="{FF2B5EF4-FFF2-40B4-BE49-F238E27FC236}">
                  <a16:creationId xmlns="" xmlns:a16="http://schemas.microsoft.com/office/drawing/2014/main" id="{37D515D3-8E65-445A-97F7-B80B564E03B2}"/>
                </a:ext>
              </a:extLst>
            </p:cNvPr>
            <p:cNvSpPr/>
            <p:nvPr/>
          </p:nvSpPr>
          <p:spPr>
            <a:xfrm rot="13500000">
              <a:off x="4808150" y="3614512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26" name="Triangle 369">
              <a:extLst>
                <a:ext uri="{FF2B5EF4-FFF2-40B4-BE49-F238E27FC236}">
                  <a16:creationId xmlns="" xmlns:a16="http://schemas.microsoft.com/office/drawing/2014/main" id="{3448F030-7119-4114-820F-1CBD45CC8040}"/>
                </a:ext>
              </a:extLst>
            </p:cNvPr>
            <p:cNvSpPr/>
            <p:nvPr/>
          </p:nvSpPr>
          <p:spPr>
            <a:xfrm rot="2700000">
              <a:off x="4649473" y="3773187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127" name="Straight Connector 126">
              <a:extLst>
                <a:ext uri="{FF2B5EF4-FFF2-40B4-BE49-F238E27FC236}">
                  <a16:creationId xmlns="" xmlns:a16="http://schemas.microsoft.com/office/drawing/2014/main" id="{6A9CCD6B-F7BD-4D27-ABD8-78A0F8BC40A5}"/>
                </a:ext>
              </a:extLst>
            </p:cNvPr>
            <p:cNvCxnSpPr/>
            <p:nvPr/>
          </p:nvCxnSpPr>
          <p:spPr>
            <a:xfrm rot="2700000">
              <a:off x="4689591" y="3787431"/>
              <a:ext cx="31650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="" xmlns:a16="http://schemas.microsoft.com/office/drawing/2014/main" id="{174346EF-65BC-4D5E-83E0-DF3D8967C004}"/>
                </a:ext>
              </a:extLst>
            </p:cNvPr>
            <p:cNvCxnSpPr/>
            <p:nvPr/>
          </p:nvCxnSpPr>
          <p:spPr>
            <a:xfrm rot="2700000" flipH="1">
              <a:off x="4914931" y="387344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="" xmlns:a16="http://schemas.microsoft.com/office/drawing/2014/main" id="{AF247A35-BFBA-4E74-AADD-05BBE4DB0600}"/>
                </a:ext>
              </a:extLst>
            </p:cNvPr>
            <p:cNvCxnSpPr/>
            <p:nvPr/>
          </p:nvCxnSpPr>
          <p:spPr>
            <a:xfrm rot="2700000" flipH="1">
              <a:off x="4775813" y="358267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0" name="Straight Connector 129">
            <a:extLst>
              <a:ext uri="{FF2B5EF4-FFF2-40B4-BE49-F238E27FC236}">
                <a16:creationId xmlns="" xmlns:a16="http://schemas.microsoft.com/office/drawing/2014/main" id="{EE33DFE9-B336-47EF-A32D-ACEBF1ECDC4C}"/>
              </a:ext>
            </a:extLst>
          </p:cNvPr>
          <p:cNvCxnSpPr/>
          <p:nvPr/>
        </p:nvCxnSpPr>
        <p:spPr>
          <a:xfrm>
            <a:off x="6872618" y="4067909"/>
            <a:ext cx="10606" cy="126674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="" xmlns:a16="http://schemas.microsoft.com/office/drawing/2014/main" id="{7957979C-226E-49C3-A2E6-F23D01830317}"/>
              </a:ext>
            </a:extLst>
          </p:cNvPr>
          <p:cNvCxnSpPr/>
          <p:nvPr/>
        </p:nvCxnSpPr>
        <p:spPr>
          <a:xfrm flipH="1" flipV="1">
            <a:off x="6893012" y="5031232"/>
            <a:ext cx="129704" cy="1646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>
            <a:off x="7394683" y="4773266"/>
            <a:ext cx="0" cy="26055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/>
              <p:cNvSpPr txBox="1"/>
              <p:nvPr/>
            </p:nvSpPr>
            <p:spPr>
              <a:xfrm>
                <a:off x="4083486" y="3544866"/>
                <a:ext cx="4521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𝐴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9" name="TextBox 1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3486" y="3544866"/>
                <a:ext cx="452175" cy="461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/>
              <p:cNvSpPr txBox="1"/>
              <p:nvPr/>
            </p:nvSpPr>
            <p:spPr>
              <a:xfrm>
                <a:off x="4924816" y="3546954"/>
                <a:ext cx="4638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𝐵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0" name="TextBox 1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816" y="3546954"/>
                <a:ext cx="463845" cy="461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/>
              <p:cNvSpPr txBox="1"/>
              <p:nvPr/>
            </p:nvSpPr>
            <p:spPr>
              <a:xfrm>
                <a:off x="5818517" y="3548930"/>
                <a:ext cx="4514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𝐶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1" name="TextBox 1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517" y="3548930"/>
                <a:ext cx="451469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/>
              <p:cNvSpPr txBox="1"/>
              <p:nvPr/>
            </p:nvSpPr>
            <p:spPr>
              <a:xfrm>
                <a:off x="6644514" y="3539449"/>
                <a:ext cx="4758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𝐷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2" name="TextBox 1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4514" y="3539449"/>
                <a:ext cx="475836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4" name="Rounded Rectangle 153"/>
          <p:cNvSpPr/>
          <p:nvPr/>
        </p:nvSpPr>
        <p:spPr>
          <a:xfrm>
            <a:off x="1174098" y="3426373"/>
            <a:ext cx="2464191" cy="550403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TextBox 170"/>
          <p:cNvSpPr txBox="1"/>
          <p:nvPr/>
        </p:nvSpPr>
        <p:spPr>
          <a:xfrm flipH="1">
            <a:off x="4347572" y="3867448"/>
            <a:ext cx="462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172" name="TextBox 171"/>
          <p:cNvSpPr txBox="1"/>
          <p:nvPr/>
        </p:nvSpPr>
        <p:spPr>
          <a:xfrm flipH="1">
            <a:off x="5206950" y="3861330"/>
            <a:ext cx="462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173" name="TextBox 172"/>
          <p:cNvSpPr txBox="1"/>
          <p:nvPr/>
        </p:nvSpPr>
        <p:spPr>
          <a:xfrm flipH="1">
            <a:off x="6078200" y="3855152"/>
            <a:ext cx="462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0</a:t>
            </a:r>
          </a:p>
        </p:txBody>
      </p:sp>
      <p:sp>
        <p:nvSpPr>
          <p:cNvPr id="174" name="TextBox 173"/>
          <p:cNvSpPr txBox="1"/>
          <p:nvPr/>
        </p:nvSpPr>
        <p:spPr>
          <a:xfrm flipH="1">
            <a:off x="6949652" y="3835631"/>
            <a:ext cx="462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190" name="Rectangle 189"/>
          <p:cNvSpPr/>
          <p:nvPr/>
        </p:nvSpPr>
        <p:spPr>
          <a:xfrm>
            <a:off x="7872821" y="3713207"/>
            <a:ext cx="1032771" cy="45242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TextBox 188"/>
          <p:cNvSpPr txBox="1"/>
          <p:nvPr/>
        </p:nvSpPr>
        <p:spPr>
          <a:xfrm>
            <a:off x="8042237" y="3721028"/>
            <a:ext cx="657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True</a:t>
            </a:r>
            <a:endParaRPr lang="en-US" sz="2000" b="1" dirty="0"/>
          </a:p>
        </p:txBody>
      </p:sp>
      <p:sp>
        <p:nvSpPr>
          <p:cNvPr id="176" name="TextBox 175"/>
          <p:cNvSpPr txBox="1"/>
          <p:nvPr/>
        </p:nvSpPr>
        <p:spPr>
          <a:xfrm>
            <a:off x="4426613" y="4385672"/>
            <a:ext cx="336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L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6132359" y="4389186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5253049" y="4382167"/>
            <a:ext cx="336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L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6985134" y="4389089"/>
            <a:ext cx="336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L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01" name="Rectangle 200"/>
          <p:cNvSpPr/>
          <p:nvPr/>
        </p:nvSpPr>
        <p:spPr>
          <a:xfrm>
            <a:off x="5974474" y="4178758"/>
            <a:ext cx="740756" cy="1062116"/>
          </a:xfrm>
          <a:prstGeom prst="rect">
            <a:avLst/>
          </a:prstGeom>
          <a:noFill/>
          <a:ln w="3810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2" name="Curved Connector 201"/>
          <p:cNvCxnSpPr/>
          <p:nvPr/>
        </p:nvCxnSpPr>
        <p:spPr>
          <a:xfrm rot="5400000">
            <a:off x="6134268" y="4509053"/>
            <a:ext cx="349298" cy="283291"/>
          </a:xfrm>
          <a:prstGeom prst="curvedConnector3">
            <a:avLst>
              <a:gd name="adj1" fmla="val 85860"/>
            </a:avLst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/>
          <p:cNvSpPr txBox="1"/>
          <p:nvPr/>
        </p:nvSpPr>
        <p:spPr>
          <a:xfrm>
            <a:off x="4911814" y="5628243"/>
            <a:ext cx="2394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Turn </a:t>
            </a:r>
            <a:r>
              <a:rPr lang="en-US" sz="2800" b="1" smtClean="0">
                <a:solidFill>
                  <a:schemeClr val="accent6">
                    <a:lumMod val="50000"/>
                  </a:schemeClr>
                </a:solidFill>
              </a:rPr>
              <a:t>on diodes</a:t>
            </a:r>
            <a:endParaRPr lang="en-US" sz="2800" b="1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22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2651" y="425117"/>
            <a:ext cx="83630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a typeface="Times New Roman" charset="0"/>
                <a:cs typeface="Arial" panose="020B0604020202020204" pitchFamily="34" charset="0"/>
              </a:rPr>
              <a:t>Hardware 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Architecture </a:t>
            </a:r>
            <a:r>
              <a:rPr lang="mr-IN" sz="4000" dirty="0" smtClean="0">
                <a:ea typeface="Times New Roman" charset="0"/>
                <a:cs typeface="Arial" panose="020B0604020202020204" pitchFamily="34" charset="0"/>
              </a:rPr>
              <a:t>–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ea typeface="Times New Roman" charset="0"/>
                <a:cs typeface="Arial" panose="020B0604020202020204" pitchFamily="34" charset="0"/>
              </a:rPr>
              <a:t>Routing Mode</a:t>
            </a:r>
            <a:endParaRPr lang="en-US" sz="40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1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74279" y="6356351"/>
            <a:ext cx="2057400" cy="365125"/>
          </a:xfrm>
        </p:spPr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  <p:sp>
        <p:nvSpPr>
          <p:cNvPr id="148" name="TextBox 147">
            <a:extLst>
              <a:ext uri="{FF2B5EF4-FFF2-40B4-BE49-F238E27FC236}">
                <a16:creationId xmlns="" xmlns:a16="http://schemas.microsoft.com/office/drawing/2014/main" id="{7A4937E9-4ADD-44B7-997E-5090EBB52126}"/>
              </a:ext>
            </a:extLst>
          </p:cNvPr>
          <p:cNvSpPr txBox="1"/>
          <p:nvPr/>
        </p:nvSpPr>
        <p:spPr>
          <a:xfrm>
            <a:off x="808647" y="1163102"/>
            <a:ext cx="557556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A special case of logic mode</a:t>
            </a:r>
          </a:p>
          <a:p>
            <a:pPr marL="800100" lvl="1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200" dirty="0" smtClean="0">
                <a:ea typeface="Times New Roman" charset="0"/>
                <a:cs typeface="Arial" panose="020B0604020202020204" pitchFamily="34" charset="0"/>
              </a:rPr>
              <a:t>F = C</a:t>
            </a:r>
          </a:p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Co-exist with logic mode in the same tile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808648" y="3793985"/>
            <a:ext cx="21349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08648" y="4214987"/>
            <a:ext cx="21349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808647" y="3384068"/>
            <a:ext cx="2134969" cy="21361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335009" y="3368592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F = ABD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1106529" y="376378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31" name="Oval 30"/>
          <p:cNvSpPr/>
          <p:nvPr/>
        </p:nvSpPr>
        <p:spPr>
          <a:xfrm>
            <a:off x="1826074" y="4868596"/>
            <a:ext cx="70338" cy="7033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825998" y="5020996"/>
            <a:ext cx="70338" cy="7033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825922" y="5173396"/>
            <a:ext cx="70338" cy="7033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251789" y="5488931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One Tile</a:t>
            </a:r>
            <a:endParaRPr lang="en-US" sz="2400"/>
          </a:p>
        </p:txBody>
      </p:sp>
      <p:sp>
        <p:nvSpPr>
          <p:cNvPr id="35" name="Rounded Rectangle 34"/>
          <p:cNvSpPr/>
          <p:nvPr/>
        </p:nvSpPr>
        <p:spPr>
          <a:xfrm>
            <a:off x="652643" y="3742927"/>
            <a:ext cx="2464191" cy="550403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362932" y="3266339"/>
            <a:ext cx="4910203" cy="1977395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9CCA6DD3-9A38-458B-9F41-6FDA43B0E1BE}"/>
              </a:ext>
            </a:extLst>
          </p:cNvPr>
          <p:cNvCxnSpPr/>
          <p:nvPr/>
        </p:nvCxnSpPr>
        <p:spPr>
          <a:xfrm flipH="1">
            <a:off x="3468714" y="4152542"/>
            <a:ext cx="407430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8437AC65-D900-4236-8EC7-463CA55C2A8C}"/>
              </a:ext>
            </a:extLst>
          </p:cNvPr>
          <p:cNvCxnSpPr/>
          <p:nvPr/>
        </p:nvCxnSpPr>
        <p:spPr>
          <a:xfrm flipH="1" flipV="1">
            <a:off x="4108812" y="4152542"/>
            <a:ext cx="3041" cy="152734"/>
          </a:xfrm>
          <a:prstGeom prst="line">
            <a:avLst/>
          </a:prstGeom>
          <a:ln w="2222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 rot="18714631">
            <a:off x="3974067" y="4287543"/>
            <a:ext cx="274606" cy="315760"/>
            <a:chOff x="5108528" y="3238469"/>
            <a:chExt cx="274606" cy="31576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="" xmlns:a16="http://schemas.microsoft.com/office/drawing/2014/main" id="{4B62145D-D1CC-4AF0-8C9C-7562E7082C61}"/>
                </a:ext>
              </a:extLst>
            </p:cNvPr>
            <p:cNvCxnSpPr/>
            <p:nvPr/>
          </p:nvCxnSpPr>
          <p:spPr>
            <a:xfrm rot="2700000" flipH="1" flipV="1">
              <a:off x="5326377" y="3321659"/>
              <a:ext cx="89392" cy="241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="" xmlns:a16="http://schemas.microsoft.com/office/drawing/2014/main" id="{A9D704D6-CBFA-4D2D-AF62-59B121238CA8}"/>
                </a:ext>
              </a:extLst>
            </p:cNvPr>
            <p:cNvCxnSpPr/>
            <p:nvPr/>
          </p:nvCxnSpPr>
          <p:spPr>
            <a:xfrm rot="2700000" flipV="1">
              <a:off x="5224331" y="3303738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="" xmlns:a16="http://schemas.microsoft.com/office/drawing/2014/main" id="{1FE6717D-366A-425C-8666-B01A84FE2B23}"/>
                </a:ext>
              </a:extLst>
            </p:cNvPr>
            <p:cNvCxnSpPr/>
            <p:nvPr/>
          </p:nvCxnSpPr>
          <p:spPr>
            <a:xfrm rot="2700000" flipH="1" flipV="1">
              <a:off x="5189895" y="3339518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="" xmlns:a16="http://schemas.microsoft.com/office/drawing/2014/main" id="{ACEB90A9-783C-4D90-90B1-21EAA863D961}"/>
                </a:ext>
              </a:extLst>
            </p:cNvPr>
            <p:cNvCxnSpPr/>
            <p:nvPr/>
          </p:nvCxnSpPr>
          <p:spPr>
            <a:xfrm rot="2700000" flipV="1">
              <a:off x="5156376" y="3373037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="" xmlns:a16="http://schemas.microsoft.com/office/drawing/2014/main" id="{79D815BA-C760-4ACA-856D-E5D49842A492}"/>
                </a:ext>
              </a:extLst>
            </p:cNvPr>
            <p:cNvCxnSpPr/>
            <p:nvPr/>
          </p:nvCxnSpPr>
          <p:spPr>
            <a:xfrm rot="2700000" flipH="1" flipV="1">
              <a:off x="5121831" y="3406239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="" xmlns:a16="http://schemas.microsoft.com/office/drawing/2014/main" id="{E2D713BC-B18D-4AC5-A7E9-5FFD5751910E}"/>
                </a:ext>
              </a:extLst>
            </p:cNvPr>
            <p:cNvCxnSpPr/>
            <p:nvPr/>
          </p:nvCxnSpPr>
          <p:spPr>
            <a:xfrm rot="2700000" flipV="1">
              <a:off x="5088077" y="3440714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="" xmlns:a16="http://schemas.microsoft.com/office/drawing/2014/main" id="{1BFD5058-17D2-46B4-BE5A-B50801BDB209}"/>
                </a:ext>
              </a:extLst>
            </p:cNvPr>
            <p:cNvCxnSpPr/>
            <p:nvPr/>
          </p:nvCxnSpPr>
          <p:spPr>
            <a:xfrm rot="2700000" flipH="1" flipV="1">
              <a:off x="5075894" y="3449766"/>
              <a:ext cx="89392" cy="241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 flipV="1">
            <a:off x="3980663" y="4830803"/>
            <a:ext cx="133531" cy="289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 rot="2700000">
            <a:off x="3749093" y="4708362"/>
            <a:ext cx="218589" cy="248174"/>
            <a:chOff x="4673245" y="3590740"/>
            <a:chExt cx="351260" cy="398802"/>
          </a:xfrm>
        </p:grpSpPr>
        <p:sp>
          <p:nvSpPr>
            <p:cNvPr id="49" name="Triangle 21">
              <a:extLst>
                <a:ext uri="{FF2B5EF4-FFF2-40B4-BE49-F238E27FC236}">
                  <a16:creationId xmlns="" xmlns:a16="http://schemas.microsoft.com/office/drawing/2014/main" id="{37D515D3-8E65-445A-97F7-B80B564E03B2}"/>
                </a:ext>
              </a:extLst>
            </p:cNvPr>
            <p:cNvSpPr/>
            <p:nvPr/>
          </p:nvSpPr>
          <p:spPr>
            <a:xfrm rot="13500000">
              <a:off x="4808150" y="3614512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0" name="Triangle 369">
              <a:extLst>
                <a:ext uri="{FF2B5EF4-FFF2-40B4-BE49-F238E27FC236}">
                  <a16:creationId xmlns="" xmlns:a16="http://schemas.microsoft.com/office/drawing/2014/main" id="{3448F030-7119-4114-820F-1CBD45CC8040}"/>
                </a:ext>
              </a:extLst>
            </p:cNvPr>
            <p:cNvSpPr/>
            <p:nvPr/>
          </p:nvSpPr>
          <p:spPr>
            <a:xfrm rot="2700000">
              <a:off x="4649473" y="3773187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="" xmlns:a16="http://schemas.microsoft.com/office/drawing/2014/main" id="{6A9CCD6B-F7BD-4D27-ABD8-78A0F8BC40A5}"/>
                </a:ext>
              </a:extLst>
            </p:cNvPr>
            <p:cNvCxnSpPr/>
            <p:nvPr/>
          </p:nvCxnSpPr>
          <p:spPr>
            <a:xfrm rot="2700000">
              <a:off x="4689591" y="3787431"/>
              <a:ext cx="31650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="" xmlns:a16="http://schemas.microsoft.com/office/drawing/2014/main" id="{174346EF-65BC-4D5E-83E0-DF3D8967C004}"/>
                </a:ext>
              </a:extLst>
            </p:cNvPr>
            <p:cNvCxnSpPr/>
            <p:nvPr/>
          </p:nvCxnSpPr>
          <p:spPr>
            <a:xfrm rot="2700000" flipH="1">
              <a:off x="4914931" y="387344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="" xmlns:a16="http://schemas.microsoft.com/office/drawing/2014/main" id="{AF247A35-BFBA-4E74-AADD-05BBE4DB0600}"/>
                </a:ext>
              </a:extLst>
            </p:cNvPr>
            <p:cNvCxnSpPr/>
            <p:nvPr/>
          </p:nvCxnSpPr>
          <p:spPr>
            <a:xfrm rot="2700000" flipH="1">
              <a:off x="4775813" y="358267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EE33DFE9-B336-47EF-A32D-ACEBF1ECDC4C}"/>
              </a:ext>
            </a:extLst>
          </p:cNvPr>
          <p:cNvCxnSpPr/>
          <p:nvPr/>
        </p:nvCxnSpPr>
        <p:spPr>
          <a:xfrm>
            <a:off x="3589304" y="3867480"/>
            <a:ext cx="10606" cy="126674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7957979C-226E-49C3-A2E6-F23D01830317}"/>
              </a:ext>
            </a:extLst>
          </p:cNvPr>
          <p:cNvCxnSpPr/>
          <p:nvPr/>
        </p:nvCxnSpPr>
        <p:spPr>
          <a:xfrm flipH="1" flipV="1">
            <a:off x="3598940" y="4830803"/>
            <a:ext cx="129704" cy="1646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>
            <a:off x="4111369" y="4572837"/>
            <a:ext cx="0" cy="26055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="" xmlns:a16="http://schemas.microsoft.com/office/drawing/2014/main" id="{8437AC65-D900-4236-8EC7-463CA55C2A8C}"/>
              </a:ext>
            </a:extLst>
          </p:cNvPr>
          <p:cNvCxnSpPr/>
          <p:nvPr/>
        </p:nvCxnSpPr>
        <p:spPr>
          <a:xfrm flipH="1" flipV="1">
            <a:off x="4939202" y="4154469"/>
            <a:ext cx="3041" cy="152734"/>
          </a:xfrm>
          <a:prstGeom prst="line">
            <a:avLst/>
          </a:prstGeom>
          <a:ln w="2222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 rot="18714631">
            <a:off x="4804457" y="4289470"/>
            <a:ext cx="274606" cy="315760"/>
            <a:chOff x="5108528" y="3238469"/>
            <a:chExt cx="274606" cy="315760"/>
          </a:xfrm>
        </p:grpSpPr>
        <p:cxnSp>
          <p:nvCxnSpPr>
            <p:cNvPr id="59" name="Straight Connector 58">
              <a:extLst>
                <a:ext uri="{FF2B5EF4-FFF2-40B4-BE49-F238E27FC236}">
                  <a16:creationId xmlns="" xmlns:a16="http://schemas.microsoft.com/office/drawing/2014/main" id="{4B62145D-D1CC-4AF0-8C9C-7562E7082C61}"/>
                </a:ext>
              </a:extLst>
            </p:cNvPr>
            <p:cNvCxnSpPr/>
            <p:nvPr/>
          </p:nvCxnSpPr>
          <p:spPr>
            <a:xfrm rot="2700000" flipH="1" flipV="1">
              <a:off x="5326377" y="3321659"/>
              <a:ext cx="89392" cy="241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="" xmlns:a16="http://schemas.microsoft.com/office/drawing/2014/main" id="{A9D704D6-CBFA-4D2D-AF62-59B121238CA8}"/>
                </a:ext>
              </a:extLst>
            </p:cNvPr>
            <p:cNvCxnSpPr/>
            <p:nvPr/>
          </p:nvCxnSpPr>
          <p:spPr>
            <a:xfrm rot="2700000" flipV="1">
              <a:off x="5224331" y="3303738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1FE6717D-366A-425C-8666-B01A84FE2B23}"/>
                </a:ext>
              </a:extLst>
            </p:cNvPr>
            <p:cNvCxnSpPr/>
            <p:nvPr/>
          </p:nvCxnSpPr>
          <p:spPr>
            <a:xfrm rot="2700000" flipH="1" flipV="1">
              <a:off x="5189895" y="3339518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="" xmlns:a16="http://schemas.microsoft.com/office/drawing/2014/main" id="{ACEB90A9-783C-4D90-90B1-21EAA863D961}"/>
                </a:ext>
              </a:extLst>
            </p:cNvPr>
            <p:cNvCxnSpPr/>
            <p:nvPr/>
          </p:nvCxnSpPr>
          <p:spPr>
            <a:xfrm rot="2700000" flipV="1">
              <a:off x="5156376" y="3373037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="" xmlns:a16="http://schemas.microsoft.com/office/drawing/2014/main" id="{79D815BA-C760-4ACA-856D-E5D49842A492}"/>
                </a:ext>
              </a:extLst>
            </p:cNvPr>
            <p:cNvCxnSpPr/>
            <p:nvPr/>
          </p:nvCxnSpPr>
          <p:spPr>
            <a:xfrm rot="2700000" flipH="1" flipV="1">
              <a:off x="5121831" y="3406239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="" xmlns:a16="http://schemas.microsoft.com/office/drawing/2014/main" id="{E2D713BC-B18D-4AC5-A7E9-5FFD5751910E}"/>
                </a:ext>
              </a:extLst>
            </p:cNvPr>
            <p:cNvCxnSpPr/>
            <p:nvPr/>
          </p:nvCxnSpPr>
          <p:spPr>
            <a:xfrm rot="2700000" flipV="1">
              <a:off x="5088077" y="3440714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="" xmlns:a16="http://schemas.microsoft.com/office/drawing/2014/main" id="{1BFD5058-17D2-46B4-BE5A-B50801BDB209}"/>
                </a:ext>
              </a:extLst>
            </p:cNvPr>
            <p:cNvCxnSpPr/>
            <p:nvPr/>
          </p:nvCxnSpPr>
          <p:spPr>
            <a:xfrm rot="2700000" flipH="1" flipV="1">
              <a:off x="5075894" y="3449766"/>
              <a:ext cx="89392" cy="241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Connector 65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 flipV="1">
            <a:off x="4811053" y="4832730"/>
            <a:ext cx="133531" cy="289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/>
          <p:cNvGrpSpPr/>
          <p:nvPr/>
        </p:nvGrpSpPr>
        <p:grpSpPr>
          <a:xfrm rot="2700000">
            <a:off x="4579483" y="4710289"/>
            <a:ext cx="218589" cy="248174"/>
            <a:chOff x="4673245" y="3590740"/>
            <a:chExt cx="351260" cy="398802"/>
          </a:xfrm>
        </p:grpSpPr>
        <p:sp>
          <p:nvSpPr>
            <p:cNvPr id="68" name="Triangle 21">
              <a:extLst>
                <a:ext uri="{FF2B5EF4-FFF2-40B4-BE49-F238E27FC236}">
                  <a16:creationId xmlns="" xmlns:a16="http://schemas.microsoft.com/office/drawing/2014/main" id="{37D515D3-8E65-445A-97F7-B80B564E03B2}"/>
                </a:ext>
              </a:extLst>
            </p:cNvPr>
            <p:cNvSpPr/>
            <p:nvPr/>
          </p:nvSpPr>
          <p:spPr>
            <a:xfrm rot="13500000">
              <a:off x="4808150" y="3614512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9" name="Triangle 369">
              <a:extLst>
                <a:ext uri="{FF2B5EF4-FFF2-40B4-BE49-F238E27FC236}">
                  <a16:creationId xmlns="" xmlns:a16="http://schemas.microsoft.com/office/drawing/2014/main" id="{3448F030-7119-4114-820F-1CBD45CC8040}"/>
                </a:ext>
              </a:extLst>
            </p:cNvPr>
            <p:cNvSpPr/>
            <p:nvPr/>
          </p:nvSpPr>
          <p:spPr>
            <a:xfrm rot="2700000">
              <a:off x="4649473" y="3773187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="" xmlns:a16="http://schemas.microsoft.com/office/drawing/2014/main" id="{6A9CCD6B-F7BD-4D27-ABD8-78A0F8BC40A5}"/>
                </a:ext>
              </a:extLst>
            </p:cNvPr>
            <p:cNvCxnSpPr/>
            <p:nvPr/>
          </p:nvCxnSpPr>
          <p:spPr>
            <a:xfrm rot="2700000">
              <a:off x="4689591" y="3787431"/>
              <a:ext cx="31650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="" xmlns:a16="http://schemas.microsoft.com/office/drawing/2014/main" id="{174346EF-65BC-4D5E-83E0-DF3D8967C004}"/>
                </a:ext>
              </a:extLst>
            </p:cNvPr>
            <p:cNvCxnSpPr/>
            <p:nvPr/>
          </p:nvCxnSpPr>
          <p:spPr>
            <a:xfrm rot="2700000" flipH="1">
              <a:off x="4914931" y="387344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="" xmlns:a16="http://schemas.microsoft.com/office/drawing/2014/main" id="{AF247A35-BFBA-4E74-AADD-05BBE4DB0600}"/>
                </a:ext>
              </a:extLst>
            </p:cNvPr>
            <p:cNvCxnSpPr/>
            <p:nvPr/>
          </p:nvCxnSpPr>
          <p:spPr>
            <a:xfrm rot="2700000" flipH="1">
              <a:off x="4775813" y="358267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Straight Connector 72">
            <a:extLst>
              <a:ext uri="{FF2B5EF4-FFF2-40B4-BE49-F238E27FC236}">
                <a16:creationId xmlns="" xmlns:a16="http://schemas.microsoft.com/office/drawing/2014/main" id="{EE33DFE9-B336-47EF-A32D-ACEBF1ECDC4C}"/>
              </a:ext>
            </a:extLst>
          </p:cNvPr>
          <p:cNvCxnSpPr/>
          <p:nvPr/>
        </p:nvCxnSpPr>
        <p:spPr>
          <a:xfrm>
            <a:off x="4419694" y="3869407"/>
            <a:ext cx="10606" cy="126674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="" xmlns:a16="http://schemas.microsoft.com/office/drawing/2014/main" id="{7957979C-226E-49C3-A2E6-F23D01830317}"/>
              </a:ext>
            </a:extLst>
          </p:cNvPr>
          <p:cNvCxnSpPr/>
          <p:nvPr/>
        </p:nvCxnSpPr>
        <p:spPr>
          <a:xfrm flipH="1" flipV="1">
            <a:off x="4429330" y="4832730"/>
            <a:ext cx="129704" cy="1646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>
            <a:off x="4941759" y="4574764"/>
            <a:ext cx="0" cy="26055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="" xmlns:a16="http://schemas.microsoft.com/office/drawing/2014/main" id="{8437AC65-D900-4236-8EC7-463CA55C2A8C}"/>
              </a:ext>
            </a:extLst>
          </p:cNvPr>
          <p:cNvCxnSpPr/>
          <p:nvPr/>
        </p:nvCxnSpPr>
        <p:spPr>
          <a:xfrm flipH="1" flipV="1">
            <a:off x="5844096" y="4156396"/>
            <a:ext cx="3041" cy="152734"/>
          </a:xfrm>
          <a:prstGeom prst="line">
            <a:avLst/>
          </a:prstGeom>
          <a:ln w="2222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/>
          <p:cNvGrpSpPr/>
          <p:nvPr/>
        </p:nvGrpSpPr>
        <p:grpSpPr>
          <a:xfrm rot="18714631">
            <a:off x="5709351" y="4291397"/>
            <a:ext cx="274606" cy="315761"/>
            <a:chOff x="5108528" y="3238469"/>
            <a:chExt cx="274606" cy="315760"/>
          </a:xfrm>
        </p:grpSpPr>
        <p:cxnSp>
          <p:nvCxnSpPr>
            <p:cNvPr id="78" name="Straight Connector 77">
              <a:extLst>
                <a:ext uri="{FF2B5EF4-FFF2-40B4-BE49-F238E27FC236}">
                  <a16:creationId xmlns="" xmlns:a16="http://schemas.microsoft.com/office/drawing/2014/main" id="{4B62145D-D1CC-4AF0-8C9C-7562E7082C61}"/>
                </a:ext>
              </a:extLst>
            </p:cNvPr>
            <p:cNvCxnSpPr/>
            <p:nvPr/>
          </p:nvCxnSpPr>
          <p:spPr>
            <a:xfrm rot="2700000" flipH="1" flipV="1">
              <a:off x="5326377" y="3321659"/>
              <a:ext cx="89392" cy="241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="" xmlns:a16="http://schemas.microsoft.com/office/drawing/2014/main" id="{A9D704D6-CBFA-4D2D-AF62-59B121238CA8}"/>
                </a:ext>
              </a:extLst>
            </p:cNvPr>
            <p:cNvCxnSpPr/>
            <p:nvPr/>
          </p:nvCxnSpPr>
          <p:spPr>
            <a:xfrm rot="2700000" flipV="1">
              <a:off x="5224331" y="3303738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="" xmlns:a16="http://schemas.microsoft.com/office/drawing/2014/main" id="{1FE6717D-366A-425C-8666-B01A84FE2B23}"/>
                </a:ext>
              </a:extLst>
            </p:cNvPr>
            <p:cNvCxnSpPr/>
            <p:nvPr/>
          </p:nvCxnSpPr>
          <p:spPr>
            <a:xfrm rot="2700000" flipH="1" flipV="1">
              <a:off x="5189895" y="3339518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="" xmlns:a16="http://schemas.microsoft.com/office/drawing/2014/main" id="{ACEB90A9-783C-4D90-90B1-21EAA863D961}"/>
                </a:ext>
              </a:extLst>
            </p:cNvPr>
            <p:cNvCxnSpPr/>
            <p:nvPr/>
          </p:nvCxnSpPr>
          <p:spPr>
            <a:xfrm rot="2700000" flipV="1">
              <a:off x="5156376" y="3373037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="" xmlns:a16="http://schemas.microsoft.com/office/drawing/2014/main" id="{79D815BA-C760-4ACA-856D-E5D49842A492}"/>
                </a:ext>
              </a:extLst>
            </p:cNvPr>
            <p:cNvCxnSpPr/>
            <p:nvPr/>
          </p:nvCxnSpPr>
          <p:spPr>
            <a:xfrm rot="2700000" flipH="1" flipV="1">
              <a:off x="5121831" y="3406239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="" xmlns:a16="http://schemas.microsoft.com/office/drawing/2014/main" id="{E2D713BC-B18D-4AC5-A7E9-5FFD5751910E}"/>
                </a:ext>
              </a:extLst>
            </p:cNvPr>
            <p:cNvCxnSpPr/>
            <p:nvPr/>
          </p:nvCxnSpPr>
          <p:spPr>
            <a:xfrm rot="2700000" flipV="1">
              <a:off x="5088077" y="3440714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="" xmlns:a16="http://schemas.microsoft.com/office/drawing/2014/main" id="{1BFD5058-17D2-46B4-BE5A-B50801BDB209}"/>
                </a:ext>
              </a:extLst>
            </p:cNvPr>
            <p:cNvCxnSpPr/>
            <p:nvPr/>
          </p:nvCxnSpPr>
          <p:spPr>
            <a:xfrm rot="2700000" flipH="1" flipV="1">
              <a:off x="5075894" y="3449766"/>
              <a:ext cx="89392" cy="241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" name="Straight Connector 84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 flipV="1">
            <a:off x="5715947" y="4834657"/>
            <a:ext cx="133531" cy="289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85"/>
          <p:cNvGrpSpPr/>
          <p:nvPr/>
        </p:nvGrpSpPr>
        <p:grpSpPr>
          <a:xfrm rot="2700000">
            <a:off x="5484377" y="4712216"/>
            <a:ext cx="218589" cy="248174"/>
            <a:chOff x="4673245" y="3590740"/>
            <a:chExt cx="351260" cy="398802"/>
          </a:xfrm>
        </p:grpSpPr>
        <p:sp>
          <p:nvSpPr>
            <p:cNvPr id="87" name="Triangle 21">
              <a:extLst>
                <a:ext uri="{FF2B5EF4-FFF2-40B4-BE49-F238E27FC236}">
                  <a16:creationId xmlns="" xmlns:a16="http://schemas.microsoft.com/office/drawing/2014/main" id="{37D515D3-8E65-445A-97F7-B80B564E03B2}"/>
                </a:ext>
              </a:extLst>
            </p:cNvPr>
            <p:cNvSpPr/>
            <p:nvPr/>
          </p:nvSpPr>
          <p:spPr>
            <a:xfrm rot="13500000">
              <a:off x="4808150" y="3614512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88" name="Triangle 369">
              <a:extLst>
                <a:ext uri="{FF2B5EF4-FFF2-40B4-BE49-F238E27FC236}">
                  <a16:creationId xmlns="" xmlns:a16="http://schemas.microsoft.com/office/drawing/2014/main" id="{3448F030-7119-4114-820F-1CBD45CC8040}"/>
                </a:ext>
              </a:extLst>
            </p:cNvPr>
            <p:cNvSpPr/>
            <p:nvPr/>
          </p:nvSpPr>
          <p:spPr>
            <a:xfrm rot="2700000">
              <a:off x="4649473" y="3773187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="" xmlns:a16="http://schemas.microsoft.com/office/drawing/2014/main" id="{6A9CCD6B-F7BD-4D27-ABD8-78A0F8BC40A5}"/>
                </a:ext>
              </a:extLst>
            </p:cNvPr>
            <p:cNvCxnSpPr/>
            <p:nvPr/>
          </p:nvCxnSpPr>
          <p:spPr>
            <a:xfrm rot="2700000">
              <a:off x="4689591" y="3787431"/>
              <a:ext cx="31650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="" xmlns:a16="http://schemas.microsoft.com/office/drawing/2014/main" id="{174346EF-65BC-4D5E-83E0-DF3D8967C004}"/>
                </a:ext>
              </a:extLst>
            </p:cNvPr>
            <p:cNvCxnSpPr/>
            <p:nvPr/>
          </p:nvCxnSpPr>
          <p:spPr>
            <a:xfrm rot="2700000" flipH="1">
              <a:off x="4914931" y="387344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="" xmlns:a16="http://schemas.microsoft.com/office/drawing/2014/main" id="{AF247A35-BFBA-4E74-AADD-05BBE4DB0600}"/>
                </a:ext>
              </a:extLst>
            </p:cNvPr>
            <p:cNvCxnSpPr/>
            <p:nvPr/>
          </p:nvCxnSpPr>
          <p:spPr>
            <a:xfrm rot="2700000" flipH="1">
              <a:off x="4775813" y="358267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" name="Straight Connector 91">
            <a:extLst>
              <a:ext uri="{FF2B5EF4-FFF2-40B4-BE49-F238E27FC236}">
                <a16:creationId xmlns="" xmlns:a16="http://schemas.microsoft.com/office/drawing/2014/main" id="{EE33DFE9-B336-47EF-A32D-ACEBF1ECDC4C}"/>
              </a:ext>
            </a:extLst>
          </p:cNvPr>
          <p:cNvCxnSpPr/>
          <p:nvPr/>
        </p:nvCxnSpPr>
        <p:spPr>
          <a:xfrm>
            <a:off x="5324588" y="3871334"/>
            <a:ext cx="10606" cy="126674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="" xmlns:a16="http://schemas.microsoft.com/office/drawing/2014/main" id="{7957979C-226E-49C3-A2E6-F23D01830317}"/>
              </a:ext>
            </a:extLst>
          </p:cNvPr>
          <p:cNvCxnSpPr/>
          <p:nvPr/>
        </p:nvCxnSpPr>
        <p:spPr>
          <a:xfrm flipH="1" flipV="1">
            <a:off x="5334224" y="4834657"/>
            <a:ext cx="129704" cy="1646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>
            <a:off x="5846653" y="4576691"/>
            <a:ext cx="0" cy="26055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="" xmlns:a16="http://schemas.microsoft.com/office/drawing/2014/main" id="{8437AC65-D900-4236-8EC7-463CA55C2A8C}"/>
              </a:ext>
            </a:extLst>
          </p:cNvPr>
          <p:cNvCxnSpPr/>
          <p:nvPr/>
        </p:nvCxnSpPr>
        <p:spPr>
          <a:xfrm flipH="1" flipV="1">
            <a:off x="6659047" y="4166046"/>
            <a:ext cx="3041" cy="152734"/>
          </a:xfrm>
          <a:prstGeom prst="line">
            <a:avLst/>
          </a:prstGeom>
          <a:ln w="2222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Group 95"/>
          <p:cNvGrpSpPr/>
          <p:nvPr/>
        </p:nvGrpSpPr>
        <p:grpSpPr>
          <a:xfrm rot="18714631">
            <a:off x="6524302" y="4301047"/>
            <a:ext cx="274606" cy="315760"/>
            <a:chOff x="5108528" y="3238469"/>
            <a:chExt cx="274606" cy="315760"/>
          </a:xfrm>
        </p:grpSpPr>
        <p:cxnSp>
          <p:nvCxnSpPr>
            <p:cNvPr id="97" name="Straight Connector 96">
              <a:extLst>
                <a:ext uri="{FF2B5EF4-FFF2-40B4-BE49-F238E27FC236}">
                  <a16:creationId xmlns="" xmlns:a16="http://schemas.microsoft.com/office/drawing/2014/main" id="{4B62145D-D1CC-4AF0-8C9C-7562E7082C61}"/>
                </a:ext>
              </a:extLst>
            </p:cNvPr>
            <p:cNvCxnSpPr/>
            <p:nvPr/>
          </p:nvCxnSpPr>
          <p:spPr>
            <a:xfrm rot="2700000" flipH="1" flipV="1">
              <a:off x="5326377" y="3321659"/>
              <a:ext cx="89392" cy="241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="" xmlns:a16="http://schemas.microsoft.com/office/drawing/2014/main" id="{A9D704D6-CBFA-4D2D-AF62-59B121238CA8}"/>
                </a:ext>
              </a:extLst>
            </p:cNvPr>
            <p:cNvCxnSpPr/>
            <p:nvPr/>
          </p:nvCxnSpPr>
          <p:spPr>
            <a:xfrm rot="2700000" flipV="1">
              <a:off x="5224331" y="3303738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="" xmlns:a16="http://schemas.microsoft.com/office/drawing/2014/main" id="{1FE6717D-366A-425C-8666-B01A84FE2B23}"/>
                </a:ext>
              </a:extLst>
            </p:cNvPr>
            <p:cNvCxnSpPr/>
            <p:nvPr/>
          </p:nvCxnSpPr>
          <p:spPr>
            <a:xfrm rot="2700000" flipH="1" flipV="1">
              <a:off x="5189895" y="3339518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="" xmlns:a16="http://schemas.microsoft.com/office/drawing/2014/main" id="{ACEB90A9-783C-4D90-90B1-21EAA863D961}"/>
                </a:ext>
              </a:extLst>
            </p:cNvPr>
            <p:cNvCxnSpPr/>
            <p:nvPr/>
          </p:nvCxnSpPr>
          <p:spPr>
            <a:xfrm rot="2700000" flipV="1">
              <a:off x="5156376" y="3373037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="" xmlns:a16="http://schemas.microsoft.com/office/drawing/2014/main" id="{79D815BA-C760-4ACA-856D-E5D49842A492}"/>
                </a:ext>
              </a:extLst>
            </p:cNvPr>
            <p:cNvCxnSpPr/>
            <p:nvPr/>
          </p:nvCxnSpPr>
          <p:spPr>
            <a:xfrm rot="2700000" flipH="1" flipV="1">
              <a:off x="5121831" y="3406239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="" xmlns:a16="http://schemas.microsoft.com/office/drawing/2014/main" id="{E2D713BC-B18D-4AC5-A7E9-5FFD5751910E}"/>
                </a:ext>
              </a:extLst>
            </p:cNvPr>
            <p:cNvCxnSpPr/>
            <p:nvPr/>
          </p:nvCxnSpPr>
          <p:spPr>
            <a:xfrm rot="2700000" flipV="1">
              <a:off x="5088077" y="3440714"/>
              <a:ext cx="178784" cy="4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="" xmlns:a16="http://schemas.microsoft.com/office/drawing/2014/main" id="{1BFD5058-17D2-46B4-BE5A-B50801BDB209}"/>
                </a:ext>
              </a:extLst>
            </p:cNvPr>
            <p:cNvCxnSpPr/>
            <p:nvPr/>
          </p:nvCxnSpPr>
          <p:spPr>
            <a:xfrm rot="2700000" flipH="1" flipV="1">
              <a:off x="5075894" y="3449766"/>
              <a:ext cx="89392" cy="241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4" name="Straight Connector 103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 flipV="1">
            <a:off x="6530898" y="4844307"/>
            <a:ext cx="133531" cy="289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Group 104"/>
          <p:cNvGrpSpPr/>
          <p:nvPr/>
        </p:nvGrpSpPr>
        <p:grpSpPr>
          <a:xfrm rot="2700000">
            <a:off x="6299328" y="4721866"/>
            <a:ext cx="218589" cy="248174"/>
            <a:chOff x="4673245" y="3590740"/>
            <a:chExt cx="351260" cy="398802"/>
          </a:xfrm>
        </p:grpSpPr>
        <p:sp>
          <p:nvSpPr>
            <p:cNvPr id="106" name="Triangle 21">
              <a:extLst>
                <a:ext uri="{FF2B5EF4-FFF2-40B4-BE49-F238E27FC236}">
                  <a16:creationId xmlns="" xmlns:a16="http://schemas.microsoft.com/office/drawing/2014/main" id="{37D515D3-8E65-445A-97F7-B80B564E03B2}"/>
                </a:ext>
              </a:extLst>
            </p:cNvPr>
            <p:cNvSpPr/>
            <p:nvPr/>
          </p:nvSpPr>
          <p:spPr>
            <a:xfrm rot="13500000">
              <a:off x="4808150" y="3614512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07" name="Triangle 369">
              <a:extLst>
                <a:ext uri="{FF2B5EF4-FFF2-40B4-BE49-F238E27FC236}">
                  <a16:creationId xmlns="" xmlns:a16="http://schemas.microsoft.com/office/drawing/2014/main" id="{3448F030-7119-4114-820F-1CBD45CC8040}"/>
                </a:ext>
              </a:extLst>
            </p:cNvPr>
            <p:cNvSpPr/>
            <p:nvPr/>
          </p:nvSpPr>
          <p:spPr>
            <a:xfrm rot="2700000">
              <a:off x="4649473" y="3773187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="" xmlns:a16="http://schemas.microsoft.com/office/drawing/2014/main" id="{6A9CCD6B-F7BD-4D27-ABD8-78A0F8BC40A5}"/>
                </a:ext>
              </a:extLst>
            </p:cNvPr>
            <p:cNvCxnSpPr/>
            <p:nvPr/>
          </p:nvCxnSpPr>
          <p:spPr>
            <a:xfrm rot="2700000">
              <a:off x="4689591" y="3787431"/>
              <a:ext cx="31650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="" xmlns:a16="http://schemas.microsoft.com/office/drawing/2014/main" id="{174346EF-65BC-4D5E-83E0-DF3D8967C004}"/>
                </a:ext>
              </a:extLst>
            </p:cNvPr>
            <p:cNvCxnSpPr/>
            <p:nvPr/>
          </p:nvCxnSpPr>
          <p:spPr>
            <a:xfrm rot="2700000" flipH="1">
              <a:off x="4914931" y="387344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="" xmlns:a16="http://schemas.microsoft.com/office/drawing/2014/main" id="{AF247A35-BFBA-4E74-AADD-05BBE4DB0600}"/>
                </a:ext>
              </a:extLst>
            </p:cNvPr>
            <p:cNvCxnSpPr/>
            <p:nvPr/>
          </p:nvCxnSpPr>
          <p:spPr>
            <a:xfrm rot="2700000" flipH="1">
              <a:off x="4775813" y="3582670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2" name="Straight Connector 111">
            <a:extLst>
              <a:ext uri="{FF2B5EF4-FFF2-40B4-BE49-F238E27FC236}">
                <a16:creationId xmlns="" xmlns:a16="http://schemas.microsoft.com/office/drawing/2014/main" id="{EE33DFE9-B336-47EF-A32D-ACEBF1ECDC4C}"/>
              </a:ext>
            </a:extLst>
          </p:cNvPr>
          <p:cNvCxnSpPr/>
          <p:nvPr/>
        </p:nvCxnSpPr>
        <p:spPr>
          <a:xfrm>
            <a:off x="6139539" y="3880984"/>
            <a:ext cx="10606" cy="126674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="" xmlns:a16="http://schemas.microsoft.com/office/drawing/2014/main" id="{7957979C-226E-49C3-A2E6-F23D01830317}"/>
              </a:ext>
            </a:extLst>
          </p:cNvPr>
          <p:cNvCxnSpPr/>
          <p:nvPr/>
        </p:nvCxnSpPr>
        <p:spPr>
          <a:xfrm flipH="1" flipV="1">
            <a:off x="6159933" y="4844307"/>
            <a:ext cx="129704" cy="1646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="" xmlns:a16="http://schemas.microsoft.com/office/drawing/2014/main" id="{C7661A7B-881C-4342-98B0-9193ED24B8C6}"/>
              </a:ext>
            </a:extLst>
          </p:cNvPr>
          <p:cNvCxnSpPr/>
          <p:nvPr/>
        </p:nvCxnSpPr>
        <p:spPr>
          <a:xfrm>
            <a:off x="6661604" y="4586341"/>
            <a:ext cx="0" cy="26055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/>
              <p:cNvSpPr txBox="1"/>
              <p:nvPr/>
            </p:nvSpPr>
            <p:spPr>
              <a:xfrm>
                <a:off x="3350407" y="3357941"/>
                <a:ext cx="4521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𝐴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4" name="TextBox 1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0407" y="3357941"/>
                <a:ext cx="452175" cy="461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/>
              <p:cNvSpPr txBox="1"/>
              <p:nvPr/>
            </p:nvSpPr>
            <p:spPr>
              <a:xfrm>
                <a:off x="4191737" y="3360029"/>
                <a:ext cx="4638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𝐵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7" name="TextBox 1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737" y="3360029"/>
                <a:ext cx="463845" cy="461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/>
              <p:cNvSpPr txBox="1"/>
              <p:nvPr/>
            </p:nvSpPr>
            <p:spPr>
              <a:xfrm>
                <a:off x="5085438" y="3362005"/>
                <a:ext cx="4514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𝐶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" name="TextBox 1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5438" y="3362005"/>
                <a:ext cx="451469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/>
              <p:cNvSpPr txBox="1"/>
              <p:nvPr/>
            </p:nvSpPr>
            <p:spPr>
              <a:xfrm>
                <a:off x="5911435" y="3352524"/>
                <a:ext cx="4758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𝐷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9" name="TextBox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1435" y="3352524"/>
                <a:ext cx="475836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" name="TextBox 139"/>
          <p:cNvSpPr txBox="1"/>
          <p:nvPr/>
        </p:nvSpPr>
        <p:spPr>
          <a:xfrm>
            <a:off x="6954664" y="4160727"/>
            <a:ext cx="1154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Route C</a:t>
            </a:r>
            <a:endParaRPr lang="en-US" sz="2400" dirty="0"/>
          </a:p>
        </p:txBody>
      </p:sp>
      <p:sp>
        <p:nvSpPr>
          <p:cNvPr id="157" name="TextBox 156"/>
          <p:cNvSpPr txBox="1"/>
          <p:nvPr/>
        </p:nvSpPr>
        <p:spPr>
          <a:xfrm>
            <a:off x="6743937" y="3525995"/>
            <a:ext cx="18473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cxnSp>
        <p:nvCxnSpPr>
          <p:cNvPr id="181" name="Straight Connector 180"/>
          <p:cNvCxnSpPr/>
          <p:nvPr/>
        </p:nvCxnSpPr>
        <p:spPr>
          <a:xfrm>
            <a:off x="3088097" y="4299786"/>
            <a:ext cx="262310" cy="943948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/>
        </p:nvCxnSpPr>
        <p:spPr>
          <a:xfrm flipV="1">
            <a:off x="3085116" y="3262487"/>
            <a:ext cx="265291" cy="480440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905504" y="3769527"/>
            <a:ext cx="1959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Route Signal C</a:t>
            </a:r>
            <a:endParaRPr lang="en-US" sz="2400" dirty="0"/>
          </a:p>
        </p:txBody>
      </p:sp>
      <p:sp>
        <p:nvSpPr>
          <p:cNvPr id="149" name="TextBox 148"/>
          <p:cNvSpPr txBox="1"/>
          <p:nvPr/>
        </p:nvSpPr>
        <p:spPr>
          <a:xfrm>
            <a:off x="3655301" y="4178541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5423381" y="4190539"/>
            <a:ext cx="336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L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4493506" y="4175076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6225324" y="4171611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6508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2651" y="425117"/>
            <a:ext cx="83630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a typeface="Times New Roman" charset="0"/>
                <a:cs typeface="Arial" panose="020B0604020202020204" pitchFamily="34" charset="0"/>
              </a:rPr>
              <a:t>Hardware 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Architecture </a:t>
            </a:r>
            <a:r>
              <a:rPr lang="mr-IN" sz="4000" dirty="0" smtClean="0">
                <a:ea typeface="Times New Roman" charset="0"/>
                <a:cs typeface="Arial" panose="020B0604020202020204" pitchFamily="34" charset="0"/>
              </a:rPr>
              <a:t>–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ea typeface="Times New Roman" charset="0"/>
                <a:cs typeface="Arial" panose="020B0604020202020204" pitchFamily="34" charset="0"/>
              </a:rPr>
              <a:t>Routing Mode</a:t>
            </a:r>
            <a:endParaRPr lang="en-US" sz="40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1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74279" y="6356351"/>
            <a:ext cx="2057400" cy="365125"/>
          </a:xfrm>
        </p:spPr>
        <p:txBody>
          <a:bodyPr/>
          <a:lstStyle/>
          <a:p>
            <a:r>
              <a:rPr lang="en-US" dirty="0" smtClean="0"/>
              <a:t>18</a:t>
            </a:r>
            <a:endParaRPr lang="en-US" dirty="0"/>
          </a:p>
        </p:txBody>
      </p:sp>
      <p:sp>
        <p:nvSpPr>
          <p:cNvPr id="148" name="TextBox 147">
            <a:extLst>
              <a:ext uri="{FF2B5EF4-FFF2-40B4-BE49-F238E27FC236}">
                <a16:creationId xmlns="" xmlns:a16="http://schemas.microsoft.com/office/drawing/2014/main" id="{7A4937E9-4ADD-44B7-997E-5090EBB52126}"/>
              </a:ext>
            </a:extLst>
          </p:cNvPr>
          <p:cNvSpPr txBox="1"/>
          <p:nvPr/>
        </p:nvSpPr>
        <p:spPr>
          <a:xfrm>
            <a:off x="808647" y="1163102"/>
            <a:ext cx="557556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A special case of logic mode</a:t>
            </a:r>
          </a:p>
          <a:p>
            <a:pPr marL="800100" lvl="1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200" dirty="0" smtClean="0">
                <a:ea typeface="Times New Roman" charset="0"/>
                <a:cs typeface="Arial" panose="020B0604020202020204" pitchFamily="34" charset="0"/>
              </a:rPr>
              <a:t>F = C</a:t>
            </a:r>
          </a:p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Co-exist with logic mode in the same tile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70442" y="2675395"/>
            <a:ext cx="1229344" cy="1230032"/>
            <a:chOff x="1494743" y="3751228"/>
            <a:chExt cx="2134971" cy="2136165"/>
          </a:xfrm>
        </p:grpSpPr>
        <p:sp>
          <p:nvSpPr>
            <p:cNvPr id="124" name="Rectangle 123"/>
            <p:cNvSpPr/>
            <p:nvPr/>
          </p:nvSpPr>
          <p:spPr>
            <a:xfrm>
              <a:off x="3147238" y="3751228"/>
              <a:ext cx="482476" cy="158631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1494743" y="5296691"/>
              <a:ext cx="2134970" cy="59070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1494744" y="3751229"/>
              <a:ext cx="1652493" cy="158631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1494744" y="3751229"/>
              <a:ext cx="2134969" cy="213616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3456178" y="4178278"/>
            <a:ext cx="1224670" cy="1225355"/>
            <a:chOff x="1494743" y="3751228"/>
            <a:chExt cx="2134971" cy="2136165"/>
          </a:xfrm>
        </p:grpSpPr>
        <p:sp>
          <p:nvSpPr>
            <p:cNvPr id="128" name="Rectangle 127"/>
            <p:cNvSpPr/>
            <p:nvPr/>
          </p:nvSpPr>
          <p:spPr>
            <a:xfrm>
              <a:off x="2293222" y="3751228"/>
              <a:ext cx="1336492" cy="158631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1494743" y="4432996"/>
              <a:ext cx="2134970" cy="145439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1494744" y="3751229"/>
              <a:ext cx="999692" cy="123070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1494744" y="3751229"/>
              <a:ext cx="2134969" cy="213616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3" name="Rectangle 132"/>
          <p:cNvSpPr/>
          <p:nvPr/>
        </p:nvSpPr>
        <p:spPr>
          <a:xfrm>
            <a:off x="3330621" y="5527004"/>
            <a:ext cx="494476" cy="4045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25097" y="5527002"/>
            <a:ext cx="2694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Resources used for logic</a:t>
            </a:r>
            <a:endParaRPr lang="en-US" sz="2000" dirty="0"/>
          </a:p>
        </p:txBody>
      </p:sp>
      <p:sp>
        <p:nvSpPr>
          <p:cNvPr id="135" name="Rectangle 134"/>
          <p:cNvSpPr/>
          <p:nvPr/>
        </p:nvSpPr>
        <p:spPr>
          <a:xfrm>
            <a:off x="3330620" y="6013422"/>
            <a:ext cx="494477" cy="3914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TextBox 135"/>
          <p:cNvSpPr txBox="1"/>
          <p:nvPr/>
        </p:nvSpPr>
        <p:spPr>
          <a:xfrm>
            <a:off x="3825097" y="5984639"/>
            <a:ext cx="2967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Resources used for routing</a:t>
            </a:r>
            <a:endParaRPr lang="en-US" sz="200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808648" y="3793985"/>
            <a:ext cx="21349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08648" y="4214987"/>
            <a:ext cx="21349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808647" y="3384068"/>
            <a:ext cx="2134969" cy="21361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335009" y="3368592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F = ABD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1106529" y="376378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31" name="Oval 30"/>
          <p:cNvSpPr/>
          <p:nvPr/>
        </p:nvSpPr>
        <p:spPr>
          <a:xfrm>
            <a:off x="1826074" y="4868596"/>
            <a:ext cx="70338" cy="7033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825998" y="5020996"/>
            <a:ext cx="70338" cy="7033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825922" y="5173396"/>
            <a:ext cx="70338" cy="7033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251789" y="5488931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One Tile</a:t>
            </a:r>
            <a:endParaRPr lang="en-US" sz="2400"/>
          </a:p>
        </p:txBody>
      </p:sp>
      <p:cxnSp>
        <p:nvCxnSpPr>
          <p:cNvPr id="92" name="Straight Connector 91">
            <a:extLst>
              <a:ext uri="{FF2B5EF4-FFF2-40B4-BE49-F238E27FC236}">
                <a16:creationId xmlns="" xmlns:a16="http://schemas.microsoft.com/office/drawing/2014/main" id="{EE33DFE9-B336-47EF-A32D-ACEBF1ECDC4C}"/>
              </a:ext>
            </a:extLst>
          </p:cNvPr>
          <p:cNvCxnSpPr/>
          <p:nvPr/>
        </p:nvCxnSpPr>
        <p:spPr>
          <a:xfrm>
            <a:off x="5324588" y="3871334"/>
            <a:ext cx="10606" cy="126674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Box 156"/>
          <p:cNvSpPr txBox="1"/>
          <p:nvPr/>
        </p:nvSpPr>
        <p:spPr>
          <a:xfrm>
            <a:off x="6743937" y="3525995"/>
            <a:ext cx="18473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12" name="Up-Down Arrow 11"/>
          <p:cNvSpPr/>
          <p:nvPr/>
        </p:nvSpPr>
        <p:spPr>
          <a:xfrm>
            <a:off x="4915895" y="2826992"/>
            <a:ext cx="696763" cy="2472899"/>
          </a:xfrm>
          <a:prstGeom prst="upDownArrow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440976" y="3532725"/>
            <a:ext cx="14418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Flexible</a:t>
            </a:r>
          </a:p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Partition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88" name="Group 187"/>
          <p:cNvGrpSpPr/>
          <p:nvPr/>
        </p:nvGrpSpPr>
        <p:grpSpPr>
          <a:xfrm>
            <a:off x="6792865" y="3233258"/>
            <a:ext cx="2086987" cy="2158107"/>
            <a:chOff x="6347330" y="1155615"/>
            <a:chExt cx="2086987" cy="21581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6302" y="1155615"/>
              <a:ext cx="1499511" cy="149951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173686" y="2852057"/>
              <a:ext cx="6447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CLB</a:t>
              </a:r>
              <a:endParaRPr lang="en-US" sz="2400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 flipV="1">
              <a:off x="7413171" y="2493007"/>
              <a:ext cx="82879" cy="47405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TextBox 182"/>
            <p:cNvSpPr txBox="1"/>
            <p:nvPr/>
          </p:nvSpPr>
          <p:spPr>
            <a:xfrm>
              <a:off x="7919432" y="2850529"/>
              <a:ext cx="5148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mtClean="0"/>
                <a:t>CB</a:t>
              </a:r>
              <a:endParaRPr lang="en-US" sz="2400" dirty="0"/>
            </a:p>
          </p:txBody>
        </p:sp>
        <p:cxnSp>
          <p:nvCxnSpPr>
            <p:cNvPr id="184" name="Straight Arrow Connector 183"/>
            <p:cNvCxnSpPr/>
            <p:nvPr/>
          </p:nvCxnSpPr>
          <p:spPr>
            <a:xfrm flipH="1" flipV="1">
              <a:off x="7868657" y="2493007"/>
              <a:ext cx="281722" cy="43973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TextBox 184"/>
            <p:cNvSpPr txBox="1"/>
            <p:nvPr/>
          </p:nvSpPr>
          <p:spPr>
            <a:xfrm>
              <a:off x="6347330" y="2841652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mtClean="0"/>
                <a:t>SB</a:t>
              </a:r>
              <a:endParaRPr lang="en-US" sz="2400"/>
            </a:p>
          </p:txBody>
        </p:sp>
        <p:cxnSp>
          <p:nvCxnSpPr>
            <p:cNvPr id="186" name="Straight Arrow Connector 185"/>
            <p:cNvCxnSpPr/>
            <p:nvPr/>
          </p:nvCxnSpPr>
          <p:spPr>
            <a:xfrm flipV="1">
              <a:off x="6671958" y="2159407"/>
              <a:ext cx="335481" cy="77626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0" name="TextBox 189"/>
          <p:cNvSpPr txBox="1"/>
          <p:nvPr/>
        </p:nvSpPr>
        <p:spPr>
          <a:xfrm>
            <a:off x="6794348" y="5307625"/>
            <a:ext cx="22944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Fixed partition</a:t>
            </a:r>
          </a:p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in FPGA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905504" y="3769527"/>
            <a:ext cx="1959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Route Signal C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5388186" y="5020996"/>
            <a:ext cx="1310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accent2">
                    <a:lumMod val="75000"/>
                  </a:schemeClr>
                </a:solidFill>
              </a:rPr>
              <a:t>Routing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440976" y="2521251"/>
            <a:ext cx="926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</a:rPr>
              <a:t>Logic</a:t>
            </a:r>
            <a:endParaRPr lang="en-US" sz="28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84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2651" y="425117"/>
            <a:ext cx="8543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a typeface="Times New Roman" charset="0"/>
                <a:cs typeface="Arial" panose="020B0604020202020204" pitchFamily="34" charset="0"/>
              </a:rPr>
              <a:t>Hardware 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Architecture </a:t>
            </a:r>
            <a:r>
              <a:rPr lang="mr-IN" sz="4000" dirty="0" smtClean="0">
                <a:ea typeface="Times New Roman" charset="0"/>
                <a:cs typeface="Arial" panose="020B0604020202020204" pitchFamily="34" charset="0"/>
              </a:rPr>
              <a:t>–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ea typeface="Times New Roman" charset="0"/>
                <a:cs typeface="Arial" panose="020B0604020202020204" pitchFamily="34" charset="0"/>
              </a:rPr>
              <a:t>Memory Mode</a:t>
            </a:r>
            <a:endParaRPr lang="en-US" sz="40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1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74279" y="6356351"/>
            <a:ext cx="2057400" cy="365125"/>
          </a:xfrm>
        </p:spPr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7A4937E9-4ADD-44B7-997E-5090EBB52126}"/>
              </a:ext>
            </a:extLst>
          </p:cNvPr>
          <p:cNvSpPr txBox="1"/>
          <p:nvPr/>
        </p:nvSpPr>
        <p:spPr>
          <a:xfrm>
            <a:off x="808647" y="1163102"/>
            <a:ext cx="6665799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Four adjacent tiles to implement a memory block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505469" y="2240965"/>
            <a:ext cx="2000269" cy="3007424"/>
            <a:chOff x="1220009" y="2045608"/>
            <a:chExt cx="2875934" cy="4323995"/>
          </a:xfrm>
        </p:grpSpPr>
        <p:sp>
          <p:nvSpPr>
            <p:cNvPr id="74" name="Rectangle 73"/>
            <p:cNvSpPr/>
            <p:nvPr/>
          </p:nvSpPr>
          <p:spPr>
            <a:xfrm>
              <a:off x="2657976" y="3489831"/>
              <a:ext cx="1437967" cy="143877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220009" y="3487169"/>
              <a:ext cx="1437967" cy="143877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220009" y="4930832"/>
              <a:ext cx="1437967" cy="143877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220009" y="2045608"/>
              <a:ext cx="1437967" cy="143877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866984" y="2163549"/>
            <a:ext cx="4277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Logic Mode</a:t>
            </a:r>
          </a:p>
          <a:p>
            <a:pPr algn="ctr"/>
            <a:r>
              <a:rPr lang="en-US" sz="3200" dirty="0" smtClean="0"/>
              <a:t>(e.g. Decoding Circuits)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3005536" y="2741312"/>
            <a:ext cx="1997400" cy="226749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909390" y="2971463"/>
            <a:ext cx="1093546" cy="538609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3005536" y="2971463"/>
            <a:ext cx="1997400" cy="1878833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55041" y="3910879"/>
            <a:ext cx="16469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/>
              <a:t>Memory</a:t>
            </a:r>
          </a:p>
          <a:p>
            <a:pPr algn="ctr"/>
            <a:r>
              <a:rPr lang="en-US" sz="3200" dirty="0" smtClean="0"/>
              <a:t>Array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1696207" y="3743947"/>
            <a:ext cx="1269534" cy="772442"/>
          </a:xfrm>
          <a:prstGeom prst="straightConnector1">
            <a:avLst/>
          </a:prstGeom>
          <a:ln w="381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56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2651" y="425117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a typeface="Times New Roman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8647" y="1157194"/>
            <a:ext cx="3409203" cy="27515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Motivation </a:t>
            </a:r>
          </a:p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Background</a:t>
            </a:r>
          </a:p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Hardware Architecture</a:t>
            </a:r>
          </a:p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Circuit Implementation</a:t>
            </a:r>
          </a:p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CAD Tool Set</a:t>
            </a:r>
          </a:p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Evaluation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584C-F688-BB46-87E6-39493D9D85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2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2651" y="425117"/>
            <a:ext cx="8543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a typeface="Times New Roman" charset="0"/>
                <a:cs typeface="Arial" panose="020B0604020202020204" pitchFamily="34" charset="0"/>
              </a:rPr>
              <a:t>Hardware 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Architecture </a:t>
            </a:r>
            <a:r>
              <a:rPr lang="mr-IN" sz="4000" dirty="0" smtClean="0">
                <a:ea typeface="Times New Roman" charset="0"/>
                <a:cs typeface="Arial" panose="020B0604020202020204" pitchFamily="34" charset="0"/>
              </a:rPr>
              <a:t>–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ea typeface="Times New Roman" charset="0"/>
                <a:cs typeface="Arial" panose="020B0604020202020204" pitchFamily="34" charset="0"/>
              </a:rPr>
              <a:t>Memory Mode</a:t>
            </a:r>
            <a:endParaRPr lang="en-US" sz="40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7A4937E9-4ADD-44B7-997E-5090EBB52126}"/>
              </a:ext>
            </a:extLst>
          </p:cNvPr>
          <p:cNvSpPr txBox="1"/>
          <p:nvPr/>
        </p:nvSpPr>
        <p:spPr>
          <a:xfrm>
            <a:off x="824689" y="1163102"/>
            <a:ext cx="4163576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Provided several flexibilities</a:t>
            </a:r>
          </a:p>
          <a:p>
            <a:pPr marL="800100" lvl="1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Flexible position/capacity</a:t>
            </a:r>
          </a:p>
          <a:p>
            <a:pPr marL="800100" lvl="1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Flexible logic aspect ratio</a:t>
            </a:r>
          </a:p>
        </p:txBody>
      </p:sp>
      <p:sp>
        <p:nvSpPr>
          <p:cNvPr id="6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74279" y="6356351"/>
            <a:ext cx="2057400" cy="365125"/>
          </a:xfrm>
        </p:spPr>
        <p:txBody>
          <a:bodyPr/>
          <a:lstStyle/>
          <a:p>
            <a:r>
              <a:rPr lang="en-US" dirty="0" smtClean="0"/>
              <a:t>20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824689" y="3239358"/>
            <a:ext cx="2187333" cy="2197376"/>
            <a:chOff x="3012668" y="3303061"/>
            <a:chExt cx="2751318" cy="2763950"/>
          </a:xfrm>
        </p:grpSpPr>
        <p:sp>
          <p:nvSpPr>
            <p:cNvPr id="12" name="Rectangle 11"/>
            <p:cNvSpPr/>
            <p:nvPr/>
          </p:nvSpPr>
          <p:spPr>
            <a:xfrm>
              <a:off x="3027088" y="3314779"/>
              <a:ext cx="384327" cy="115724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3286897" y="3713688"/>
              <a:ext cx="534823" cy="35975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3833751" y="4847647"/>
              <a:ext cx="409999" cy="120747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4044132" y="5246556"/>
              <a:ext cx="574754" cy="42724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4629338" y="3713688"/>
              <a:ext cx="376409" cy="112810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4839719" y="4079631"/>
              <a:ext cx="534823" cy="37513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3411415" y="3314783"/>
              <a:ext cx="0" cy="27522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3833444" y="3303061"/>
              <a:ext cx="0" cy="27522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4243750" y="3303062"/>
              <a:ext cx="0" cy="27522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4630610" y="3305408"/>
              <a:ext cx="0" cy="27522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5005747" y="3314787"/>
              <a:ext cx="0" cy="27522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5380884" y="3303065"/>
              <a:ext cx="0" cy="27522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3013301" y="3704492"/>
              <a:ext cx="275068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3013301" y="4079631"/>
              <a:ext cx="275068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3012668" y="4454768"/>
              <a:ext cx="275068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3012669" y="4853351"/>
              <a:ext cx="275068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3012670" y="5263657"/>
              <a:ext cx="275068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3012671" y="5662240"/>
              <a:ext cx="275068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86"/>
            <p:cNvSpPr/>
            <p:nvPr/>
          </p:nvSpPr>
          <p:spPr>
            <a:xfrm>
              <a:off x="3013301" y="3314783"/>
              <a:ext cx="2750685" cy="275222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812651" y="5702432"/>
            <a:ext cx="403412" cy="403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336920" y="5553445"/>
            <a:ext cx="19906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Tile configured</a:t>
            </a:r>
          </a:p>
          <a:p>
            <a:r>
              <a:rPr lang="en-US" sz="2000" dirty="0" smtClean="0"/>
              <a:t>in Memory mode</a:t>
            </a:r>
            <a:endParaRPr lang="en-US" sz="20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43" y="3248806"/>
            <a:ext cx="3004471" cy="218792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989209" y="5631080"/>
            <a:ext cx="970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FPGA</a:t>
            </a:r>
            <a:endParaRPr lang="en-US" sz="2800" dirty="0" smtClean="0"/>
          </a:p>
        </p:txBody>
      </p:sp>
      <p:sp>
        <p:nvSpPr>
          <p:cNvPr id="29" name="TextBox 28"/>
          <p:cNvSpPr txBox="1"/>
          <p:nvPr/>
        </p:nvSpPr>
        <p:spPr>
          <a:xfrm>
            <a:off x="5753921" y="2273888"/>
            <a:ext cx="3173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C00000"/>
                </a:solidFill>
              </a:rPr>
              <a:t>BRAMs in fixed columns</a:t>
            </a:r>
            <a:endParaRPr lang="en-US" sz="2400" dirty="0" smtClean="0">
              <a:solidFill>
                <a:srgbClr val="C0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5592417" y="2735553"/>
            <a:ext cx="715618" cy="973135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5583096" y="2735553"/>
            <a:ext cx="724939" cy="221175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308035" y="2735553"/>
            <a:ext cx="1032602" cy="973135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317356" y="2735553"/>
            <a:ext cx="1023281" cy="2115803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08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1340662" y="3632769"/>
            <a:ext cx="642730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12651" y="425117"/>
            <a:ext cx="49839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a typeface="Times New Roman" charset="0"/>
                <a:cs typeface="Arial" panose="020B0604020202020204" pitchFamily="34" charset="0"/>
              </a:rPr>
              <a:t>Circuit Implementation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A4937E9-4ADD-44B7-997E-5090EBB52126}"/>
              </a:ext>
            </a:extLst>
          </p:cNvPr>
          <p:cNvSpPr txBox="1"/>
          <p:nvPr/>
        </p:nvSpPr>
        <p:spPr>
          <a:xfrm>
            <a:off x="822960" y="1159337"/>
            <a:ext cx="5516510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Key building blocks of connection nodes</a:t>
            </a:r>
          </a:p>
        </p:txBody>
      </p:sp>
      <p:sp>
        <p:nvSpPr>
          <p:cNvPr id="1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74279" y="6356351"/>
            <a:ext cx="2057400" cy="365125"/>
          </a:xfrm>
        </p:spPr>
        <p:txBody>
          <a:bodyPr/>
          <a:lstStyle/>
          <a:p>
            <a:r>
              <a:rPr lang="en-US" dirty="0" smtClean="0"/>
              <a:t>21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908947" y="3262082"/>
            <a:ext cx="640977" cy="7395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966549" y="3446747"/>
            <a:ext cx="543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S/A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2896548" y="3133572"/>
            <a:ext cx="1540446" cy="10022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935404" y="3120199"/>
            <a:ext cx="1511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Configurable</a:t>
            </a:r>
          </a:p>
          <a:p>
            <a:pPr algn="ctr"/>
            <a:r>
              <a:rPr lang="en-US" sz="2000" dirty="0" smtClean="0"/>
              <a:t>Dynamic</a:t>
            </a:r>
          </a:p>
          <a:p>
            <a:pPr algn="ctr"/>
            <a:r>
              <a:rPr lang="en-US" sz="2000" dirty="0" smtClean="0"/>
              <a:t>Inverter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22994" y="3273189"/>
            <a:ext cx="1162635" cy="73269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910636" y="3287241"/>
            <a:ext cx="11945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/>
              <a:t>Skippable</a:t>
            </a:r>
            <a:endParaRPr lang="en-US" sz="2000" dirty="0"/>
          </a:p>
          <a:p>
            <a:pPr algn="ctr"/>
            <a:r>
              <a:rPr lang="en-US" sz="2000" dirty="0" smtClean="0"/>
              <a:t>DFF/NOT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6412386" y="3255795"/>
            <a:ext cx="1029209" cy="7395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447775" y="3275529"/>
            <a:ext cx="967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Voltage</a:t>
            </a:r>
          </a:p>
          <a:p>
            <a:pPr algn="ctr"/>
            <a:r>
              <a:rPr lang="en-US" sz="2000" dirty="0" smtClean="0"/>
              <a:t>Driver</a:t>
            </a:r>
            <a:endParaRPr lang="en-US" sz="2000" dirty="0"/>
          </a:p>
        </p:txBody>
      </p:sp>
      <p:sp>
        <p:nvSpPr>
          <p:cNvPr id="24" name="Rectangle 23"/>
          <p:cNvSpPr/>
          <p:nvPr/>
        </p:nvSpPr>
        <p:spPr>
          <a:xfrm>
            <a:off x="3189147" y="4506548"/>
            <a:ext cx="1540446" cy="7395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167587" y="4512229"/>
            <a:ext cx="1602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Configuration</a:t>
            </a:r>
          </a:p>
          <a:p>
            <a:pPr algn="ctr"/>
            <a:r>
              <a:rPr lang="en-US" sz="2000" dirty="0" smtClean="0"/>
              <a:t>Memory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4555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2651" y="425117"/>
            <a:ext cx="61831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a typeface="Times New Roman" charset="0"/>
                <a:cs typeface="Arial" panose="020B0604020202020204" pitchFamily="34" charset="0"/>
              </a:rPr>
              <a:t>Circuit 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Implementation </a:t>
            </a:r>
            <a:r>
              <a:rPr lang="mr-IN" sz="4000" dirty="0" smtClean="0">
                <a:ea typeface="Times New Roman" charset="0"/>
                <a:cs typeface="Arial" panose="020B0604020202020204" pitchFamily="34" charset="0"/>
              </a:rPr>
              <a:t>–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ea typeface="Times New Roman" charset="0"/>
                <a:cs typeface="Arial" panose="020B0604020202020204" pitchFamily="34" charset="0"/>
              </a:rPr>
              <a:t>S/A</a:t>
            </a:r>
            <a:endParaRPr lang="en-US" sz="36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A4937E9-4ADD-44B7-997E-5090EBB52126}"/>
              </a:ext>
            </a:extLst>
          </p:cNvPr>
          <p:cNvSpPr txBox="1"/>
          <p:nvPr/>
        </p:nvSpPr>
        <p:spPr>
          <a:xfrm>
            <a:off x="822094" y="1159337"/>
            <a:ext cx="7087389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Two-stage sensing scheme</a:t>
            </a:r>
          </a:p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Low power consumption </a:t>
            </a:r>
            <a:r>
              <a:rPr lang="mr-IN" sz="2400" dirty="0" smtClean="0">
                <a:ea typeface="Times New Roman" charset="0"/>
                <a:cs typeface="Arial" panose="020B0604020202020204" pitchFamily="34" charset="0"/>
              </a:rPr>
              <a:t>–</a:t>
            </a: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 limited </a:t>
            </a:r>
            <a:r>
              <a:rPr lang="en-US" sz="2400" dirty="0" err="1" smtClean="0">
                <a:ea typeface="Times New Roman" charset="0"/>
                <a:cs typeface="Arial" panose="020B0604020202020204" pitchFamily="34" charset="0"/>
              </a:rPr>
              <a:t>precharge</a:t>
            </a: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 voltage</a:t>
            </a:r>
          </a:p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endParaRPr lang="en-US" sz="2400" dirty="0" smtClean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1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74279" y="6356351"/>
            <a:ext cx="2057400" cy="365125"/>
          </a:xfrm>
        </p:spPr>
        <p:txBody>
          <a:bodyPr/>
          <a:lstStyle/>
          <a:p>
            <a:r>
              <a:rPr lang="en-US" dirty="0" smtClean="0"/>
              <a:t>22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27" y="3185754"/>
            <a:ext cx="6162632" cy="12722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2344" y="3782248"/>
            <a:ext cx="10354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mtClean="0"/>
              <a:t>WL/BL</a:t>
            </a:r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75524" y="5226894"/>
            <a:ext cx="642730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543809" y="4856207"/>
            <a:ext cx="640977" cy="739588"/>
          </a:xfrm>
          <a:prstGeom prst="rect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601411" y="5040872"/>
            <a:ext cx="543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S/A</a:t>
            </a:r>
            <a:endParaRPr lang="en-US" sz="2000" dirty="0"/>
          </a:p>
        </p:txBody>
      </p:sp>
      <p:sp>
        <p:nvSpPr>
          <p:cNvPr id="33" name="Rectangle 32"/>
          <p:cNvSpPr/>
          <p:nvPr/>
        </p:nvSpPr>
        <p:spPr>
          <a:xfrm>
            <a:off x="2531410" y="4727697"/>
            <a:ext cx="1540446" cy="10022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570266" y="4714324"/>
            <a:ext cx="1511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Configurable</a:t>
            </a:r>
          </a:p>
          <a:p>
            <a:pPr algn="ctr"/>
            <a:r>
              <a:rPr lang="en-US" sz="2000" dirty="0" smtClean="0"/>
              <a:t>Dynamic</a:t>
            </a:r>
          </a:p>
          <a:p>
            <a:pPr algn="ctr"/>
            <a:r>
              <a:rPr lang="en-US" sz="2000" dirty="0" smtClean="0"/>
              <a:t>Inverter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557856" y="4867314"/>
            <a:ext cx="1162635" cy="73269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4557855" y="4844295"/>
            <a:ext cx="11945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/>
              <a:t>Skippable</a:t>
            </a:r>
            <a:endParaRPr lang="en-US" sz="2000" dirty="0"/>
          </a:p>
          <a:p>
            <a:pPr algn="ctr"/>
            <a:r>
              <a:rPr lang="en-US" sz="2000" dirty="0" smtClean="0"/>
              <a:t>DFF/NOT</a:t>
            </a:r>
            <a:endParaRPr lang="en-US" sz="2000" dirty="0"/>
          </a:p>
        </p:txBody>
      </p:sp>
      <p:sp>
        <p:nvSpPr>
          <p:cNvPr id="41" name="Rectangle 40"/>
          <p:cNvSpPr/>
          <p:nvPr/>
        </p:nvSpPr>
        <p:spPr>
          <a:xfrm>
            <a:off x="6047248" y="4849920"/>
            <a:ext cx="1029209" cy="7395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6082637" y="4869654"/>
            <a:ext cx="967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Voltage</a:t>
            </a:r>
          </a:p>
          <a:p>
            <a:pPr algn="ctr"/>
            <a:r>
              <a:rPr lang="en-US" sz="2000" dirty="0" smtClean="0"/>
              <a:t>Driver</a:t>
            </a:r>
            <a:endParaRPr lang="en-US" sz="2000" dirty="0"/>
          </a:p>
        </p:txBody>
      </p:sp>
      <p:sp>
        <p:nvSpPr>
          <p:cNvPr id="44" name="Rectangle 43"/>
          <p:cNvSpPr/>
          <p:nvPr/>
        </p:nvSpPr>
        <p:spPr>
          <a:xfrm>
            <a:off x="2824009" y="6007909"/>
            <a:ext cx="1540446" cy="7395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2802449" y="6013590"/>
            <a:ext cx="1602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Configuration</a:t>
            </a:r>
          </a:p>
          <a:p>
            <a:pPr algn="ctr"/>
            <a:r>
              <a:rPr lang="en-US" sz="2000" dirty="0" smtClean="0"/>
              <a:t>Memory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642344" y="2994991"/>
            <a:ext cx="6434113" cy="1563757"/>
          </a:xfrm>
          <a:prstGeom prst="rect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635609" y="4558749"/>
            <a:ext cx="873536" cy="295034"/>
          </a:xfrm>
          <a:prstGeom prst="line">
            <a:avLst/>
          </a:prstGeom>
          <a:ln w="2857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2184786" y="4558748"/>
            <a:ext cx="4891671" cy="291171"/>
          </a:xfrm>
          <a:prstGeom prst="line">
            <a:avLst/>
          </a:prstGeom>
          <a:ln w="2857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25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7" name="Straight Connector 196"/>
          <p:cNvCxnSpPr>
            <a:stCxn id="170" idx="6"/>
          </p:cNvCxnSpPr>
          <p:nvPr/>
        </p:nvCxnSpPr>
        <p:spPr>
          <a:xfrm flipH="1">
            <a:off x="6622180" y="3559331"/>
            <a:ext cx="4077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12651" y="425117"/>
            <a:ext cx="8334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a typeface="Times New Roman" charset="0"/>
                <a:cs typeface="Arial" panose="020B0604020202020204" pitchFamily="34" charset="0"/>
              </a:rPr>
              <a:t>Circuit 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Implementation </a:t>
            </a:r>
            <a:r>
              <a:rPr lang="mr-IN" sz="4000" dirty="0" smtClean="0">
                <a:ea typeface="Times New Roman" charset="0"/>
                <a:cs typeface="Arial" panose="020B0604020202020204" pitchFamily="34" charset="0"/>
              </a:rPr>
              <a:t>–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ea typeface="Times New Roman" charset="0"/>
                <a:cs typeface="Arial" panose="020B0604020202020204" pitchFamily="34" charset="0"/>
              </a:rPr>
              <a:t>Dynamic Inverter</a:t>
            </a:r>
            <a:endParaRPr lang="en-US" sz="32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A4937E9-4ADD-44B7-997E-5090EBB52126}"/>
              </a:ext>
            </a:extLst>
          </p:cNvPr>
          <p:cNvSpPr txBox="1"/>
          <p:nvPr/>
        </p:nvSpPr>
        <p:spPr>
          <a:xfrm>
            <a:off x="822094" y="1159337"/>
            <a:ext cx="770958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Implement a multi-input dynamic NOR gate</a:t>
            </a:r>
          </a:p>
        </p:txBody>
      </p:sp>
      <p:sp>
        <p:nvSpPr>
          <p:cNvPr id="1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74279" y="6356351"/>
            <a:ext cx="2057400" cy="365125"/>
          </a:xfrm>
        </p:spPr>
        <p:txBody>
          <a:bodyPr/>
          <a:lstStyle/>
          <a:p>
            <a:r>
              <a:rPr lang="en-US" dirty="0" smtClean="0"/>
              <a:t>23</a:t>
            </a:r>
            <a:endParaRPr lang="en-US" dirty="0"/>
          </a:p>
        </p:txBody>
      </p:sp>
      <p:cxnSp>
        <p:nvCxnSpPr>
          <p:cNvPr id="71" name="Straight Connector 70"/>
          <p:cNvCxnSpPr/>
          <p:nvPr/>
        </p:nvCxnSpPr>
        <p:spPr>
          <a:xfrm>
            <a:off x="2043632" y="2394431"/>
            <a:ext cx="0" cy="3472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1904612" y="2741672"/>
            <a:ext cx="1394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1904612" y="2741672"/>
            <a:ext cx="0" cy="3472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901372" y="3082137"/>
            <a:ext cx="1394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2040802" y="3082137"/>
            <a:ext cx="0" cy="3472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1843007" y="2744917"/>
            <a:ext cx="0" cy="3472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2042881" y="3347790"/>
            <a:ext cx="0" cy="3472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1903861" y="3695031"/>
            <a:ext cx="1394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1903861" y="3695031"/>
            <a:ext cx="0" cy="3472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1900621" y="4035496"/>
            <a:ext cx="1394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2040051" y="4035496"/>
            <a:ext cx="0" cy="3472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1842256" y="3698276"/>
            <a:ext cx="0" cy="3472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/>
          <p:cNvSpPr/>
          <p:nvPr/>
        </p:nvSpPr>
        <p:spPr>
          <a:xfrm>
            <a:off x="1757822" y="2886158"/>
            <a:ext cx="78034" cy="7803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Connector 87"/>
          <p:cNvCxnSpPr/>
          <p:nvPr/>
        </p:nvCxnSpPr>
        <p:spPr>
          <a:xfrm>
            <a:off x="3826046" y="2671360"/>
            <a:ext cx="0" cy="9982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>
            <a:off x="3687026" y="3669589"/>
            <a:ext cx="1394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3687026" y="3669589"/>
            <a:ext cx="0" cy="3472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H="1">
            <a:off x="3683786" y="4010054"/>
            <a:ext cx="1394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3823216" y="4010054"/>
            <a:ext cx="0" cy="3472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3625421" y="3664883"/>
            <a:ext cx="0" cy="3472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H="1">
            <a:off x="2045822" y="3322000"/>
            <a:ext cx="210775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val 96"/>
          <p:cNvSpPr/>
          <p:nvPr/>
        </p:nvSpPr>
        <p:spPr>
          <a:xfrm>
            <a:off x="3789644" y="3284751"/>
            <a:ext cx="78034" cy="7803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2003057" y="3285951"/>
            <a:ext cx="78034" cy="7803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0" name="Straight Connector 99"/>
          <p:cNvCxnSpPr/>
          <p:nvPr/>
        </p:nvCxnSpPr>
        <p:spPr>
          <a:xfrm flipH="1">
            <a:off x="1871056" y="2394357"/>
            <a:ext cx="34159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H="1">
            <a:off x="1907822" y="4383820"/>
            <a:ext cx="25443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>
            <a:off x="1952223" y="4435420"/>
            <a:ext cx="1740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H="1">
            <a:off x="2003823" y="4482836"/>
            <a:ext cx="700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2167115" y="2133287"/>
            <a:ext cx="561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V</a:t>
            </a:r>
            <a:r>
              <a:rPr lang="en-US" sz="2400" baseline="-25000" dirty="0" err="1" smtClean="0"/>
              <a:t>dd</a:t>
            </a:r>
            <a:endParaRPr lang="en-US" sz="2400" baseline="-25000" dirty="0"/>
          </a:p>
        </p:txBody>
      </p:sp>
      <p:cxnSp>
        <p:nvCxnSpPr>
          <p:cNvPr id="113" name="Straight Connector 112"/>
          <p:cNvCxnSpPr/>
          <p:nvPr/>
        </p:nvCxnSpPr>
        <p:spPr>
          <a:xfrm flipH="1">
            <a:off x="1526857" y="2922486"/>
            <a:ext cx="2169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647792" y="2532215"/>
            <a:ext cx="9813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Sensing</a:t>
            </a:r>
          </a:p>
          <a:p>
            <a:pPr algn="ctr"/>
            <a:r>
              <a:rPr lang="en-US" sz="2000" dirty="0" smtClean="0"/>
              <a:t>Clock</a:t>
            </a:r>
          </a:p>
        </p:txBody>
      </p:sp>
      <p:cxnSp>
        <p:nvCxnSpPr>
          <p:cNvPr id="116" name="Straight Connector 115"/>
          <p:cNvCxnSpPr/>
          <p:nvPr/>
        </p:nvCxnSpPr>
        <p:spPr>
          <a:xfrm flipH="1">
            <a:off x="1618916" y="3868651"/>
            <a:ext cx="2169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H="1">
            <a:off x="3408481" y="3838503"/>
            <a:ext cx="2169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884231" y="3648410"/>
            <a:ext cx="739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Input</a:t>
            </a:r>
            <a:endParaRPr lang="en-US" sz="2000" dirty="0" smtClean="0"/>
          </a:p>
        </p:txBody>
      </p:sp>
      <p:sp>
        <p:nvSpPr>
          <p:cNvPr id="119" name="TextBox 118"/>
          <p:cNvSpPr txBox="1"/>
          <p:nvPr/>
        </p:nvSpPr>
        <p:spPr>
          <a:xfrm>
            <a:off x="2059197" y="3414109"/>
            <a:ext cx="14459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Controlled by</a:t>
            </a:r>
          </a:p>
          <a:p>
            <a:pPr algn="ctr"/>
            <a:r>
              <a:rPr lang="en-US" dirty="0" smtClean="0"/>
              <a:t>configuration</a:t>
            </a:r>
          </a:p>
          <a:p>
            <a:pPr algn="ctr"/>
            <a:r>
              <a:rPr lang="en-US" dirty="0" smtClean="0"/>
              <a:t>memory</a:t>
            </a:r>
          </a:p>
        </p:txBody>
      </p:sp>
      <p:cxnSp>
        <p:nvCxnSpPr>
          <p:cNvPr id="87" name="Straight Connector 86"/>
          <p:cNvCxnSpPr/>
          <p:nvPr/>
        </p:nvCxnSpPr>
        <p:spPr>
          <a:xfrm>
            <a:off x="105035" y="5355376"/>
            <a:ext cx="642730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>
            <a:off x="673320" y="4984689"/>
            <a:ext cx="640977" cy="7395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730922" y="5169354"/>
            <a:ext cx="543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S/A</a:t>
            </a:r>
            <a:endParaRPr lang="en-US" sz="2000" dirty="0"/>
          </a:p>
        </p:txBody>
      </p:sp>
      <p:sp>
        <p:nvSpPr>
          <p:cNvPr id="98" name="Rectangle 97"/>
          <p:cNvSpPr/>
          <p:nvPr/>
        </p:nvSpPr>
        <p:spPr>
          <a:xfrm>
            <a:off x="1660921" y="4856179"/>
            <a:ext cx="1540446" cy="1002289"/>
          </a:xfrm>
          <a:prstGeom prst="rect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1699777" y="4842806"/>
            <a:ext cx="1511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Configurable</a:t>
            </a:r>
          </a:p>
          <a:p>
            <a:pPr algn="ctr"/>
            <a:r>
              <a:rPr lang="en-US" sz="2000" dirty="0" smtClean="0"/>
              <a:t>Dynamic</a:t>
            </a:r>
          </a:p>
          <a:p>
            <a:pPr algn="ctr"/>
            <a:r>
              <a:rPr lang="en-US" sz="2000" dirty="0" smtClean="0"/>
              <a:t>Inverter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3687367" y="4995796"/>
            <a:ext cx="1162635" cy="73269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/>
          <p:cNvSpPr txBox="1"/>
          <p:nvPr/>
        </p:nvSpPr>
        <p:spPr>
          <a:xfrm>
            <a:off x="3687366" y="4972777"/>
            <a:ext cx="11945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/>
              <a:t>Skippable</a:t>
            </a:r>
            <a:endParaRPr lang="en-US" sz="2000" dirty="0"/>
          </a:p>
          <a:p>
            <a:pPr algn="ctr"/>
            <a:r>
              <a:rPr lang="en-US" sz="2000" dirty="0" smtClean="0"/>
              <a:t>DFF/NOT</a:t>
            </a:r>
            <a:endParaRPr lang="en-US" sz="2000" dirty="0"/>
          </a:p>
        </p:txBody>
      </p:sp>
      <p:sp>
        <p:nvSpPr>
          <p:cNvPr id="106" name="Rectangle 105"/>
          <p:cNvSpPr/>
          <p:nvPr/>
        </p:nvSpPr>
        <p:spPr>
          <a:xfrm>
            <a:off x="5176759" y="4978402"/>
            <a:ext cx="1029209" cy="7395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/>
          <p:cNvSpPr txBox="1"/>
          <p:nvPr/>
        </p:nvSpPr>
        <p:spPr>
          <a:xfrm>
            <a:off x="5212148" y="4998136"/>
            <a:ext cx="967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Voltage</a:t>
            </a:r>
          </a:p>
          <a:p>
            <a:pPr algn="ctr"/>
            <a:r>
              <a:rPr lang="en-US" sz="2000" dirty="0" smtClean="0"/>
              <a:t>Driver</a:t>
            </a:r>
            <a:endParaRPr lang="en-US" sz="2000" dirty="0"/>
          </a:p>
        </p:txBody>
      </p:sp>
      <p:sp>
        <p:nvSpPr>
          <p:cNvPr id="114" name="Rectangle 113"/>
          <p:cNvSpPr/>
          <p:nvPr/>
        </p:nvSpPr>
        <p:spPr>
          <a:xfrm>
            <a:off x="2022904" y="6058077"/>
            <a:ext cx="1540446" cy="7395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/>
          <p:cNvSpPr txBox="1"/>
          <p:nvPr/>
        </p:nvSpPr>
        <p:spPr>
          <a:xfrm>
            <a:off x="2001344" y="6063758"/>
            <a:ext cx="1602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Configuration</a:t>
            </a:r>
          </a:p>
          <a:p>
            <a:pPr algn="ctr"/>
            <a:r>
              <a:rPr lang="en-US" sz="2000" dirty="0" smtClean="0"/>
              <a:t>Memory</a:t>
            </a:r>
            <a:endParaRPr lang="en-US" sz="2000" dirty="0"/>
          </a:p>
        </p:txBody>
      </p:sp>
      <p:sp>
        <p:nvSpPr>
          <p:cNvPr id="122" name="Rectangle 121"/>
          <p:cNvSpPr/>
          <p:nvPr/>
        </p:nvSpPr>
        <p:spPr>
          <a:xfrm>
            <a:off x="642345" y="2182759"/>
            <a:ext cx="3611604" cy="2375989"/>
          </a:xfrm>
          <a:prstGeom prst="rect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3" name="Straight Connector 122"/>
          <p:cNvCxnSpPr/>
          <p:nvPr/>
        </p:nvCxnSpPr>
        <p:spPr>
          <a:xfrm flipH="1" flipV="1">
            <a:off x="635609" y="4558749"/>
            <a:ext cx="1025312" cy="297430"/>
          </a:xfrm>
          <a:prstGeom prst="line">
            <a:avLst/>
          </a:prstGeom>
          <a:ln w="2857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V="1">
            <a:off x="3201367" y="4558749"/>
            <a:ext cx="1052582" cy="297430"/>
          </a:xfrm>
          <a:prstGeom prst="line">
            <a:avLst/>
          </a:prstGeom>
          <a:ln w="2857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6023218" y="1965051"/>
            <a:ext cx="0" cy="3472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H="1">
            <a:off x="5884198" y="2312292"/>
            <a:ext cx="1394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5884198" y="2312292"/>
            <a:ext cx="0" cy="3472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H="1">
            <a:off x="5880958" y="2652757"/>
            <a:ext cx="1394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6020388" y="2652757"/>
            <a:ext cx="0" cy="3472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5822593" y="2315537"/>
            <a:ext cx="0" cy="3472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6022467" y="2918410"/>
            <a:ext cx="0" cy="3472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>
            <a:off x="5883447" y="3265651"/>
            <a:ext cx="1394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5883447" y="3265651"/>
            <a:ext cx="0" cy="3472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 flipH="1">
            <a:off x="5880207" y="3606116"/>
            <a:ext cx="1394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>
            <a:off x="6019637" y="3606116"/>
            <a:ext cx="0" cy="3472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5821842" y="3268896"/>
            <a:ext cx="0" cy="3472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Oval 136"/>
          <p:cNvSpPr/>
          <p:nvPr/>
        </p:nvSpPr>
        <p:spPr>
          <a:xfrm>
            <a:off x="5737408" y="2456778"/>
            <a:ext cx="78034" cy="7803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4" name="Straight Connector 143"/>
          <p:cNvCxnSpPr/>
          <p:nvPr/>
        </p:nvCxnSpPr>
        <p:spPr>
          <a:xfrm flipH="1">
            <a:off x="6025409" y="2856571"/>
            <a:ext cx="2843769" cy="3604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/>
          <p:cNvSpPr/>
          <p:nvPr/>
        </p:nvSpPr>
        <p:spPr>
          <a:xfrm>
            <a:off x="5982643" y="2856571"/>
            <a:ext cx="78034" cy="7803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7" name="Straight Connector 146"/>
          <p:cNvCxnSpPr/>
          <p:nvPr/>
        </p:nvCxnSpPr>
        <p:spPr>
          <a:xfrm flipH="1">
            <a:off x="5850642" y="1964977"/>
            <a:ext cx="34159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flipH="1">
            <a:off x="5887408" y="3954440"/>
            <a:ext cx="25443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5931809" y="4006040"/>
            <a:ext cx="1740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H="1">
            <a:off x="5983409" y="4053456"/>
            <a:ext cx="700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6146701" y="1703907"/>
            <a:ext cx="561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V</a:t>
            </a:r>
            <a:r>
              <a:rPr lang="en-US" sz="2400" baseline="-25000" dirty="0" err="1" smtClean="0"/>
              <a:t>dd</a:t>
            </a:r>
            <a:endParaRPr lang="en-US" sz="2400" baseline="-25000" dirty="0"/>
          </a:p>
        </p:txBody>
      </p:sp>
      <p:cxnSp>
        <p:nvCxnSpPr>
          <p:cNvPr id="152" name="Straight Connector 151"/>
          <p:cNvCxnSpPr/>
          <p:nvPr/>
        </p:nvCxnSpPr>
        <p:spPr>
          <a:xfrm flipH="1">
            <a:off x="5506443" y="2493106"/>
            <a:ext cx="2169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4627378" y="2102835"/>
            <a:ext cx="9813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Sensing</a:t>
            </a:r>
          </a:p>
          <a:p>
            <a:pPr algn="ctr"/>
            <a:r>
              <a:rPr lang="en-US" sz="2000" dirty="0" smtClean="0"/>
              <a:t>Clock</a:t>
            </a:r>
          </a:p>
        </p:txBody>
      </p:sp>
      <p:cxnSp>
        <p:nvCxnSpPr>
          <p:cNvPr id="154" name="Straight Connector 153"/>
          <p:cNvCxnSpPr/>
          <p:nvPr/>
        </p:nvCxnSpPr>
        <p:spPr>
          <a:xfrm flipH="1">
            <a:off x="5598502" y="3439271"/>
            <a:ext cx="2169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4983240" y="3219030"/>
            <a:ext cx="500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IN</a:t>
            </a:r>
            <a:r>
              <a:rPr lang="en-US" sz="2000" baseline="-25000" dirty="0" smtClean="0"/>
              <a:t>0</a:t>
            </a:r>
          </a:p>
        </p:txBody>
      </p:sp>
      <p:cxnSp>
        <p:nvCxnSpPr>
          <p:cNvPr id="158" name="Straight Connector 157"/>
          <p:cNvCxnSpPr/>
          <p:nvPr/>
        </p:nvCxnSpPr>
        <p:spPr>
          <a:xfrm>
            <a:off x="7237696" y="3028587"/>
            <a:ext cx="0" cy="3472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flipH="1">
            <a:off x="7098676" y="3375828"/>
            <a:ext cx="1394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>
            <a:off x="7098676" y="3375828"/>
            <a:ext cx="0" cy="3472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 flipH="1">
            <a:off x="7095436" y="3716293"/>
            <a:ext cx="1394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>
            <a:off x="7234866" y="3716293"/>
            <a:ext cx="0" cy="3472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7037071" y="3379073"/>
            <a:ext cx="0" cy="3472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>
            <a:off x="7236945" y="3981946"/>
            <a:ext cx="0" cy="3472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 flipH="1">
            <a:off x="7097925" y="4329187"/>
            <a:ext cx="1394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>
            <a:off x="7097925" y="4329187"/>
            <a:ext cx="0" cy="3472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 flipH="1">
            <a:off x="7094685" y="4669652"/>
            <a:ext cx="1394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>
            <a:off x="7234115" y="4669652"/>
            <a:ext cx="0" cy="3472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7036320" y="4332432"/>
            <a:ext cx="0" cy="3472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Oval 169"/>
          <p:cNvSpPr/>
          <p:nvPr/>
        </p:nvSpPr>
        <p:spPr>
          <a:xfrm>
            <a:off x="6951886" y="3520314"/>
            <a:ext cx="78034" cy="7803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7197121" y="3920107"/>
            <a:ext cx="78034" cy="7803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2" name="Straight Connector 171"/>
          <p:cNvCxnSpPr/>
          <p:nvPr/>
        </p:nvCxnSpPr>
        <p:spPr>
          <a:xfrm flipH="1">
            <a:off x="7065120" y="3028513"/>
            <a:ext cx="34159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 flipH="1">
            <a:off x="7101886" y="5017976"/>
            <a:ext cx="25443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 flipH="1">
            <a:off x="7146287" y="5069576"/>
            <a:ext cx="1740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H="1">
            <a:off x="7197887" y="5116992"/>
            <a:ext cx="700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 flipH="1">
            <a:off x="6812980" y="4502807"/>
            <a:ext cx="2169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extBox 177"/>
          <p:cNvSpPr txBox="1"/>
          <p:nvPr/>
        </p:nvSpPr>
        <p:spPr>
          <a:xfrm>
            <a:off x="6197719" y="4282566"/>
            <a:ext cx="500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IN</a:t>
            </a:r>
            <a:r>
              <a:rPr lang="en-US" sz="2000" baseline="-25000" dirty="0" smtClean="0"/>
              <a:t>1</a:t>
            </a:r>
          </a:p>
        </p:txBody>
      </p:sp>
      <p:cxnSp>
        <p:nvCxnSpPr>
          <p:cNvPr id="121" name="Straight Connector 120"/>
          <p:cNvCxnSpPr/>
          <p:nvPr/>
        </p:nvCxnSpPr>
        <p:spPr>
          <a:xfrm flipH="1" flipV="1">
            <a:off x="7229103" y="3956863"/>
            <a:ext cx="1733707" cy="8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flipH="1">
            <a:off x="8528251" y="3262387"/>
            <a:ext cx="1394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>
            <a:off x="8528251" y="3262387"/>
            <a:ext cx="0" cy="3472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 flipH="1">
            <a:off x="8525011" y="3602852"/>
            <a:ext cx="1394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>
            <a:off x="8466646" y="3265632"/>
            <a:ext cx="0" cy="3472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 flipH="1">
            <a:off x="8243306" y="3436007"/>
            <a:ext cx="2169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V="1">
            <a:off x="8670921" y="2870005"/>
            <a:ext cx="1" cy="3988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Oval 144"/>
          <p:cNvSpPr/>
          <p:nvPr/>
        </p:nvSpPr>
        <p:spPr>
          <a:xfrm>
            <a:off x="8633815" y="2827735"/>
            <a:ext cx="78034" cy="7803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5" name="Straight Connector 154"/>
          <p:cNvCxnSpPr/>
          <p:nvPr/>
        </p:nvCxnSpPr>
        <p:spPr>
          <a:xfrm flipV="1">
            <a:off x="8664441" y="3590673"/>
            <a:ext cx="1" cy="3988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Oval 156"/>
          <p:cNvSpPr/>
          <p:nvPr/>
        </p:nvSpPr>
        <p:spPr>
          <a:xfrm>
            <a:off x="8629693" y="3919252"/>
            <a:ext cx="78034" cy="7803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TextBox 175"/>
          <p:cNvSpPr txBox="1"/>
          <p:nvPr/>
        </p:nvSpPr>
        <p:spPr>
          <a:xfrm>
            <a:off x="6095425" y="2901814"/>
            <a:ext cx="9813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Sensing</a:t>
            </a:r>
          </a:p>
          <a:p>
            <a:pPr algn="ctr"/>
            <a:r>
              <a:rPr lang="en-US" sz="2000" dirty="0" smtClean="0"/>
              <a:t>Clock</a:t>
            </a:r>
          </a:p>
        </p:txBody>
      </p:sp>
      <p:cxnSp>
        <p:nvCxnSpPr>
          <p:cNvPr id="200" name="Straight Connector 199"/>
          <p:cNvCxnSpPr/>
          <p:nvPr/>
        </p:nvCxnSpPr>
        <p:spPr>
          <a:xfrm>
            <a:off x="8252931" y="3109369"/>
            <a:ext cx="0" cy="3472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 flipH="1">
            <a:off x="8080355" y="3109295"/>
            <a:ext cx="34159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TextBox 201"/>
          <p:cNvSpPr txBox="1"/>
          <p:nvPr/>
        </p:nvSpPr>
        <p:spPr>
          <a:xfrm>
            <a:off x="7508285" y="2891462"/>
            <a:ext cx="561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V</a:t>
            </a:r>
            <a:r>
              <a:rPr lang="en-US" sz="2400" baseline="-25000" dirty="0" err="1" smtClean="0"/>
              <a:t>dd</a:t>
            </a:r>
            <a:endParaRPr lang="en-US" sz="2400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8460246" y="237075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Out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A4937E9-4ADD-44B7-997E-5090EBB52126}"/>
              </a:ext>
            </a:extLst>
          </p:cNvPr>
          <p:cNvSpPr txBox="1"/>
          <p:nvPr/>
        </p:nvSpPr>
        <p:spPr>
          <a:xfrm>
            <a:off x="822094" y="1159337"/>
            <a:ext cx="7956146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Improve resources utilization</a:t>
            </a:r>
          </a:p>
          <a:p>
            <a:pPr marL="800100" lvl="1" indent="-342900">
              <a:lnSpc>
                <a:spcPct val="120000"/>
              </a:lnSpc>
              <a:buClr>
                <a:srgbClr val="7A0000"/>
              </a:buClr>
              <a:buFont typeface="Wingdings" charset="2"/>
              <a:buChar char="§"/>
            </a:pPr>
            <a:r>
              <a:rPr lang="en-US" sz="2200" dirty="0" smtClean="0">
                <a:ea typeface="Times New Roman" charset="0"/>
                <a:cs typeface="Arial" panose="020B0604020202020204" pitchFamily="34" charset="0"/>
              </a:rPr>
              <a:t>Sum-Of-Products</a:t>
            </a:r>
            <a:endParaRPr lang="en-US" sz="2200" dirty="0">
              <a:ea typeface="Times New Roman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20000"/>
              </a:lnSpc>
              <a:buClr>
                <a:srgbClr val="7A0000"/>
              </a:buClr>
              <a:buFont typeface="Wingdings" charset="2"/>
              <a:buChar char="§"/>
            </a:pPr>
            <a:r>
              <a:rPr lang="en-US" sz="2200" dirty="0">
                <a:ea typeface="Times New Roman" charset="0"/>
                <a:cs typeface="Arial" panose="020B0604020202020204" pitchFamily="34" charset="0"/>
              </a:rPr>
              <a:t>The input of the OR function is rarely used by other </a:t>
            </a:r>
            <a:r>
              <a:rPr lang="en-US" sz="2200" dirty="0" smtClean="0">
                <a:ea typeface="Times New Roman" charset="0"/>
                <a:cs typeface="Arial" panose="020B0604020202020204" pitchFamily="34" charset="0"/>
              </a:rPr>
              <a:t>functions</a:t>
            </a:r>
            <a:endParaRPr lang="en-US" sz="22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1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74279" y="6356351"/>
            <a:ext cx="2057400" cy="365125"/>
          </a:xfrm>
        </p:spPr>
        <p:txBody>
          <a:bodyPr/>
          <a:lstStyle/>
          <a:p>
            <a:r>
              <a:rPr lang="en-US" dirty="0" smtClean="0"/>
              <a:t>24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/>
              <p:cNvSpPr txBox="1"/>
              <p:nvPr/>
            </p:nvSpPr>
            <p:spPr>
              <a:xfrm>
                <a:off x="2882862" y="3575120"/>
                <a:ext cx="12219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𝐴𝐵𝐷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862" y="3575120"/>
                <a:ext cx="1221938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/>
              <p:cNvSpPr txBox="1"/>
              <p:nvPr/>
            </p:nvSpPr>
            <p:spPr>
              <a:xfrm>
                <a:off x="2882862" y="3870395"/>
                <a:ext cx="10749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𝐴𝐷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5" name="TextBox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862" y="3870395"/>
                <a:ext cx="1074974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/>
              <p:cNvSpPr txBox="1"/>
              <p:nvPr/>
            </p:nvSpPr>
            <p:spPr>
              <a:xfrm>
                <a:off x="2884914" y="4165670"/>
                <a:ext cx="10623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𝐵𝐶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6" name="TextBox 9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4914" y="4165670"/>
                <a:ext cx="106234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/>
              <p:nvPr/>
            </p:nvSpPr>
            <p:spPr>
              <a:xfrm>
                <a:off x="6433913" y="3580742"/>
                <a:ext cx="22722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G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4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3913" y="3580742"/>
                <a:ext cx="2272289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214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2882862" y="4435195"/>
                <a:ext cx="12029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𝐴𝐶𝐷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862" y="4435195"/>
                <a:ext cx="1202958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" name="Straight Connector 102"/>
          <p:cNvCxnSpPr/>
          <p:nvPr/>
        </p:nvCxnSpPr>
        <p:spPr>
          <a:xfrm rot="5400000">
            <a:off x="1886854" y="2998277"/>
            <a:ext cx="0" cy="1545044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rot="5400000">
            <a:off x="1886854" y="3294603"/>
            <a:ext cx="0" cy="1545044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rot="5400000">
            <a:off x="1886854" y="3587745"/>
            <a:ext cx="0" cy="15450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rot="5400000">
            <a:off x="1886854" y="3884071"/>
            <a:ext cx="0" cy="15450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rot="10800000">
            <a:off x="2350827" y="3474032"/>
            <a:ext cx="0" cy="1481631"/>
          </a:xfrm>
          <a:prstGeom prst="line">
            <a:avLst/>
          </a:prstGeom>
          <a:ln w="444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rot="10800000">
            <a:off x="2041818" y="3474032"/>
            <a:ext cx="0" cy="1481631"/>
          </a:xfrm>
          <a:prstGeom prst="line">
            <a:avLst/>
          </a:prstGeom>
          <a:ln w="444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rot="10800000">
            <a:off x="1732808" y="3474032"/>
            <a:ext cx="0" cy="1481631"/>
          </a:xfrm>
          <a:prstGeom prst="line">
            <a:avLst/>
          </a:prstGeom>
          <a:ln w="444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rot="10800000">
            <a:off x="1423799" y="3474032"/>
            <a:ext cx="0" cy="1481631"/>
          </a:xfrm>
          <a:prstGeom prst="line">
            <a:avLst/>
          </a:prstGeom>
          <a:ln w="444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 123"/>
          <p:cNvSpPr/>
          <p:nvPr/>
        </p:nvSpPr>
        <p:spPr>
          <a:xfrm>
            <a:off x="928956" y="3684830"/>
            <a:ext cx="206006" cy="19755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928956" y="3981157"/>
            <a:ext cx="206006" cy="19755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928956" y="4277483"/>
            <a:ext cx="206006" cy="19755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920372" y="4573809"/>
            <a:ext cx="206006" cy="19755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28" name="Oval 127"/>
          <p:cNvSpPr/>
          <p:nvPr/>
        </p:nvSpPr>
        <p:spPr>
          <a:xfrm rot="5400000">
            <a:off x="2257571" y="3294713"/>
            <a:ext cx="197551" cy="20600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29" name="Oval 128"/>
          <p:cNvSpPr/>
          <p:nvPr/>
        </p:nvSpPr>
        <p:spPr>
          <a:xfrm rot="5400000">
            <a:off x="1948562" y="3294713"/>
            <a:ext cx="197551" cy="20600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30" name="Oval 129"/>
          <p:cNvSpPr/>
          <p:nvPr/>
        </p:nvSpPr>
        <p:spPr>
          <a:xfrm rot="5400000">
            <a:off x="1639553" y="3294713"/>
            <a:ext cx="197551" cy="20600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31" name="Oval 130"/>
          <p:cNvSpPr/>
          <p:nvPr/>
        </p:nvSpPr>
        <p:spPr>
          <a:xfrm rot="5400000">
            <a:off x="1330544" y="3286482"/>
            <a:ext cx="197551" cy="20600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32" name="Oval 131"/>
          <p:cNvSpPr/>
          <p:nvPr/>
        </p:nvSpPr>
        <p:spPr>
          <a:xfrm rot="5400000">
            <a:off x="2261507" y="4948789"/>
            <a:ext cx="197551" cy="20600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33" name="Oval 132"/>
          <p:cNvSpPr/>
          <p:nvPr/>
        </p:nvSpPr>
        <p:spPr>
          <a:xfrm rot="5400000">
            <a:off x="1952498" y="4948789"/>
            <a:ext cx="197551" cy="20600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34" name="Oval 133"/>
          <p:cNvSpPr/>
          <p:nvPr/>
        </p:nvSpPr>
        <p:spPr>
          <a:xfrm rot="5400000">
            <a:off x="1643489" y="4948789"/>
            <a:ext cx="197551" cy="20600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35" name="Oval 134"/>
          <p:cNvSpPr/>
          <p:nvPr/>
        </p:nvSpPr>
        <p:spPr>
          <a:xfrm rot="5400000">
            <a:off x="1334480" y="4940557"/>
            <a:ext cx="197551" cy="20600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2676340" y="3663663"/>
            <a:ext cx="206006" cy="19755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2676340" y="3959989"/>
            <a:ext cx="206006" cy="19755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2676340" y="4256315"/>
            <a:ext cx="206006" cy="19755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2667756" y="4552642"/>
            <a:ext cx="206006" cy="19755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/>
              <p:cNvSpPr txBox="1"/>
              <p:nvPr/>
            </p:nvSpPr>
            <p:spPr>
              <a:xfrm>
                <a:off x="1221877" y="2890081"/>
                <a:ext cx="4521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𝐴</m:t>
                      </m:r>
                    </m:oMath>
                  </m:oMathPara>
                </a14:m>
                <a:endParaRPr lang="en-US" sz="2400" dirty="0"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40" name="TextBox 1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877" y="2890081"/>
                <a:ext cx="452175" cy="46166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/>
              <p:cNvSpPr txBox="1"/>
              <p:nvPr/>
            </p:nvSpPr>
            <p:spPr>
              <a:xfrm>
                <a:off x="1536324" y="2892008"/>
                <a:ext cx="4638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𝐵</m:t>
                      </m:r>
                    </m:oMath>
                  </m:oMathPara>
                </a14:m>
                <a:endParaRPr lang="en-US" sz="2400" dirty="0"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41" name="TextBox 1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324" y="2892008"/>
                <a:ext cx="463845" cy="46166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1"/>
              <p:cNvSpPr txBox="1"/>
              <p:nvPr/>
            </p:nvSpPr>
            <p:spPr>
              <a:xfrm>
                <a:off x="1839194" y="2893937"/>
                <a:ext cx="4514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𝐶</m:t>
                      </m:r>
                    </m:oMath>
                  </m:oMathPara>
                </a14:m>
                <a:endParaRPr lang="en-US" sz="2400" dirty="0"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42" name="TextBox 1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9194" y="2893937"/>
                <a:ext cx="451470" cy="46166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TextBox 142"/>
              <p:cNvSpPr txBox="1"/>
              <p:nvPr/>
            </p:nvSpPr>
            <p:spPr>
              <a:xfrm>
                <a:off x="2153642" y="2895862"/>
                <a:ext cx="4758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𝐷</m:t>
                      </m:r>
                    </m:oMath>
                  </m:oMathPara>
                </a14:m>
                <a:endParaRPr lang="en-US" sz="2400" dirty="0"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43" name="TextBox 1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642" y="2895862"/>
                <a:ext cx="475836" cy="461665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4" name="Group 143"/>
          <p:cNvGrpSpPr/>
          <p:nvPr/>
        </p:nvGrpSpPr>
        <p:grpSpPr>
          <a:xfrm>
            <a:off x="2214905" y="3630317"/>
            <a:ext cx="257896" cy="257904"/>
            <a:chOff x="2662177" y="2372810"/>
            <a:chExt cx="152397" cy="152402"/>
          </a:xfrm>
        </p:grpSpPr>
        <p:cxnSp>
          <p:nvCxnSpPr>
            <p:cNvPr id="145" name="Straight Connector 144"/>
            <p:cNvCxnSpPr/>
            <p:nvPr/>
          </p:nvCxnSpPr>
          <p:spPr>
            <a:xfrm>
              <a:off x="2662177" y="2372810"/>
              <a:ext cx="150471" cy="150471"/>
            </a:xfrm>
            <a:prstGeom prst="line">
              <a:avLst/>
            </a:prstGeom>
            <a:ln w="38100">
              <a:solidFill>
                <a:srgbClr val="DF00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rot="5400000">
              <a:off x="2664103" y="2374741"/>
              <a:ext cx="150471" cy="150471"/>
            </a:xfrm>
            <a:prstGeom prst="line">
              <a:avLst/>
            </a:prstGeom>
            <a:ln w="38100">
              <a:solidFill>
                <a:srgbClr val="DF00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oup 146"/>
          <p:cNvGrpSpPr/>
          <p:nvPr/>
        </p:nvGrpSpPr>
        <p:grpSpPr>
          <a:xfrm>
            <a:off x="2220255" y="3921614"/>
            <a:ext cx="257896" cy="257904"/>
            <a:chOff x="2662177" y="2372810"/>
            <a:chExt cx="152397" cy="152402"/>
          </a:xfrm>
        </p:grpSpPr>
        <p:cxnSp>
          <p:nvCxnSpPr>
            <p:cNvPr id="148" name="Straight Connector 147"/>
            <p:cNvCxnSpPr/>
            <p:nvPr/>
          </p:nvCxnSpPr>
          <p:spPr>
            <a:xfrm>
              <a:off x="2662177" y="2372810"/>
              <a:ext cx="150471" cy="150471"/>
            </a:xfrm>
            <a:prstGeom prst="line">
              <a:avLst/>
            </a:prstGeom>
            <a:ln w="38100">
              <a:solidFill>
                <a:srgbClr val="DF00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 rot="5400000">
              <a:off x="2664103" y="2374741"/>
              <a:ext cx="150471" cy="150471"/>
            </a:xfrm>
            <a:prstGeom prst="line">
              <a:avLst/>
            </a:prstGeom>
            <a:ln w="38100">
              <a:solidFill>
                <a:srgbClr val="DF00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oup 149"/>
          <p:cNvGrpSpPr/>
          <p:nvPr/>
        </p:nvGrpSpPr>
        <p:grpSpPr>
          <a:xfrm>
            <a:off x="1904570" y="4516032"/>
            <a:ext cx="257896" cy="257904"/>
            <a:chOff x="2662177" y="2372810"/>
            <a:chExt cx="152397" cy="152402"/>
          </a:xfrm>
        </p:grpSpPr>
        <p:cxnSp>
          <p:nvCxnSpPr>
            <p:cNvPr id="151" name="Straight Connector 150"/>
            <p:cNvCxnSpPr/>
            <p:nvPr/>
          </p:nvCxnSpPr>
          <p:spPr>
            <a:xfrm>
              <a:off x="2662177" y="2372810"/>
              <a:ext cx="150471" cy="150471"/>
            </a:xfrm>
            <a:prstGeom prst="line">
              <a:avLst/>
            </a:prstGeom>
            <a:ln w="38100">
              <a:solidFill>
                <a:srgbClr val="DF00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 rot="5400000">
              <a:off x="2664103" y="2374741"/>
              <a:ext cx="150471" cy="150471"/>
            </a:xfrm>
            <a:prstGeom prst="line">
              <a:avLst/>
            </a:prstGeom>
            <a:ln w="38100">
              <a:solidFill>
                <a:srgbClr val="DF00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/>
          <p:cNvGrpSpPr/>
          <p:nvPr/>
        </p:nvGrpSpPr>
        <p:grpSpPr>
          <a:xfrm>
            <a:off x="1263412" y="4515784"/>
            <a:ext cx="257896" cy="257904"/>
            <a:chOff x="2662177" y="2372810"/>
            <a:chExt cx="152397" cy="152402"/>
          </a:xfrm>
        </p:grpSpPr>
        <p:cxnSp>
          <p:nvCxnSpPr>
            <p:cNvPr id="154" name="Straight Connector 153"/>
            <p:cNvCxnSpPr/>
            <p:nvPr/>
          </p:nvCxnSpPr>
          <p:spPr>
            <a:xfrm>
              <a:off x="2662177" y="2372810"/>
              <a:ext cx="150471" cy="150471"/>
            </a:xfrm>
            <a:prstGeom prst="line">
              <a:avLst/>
            </a:prstGeom>
            <a:ln w="38100">
              <a:solidFill>
                <a:srgbClr val="DF00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rot="5400000">
              <a:off x="2664103" y="2374741"/>
              <a:ext cx="150471" cy="150471"/>
            </a:xfrm>
            <a:prstGeom prst="line">
              <a:avLst/>
            </a:prstGeom>
            <a:ln w="38100">
              <a:solidFill>
                <a:srgbClr val="DF00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Group 155"/>
          <p:cNvGrpSpPr/>
          <p:nvPr/>
        </p:nvGrpSpPr>
        <p:grpSpPr>
          <a:xfrm>
            <a:off x="1289582" y="3637318"/>
            <a:ext cx="257896" cy="257904"/>
            <a:chOff x="2662177" y="2372810"/>
            <a:chExt cx="152397" cy="152402"/>
          </a:xfrm>
        </p:grpSpPr>
        <p:cxnSp>
          <p:nvCxnSpPr>
            <p:cNvPr id="157" name="Straight Connector 156"/>
            <p:cNvCxnSpPr/>
            <p:nvPr/>
          </p:nvCxnSpPr>
          <p:spPr>
            <a:xfrm>
              <a:off x="2662177" y="2372810"/>
              <a:ext cx="150471" cy="150471"/>
            </a:xfrm>
            <a:prstGeom prst="line">
              <a:avLst/>
            </a:prstGeom>
            <a:ln w="38100">
              <a:solidFill>
                <a:srgbClr val="DF00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 rot="5400000">
              <a:off x="2664103" y="2374741"/>
              <a:ext cx="150471" cy="150471"/>
            </a:xfrm>
            <a:prstGeom prst="line">
              <a:avLst/>
            </a:prstGeom>
            <a:ln w="38100">
              <a:solidFill>
                <a:srgbClr val="DF00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1295306" y="3914989"/>
            <a:ext cx="257896" cy="257904"/>
            <a:chOff x="2662177" y="2372810"/>
            <a:chExt cx="152397" cy="152402"/>
          </a:xfrm>
        </p:grpSpPr>
        <p:cxnSp>
          <p:nvCxnSpPr>
            <p:cNvPr id="160" name="Straight Connector 159"/>
            <p:cNvCxnSpPr/>
            <p:nvPr/>
          </p:nvCxnSpPr>
          <p:spPr>
            <a:xfrm>
              <a:off x="2662177" y="2372810"/>
              <a:ext cx="150471" cy="150471"/>
            </a:xfrm>
            <a:prstGeom prst="line">
              <a:avLst/>
            </a:prstGeom>
            <a:ln w="38100">
              <a:solidFill>
                <a:srgbClr val="DF00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rot="5400000">
              <a:off x="2664103" y="2374741"/>
              <a:ext cx="150471" cy="150471"/>
            </a:xfrm>
            <a:prstGeom prst="line">
              <a:avLst/>
            </a:prstGeom>
            <a:ln w="38100">
              <a:solidFill>
                <a:srgbClr val="DF00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2" name="Group 161"/>
          <p:cNvGrpSpPr/>
          <p:nvPr/>
        </p:nvGrpSpPr>
        <p:grpSpPr>
          <a:xfrm>
            <a:off x="1916229" y="4231115"/>
            <a:ext cx="257896" cy="257904"/>
            <a:chOff x="2662177" y="2372810"/>
            <a:chExt cx="152397" cy="152402"/>
          </a:xfrm>
        </p:grpSpPr>
        <p:cxnSp>
          <p:nvCxnSpPr>
            <p:cNvPr id="163" name="Straight Connector 162"/>
            <p:cNvCxnSpPr/>
            <p:nvPr/>
          </p:nvCxnSpPr>
          <p:spPr>
            <a:xfrm>
              <a:off x="2662177" y="2372810"/>
              <a:ext cx="150471" cy="150471"/>
            </a:xfrm>
            <a:prstGeom prst="line">
              <a:avLst/>
            </a:prstGeom>
            <a:ln w="38100">
              <a:solidFill>
                <a:srgbClr val="DF00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5400000">
              <a:off x="2664103" y="2374741"/>
              <a:ext cx="150471" cy="150471"/>
            </a:xfrm>
            <a:prstGeom prst="line">
              <a:avLst/>
            </a:prstGeom>
            <a:ln w="38100">
              <a:solidFill>
                <a:srgbClr val="DF00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5" name="Group 164"/>
          <p:cNvGrpSpPr/>
          <p:nvPr/>
        </p:nvGrpSpPr>
        <p:grpSpPr>
          <a:xfrm>
            <a:off x="1609552" y="4244118"/>
            <a:ext cx="257896" cy="257904"/>
            <a:chOff x="2662177" y="2372810"/>
            <a:chExt cx="152397" cy="152402"/>
          </a:xfrm>
        </p:grpSpPr>
        <p:cxnSp>
          <p:nvCxnSpPr>
            <p:cNvPr id="166" name="Straight Connector 165"/>
            <p:cNvCxnSpPr/>
            <p:nvPr/>
          </p:nvCxnSpPr>
          <p:spPr>
            <a:xfrm>
              <a:off x="2662177" y="2372810"/>
              <a:ext cx="150471" cy="150471"/>
            </a:xfrm>
            <a:prstGeom prst="line">
              <a:avLst/>
            </a:prstGeom>
            <a:ln w="38100">
              <a:solidFill>
                <a:srgbClr val="DF00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rot="5400000">
              <a:off x="2664103" y="2374741"/>
              <a:ext cx="150471" cy="150471"/>
            </a:xfrm>
            <a:prstGeom prst="line">
              <a:avLst/>
            </a:prstGeom>
            <a:ln w="38100">
              <a:solidFill>
                <a:srgbClr val="DF00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" name="Group 167"/>
          <p:cNvGrpSpPr/>
          <p:nvPr/>
        </p:nvGrpSpPr>
        <p:grpSpPr>
          <a:xfrm>
            <a:off x="1607450" y="3628169"/>
            <a:ext cx="257896" cy="257904"/>
            <a:chOff x="2662177" y="2372810"/>
            <a:chExt cx="152397" cy="152402"/>
          </a:xfrm>
        </p:grpSpPr>
        <p:cxnSp>
          <p:nvCxnSpPr>
            <p:cNvPr id="169" name="Straight Connector 168"/>
            <p:cNvCxnSpPr/>
            <p:nvPr/>
          </p:nvCxnSpPr>
          <p:spPr>
            <a:xfrm>
              <a:off x="2662177" y="2372810"/>
              <a:ext cx="150471" cy="150471"/>
            </a:xfrm>
            <a:prstGeom prst="line">
              <a:avLst/>
            </a:prstGeom>
            <a:ln w="38100">
              <a:solidFill>
                <a:srgbClr val="DF00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rot="5400000">
              <a:off x="2664103" y="2374741"/>
              <a:ext cx="150471" cy="150471"/>
            </a:xfrm>
            <a:prstGeom prst="line">
              <a:avLst/>
            </a:prstGeom>
            <a:ln w="38100">
              <a:solidFill>
                <a:srgbClr val="DF00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1" name="Group 170"/>
          <p:cNvGrpSpPr/>
          <p:nvPr/>
        </p:nvGrpSpPr>
        <p:grpSpPr>
          <a:xfrm>
            <a:off x="2237276" y="4526763"/>
            <a:ext cx="257896" cy="257904"/>
            <a:chOff x="2662177" y="2372810"/>
            <a:chExt cx="152397" cy="152402"/>
          </a:xfrm>
        </p:grpSpPr>
        <p:cxnSp>
          <p:nvCxnSpPr>
            <p:cNvPr id="172" name="Straight Connector 171"/>
            <p:cNvCxnSpPr/>
            <p:nvPr/>
          </p:nvCxnSpPr>
          <p:spPr>
            <a:xfrm>
              <a:off x="2662177" y="2372810"/>
              <a:ext cx="150471" cy="150471"/>
            </a:xfrm>
            <a:prstGeom prst="line">
              <a:avLst/>
            </a:prstGeom>
            <a:ln w="38100">
              <a:solidFill>
                <a:srgbClr val="DF00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2664103" y="2374741"/>
              <a:ext cx="150471" cy="150471"/>
            </a:xfrm>
            <a:prstGeom prst="line">
              <a:avLst/>
            </a:prstGeom>
            <a:ln w="38100">
              <a:solidFill>
                <a:srgbClr val="DF00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4" name="TextBox 173"/>
          <p:cNvSpPr txBox="1"/>
          <p:nvPr/>
        </p:nvSpPr>
        <p:spPr>
          <a:xfrm>
            <a:off x="812651" y="5188328"/>
            <a:ext cx="2092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ea typeface="Times New Roman" charset="0"/>
                <a:cs typeface="Times New Roman" charset="0"/>
              </a:rPr>
              <a:t>High Utilization</a:t>
            </a:r>
            <a:endParaRPr lang="en-US" sz="2400" dirty="0">
              <a:ea typeface="Times New Roman" charset="0"/>
              <a:cs typeface="Times New Roman" charset="0"/>
            </a:endParaRPr>
          </a:p>
        </p:txBody>
      </p:sp>
      <p:cxnSp>
        <p:nvCxnSpPr>
          <p:cNvPr id="175" name="Straight Connector 174"/>
          <p:cNvCxnSpPr/>
          <p:nvPr/>
        </p:nvCxnSpPr>
        <p:spPr>
          <a:xfrm rot="5400000">
            <a:off x="5413520" y="2996129"/>
            <a:ext cx="0" cy="1545044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rot="5400000">
            <a:off x="5413520" y="3292455"/>
            <a:ext cx="0" cy="1545044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 rot="5400000">
            <a:off x="5413520" y="3585597"/>
            <a:ext cx="0" cy="15450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rot="5400000">
            <a:off x="5413520" y="3881923"/>
            <a:ext cx="0" cy="15450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 rot="10800000">
            <a:off x="5877493" y="3471884"/>
            <a:ext cx="0" cy="1481631"/>
          </a:xfrm>
          <a:prstGeom prst="line">
            <a:avLst/>
          </a:prstGeom>
          <a:ln w="444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 rot="10800000">
            <a:off x="5568484" y="3471884"/>
            <a:ext cx="0" cy="1481631"/>
          </a:xfrm>
          <a:prstGeom prst="line">
            <a:avLst/>
          </a:prstGeom>
          <a:ln w="444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 rot="10800000">
            <a:off x="5259474" y="3471884"/>
            <a:ext cx="0" cy="1481631"/>
          </a:xfrm>
          <a:prstGeom prst="line">
            <a:avLst/>
          </a:prstGeom>
          <a:ln w="444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/>
        </p:nvCxnSpPr>
        <p:spPr>
          <a:xfrm rot="10800000">
            <a:off x="4950465" y="3471884"/>
            <a:ext cx="0" cy="1481631"/>
          </a:xfrm>
          <a:prstGeom prst="line">
            <a:avLst/>
          </a:prstGeom>
          <a:ln w="444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Oval 182"/>
          <p:cNvSpPr/>
          <p:nvPr/>
        </p:nvSpPr>
        <p:spPr>
          <a:xfrm>
            <a:off x="4455622" y="3682682"/>
            <a:ext cx="206006" cy="19755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4455622" y="3979009"/>
            <a:ext cx="206006" cy="19755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4455622" y="4275335"/>
            <a:ext cx="206006" cy="19755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86" name="Oval 185"/>
          <p:cNvSpPr/>
          <p:nvPr/>
        </p:nvSpPr>
        <p:spPr>
          <a:xfrm>
            <a:off x="4447038" y="4571661"/>
            <a:ext cx="206006" cy="19755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87" name="Oval 186"/>
          <p:cNvSpPr/>
          <p:nvPr/>
        </p:nvSpPr>
        <p:spPr>
          <a:xfrm rot="5400000">
            <a:off x="5784237" y="3292565"/>
            <a:ext cx="197551" cy="20600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88" name="Oval 187"/>
          <p:cNvSpPr/>
          <p:nvPr/>
        </p:nvSpPr>
        <p:spPr>
          <a:xfrm rot="5400000">
            <a:off x="5475228" y="3292565"/>
            <a:ext cx="197551" cy="20600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89" name="Oval 188"/>
          <p:cNvSpPr/>
          <p:nvPr/>
        </p:nvSpPr>
        <p:spPr>
          <a:xfrm rot="5400000">
            <a:off x="5166219" y="3292565"/>
            <a:ext cx="197551" cy="20600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90" name="Oval 189"/>
          <p:cNvSpPr/>
          <p:nvPr/>
        </p:nvSpPr>
        <p:spPr>
          <a:xfrm rot="5400000">
            <a:off x="4857210" y="3284334"/>
            <a:ext cx="197551" cy="20600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91" name="Oval 190"/>
          <p:cNvSpPr/>
          <p:nvPr/>
        </p:nvSpPr>
        <p:spPr>
          <a:xfrm rot="5400000">
            <a:off x="5788173" y="4946641"/>
            <a:ext cx="197551" cy="20600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92" name="Oval 191"/>
          <p:cNvSpPr/>
          <p:nvPr/>
        </p:nvSpPr>
        <p:spPr>
          <a:xfrm rot="5400000">
            <a:off x="5479164" y="4946641"/>
            <a:ext cx="197551" cy="20600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93" name="Oval 192"/>
          <p:cNvSpPr/>
          <p:nvPr/>
        </p:nvSpPr>
        <p:spPr>
          <a:xfrm rot="5400000">
            <a:off x="5170155" y="4946641"/>
            <a:ext cx="197551" cy="20600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94" name="Oval 193"/>
          <p:cNvSpPr/>
          <p:nvPr/>
        </p:nvSpPr>
        <p:spPr>
          <a:xfrm rot="5400000">
            <a:off x="4861146" y="4938409"/>
            <a:ext cx="197551" cy="20600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95" name="Oval 194"/>
          <p:cNvSpPr/>
          <p:nvPr/>
        </p:nvSpPr>
        <p:spPr>
          <a:xfrm>
            <a:off x="6203006" y="3661515"/>
            <a:ext cx="206006" cy="19755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96" name="Oval 195"/>
          <p:cNvSpPr/>
          <p:nvPr/>
        </p:nvSpPr>
        <p:spPr>
          <a:xfrm>
            <a:off x="6203006" y="3957841"/>
            <a:ext cx="206006" cy="19755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97" name="Oval 196"/>
          <p:cNvSpPr/>
          <p:nvPr/>
        </p:nvSpPr>
        <p:spPr>
          <a:xfrm>
            <a:off x="6203006" y="4254167"/>
            <a:ext cx="206006" cy="19755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98" name="Oval 197"/>
          <p:cNvSpPr/>
          <p:nvPr/>
        </p:nvSpPr>
        <p:spPr>
          <a:xfrm>
            <a:off x="6194422" y="4550494"/>
            <a:ext cx="206006" cy="19755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</p:txBody>
      </p:sp>
      <p:grpSp>
        <p:nvGrpSpPr>
          <p:cNvPr id="199" name="Group 198"/>
          <p:cNvGrpSpPr/>
          <p:nvPr/>
        </p:nvGrpSpPr>
        <p:grpSpPr>
          <a:xfrm>
            <a:off x="5741571" y="3628169"/>
            <a:ext cx="257896" cy="257904"/>
            <a:chOff x="2662177" y="2372810"/>
            <a:chExt cx="152397" cy="152402"/>
          </a:xfrm>
        </p:grpSpPr>
        <p:cxnSp>
          <p:nvCxnSpPr>
            <p:cNvPr id="200" name="Straight Connector 199"/>
            <p:cNvCxnSpPr/>
            <p:nvPr/>
          </p:nvCxnSpPr>
          <p:spPr>
            <a:xfrm>
              <a:off x="2662177" y="2372810"/>
              <a:ext cx="150471" cy="150471"/>
            </a:xfrm>
            <a:prstGeom prst="line">
              <a:avLst/>
            </a:prstGeom>
            <a:ln w="38100">
              <a:solidFill>
                <a:srgbClr val="DF00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 rot="5400000">
              <a:off x="2664103" y="2374741"/>
              <a:ext cx="150471" cy="150471"/>
            </a:xfrm>
            <a:prstGeom prst="line">
              <a:avLst/>
            </a:prstGeom>
            <a:ln w="38100">
              <a:solidFill>
                <a:srgbClr val="DF00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2" name="Group 201"/>
          <p:cNvGrpSpPr/>
          <p:nvPr/>
        </p:nvGrpSpPr>
        <p:grpSpPr>
          <a:xfrm>
            <a:off x="4816248" y="3635170"/>
            <a:ext cx="257896" cy="257904"/>
            <a:chOff x="2662177" y="2372810"/>
            <a:chExt cx="152397" cy="152402"/>
          </a:xfrm>
        </p:grpSpPr>
        <p:cxnSp>
          <p:nvCxnSpPr>
            <p:cNvPr id="203" name="Straight Connector 202"/>
            <p:cNvCxnSpPr/>
            <p:nvPr/>
          </p:nvCxnSpPr>
          <p:spPr>
            <a:xfrm>
              <a:off x="2662177" y="2372810"/>
              <a:ext cx="150471" cy="150471"/>
            </a:xfrm>
            <a:prstGeom prst="line">
              <a:avLst/>
            </a:prstGeom>
            <a:ln w="38100">
              <a:solidFill>
                <a:srgbClr val="DF00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>
            <a:xfrm rot="5400000">
              <a:off x="2664103" y="2374741"/>
              <a:ext cx="150471" cy="150471"/>
            </a:xfrm>
            <a:prstGeom prst="line">
              <a:avLst/>
            </a:prstGeom>
            <a:ln w="38100">
              <a:solidFill>
                <a:srgbClr val="DF00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" name="Group 204"/>
          <p:cNvGrpSpPr/>
          <p:nvPr/>
        </p:nvGrpSpPr>
        <p:grpSpPr>
          <a:xfrm>
            <a:off x="5134116" y="3626021"/>
            <a:ext cx="257896" cy="257904"/>
            <a:chOff x="2662177" y="2372810"/>
            <a:chExt cx="152397" cy="152402"/>
          </a:xfrm>
        </p:grpSpPr>
        <p:cxnSp>
          <p:nvCxnSpPr>
            <p:cNvPr id="206" name="Straight Connector 205"/>
            <p:cNvCxnSpPr/>
            <p:nvPr/>
          </p:nvCxnSpPr>
          <p:spPr>
            <a:xfrm>
              <a:off x="2662177" y="2372810"/>
              <a:ext cx="150471" cy="150471"/>
            </a:xfrm>
            <a:prstGeom prst="line">
              <a:avLst/>
            </a:prstGeom>
            <a:ln w="38100">
              <a:solidFill>
                <a:srgbClr val="DF00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/>
            <p:nvPr/>
          </p:nvCxnSpPr>
          <p:spPr>
            <a:xfrm rot="5400000">
              <a:off x="2664103" y="2374741"/>
              <a:ext cx="150471" cy="150471"/>
            </a:xfrm>
            <a:prstGeom prst="line">
              <a:avLst/>
            </a:prstGeom>
            <a:ln w="38100">
              <a:solidFill>
                <a:srgbClr val="DF00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/>
        </p:nvGrpSpPr>
        <p:grpSpPr>
          <a:xfrm>
            <a:off x="5441064" y="3623873"/>
            <a:ext cx="257896" cy="257904"/>
            <a:chOff x="2662177" y="2372810"/>
            <a:chExt cx="152397" cy="152402"/>
          </a:xfrm>
        </p:grpSpPr>
        <p:cxnSp>
          <p:nvCxnSpPr>
            <p:cNvPr id="209" name="Straight Connector 208"/>
            <p:cNvCxnSpPr/>
            <p:nvPr/>
          </p:nvCxnSpPr>
          <p:spPr>
            <a:xfrm>
              <a:off x="2662177" y="2372810"/>
              <a:ext cx="150471" cy="150471"/>
            </a:xfrm>
            <a:prstGeom prst="line">
              <a:avLst/>
            </a:prstGeom>
            <a:ln w="38100">
              <a:solidFill>
                <a:srgbClr val="DF00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5400000">
              <a:off x="2664103" y="2374741"/>
              <a:ext cx="150471" cy="150471"/>
            </a:xfrm>
            <a:prstGeom prst="line">
              <a:avLst/>
            </a:prstGeom>
            <a:ln w="38100">
              <a:solidFill>
                <a:srgbClr val="DF00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1" name="TextBox 210"/>
              <p:cNvSpPr txBox="1"/>
              <p:nvPr/>
            </p:nvSpPr>
            <p:spPr>
              <a:xfrm>
                <a:off x="4757029" y="2889643"/>
                <a:ext cx="4553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1" name="TextBox 2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7029" y="2889643"/>
                <a:ext cx="455381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2" name="TextBox 211"/>
              <p:cNvSpPr txBox="1"/>
              <p:nvPr/>
            </p:nvSpPr>
            <p:spPr>
              <a:xfrm>
                <a:off x="5076856" y="2887495"/>
                <a:ext cx="4607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2" name="TextBox 2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856" y="2887495"/>
                <a:ext cx="460703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3" name="TextBox 212"/>
              <p:cNvSpPr txBox="1"/>
              <p:nvPr/>
            </p:nvSpPr>
            <p:spPr>
              <a:xfrm>
                <a:off x="5396683" y="2885347"/>
                <a:ext cx="4607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3" name="TextBox 2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6683" y="2885347"/>
                <a:ext cx="460703" cy="369332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4" name="TextBox 213"/>
              <p:cNvSpPr txBox="1"/>
              <p:nvPr/>
            </p:nvSpPr>
            <p:spPr>
              <a:xfrm>
                <a:off x="5716510" y="2896078"/>
                <a:ext cx="4508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4" name="TextBox 2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510" y="2896078"/>
                <a:ext cx="450829" cy="369332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5" name="TextBox 214"/>
          <p:cNvSpPr txBox="1"/>
          <p:nvPr/>
        </p:nvSpPr>
        <p:spPr>
          <a:xfrm>
            <a:off x="4550041" y="5185717"/>
            <a:ext cx="2033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ea typeface="Times New Roman" charset="0"/>
                <a:cs typeface="Times New Roman" charset="0"/>
              </a:rPr>
              <a:t>Low Utilization</a:t>
            </a:r>
            <a:endParaRPr lang="en-US" sz="2400" dirty="0">
              <a:ea typeface="Times New Roman" charset="0"/>
              <a:cs typeface="Times New Roman" charset="0"/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6706094" y="4061326"/>
            <a:ext cx="24641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Times New Roman" charset="0"/>
                <a:cs typeface="Times New Roman" charset="0"/>
              </a:rPr>
              <a:t>Cannot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a typeface="Times New Roman" charset="0"/>
                <a:cs typeface="Times New Roman" charset="0"/>
              </a:rPr>
              <a:t>map other</a:t>
            </a:r>
            <a:endParaRPr lang="en-US" sz="2400" dirty="0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Times New Roman" charset="0"/>
                <a:cs typeface="Times New Roman" charset="0"/>
              </a:rPr>
              <a:t>logic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a typeface="Times New Roman" charset="0"/>
                <a:cs typeface="Times New Roman" charset="0"/>
              </a:rPr>
              <a:t>functions</a:t>
            </a:r>
            <a:endParaRPr lang="en-US" sz="2400" dirty="0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</p:txBody>
      </p:sp>
      <p:grpSp>
        <p:nvGrpSpPr>
          <p:cNvPr id="115" name="Group 114"/>
          <p:cNvGrpSpPr/>
          <p:nvPr/>
        </p:nvGrpSpPr>
        <p:grpSpPr>
          <a:xfrm>
            <a:off x="693146" y="6116167"/>
            <a:ext cx="257896" cy="257904"/>
            <a:chOff x="2662177" y="2372810"/>
            <a:chExt cx="152397" cy="152402"/>
          </a:xfrm>
        </p:grpSpPr>
        <p:cxnSp>
          <p:nvCxnSpPr>
            <p:cNvPr id="116" name="Straight Connector 115"/>
            <p:cNvCxnSpPr/>
            <p:nvPr/>
          </p:nvCxnSpPr>
          <p:spPr>
            <a:xfrm>
              <a:off x="2662177" y="2372810"/>
              <a:ext cx="150471" cy="150471"/>
            </a:xfrm>
            <a:prstGeom prst="line">
              <a:avLst/>
            </a:prstGeom>
            <a:ln w="38100">
              <a:solidFill>
                <a:srgbClr val="DF00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rot="5400000">
              <a:off x="2664103" y="2374741"/>
              <a:ext cx="150471" cy="150471"/>
            </a:xfrm>
            <a:prstGeom prst="line">
              <a:avLst/>
            </a:prstGeom>
            <a:ln w="38100">
              <a:solidFill>
                <a:srgbClr val="DF00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994437" y="6082398"/>
            <a:ext cx="2415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Program RRAM into LRS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346713" y="3921614"/>
            <a:ext cx="2237283" cy="882913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extBox 117"/>
          <p:cNvSpPr txBox="1"/>
          <p:nvPr/>
        </p:nvSpPr>
        <p:spPr>
          <a:xfrm>
            <a:off x="812651" y="425117"/>
            <a:ext cx="8334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a typeface="Times New Roman" charset="0"/>
                <a:cs typeface="Arial" panose="020B0604020202020204" pitchFamily="34" charset="0"/>
              </a:rPr>
              <a:t>Circuit 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Implementation </a:t>
            </a:r>
            <a:r>
              <a:rPr lang="mr-IN" sz="4000" dirty="0" smtClean="0">
                <a:ea typeface="Times New Roman" charset="0"/>
                <a:cs typeface="Arial" panose="020B0604020202020204" pitchFamily="34" charset="0"/>
              </a:rPr>
              <a:t>–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ea typeface="Times New Roman" charset="0"/>
                <a:cs typeface="Arial" panose="020B0604020202020204" pitchFamily="34" charset="0"/>
              </a:rPr>
              <a:t>Dynamic Inverter</a:t>
            </a:r>
            <a:endParaRPr lang="en-US" sz="3200" dirty="0">
              <a:ea typeface="Times New Roman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95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6855533" y="1133003"/>
            <a:ext cx="1594783" cy="2555091"/>
          </a:xfrm>
          <a:prstGeom prst="rect">
            <a:avLst/>
          </a:prstGeom>
          <a:solidFill>
            <a:srgbClr val="941100">
              <a:alpha val="29804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10885" y="2452909"/>
            <a:ext cx="3472475" cy="29025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12651" y="425117"/>
            <a:ext cx="8421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a typeface="Times New Roman" charset="0"/>
                <a:cs typeface="Arial" panose="020B0604020202020204" pitchFamily="34" charset="0"/>
              </a:rPr>
              <a:t>Circuit 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Implementation </a:t>
            </a:r>
            <a:r>
              <a:rPr lang="mr-IN" sz="4000" dirty="0" smtClean="0">
                <a:ea typeface="Times New Roman" charset="0"/>
                <a:cs typeface="Arial" panose="020B0604020202020204" pitchFamily="34" charset="0"/>
              </a:rPr>
              <a:t>–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ea typeface="Times New Roman" charset="0"/>
                <a:cs typeface="Arial" panose="020B0604020202020204" pitchFamily="34" charset="0"/>
              </a:rPr>
              <a:t>Voltage Driver</a:t>
            </a:r>
            <a:endParaRPr lang="en-US" sz="40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1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74279" y="6356351"/>
            <a:ext cx="2057400" cy="365125"/>
          </a:xfrm>
        </p:spPr>
        <p:txBody>
          <a:bodyPr/>
          <a:lstStyle/>
          <a:p>
            <a:r>
              <a:rPr lang="en-US" dirty="0" smtClean="0"/>
              <a:t>25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2" r="24588" b="53990"/>
          <a:stretch/>
        </p:blipFill>
        <p:spPr>
          <a:xfrm>
            <a:off x="404979" y="2560084"/>
            <a:ext cx="3478382" cy="26384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92" t="52647" r="-732" b="-4240"/>
          <a:stretch/>
        </p:blipFill>
        <p:spPr>
          <a:xfrm>
            <a:off x="3532803" y="1385488"/>
            <a:ext cx="5611197" cy="28014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59600" y="1146337"/>
            <a:ext cx="956603" cy="4783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371363" y="3458204"/>
            <a:ext cx="956603" cy="3216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222692" y="3285742"/>
            <a:ext cx="1290988" cy="666616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3883361" y="3952358"/>
            <a:ext cx="1339331" cy="770072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80252" y="1022875"/>
            <a:ext cx="37889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Low Voltage Domain</a:t>
            </a:r>
          </a:p>
          <a:p>
            <a:pPr algn="ctr"/>
            <a:r>
              <a:rPr lang="en-US" sz="2400" dirty="0" smtClean="0"/>
              <a:t>Provides voltage for</a:t>
            </a:r>
          </a:p>
          <a:p>
            <a:pPr algn="ctr"/>
            <a:r>
              <a:rPr lang="en-US" sz="2400" dirty="0" smtClean="0"/>
              <a:t>Search/Logic/Routing Modes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5960665" y="4102483"/>
            <a:ext cx="30846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High Voltage Domain</a:t>
            </a:r>
          </a:p>
          <a:p>
            <a:pPr algn="ctr"/>
            <a:r>
              <a:rPr lang="en-US" sz="2400" dirty="0" smtClean="0"/>
              <a:t>Provides voltage for</a:t>
            </a:r>
          </a:p>
          <a:p>
            <a:pPr algn="ctr"/>
            <a:r>
              <a:rPr lang="en-US" sz="2400" dirty="0" smtClean="0"/>
              <a:t>programming RRAM in </a:t>
            </a:r>
          </a:p>
          <a:p>
            <a:pPr algn="ctr"/>
            <a:r>
              <a:rPr lang="en-US" sz="2400" dirty="0" smtClean="0"/>
              <a:t>Memory Mode</a:t>
            </a:r>
            <a:endParaRPr lang="en-US" sz="24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797480" y="6259702"/>
            <a:ext cx="642730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365765" y="5889015"/>
            <a:ext cx="640977" cy="7395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423367" y="6073680"/>
            <a:ext cx="543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S/A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2353366" y="5760505"/>
            <a:ext cx="1540446" cy="10022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392222" y="5747132"/>
            <a:ext cx="1511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Configurable</a:t>
            </a:r>
          </a:p>
          <a:p>
            <a:pPr algn="ctr"/>
            <a:r>
              <a:rPr lang="en-US" sz="2000" dirty="0" smtClean="0"/>
              <a:t>Dynamic</a:t>
            </a:r>
          </a:p>
          <a:p>
            <a:pPr algn="ctr"/>
            <a:r>
              <a:rPr lang="en-US" sz="2000" dirty="0" smtClean="0"/>
              <a:t>Inverter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379812" y="5900122"/>
            <a:ext cx="1162635" cy="73269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379811" y="5877103"/>
            <a:ext cx="11945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/>
              <a:t>Skippable</a:t>
            </a:r>
            <a:endParaRPr lang="en-US" sz="2000" dirty="0"/>
          </a:p>
          <a:p>
            <a:pPr algn="ctr"/>
            <a:r>
              <a:rPr lang="en-US" sz="2000" dirty="0" smtClean="0"/>
              <a:t>DFF/NOT</a:t>
            </a:r>
            <a:endParaRPr lang="en-US" sz="2000" dirty="0"/>
          </a:p>
        </p:txBody>
      </p:sp>
      <p:sp>
        <p:nvSpPr>
          <p:cNvPr id="23" name="Rectangle 22"/>
          <p:cNvSpPr/>
          <p:nvPr/>
        </p:nvSpPr>
        <p:spPr>
          <a:xfrm>
            <a:off x="5869204" y="5882728"/>
            <a:ext cx="1029209" cy="739588"/>
          </a:xfrm>
          <a:prstGeom prst="rect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904593" y="5902462"/>
            <a:ext cx="967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Voltage</a:t>
            </a:r>
          </a:p>
          <a:p>
            <a:pPr algn="ctr"/>
            <a:r>
              <a:rPr lang="en-US" sz="2000" dirty="0" smtClean="0"/>
              <a:t>Driver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350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2651" y="425117"/>
            <a:ext cx="76453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a typeface="Times New Roman" charset="0"/>
                <a:cs typeface="Arial" panose="020B0604020202020204" pitchFamily="34" charset="0"/>
              </a:rPr>
              <a:t>Circuit 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Implementation - </a:t>
            </a:r>
            <a:r>
              <a:rPr lang="en-US" sz="3200" dirty="0" smtClean="0">
                <a:ea typeface="Times New Roman" charset="0"/>
                <a:cs typeface="Arial" panose="020B0604020202020204" pitchFamily="34" charset="0"/>
              </a:rPr>
              <a:t>Configuration</a:t>
            </a:r>
            <a:br>
              <a:rPr lang="en-US" sz="3200" dirty="0" smtClean="0">
                <a:ea typeface="Times New Roman" charset="0"/>
                <a:cs typeface="Arial" panose="020B0604020202020204" pitchFamily="34" charset="0"/>
              </a:rPr>
            </a:br>
            <a:r>
              <a:rPr lang="en-US" sz="3200" dirty="0" smtClean="0">
                <a:ea typeface="Times New Roman" charset="0"/>
                <a:cs typeface="Arial" panose="020B0604020202020204" pitchFamily="34" charset="0"/>
              </a:rPr>
              <a:t>						     Memory</a:t>
            </a:r>
            <a:endParaRPr lang="en-US" sz="32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1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74279" y="6356351"/>
            <a:ext cx="2057400" cy="365125"/>
          </a:xfrm>
        </p:spPr>
        <p:txBody>
          <a:bodyPr/>
          <a:lstStyle/>
          <a:p>
            <a:r>
              <a:rPr lang="en-US" dirty="0" smtClean="0"/>
              <a:t>26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06" y="1707374"/>
            <a:ext cx="6962372" cy="2555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5540" y="1637783"/>
            <a:ext cx="861404" cy="3402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763371" y="1707374"/>
            <a:ext cx="455786" cy="346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734185" y="1721442"/>
            <a:ext cx="765131" cy="332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346960" y="1913464"/>
            <a:ext cx="1505244" cy="234930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23308" y="1283860"/>
            <a:ext cx="1580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3D2R Cell</a:t>
            </a:r>
            <a:endParaRPr lang="en-US" sz="2800"/>
          </a:p>
        </p:txBody>
      </p:sp>
      <p:sp>
        <p:nvSpPr>
          <p:cNvPr id="2" name="TextBox 1"/>
          <p:cNvSpPr txBox="1"/>
          <p:nvPr/>
        </p:nvSpPr>
        <p:spPr>
          <a:xfrm>
            <a:off x="1919873" y="4238368"/>
            <a:ext cx="2019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Non-volatile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40091" y="4238368"/>
            <a:ext cx="3417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chemeClr val="accent1">
                    <a:lumMod val="75000"/>
                  </a:schemeClr>
                </a:solidFill>
              </a:rPr>
              <a:t>Organized in Crossbar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033503" y="5374037"/>
            <a:ext cx="642730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601788" y="5003350"/>
            <a:ext cx="640977" cy="7395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59390" y="5188015"/>
            <a:ext cx="543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S/A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2589389" y="4874840"/>
            <a:ext cx="1540446" cy="10022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628245" y="4861467"/>
            <a:ext cx="1511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Configurable</a:t>
            </a:r>
          </a:p>
          <a:p>
            <a:pPr algn="ctr"/>
            <a:r>
              <a:rPr lang="en-US" sz="2000" dirty="0" smtClean="0"/>
              <a:t>Dynamic</a:t>
            </a:r>
          </a:p>
          <a:p>
            <a:pPr algn="ctr"/>
            <a:r>
              <a:rPr lang="en-US" sz="2000" dirty="0" smtClean="0"/>
              <a:t>Inverter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615835" y="5014457"/>
            <a:ext cx="1162635" cy="73269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15834" y="4991438"/>
            <a:ext cx="11945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/>
              <a:t>Skippable</a:t>
            </a:r>
            <a:endParaRPr lang="en-US" sz="2000" dirty="0"/>
          </a:p>
          <a:p>
            <a:pPr algn="ctr"/>
            <a:r>
              <a:rPr lang="en-US" sz="2000" dirty="0" smtClean="0"/>
              <a:t>DFF/NOT</a:t>
            </a:r>
            <a:endParaRPr lang="en-US" sz="2000" dirty="0"/>
          </a:p>
        </p:txBody>
      </p:sp>
      <p:sp>
        <p:nvSpPr>
          <p:cNvPr id="20" name="Rectangle 19"/>
          <p:cNvSpPr/>
          <p:nvPr/>
        </p:nvSpPr>
        <p:spPr>
          <a:xfrm>
            <a:off x="6105227" y="4997063"/>
            <a:ext cx="1029209" cy="7395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140616" y="5016797"/>
            <a:ext cx="967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Voltage</a:t>
            </a:r>
          </a:p>
          <a:p>
            <a:pPr algn="ctr"/>
            <a:r>
              <a:rPr lang="en-US" sz="2000" dirty="0" smtClean="0"/>
              <a:t>Driver</a:t>
            </a:r>
            <a:endParaRPr lang="en-US" sz="2000" dirty="0"/>
          </a:p>
        </p:txBody>
      </p:sp>
      <p:sp>
        <p:nvSpPr>
          <p:cNvPr id="23" name="Rectangle 22"/>
          <p:cNvSpPr/>
          <p:nvPr/>
        </p:nvSpPr>
        <p:spPr>
          <a:xfrm>
            <a:off x="2951372" y="5992330"/>
            <a:ext cx="1540446" cy="739588"/>
          </a:xfrm>
          <a:prstGeom prst="rect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929812" y="5998011"/>
            <a:ext cx="1602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Configuration</a:t>
            </a:r>
          </a:p>
          <a:p>
            <a:pPr algn="ctr"/>
            <a:r>
              <a:rPr lang="en-US" sz="2000" dirty="0" smtClean="0"/>
              <a:t>Memory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1504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2651" y="425117"/>
            <a:ext cx="2825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a typeface="Times New Roman" charset="0"/>
                <a:cs typeface="Arial" panose="020B0604020202020204" pitchFamily="34" charset="0"/>
              </a:rPr>
              <a:t>CAD Tool Set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A4937E9-4ADD-44B7-997E-5090EBB52126}"/>
              </a:ext>
            </a:extLst>
          </p:cNvPr>
          <p:cNvSpPr txBox="1"/>
          <p:nvPr/>
        </p:nvSpPr>
        <p:spPr>
          <a:xfrm>
            <a:off x="822714" y="1157474"/>
            <a:ext cx="83353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Adapted from VTR </a:t>
            </a: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project</a:t>
            </a:r>
            <a:r>
              <a:rPr lang="en-US" sz="2400" baseline="30000" dirty="0" smtClean="0">
                <a:ea typeface="Times New Roman" charset="0"/>
                <a:cs typeface="Arial" panose="020B0604020202020204" pitchFamily="34" charset="0"/>
              </a:rPr>
              <a:t>1</a:t>
            </a:r>
          </a:p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Use </a:t>
            </a: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our custom place &amp; route tool</a:t>
            </a:r>
            <a:r>
              <a:rPr lang="en-US" sz="2400" baseline="30000" dirty="0">
                <a:ea typeface="Times New Roman" charset="0"/>
                <a:cs typeface="Arial" panose="020B0604020202020204" pitchFamily="34" charset="0"/>
              </a:rPr>
              <a:t>2</a:t>
            </a:r>
          </a:p>
          <a:p>
            <a:pPr marL="800100" lvl="1" indent="-342900">
              <a:lnSpc>
                <a:spcPct val="120000"/>
              </a:lnSpc>
              <a:buClr>
                <a:srgbClr val="7A0000"/>
              </a:buClr>
              <a:buFont typeface="Wingdings" charset="2"/>
              <a:buChar char="§"/>
            </a:pPr>
            <a:r>
              <a:rPr lang="en-US" sz="2200" dirty="0">
                <a:ea typeface="Times New Roman" charset="0"/>
                <a:cs typeface="Arial" panose="020B0604020202020204" pitchFamily="34" charset="0"/>
              </a:rPr>
              <a:t>P</a:t>
            </a:r>
            <a:r>
              <a:rPr lang="en-US" sz="2200" dirty="0" smtClean="0">
                <a:ea typeface="Times New Roman" charset="0"/>
                <a:cs typeface="Arial" panose="020B0604020202020204" pitchFamily="34" charset="0"/>
              </a:rPr>
              <a:t>artition </a:t>
            </a:r>
            <a:r>
              <a:rPr lang="en-US" sz="2200" dirty="0">
                <a:ea typeface="Times New Roman" charset="0"/>
                <a:cs typeface="Arial" panose="020B0604020202020204" pitchFamily="34" charset="0"/>
              </a:rPr>
              <a:t>the hardware resources </a:t>
            </a:r>
            <a:r>
              <a:rPr lang="en-US" sz="2200" dirty="0" smtClean="0">
                <a:ea typeface="Times New Roman" charset="0"/>
                <a:cs typeface="Arial" panose="020B0604020202020204" pitchFamily="34" charset="0"/>
              </a:rPr>
              <a:t>between </a:t>
            </a:r>
            <a:r>
              <a:rPr lang="en-US" sz="2200" dirty="0">
                <a:ea typeface="Times New Roman" charset="0"/>
                <a:cs typeface="Arial" panose="020B0604020202020204" pitchFamily="34" charset="0"/>
              </a:rPr>
              <a:t>four </a:t>
            </a:r>
            <a:r>
              <a:rPr lang="en-US" sz="2200" dirty="0" smtClean="0">
                <a:ea typeface="Times New Roman" charset="0"/>
                <a:cs typeface="Arial" panose="020B0604020202020204" pitchFamily="34" charset="0"/>
              </a:rPr>
              <a:t>modes</a:t>
            </a:r>
            <a:endParaRPr lang="en-US" sz="22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1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74279" y="6356351"/>
            <a:ext cx="2057400" cy="365125"/>
          </a:xfrm>
        </p:spPr>
        <p:txBody>
          <a:bodyPr/>
          <a:lstStyle/>
          <a:p>
            <a:r>
              <a:rPr lang="en-US" dirty="0" smtClean="0"/>
              <a:t>27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4" y="3097631"/>
            <a:ext cx="5573585" cy="28387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BC71891-08AC-4F49-90AF-FEC4C1751BBE}"/>
              </a:ext>
            </a:extLst>
          </p:cNvPr>
          <p:cNvSpPr txBox="1"/>
          <p:nvPr/>
        </p:nvSpPr>
        <p:spPr>
          <a:xfrm>
            <a:off x="3695" y="6581001"/>
            <a:ext cx="908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baseline="30000" dirty="0"/>
              <a:t>2</a:t>
            </a:r>
            <a:r>
              <a:rPr lang="en-US" sz="1400" dirty="0"/>
              <a:t>Zha, Yue, and Jing Li. "Reconfigurable in-memory computing with resistive memory crossbar." </a:t>
            </a:r>
            <a:r>
              <a:rPr lang="en-US" sz="1400" i="1" dirty="0"/>
              <a:t>ICCAD</a:t>
            </a:r>
            <a:r>
              <a:rPr lang="en-US" sz="1400" dirty="0"/>
              <a:t>. ACM, 2016.</a:t>
            </a:r>
            <a:r>
              <a:rPr lang="en-US" sz="1400" i="1" baseline="300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BC71891-08AC-4F49-90AF-FEC4C1751BBE}"/>
              </a:ext>
            </a:extLst>
          </p:cNvPr>
          <p:cNvSpPr txBox="1"/>
          <p:nvPr/>
        </p:nvSpPr>
        <p:spPr>
          <a:xfrm>
            <a:off x="0" y="6356351"/>
            <a:ext cx="8818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Luu, Jason, et al. "VTR 7.0: Next generation architecture and CAD system for FPGAs.” </a:t>
            </a:r>
            <a:r>
              <a:rPr lang="en-US" sz="1400" i="1" dirty="0"/>
              <a:t>TRETS</a:t>
            </a:r>
            <a:r>
              <a:rPr lang="en-US" sz="1400" dirty="0"/>
              <a:t> 7.2 (2014): 6.</a:t>
            </a:r>
            <a:endParaRPr lang="en-US" sz="1400" i="1" baseline="30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" b="745"/>
          <a:stretch/>
        </p:blipFill>
        <p:spPr>
          <a:xfrm>
            <a:off x="6179630" y="2542469"/>
            <a:ext cx="1499745" cy="1446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618" y="4821708"/>
            <a:ext cx="1467757" cy="1375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95573" y="2986993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FPGA</a:t>
            </a:r>
            <a:endParaRPr lang="en-US" sz="2400"/>
          </a:p>
        </p:txBody>
      </p:sp>
      <p:sp>
        <p:nvSpPr>
          <p:cNvPr id="12" name="TextBox 11"/>
          <p:cNvSpPr txBox="1"/>
          <p:nvPr/>
        </p:nvSpPr>
        <p:spPr>
          <a:xfrm>
            <a:off x="7829466" y="5001770"/>
            <a:ext cx="9885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mtClean="0"/>
              <a:t>Liquid</a:t>
            </a:r>
          </a:p>
          <a:p>
            <a:pPr algn="ctr"/>
            <a:r>
              <a:rPr lang="en-US" sz="2400" dirty="0" smtClean="0"/>
              <a:t>Silicon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7026479" y="3912860"/>
            <a:ext cx="20645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Less </a:t>
            </a:r>
            <a:r>
              <a:rPr lang="en-US" sz="2800" b="1" smtClean="0">
                <a:solidFill>
                  <a:schemeClr val="accent1">
                    <a:lumMod val="75000"/>
                  </a:schemeClr>
                </a:solidFill>
              </a:rPr>
              <a:t>Routing Overhead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6528699" y="4075422"/>
            <a:ext cx="539199" cy="691590"/>
          </a:xfrm>
          <a:prstGeom prst="downArrow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34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BC71891-08AC-4F49-90AF-FEC4C1751BBE}"/>
              </a:ext>
            </a:extLst>
          </p:cNvPr>
          <p:cNvSpPr txBox="1"/>
          <p:nvPr/>
        </p:nvSpPr>
        <p:spPr>
          <a:xfrm>
            <a:off x="0" y="6356351"/>
            <a:ext cx="8818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Luu, Jason, et al. "VTR 7.0: Next generation architecture and CAD system for FPGAs.” </a:t>
            </a:r>
            <a:r>
              <a:rPr lang="en-US" sz="1400" i="1" dirty="0"/>
              <a:t>TRETS</a:t>
            </a:r>
            <a:r>
              <a:rPr lang="en-US" sz="1400" dirty="0"/>
              <a:t> 7.2 (2014): 6.</a:t>
            </a:r>
            <a:endParaRPr lang="en-US" sz="1400" i="1" baseline="30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380" y="2566940"/>
            <a:ext cx="1530655" cy="37015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2651" y="425117"/>
            <a:ext cx="2825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a typeface="Times New Roman" charset="0"/>
                <a:cs typeface="Arial" panose="020B0604020202020204" pitchFamily="34" charset="0"/>
              </a:rPr>
              <a:t>CAD Tool Set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A4937E9-4ADD-44B7-997E-5090EBB52126}"/>
              </a:ext>
            </a:extLst>
          </p:cNvPr>
          <p:cNvSpPr txBox="1"/>
          <p:nvPr/>
        </p:nvSpPr>
        <p:spPr>
          <a:xfrm>
            <a:off x="822714" y="1157474"/>
            <a:ext cx="83353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Adapted from VTR </a:t>
            </a: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project</a:t>
            </a:r>
            <a:r>
              <a:rPr lang="en-US" sz="2400" baseline="30000" dirty="0" smtClean="0">
                <a:ea typeface="Times New Roman" charset="0"/>
                <a:cs typeface="Arial" panose="020B0604020202020204" pitchFamily="34" charset="0"/>
              </a:rPr>
              <a:t>1</a:t>
            </a:r>
          </a:p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Use </a:t>
            </a: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our custom place &amp; route tool</a:t>
            </a:r>
            <a:r>
              <a:rPr lang="en-US" sz="2400" baseline="30000" dirty="0">
                <a:ea typeface="Times New Roman" charset="0"/>
                <a:cs typeface="Arial" panose="020B0604020202020204" pitchFamily="34" charset="0"/>
              </a:rPr>
              <a:t>2</a:t>
            </a:r>
          </a:p>
          <a:p>
            <a:pPr marL="800100" lvl="1" indent="-342900">
              <a:lnSpc>
                <a:spcPct val="120000"/>
              </a:lnSpc>
              <a:buClr>
                <a:srgbClr val="7A0000"/>
              </a:buClr>
              <a:buFont typeface="Wingdings" charset="2"/>
              <a:buChar char="§"/>
            </a:pPr>
            <a:r>
              <a:rPr lang="en-US" sz="2200" dirty="0">
                <a:ea typeface="Times New Roman" charset="0"/>
                <a:cs typeface="Arial" panose="020B0604020202020204" pitchFamily="34" charset="0"/>
              </a:rPr>
              <a:t>Optimally partition the hardware resources among four </a:t>
            </a:r>
            <a:r>
              <a:rPr lang="en-US" sz="2200" dirty="0" smtClean="0">
                <a:ea typeface="Times New Roman" charset="0"/>
                <a:cs typeface="Arial" panose="020B0604020202020204" pitchFamily="34" charset="0"/>
              </a:rPr>
              <a:t>modes</a:t>
            </a:r>
            <a:endParaRPr lang="en-US" sz="22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1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74279" y="6356351"/>
            <a:ext cx="2057400" cy="365125"/>
          </a:xfrm>
        </p:spPr>
        <p:txBody>
          <a:bodyPr/>
          <a:lstStyle/>
          <a:p>
            <a:r>
              <a:rPr lang="en-US" dirty="0" smtClean="0"/>
              <a:t>28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4" y="3097631"/>
            <a:ext cx="5573585" cy="28387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BC71891-08AC-4F49-90AF-FEC4C1751BBE}"/>
              </a:ext>
            </a:extLst>
          </p:cNvPr>
          <p:cNvSpPr txBox="1"/>
          <p:nvPr/>
        </p:nvSpPr>
        <p:spPr>
          <a:xfrm>
            <a:off x="3695" y="6581001"/>
            <a:ext cx="908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baseline="30000" dirty="0"/>
              <a:t>2</a:t>
            </a:r>
            <a:r>
              <a:rPr lang="en-US" sz="1400" dirty="0"/>
              <a:t>Zha, Yue, and Jing Li. "Reconfigurable in-memory computing with resistive memory crossbar." </a:t>
            </a:r>
            <a:r>
              <a:rPr lang="en-US" sz="1400" i="1" dirty="0"/>
              <a:t>ICCAD</a:t>
            </a:r>
            <a:r>
              <a:rPr lang="en-US" sz="1400" dirty="0"/>
              <a:t>. ACM, 2016.</a:t>
            </a:r>
            <a:r>
              <a:rPr lang="en-US" sz="1400" i="1" baseline="30000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95573" y="2986993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FPGA</a:t>
            </a:r>
            <a:endParaRPr lang="en-US" sz="2400"/>
          </a:p>
        </p:txBody>
      </p:sp>
      <p:sp>
        <p:nvSpPr>
          <p:cNvPr id="12" name="TextBox 11"/>
          <p:cNvSpPr txBox="1"/>
          <p:nvPr/>
        </p:nvSpPr>
        <p:spPr>
          <a:xfrm>
            <a:off x="7829466" y="5001770"/>
            <a:ext cx="9885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mtClean="0"/>
              <a:t>Liquid</a:t>
            </a:r>
          </a:p>
          <a:p>
            <a:pPr algn="ctr"/>
            <a:r>
              <a:rPr lang="en-US" sz="2400" dirty="0" smtClean="0"/>
              <a:t>Silicon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7557085" y="3962426"/>
            <a:ext cx="1533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accent1">
                    <a:lumMod val="75000"/>
                  </a:schemeClr>
                </a:solidFill>
              </a:rPr>
              <a:t>Flexible Memory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6559695" y="4148017"/>
            <a:ext cx="398018" cy="510508"/>
          </a:xfrm>
          <a:prstGeom prst="downArrow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1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2651" y="425117"/>
            <a:ext cx="39351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Evaluation - </a:t>
            </a:r>
            <a:r>
              <a:rPr lang="en-US" sz="3600" dirty="0" smtClean="0">
                <a:ea typeface="Times New Roman" charset="0"/>
                <a:cs typeface="Arial" panose="020B0604020202020204" pitchFamily="34" charset="0"/>
              </a:rPr>
              <a:t>Setup</a:t>
            </a:r>
            <a:endParaRPr lang="en-US" sz="36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7A4937E9-4ADD-44B7-997E-5090EBB52126}"/>
              </a:ext>
            </a:extLst>
          </p:cNvPr>
          <p:cNvSpPr txBox="1"/>
          <p:nvPr/>
        </p:nvSpPr>
        <p:spPr>
          <a:xfrm>
            <a:off x="822715" y="1157474"/>
            <a:ext cx="6173357" cy="9417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Complete the physical design of </a:t>
            </a:r>
            <a:r>
              <a:rPr lang="en-US" sz="2400" i="1" dirty="0">
                <a:ea typeface="Times New Roman" charset="0"/>
                <a:cs typeface="Arial" panose="020B0604020202020204" pitchFamily="34" charset="0"/>
              </a:rPr>
              <a:t>Liquid </a:t>
            </a:r>
            <a:r>
              <a:rPr lang="en-US" sz="2400" i="1" dirty="0" smtClean="0">
                <a:ea typeface="Times New Roman" charset="0"/>
                <a:cs typeface="Arial" panose="020B0604020202020204" pitchFamily="34" charset="0"/>
              </a:rPr>
              <a:t>Silicon</a:t>
            </a:r>
            <a:endParaRPr lang="en-US" sz="2200" dirty="0">
              <a:ea typeface="Times New Roman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20000"/>
              </a:lnSpc>
              <a:buClr>
                <a:srgbClr val="7A0000"/>
              </a:buClr>
              <a:buFont typeface="Wingdings" charset="2"/>
              <a:buChar char="§"/>
            </a:pPr>
            <a:r>
              <a:rPr lang="en-US" sz="2200" dirty="0">
                <a:ea typeface="Times New Roman" charset="0"/>
                <a:cs typeface="Arial" panose="020B0604020202020204" pitchFamily="34" charset="0"/>
              </a:rPr>
              <a:t>Obtain the </a:t>
            </a:r>
            <a:r>
              <a:rPr lang="en-US" sz="2200" dirty="0" smtClean="0">
                <a:ea typeface="Times New Roman" charset="0"/>
                <a:cs typeface="Arial" panose="020B0604020202020204" pitchFamily="34" charset="0"/>
              </a:rPr>
              <a:t>tile area</a:t>
            </a:r>
            <a:endParaRPr lang="en-US" sz="22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1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74279" y="6356351"/>
            <a:ext cx="2057400" cy="365125"/>
          </a:xfrm>
        </p:spPr>
        <p:txBody>
          <a:bodyPr/>
          <a:lstStyle/>
          <a:p>
            <a:r>
              <a:rPr lang="en-US" dirty="0" smtClean="0"/>
              <a:t>29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4" y="3171116"/>
            <a:ext cx="5781821" cy="25565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9451" y="5784296"/>
            <a:ext cx="3931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The physical design of one tile</a:t>
            </a:r>
            <a:endParaRPr lang="en-US" sz="2400"/>
          </a:p>
        </p:txBody>
      </p:sp>
      <p:sp>
        <p:nvSpPr>
          <p:cNvPr id="2" name="TextBox 1"/>
          <p:cNvSpPr txBox="1"/>
          <p:nvPr/>
        </p:nvSpPr>
        <p:spPr>
          <a:xfrm>
            <a:off x="4431925" y="2931230"/>
            <a:ext cx="433784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Connection nodes are fully buried under the RRAM crossbar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4489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2651" y="425117"/>
            <a:ext cx="25234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a typeface="Arial" charset="0"/>
                <a:cs typeface="Arial" charset="0"/>
              </a:rPr>
              <a:t>Motivation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584C-F688-BB46-87E6-39493D9D855C}" type="slidenum">
              <a:rPr lang="en-US" smtClean="0">
                <a:ea typeface="Arial" charset="0"/>
                <a:cs typeface="Arial" charset="0"/>
              </a:rPr>
              <a:t>3</a:t>
            </a:fld>
            <a:endParaRPr lang="en-US">
              <a:ea typeface="Arial" charset="0"/>
              <a:cs typeface="Arial" charset="0"/>
            </a:endParaRPr>
          </a:p>
        </p:txBody>
      </p:sp>
      <p:pic>
        <p:nvPicPr>
          <p:cNvPr id="1026" name="Picture 2" descr="Image result for neural network">
            <a:extLst>
              <a:ext uri="{FF2B5EF4-FFF2-40B4-BE49-F238E27FC236}">
                <a16:creationId xmlns="" xmlns:a16="http://schemas.microsoft.com/office/drawing/2014/main" id="{A44C5D34-961B-4F79-BBDA-FC6762E41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81" y="2197696"/>
            <a:ext cx="2113552" cy="107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7BB58BD-3AAB-4DA5-A283-EB71DC15E9CD}"/>
              </a:ext>
            </a:extLst>
          </p:cNvPr>
          <p:cNvSpPr txBox="1"/>
          <p:nvPr/>
        </p:nvSpPr>
        <p:spPr>
          <a:xfrm>
            <a:off x="227580" y="3223612"/>
            <a:ext cx="2111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a typeface="Arial" charset="0"/>
                <a:cs typeface="Arial" charset="0"/>
              </a:rPr>
              <a:t>Machine Learning</a:t>
            </a:r>
          </a:p>
        </p:txBody>
      </p:sp>
      <p:pic>
        <p:nvPicPr>
          <p:cNvPr id="1040" name="Picture 16" descr="Image result for graph analysis">
            <a:extLst>
              <a:ext uri="{FF2B5EF4-FFF2-40B4-BE49-F238E27FC236}">
                <a16:creationId xmlns="" xmlns:a16="http://schemas.microsoft.com/office/drawing/2014/main" id="{83EDF41D-E23D-45A6-BF31-077358E70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494" y="1786362"/>
            <a:ext cx="2170891" cy="129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278D967-BD82-4449-9429-398AE5518706}"/>
              </a:ext>
            </a:extLst>
          </p:cNvPr>
          <p:cNvSpPr txBox="1"/>
          <p:nvPr/>
        </p:nvSpPr>
        <p:spPr>
          <a:xfrm>
            <a:off x="6588494" y="3008381"/>
            <a:ext cx="2170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a typeface="Arial" charset="0"/>
                <a:cs typeface="Arial" charset="0"/>
              </a:rPr>
              <a:t>Graph Analysis</a:t>
            </a:r>
          </a:p>
        </p:txBody>
      </p:sp>
      <p:pic>
        <p:nvPicPr>
          <p:cNvPr id="1028" name="Picture 4" descr="Image result for big data">
            <a:extLst>
              <a:ext uri="{FF2B5EF4-FFF2-40B4-BE49-F238E27FC236}">
                <a16:creationId xmlns="" xmlns:a16="http://schemas.microsoft.com/office/drawing/2014/main" id="{8A4430C5-07CD-45FA-AD12-6066B41C8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64" y="4141271"/>
            <a:ext cx="1874033" cy="159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676EEE6-5517-4ECE-B682-3759D997D918}"/>
              </a:ext>
            </a:extLst>
          </p:cNvPr>
          <p:cNvSpPr txBox="1"/>
          <p:nvPr/>
        </p:nvSpPr>
        <p:spPr>
          <a:xfrm>
            <a:off x="667364" y="5556253"/>
            <a:ext cx="1874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a typeface="Arial" charset="0"/>
                <a:cs typeface="Arial" charset="0"/>
              </a:rPr>
              <a:t>Terabyte Sort</a:t>
            </a:r>
          </a:p>
        </p:txBody>
      </p:sp>
      <p:pic>
        <p:nvPicPr>
          <p:cNvPr id="1034" name="Picture 10" descr="Image result for biology">
            <a:extLst>
              <a:ext uri="{FF2B5EF4-FFF2-40B4-BE49-F238E27FC236}">
                <a16:creationId xmlns="" xmlns:a16="http://schemas.microsoft.com/office/drawing/2014/main" id="{5381863F-C99C-49FE-A48A-E357C9660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597" y="5228634"/>
            <a:ext cx="1851351" cy="123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Image result for datacenter">
            <a:extLst>
              <a:ext uri="{FF2B5EF4-FFF2-40B4-BE49-F238E27FC236}">
                <a16:creationId xmlns="" xmlns:a16="http://schemas.microsoft.com/office/drawing/2014/main" id="{0C9D42C8-0C04-4F71-9F53-908DC85DB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265" y="731258"/>
            <a:ext cx="2198155" cy="103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747104D-CF09-4A98-B0C7-2B7C238B9735}"/>
              </a:ext>
            </a:extLst>
          </p:cNvPr>
          <p:cNvSpPr txBox="1"/>
          <p:nvPr/>
        </p:nvSpPr>
        <p:spPr>
          <a:xfrm>
            <a:off x="3639265" y="1733000"/>
            <a:ext cx="2198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a typeface="Arial" charset="0"/>
                <a:cs typeface="Arial" charset="0"/>
              </a:rPr>
              <a:t>Datacenter/Cloud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508A84DA-6093-44FE-AF23-0BCDB34115AA}"/>
              </a:ext>
            </a:extLst>
          </p:cNvPr>
          <p:cNvSpPr txBox="1"/>
          <p:nvPr/>
        </p:nvSpPr>
        <p:spPr>
          <a:xfrm>
            <a:off x="3460597" y="6429269"/>
            <a:ext cx="1851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a typeface="Arial" charset="0"/>
                <a:cs typeface="Arial" charset="0"/>
              </a:rPr>
              <a:t>Bioinformatics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8495" y="4474004"/>
            <a:ext cx="2111616" cy="11825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7BB58BD-3AAB-4DA5-A283-EB71DC15E9CD}"/>
              </a:ext>
            </a:extLst>
          </p:cNvPr>
          <p:cNvSpPr txBox="1"/>
          <p:nvPr/>
        </p:nvSpPr>
        <p:spPr>
          <a:xfrm>
            <a:off x="6588494" y="5642442"/>
            <a:ext cx="2111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a typeface="Arial" charset="0"/>
                <a:cs typeface="Arial" charset="0"/>
              </a:rPr>
              <a:t>Cybersecurity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3378" y="2787039"/>
            <a:ext cx="1632593" cy="1632593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6077505">
            <a:off x="2915334" y="2493233"/>
            <a:ext cx="518449" cy="998806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 rot="4102099">
            <a:off x="2936631" y="3787706"/>
            <a:ext cx="518449" cy="998806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 rot="260494">
            <a:off x="4341310" y="4442789"/>
            <a:ext cx="518449" cy="720926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 rot="17478819">
            <a:off x="5642795" y="3731442"/>
            <a:ext cx="518449" cy="991212"/>
          </a:xfrm>
          <a:prstGeom prst="downArrow">
            <a:avLst>
              <a:gd name="adj1" fmla="val 50115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 rot="14815064">
            <a:off x="5742863" y="2478005"/>
            <a:ext cx="518449" cy="991212"/>
          </a:xfrm>
          <a:prstGeom prst="downArrow">
            <a:avLst>
              <a:gd name="adj1" fmla="val 50115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/>
          <p:cNvSpPr/>
          <p:nvPr/>
        </p:nvSpPr>
        <p:spPr>
          <a:xfrm rot="10800000">
            <a:off x="4408278" y="2104160"/>
            <a:ext cx="518449" cy="636550"/>
          </a:xfrm>
          <a:prstGeom prst="downArrow">
            <a:avLst>
              <a:gd name="adj1" fmla="val 50115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4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2651" y="425117"/>
            <a:ext cx="39351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Evaluation - Setup</a:t>
            </a:r>
            <a:endParaRPr lang="en-US" sz="40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A4937E9-4ADD-44B7-997E-5090EBB52126}"/>
              </a:ext>
            </a:extLst>
          </p:cNvPr>
          <p:cNvSpPr txBox="1"/>
          <p:nvPr/>
        </p:nvSpPr>
        <p:spPr>
          <a:xfrm>
            <a:off x="822715" y="1157474"/>
            <a:ext cx="7991611" cy="2234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HSPICE </a:t>
            </a: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simulation to obtain the delay and power</a:t>
            </a:r>
          </a:p>
          <a:p>
            <a:pPr marL="800100" lvl="1" indent="-342900">
              <a:lnSpc>
                <a:spcPct val="120000"/>
              </a:lnSpc>
              <a:buClr>
                <a:srgbClr val="7A0000"/>
              </a:buClr>
              <a:buFont typeface="Wingdings" charset="2"/>
              <a:buChar char="§"/>
            </a:pPr>
            <a:r>
              <a:rPr lang="en-US" sz="2200" dirty="0" err="1">
                <a:ea typeface="Times New Roman" charset="0"/>
                <a:cs typeface="Arial" panose="020B0604020202020204" pitchFamily="34" charset="0"/>
              </a:rPr>
              <a:t>R</a:t>
            </a:r>
            <a:r>
              <a:rPr lang="en-US" sz="2200" baseline="-25000" dirty="0" err="1">
                <a:ea typeface="Times New Roman" charset="0"/>
                <a:cs typeface="Arial" panose="020B0604020202020204" pitchFamily="34" charset="0"/>
              </a:rPr>
              <a:t>off</a:t>
            </a:r>
            <a:r>
              <a:rPr lang="en-US" sz="2200" dirty="0">
                <a:ea typeface="Times New Roman" charset="0"/>
                <a:cs typeface="Arial" panose="020B0604020202020204" pitchFamily="34" charset="0"/>
              </a:rPr>
              <a:t>/R</a:t>
            </a:r>
            <a:r>
              <a:rPr lang="en-US" sz="2200" baseline="-25000" dirty="0">
                <a:ea typeface="Times New Roman" charset="0"/>
                <a:cs typeface="Arial" panose="020B0604020202020204" pitchFamily="34" charset="0"/>
              </a:rPr>
              <a:t>on</a:t>
            </a:r>
            <a:r>
              <a:rPr lang="en-US" sz="2200" dirty="0">
                <a:ea typeface="Times New Roman" charset="0"/>
                <a:cs typeface="Arial" panose="020B0604020202020204" pitchFamily="34" charset="0"/>
              </a:rPr>
              <a:t> = 150kΩ/1kΩ</a:t>
            </a:r>
          </a:p>
          <a:p>
            <a:pPr marL="800100" lvl="1" indent="-342900">
              <a:lnSpc>
                <a:spcPct val="120000"/>
              </a:lnSpc>
              <a:buClr>
                <a:srgbClr val="7A0000"/>
              </a:buClr>
              <a:buFont typeface="Wingdings" charset="2"/>
              <a:buChar char="§"/>
            </a:pPr>
            <a:r>
              <a:rPr lang="en-US" sz="2200" dirty="0">
                <a:ea typeface="Times New Roman" charset="0"/>
                <a:cs typeface="Arial" panose="020B0604020202020204" pitchFamily="34" charset="0"/>
              </a:rPr>
              <a:t>Simulate different input/store patterns, </a:t>
            </a:r>
            <a:r>
              <a:rPr lang="en-US" sz="2200" dirty="0" smtClean="0">
                <a:ea typeface="Times New Roman" charset="0"/>
                <a:cs typeface="Arial" panose="020B0604020202020204" pitchFamily="34" charset="0"/>
              </a:rPr>
              <a:t>PVT </a:t>
            </a:r>
            <a:r>
              <a:rPr lang="en-US" sz="2200" dirty="0">
                <a:ea typeface="Times New Roman" charset="0"/>
                <a:cs typeface="Arial" panose="020B0604020202020204" pitchFamily="34" charset="0"/>
              </a:rPr>
              <a:t>variation</a:t>
            </a:r>
          </a:p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Our CAD Tool is used to map applications onto Liquid Silicon</a:t>
            </a:r>
          </a:p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VTR is used to map applications onto </a:t>
            </a: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FPGAs</a:t>
            </a:r>
            <a:endParaRPr lang="en-US" sz="22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1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74279" y="6356351"/>
            <a:ext cx="2057400" cy="365125"/>
          </a:xfrm>
        </p:spPr>
        <p:txBody>
          <a:bodyPr/>
          <a:lstStyle/>
          <a:p>
            <a:r>
              <a:rPr lang="en-US" dirty="0" smtClean="0"/>
              <a:t>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28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2651" y="425117"/>
            <a:ext cx="39351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Evaluation - Setup</a:t>
            </a:r>
            <a:endParaRPr lang="en-US" sz="40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A4937E9-4ADD-44B7-997E-5090EBB52126}"/>
              </a:ext>
            </a:extLst>
          </p:cNvPr>
          <p:cNvSpPr txBox="1"/>
          <p:nvPr/>
        </p:nvSpPr>
        <p:spPr>
          <a:xfrm>
            <a:off x="822715" y="1157474"/>
            <a:ext cx="6271140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Four architectures include in the comparison</a:t>
            </a:r>
            <a:endParaRPr lang="en-US" sz="22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1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74279" y="6356351"/>
            <a:ext cx="2057400" cy="365125"/>
          </a:xfrm>
        </p:spPr>
        <p:txBody>
          <a:bodyPr/>
          <a:lstStyle/>
          <a:p>
            <a:r>
              <a:rPr lang="en-US" dirty="0" smtClean="0"/>
              <a:t>31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3326" y="2478157"/>
            <a:ext cx="25138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SRAM-based</a:t>
            </a:r>
            <a:r>
              <a:rPr lang="en-US" sz="2400" dirty="0"/>
              <a:t> </a:t>
            </a:r>
            <a:r>
              <a:rPr lang="en-US" sz="2400" dirty="0" smtClean="0"/>
              <a:t>FPGA</a:t>
            </a:r>
          </a:p>
          <a:p>
            <a:pPr algn="ctr"/>
            <a:r>
              <a:rPr lang="en-US" sz="2400" dirty="0" smtClean="0"/>
              <a:t>(baseline)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63502" y="2662822"/>
            <a:ext cx="2539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mtClean="0"/>
              <a:t>RRAM-based FPGA</a:t>
            </a:r>
            <a:endParaRPr lang="en-US" sz="24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860380" y="4094306"/>
            <a:ext cx="18140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SRAM-based</a:t>
            </a:r>
          </a:p>
          <a:p>
            <a:pPr algn="ctr"/>
            <a:r>
              <a:rPr lang="en-US" sz="2400" dirty="0" smtClean="0"/>
              <a:t>Liquid Silicon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13374" y="4094304"/>
            <a:ext cx="18140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RRAM-based</a:t>
            </a:r>
          </a:p>
          <a:p>
            <a:pPr algn="ctr"/>
            <a:r>
              <a:rPr lang="en-US" sz="2400" dirty="0" smtClean="0"/>
              <a:t>Liquid Silicon</a:t>
            </a:r>
          </a:p>
          <a:p>
            <a:pPr algn="ctr"/>
            <a:r>
              <a:rPr lang="en-US" sz="2400" dirty="0" smtClean="0"/>
              <a:t>(proposed)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32452" y="3684104"/>
            <a:ext cx="669234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485860" y="2303932"/>
            <a:ext cx="0" cy="29907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958285" y="1819287"/>
            <a:ext cx="1101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chemeClr val="accent1">
                    <a:lumMod val="75000"/>
                  </a:schemeClr>
                </a:solidFill>
              </a:rPr>
              <a:t>FPGA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99483" y="5043116"/>
            <a:ext cx="2419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Liquid Silicon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51880" y="3373941"/>
            <a:ext cx="12170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SRAM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27228" y="3349088"/>
            <a:ext cx="1253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RRAM</a:t>
            </a:r>
          </a:p>
        </p:txBody>
      </p:sp>
      <p:sp>
        <p:nvSpPr>
          <p:cNvPr id="17" name="Up-Down Arrow 16"/>
          <p:cNvSpPr/>
          <p:nvPr/>
        </p:nvSpPr>
        <p:spPr>
          <a:xfrm>
            <a:off x="5967455" y="3124487"/>
            <a:ext cx="311068" cy="969817"/>
          </a:xfrm>
          <a:prstGeom prst="upDownArrow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722516" y="3225976"/>
            <a:ext cx="17949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Architectural</a:t>
            </a:r>
          </a:p>
          <a:p>
            <a:pPr algn="ctr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Comparison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Up-Down Arrow 23"/>
          <p:cNvSpPr/>
          <p:nvPr/>
        </p:nvSpPr>
        <p:spPr>
          <a:xfrm rot="5400000">
            <a:off x="4330325" y="4098299"/>
            <a:ext cx="311068" cy="969817"/>
          </a:xfrm>
          <a:prstGeom prst="upDownArrow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274115" y="4916465"/>
            <a:ext cx="1686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Technology</a:t>
            </a:r>
          </a:p>
          <a:p>
            <a:pPr algn="ctr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31071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9" grpId="0"/>
      <p:bldP spid="19" grpId="1"/>
      <p:bldP spid="20" grpId="0"/>
      <p:bldP spid="20" grpId="1"/>
      <p:bldP spid="21" grpId="0"/>
      <p:bldP spid="21" grpId="1"/>
      <p:bldP spid="17" grpId="0" animBg="1"/>
      <p:bldP spid="18" grpId="0"/>
      <p:bldP spid="24" grpId="0" animBg="1"/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2651" y="425117"/>
            <a:ext cx="47584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Evaluation </a:t>
            </a:r>
            <a:r>
              <a:rPr lang="mr-IN" sz="4000" dirty="0" smtClean="0">
                <a:ea typeface="Times New Roman" charset="0"/>
                <a:cs typeface="Arial" panose="020B0604020202020204" pitchFamily="34" charset="0"/>
              </a:rPr>
              <a:t>–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ea typeface="Times New Roman" charset="0"/>
                <a:cs typeface="Arial" panose="020B0604020202020204" pitchFamily="34" charset="0"/>
              </a:rPr>
              <a:t>Logic Only</a:t>
            </a:r>
            <a:endParaRPr lang="en-US" sz="36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A4937E9-4ADD-44B7-997E-5090EBB52126}"/>
              </a:ext>
            </a:extLst>
          </p:cNvPr>
          <p:cNvSpPr txBox="1"/>
          <p:nvPr/>
        </p:nvSpPr>
        <p:spPr>
          <a:xfrm>
            <a:off x="822715" y="1157474"/>
            <a:ext cx="4774769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Evaluate </a:t>
            </a: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the </a:t>
            </a: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Logic/Routing modes</a:t>
            </a:r>
            <a:endParaRPr lang="en-US" sz="2400" dirty="0">
              <a:ea typeface="Times New Roman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MCNC benchmark </a:t>
            </a: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set</a:t>
            </a:r>
          </a:p>
        </p:txBody>
      </p:sp>
      <p:sp>
        <p:nvSpPr>
          <p:cNvPr id="1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74279" y="6356351"/>
            <a:ext cx="2057400" cy="365125"/>
          </a:xfrm>
        </p:spPr>
        <p:txBody>
          <a:bodyPr/>
          <a:lstStyle/>
          <a:p>
            <a:r>
              <a:rPr lang="en-US" dirty="0" smtClean="0"/>
              <a:t>32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822715" y="2160674"/>
            <a:ext cx="7911325" cy="3662016"/>
            <a:chOff x="624051" y="2840566"/>
            <a:chExt cx="8384219" cy="388091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051" y="2840566"/>
              <a:ext cx="8049296" cy="388091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977961" y="3188023"/>
              <a:ext cx="1030309" cy="8371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16524" y="3794169"/>
              <a:ext cx="656823" cy="3135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314626" y="3188023"/>
              <a:ext cx="1030309" cy="267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329226" y="3429180"/>
              <a:ext cx="546159" cy="4571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340420" y="3936523"/>
              <a:ext cx="485420" cy="1447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026416" y="4157588"/>
              <a:ext cx="656823" cy="9131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983899" y="4246157"/>
              <a:ext cx="656823" cy="5280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846156" y="4133902"/>
              <a:ext cx="1413132" cy="515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314626" y="4337501"/>
              <a:ext cx="564203" cy="4760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121594" y="4018550"/>
              <a:ext cx="656823" cy="5280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39059" y="4851289"/>
              <a:ext cx="486782" cy="1865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026415" y="5556419"/>
              <a:ext cx="656823" cy="5034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612137" y="5392466"/>
              <a:ext cx="656823" cy="1639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228394" y="5817697"/>
              <a:ext cx="656823" cy="1639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819719" y="2716089"/>
            <a:ext cx="357642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Area reduces</a:t>
            </a:r>
            <a:r>
              <a:rPr lang="en-US" sz="3200" dirty="0"/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62</a:t>
            </a:r>
            <a:r>
              <a:rPr lang="en-US" sz="3200" dirty="0">
                <a:solidFill>
                  <a:srgbClr val="C00000"/>
                </a:solidFill>
              </a:rPr>
              <a:t>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48292" y="3668148"/>
            <a:ext cx="357642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Delay reduces</a:t>
            </a:r>
            <a:r>
              <a:rPr lang="en-US" sz="3200" dirty="0"/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27%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48292" y="4553271"/>
            <a:ext cx="357642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Energy efficiency improves </a:t>
            </a:r>
            <a:r>
              <a:rPr lang="en-US" sz="3200" dirty="0" smtClean="0">
                <a:solidFill>
                  <a:srgbClr val="C00000"/>
                </a:solidFill>
              </a:rPr>
              <a:t>31%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46914" y="5772556"/>
            <a:ext cx="6250461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Better performance compared with SRAM-based FPGA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0881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2651" y="425117"/>
            <a:ext cx="47584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Evaluation </a:t>
            </a:r>
            <a:r>
              <a:rPr lang="mr-IN" sz="4000" dirty="0" smtClean="0">
                <a:ea typeface="Times New Roman" charset="0"/>
                <a:cs typeface="Arial" panose="020B0604020202020204" pitchFamily="34" charset="0"/>
              </a:rPr>
              <a:t>–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 </a:t>
            </a:r>
            <a:r>
              <a:rPr lang="en-US" sz="3600" dirty="0">
                <a:ea typeface="Times New Roman" charset="0"/>
                <a:cs typeface="Arial" panose="020B0604020202020204" pitchFamily="34" charset="0"/>
              </a:rPr>
              <a:t>Logic Only</a:t>
            </a:r>
            <a:endParaRPr lang="en-US" sz="4000" dirty="0">
              <a:ea typeface="Times New Roman" charset="0"/>
              <a:cs typeface="Arial" panose="020B0604020202020204" pitchFamily="34" charset="0"/>
            </a:endParaRPr>
          </a:p>
          <a:p>
            <a:endParaRPr lang="en-US" sz="40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1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74279" y="6356351"/>
            <a:ext cx="2057400" cy="365125"/>
          </a:xfrm>
        </p:spPr>
        <p:txBody>
          <a:bodyPr/>
          <a:lstStyle/>
          <a:p>
            <a:r>
              <a:rPr lang="en-US" dirty="0" smtClean="0"/>
              <a:t>33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822715" y="2162315"/>
            <a:ext cx="7911325" cy="3662016"/>
            <a:chOff x="624051" y="2840566"/>
            <a:chExt cx="8384219" cy="388091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051" y="2840566"/>
              <a:ext cx="8049296" cy="388091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977961" y="3188023"/>
              <a:ext cx="1030309" cy="8371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16524" y="3794169"/>
              <a:ext cx="656823" cy="3135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314626" y="3188023"/>
              <a:ext cx="1030309" cy="267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329226" y="3429180"/>
              <a:ext cx="546159" cy="4571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340420" y="3936523"/>
              <a:ext cx="485420" cy="1447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026416" y="4157588"/>
              <a:ext cx="656823" cy="9131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983899" y="4246157"/>
              <a:ext cx="656823" cy="5280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846156" y="4133902"/>
              <a:ext cx="1413132" cy="515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314626" y="4337501"/>
              <a:ext cx="564203" cy="4760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121594" y="4018550"/>
              <a:ext cx="656823" cy="5280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39059" y="4851289"/>
              <a:ext cx="486782" cy="1865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026415" y="5556419"/>
              <a:ext cx="656823" cy="5034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612137" y="5392466"/>
              <a:ext cx="656823" cy="1639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228394" y="5817697"/>
              <a:ext cx="656823" cy="1639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086662" y="2721051"/>
            <a:ext cx="342728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Area reduces</a:t>
            </a:r>
            <a:r>
              <a:rPr lang="en-US" sz="3200" dirty="0"/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26%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15235" y="3673110"/>
            <a:ext cx="342728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Delay reduces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C00000"/>
                </a:solidFill>
              </a:rPr>
              <a:t>3</a:t>
            </a:r>
            <a:r>
              <a:rPr lang="en-US" sz="3200" dirty="0" smtClean="0">
                <a:solidFill>
                  <a:srgbClr val="C00000"/>
                </a:solidFill>
              </a:rPr>
              <a:t>7%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15235" y="4558233"/>
            <a:ext cx="342728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Energy efficiency improves </a:t>
            </a:r>
            <a:r>
              <a:rPr lang="en-US" sz="3200" dirty="0" smtClean="0">
                <a:solidFill>
                  <a:srgbClr val="C00000"/>
                </a:solidFill>
              </a:rPr>
              <a:t>15%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7A4937E9-4ADD-44B7-997E-5090EBB52126}"/>
              </a:ext>
            </a:extLst>
          </p:cNvPr>
          <p:cNvSpPr txBox="1"/>
          <p:nvPr/>
        </p:nvSpPr>
        <p:spPr>
          <a:xfrm>
            <a:off x="822715" y="1157474"/>
            <a:ext cx="4774769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Evaluate </a:t>
            </a: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the </a:t>
            </a: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Logic/Routing modes</a:t>
            </a:r>
            <a:endParaRPr lang="en-US" sz="2400" dirty="0">
              <a:ea typeface="Times New Roman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MCNC benchmark </a:t>
            </a: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set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46914" y="5772556"/>
            <a:ext cx="6250461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Compare with RRAM-based FPGA</a:t>
            </a:r>
          </a:p>
          <a:p>
            <a:pPr algn="ctr"/>
            <a:r>
              <a:rPr lang="en-US" sz="3200" dirty="0"/>
              <a:t>I</a:t>
            </a:r>
            <a:r>
              <a:rPr lang="en-US" sz="3200" dirty="0" smtClean="0"/>
              <a:t>mprovement from architecture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5904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13"/>
          <a:stretch/>
        </p:blipFill>
        <p:spPr>
          <a:xfrm>
            <a:off x="609064" y="2160674"/>
            <a:ext cx="7922615" cy="22417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2651" y="425117"/>
            <a:ext cx="4721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Evaluation </a:t>
            </a:r>
            <a:r>
              <a:rPr lang="mr-IN" sz="3600" dirty="0" smtClean="0">
                <a:ea typeface="Times New Roman" charset="0"/>
                <a:cs typeface="Arial" panose="020B0604020202020204" pitchFamily="34" charset="0"/>
              </a:rPr>
              <a:t>–</a:t>
            </a:r>
            <a:r>
              <a:rPr lang="en-US" sz="3600" dirty="0" smtClean="0">
                <a:ea typeface="Times New Roman" charset="0"/>
                <a:cs typeface="Arial" panose="020B0604020202020204" pitchFamily="34" charset="0"/>
              </a:rPr>
              <a:t> Logic Only</a:t>
            </a:r>
            <a:endParaRPr lang="en-US" sz="36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A4937E9-4ADD-44B7-997E-5090EBB52126}"/>
              </a:ext>
            </a:extLst>
          </p:cNvPr>
          <p:cNvSpPr txBox="1"/>
          <p:nvPr/>
        </p:nvSpPr>
        <p:spPr>
          <a:xfrm>
            <a:off x="822715" y="1157474"/>
            <a:ext cx="4774769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Evaluate the Logic/Routing modes</a:t>
            </a:r>
          </a:p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MCNC benchmark set</a:t>
            </a:r>
          </a:p>
        </p:txBody>
      </p:sp>
      <p:sp>
        <p:nvSpPr>
          <p:cNvPr id="1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74279" y="6356351"/>
            <a:ext cx="2057400" cy="365125"/>
          </a:xfrm>
        </p:spPr>
        <p:txBody>
          <a:bodyPr/>
          <a:lstStyle/>
          <a:p>
            <a:r>
              <a:rPr lang="en-US" dirty="0" smtClean="0"/>
              <a:t>34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248846" y="2699849"/>
            <a:ext cx="494708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Routing area reduces</a:t>
            </a:r>
            <a:r>
              <a:rPr lang="en-US" sz="3200" dirty="0"/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64%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64165" y="3705587"/>
            <a:ext cx="514497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Routing delay reduces</a:t>
            </a:r>
            <a:r>
              <a:rPr lang="en-US" sz="3200" dirty="0"/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17%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1422" y="4593112"/>
            <a:ext cx="6250461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Less routing overhead</a:t>
            </a:r>
            <a:r>
              <a:rPr lang="en-US" sz="3200" dirty="0"/>
              <a:t> </a:t>
            </a:r>
            <a:r>
              <a:rPr lang="en-US" sz="3200" dirty="0" smtClean="0"/>
              <a:t>from</a:t>
            </a:r>
          </a:p>
          <a:p>
            <a:pPr algn="ctr"/>
            <a:r>
              <a:rPr lang="en-US" sz="3200" dirty="0"/>
              <a:t>c</a:t>
            </a:r>
            <a:r>
              <a:rPr lang="en-US" sz="3200" dirty="0" smtClean="0"/>
              <a:t>oarse-grained logic implementation</a:t>
            </a:r>
          </a:p>
          <a:p>
            <a:pPr algn="ctr"/>
            <a:r>
              <a:rPr lang="en-US" sz="3200" dirty="0" smtClean="0"/>
              <a:t>flexible resource partition</a:t>
            </a:r>
          </a:p>
        </p:txBody>
      </p:sp>
    </p:spTree>
    <p:extLst>
      <p:ext uri="{BB962C8B-B14F-4D97-AF65-F5344CB8AC3E}">
        <p14:creationId xmlns:p14="http://schemas.microsoft.com/office/powerpoint/2010/main" val="97621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2651" y="425117"/>
            <a:ext cx="6494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Evaluation </a:t>
            </a:r>
            <a:r>
              <a:rPr lang="mr-IN" sz="4000" dirty="0" smtClean="0">
                <a:ea typeface="Times New Roman" charset="0"/>
                <a:cs typeface="Arial" panose="020B0604020202020204" pitchFamily="34" charset="0"/>
              </a:rPr>
              <a:t>–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ea typeface="Times New Roman" charset="0"/>
                <a:cs typeface="Arial" panose="020B0604020202020204" pitchFamily="34" charset="0"/>
              </a:rPr>
              <a:t>Memory Evaluation</a:t>
            </a:r>
            <a:endParaRPr lang="en-US" sz="40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A4937E9-4ADD-44B7-997E-5090EBB52126}"/>
              </a:ext>
            </a:extLst>
          </p:cNvPr>
          <p:cNvSpPr txBox="1"/>
          <p:nvPr/>
        </p:nvSpPr>
        <p:spPr>
          <a:xfrm>
            <a:off x="822715" y="1157474"/>
            <a:ext cx="5983048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Evaluate the Memory/Logic/Routing Modes</a:t>
            </a:r>
            <a:endParaRPr lang="en-US" sz="2400" dirty="0">
              <a:ea typeface="Times New Roman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Benchmarks from VTR </a:t>
            </a: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project</a:t>
            </a:r>
            <a:endParaRPr lang="en-US" sz="24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1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74279" y="6356351"/>
            <a:ext cx="2057400" cy="365125"/>
          </a:xfrm>
        </p:spPr>
        <p:txBody>
          <a:bodyPr/>
          <a:lstStyle/>
          <a:p>
            <a:r>
              <a:rPr lang="en-US" dirty="0" smtClean="0"/>
              <a:t>35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89" y="2544192"/>
            <a:ext cx="8082116" cy="25150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91402" y="5059282"/>
            <a:ext cx="3540345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Large-Memory</a:t>
            </a:r>
          </a:p>
          <a:p>
            <a:pPr algn="ctr"/>
            <a:r>
              <a:rPr lang="en-US" sz="2400" dirty="0" smtClean="0"/>
              <a:t>Utilize &gt; 30% resources for memory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790773" y="5059282"/>
            <a:ext cx="42338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Small-Memory</a:t>
            </a:r>
          </a:p>
          <a:p>
            <a:pPr algn="ctr"/>
            <a:r>
              <a:rPr lang="en-US" sz="2800" dirty="0"/>
              <a:t>Utilize </a:t>
            </a:r>
            <a:r>
              <a:rPr lang="en-US" sz="2800" dirty="0" smtClean="0"/>
              <a:t>&lt; </a:t>
            </a:r>
            <a:r>
              <a:rPr lang="en-US" sz="2800" dirty="0"/>
              <a:t>30% resources for </a:t>
            </a:r>
            <a:r>
              <a:rPr lang="en-US" sz="2800" dirty="0" smtClean="0"/>
              <a:t>memory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3743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2651" y="425117"/>
            <a:ext cx="6494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Evaluation </a:t>
            </a:r>
            <a:r>
              <a:rPr lang="mr-IN" sz="4000" dirty="0" smtClean="0">
                <a:ea typeface="Times New Roman" charset="0"/>
                <a:cs typeface="Arial" panose="020B0604020202020204" pitchFamily="34" charset="0"/>
              </a:rPr>
              <a:t>–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ea typeface="Times New Roman" charset="0"/>
                <a:cs typeface="Arial" panose="020B0604020202020204" pitchFamily="34" charset="0"/>
              </a:rPr>
              <a:t>Memory Evaluation</a:t>
            </a:r>
            <a:endParaRPr lang="en-US" sz="40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A4937E9-4ADD-44B7-997E-5090EBB52126}"/>
              </a:ext>
            </a:extLst>
          </p:cNvPr>
          <p:cNvSpPr txBox="1"/>
          <p:nvPr/>
        </p:nvSpPr>
        <p:spPr>
          <a:xfrm>
            <a:off x="822715" y="1157474"/>
            <a:ext cx="5983048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Evaluate the Memory/Logic/Routing Modes</a:t>
            </a:r>
            <a:endParaRPr lang="en-US" sz="2400" dirty="0">
              <a:ea typeface="Times New Roman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Benchmarks from VTR </a:t>
            </a: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project</a:t>
            </a:r>
            <a:endParaRPr lang="en-US" sz="24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1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74279" y="6356351"/>
            <a:ext cx="2057400" cy="365125"/>
          </a:xfrm>
        </p:spPr>
        <p:txBody>
          <a:bodyPr/>
          <a:lstStyle/>
          <a:p>
            <a:r>
              <a:rPr lang="en-US" dirty="0" smtClean="0"/>
              <a:t>36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89" y="2544192"/>
            <a:ext cx="8082116" cy="25150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91402" y="3027935"/>
            <a:ext cx="3738904" cy="18651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  <a:buClr>
                <a:srgbClr val="7A0000"/>
              </a:buClr>
            </a:pP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Area reduce by </a:t>
            </a:r>
            <a:r>
              <a:rPr lang="en-US" sz="2400" dirty="0">
                <a:solidFill>
                  <a:srgbClr val="C00000"/>
                </a:solidFill>
                <a:ea typeface="Times New Roman" charset="0"/>
                <a:cs typeface="Arial" panose="020B0604020202020204" pitchFamily="34" charset="0"/>
              </a:rPr>
              <a:t>64%</a:t>
            </a:r>
          </a:p>
          <a:p>
            <a:pPr lvl="1">
              <a:lnSpc>
                <a:spcPct val="120000"/>
              </a:lnSpc>
              <a:buClr>
                <a:srgbClr val="7A0000"/>
              </a:buClr>
            </a:pP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Delay decrease by </a:t>
            </a:r>
            <a:r>
              <a:rPr lang="en-US" sz="2400" dirty="0">
                <a:solidFill>
                  <a:srgbClr val="C00000"/>
                </a:solidFill>
                <a:ea typeface="Times New Roman" charset="0"/>
                <a:cs typeface="Arial" panose="020B0604020202020204" pitchFamily="34" charset="0"/>
              </a:rPr>
              <a:t>29%</a:t>
            </a:r>
          </a:p>
          <a:p>
            <a:pPr lvl="1">
              <a:lnSpc>
                <a:spcPct val="120000"/>
              </a:lnSpc>
              <a:buClr>
                <a:srgbClr val="7A0000"/>
              </a:buClr>
            </a:pP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Energy efficiency improve by </a:t>
            </a:r>
            <a:r>
              <a:rPr lang="en-US" sz="2400" dirty="0">
                <a:solidFill>
                  <a:srgbClr val="C00000"/>
                </a:solidFill>
                <a:ea typeface="Times New Roman" charset="0"/>
                <a:cs typeface="Arial" panose="020B0604020202020204" pitchFamily="34" charset="0"/>
              </a:rPr>
              <a:t>65%</a:t>
            </a:r>
          </a:p>
        </p:txBody>
      </p:sp>
      <p:sp>
        <p:nvSpPr>
          <p:cNvPr id="3" name="Left Arrow 2"/>
          <p:cNvSpPr/>
          <p:nvPr/>
        </p:nvSpPr>
        <p:spPr>
          <a:xfrm>
            <a:off x="4340122" y="5091882"/>
            <a:ext cx="1026931" cy="569843"/>
          </a:xfrm>
          <a:prstGeom prst="leftArrow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14239" y="5657615"/>
            <a:ext cx="2641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accent6">
                    <a:lumMod val="50000"/>
                  </a:schemeClr>
                </a:solidFill>
              </a:rPr>
              <a:t>Better Performance</a:t>
            </a:r>
            <a:endParaRPr lang="en-US" sz="24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4074" y="6105254"/>
            <a:ext cx="61924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Larger Memory, Better Performance</a:t>
            </a:r>
            <a:endParaRPr lang="en-US" sz="3200"/>
          </a:p>
        </p:txBody>
      </p:sp>
      <p:sp>
        <p:nvSpPr>
          <p:cNvPr id="12" name="TextBox 11"/>
          <p:cNvSpPr txBox="1"/>
          <p:nvPr/>
        </p:nvSpPr>
        <p:spPr>
          <a:xfrm>
            <a:off x="1091402" y="5059282"/>
            <a:ext cx="3540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Large-Memory</a:t>
            </a:r>
            <a:endParaRPr lang="en-US" sz="28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90773" y="5059282"/>
            <a:ext cx="4233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Small-Memory</a:t>
            </a:r>
            <a:endParaRPr lang="en-US" sz="28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2651" y="425117"/>
            <a:ext cx="61413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Evaluation </a:t>
            </a:r>
            <a:r>
              <a:rPr lang="mr-IN" sz="4000" dirty="0" smtClean="0">
                <a:ea typeface="Times New Roman" charset="0"/>
                <a:cs typeface="Arial" panose="020B0604020202020204" pitchFamily="34" charset="0"/>
              </a:rPr>
              <a:t>–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ea typeface="Times New Roman" charset="0"/>
                <a:cs typeface="Arial" panose="020B0604020202020204" pitchFamily="34" charset="0"/>
              </a:rPr>
              <a:t>Search Evaluation</a:t>
            </a:r>
            <a:endParaRPr lang="en-US" sz="40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A4937E9-4ADD-44B7-997E-5090EBB52126}"/>
              </a:ext>
            </a:extLst>
          </p:cNvPr>
          <p:cNvSpPr txBox="1"/>
          <p:nvPr/>
        </p:nvSpPr>
        <p:spPr>
          <a:xfrm>
            <a:off x="822715" y="1157474"/>
            <a:ext cx="5799857" cy="2197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Packet classification </a:t>
            </a:r>
            <a:r>
              <a:rPr lang="mr-IN" sz="2400" dirty="0" smtClean="0">
                <a:ea typeface="Times New Roman" charset="0"/>
                <a:cs typeface="Arial" panose="020B0604020202020204" pitchFamily="34" charset="0"/>
              </a:rPr>
              <a:t>–</a:t>
            </a: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 Networking Domain</a:t>
            </a:r>
            <a:endParaRPr lang="en-US" sz="2400" dirty="0">
              <a:ea typeface="Times New Roman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Packet classification</a:t>
            </a:r>
            <a:r>
              <a:rPr lang="en-US" sz="2400" baseline="30000" dirty="0" smtClean="0">
                <a:ea typeface="Times New Roman" charset="0"/>
                <a:cs typeface="Arial" panose="020B0604020202020204" pitchFamily="34" charset="0"/>
              </a:rPr>
              <a:t>1</a:t>
            </a:r>
            <a:endParaRPr lang="en-US" sz="2400" baseline="30000" dirty="0">
              <a:ea typeface="Times New Roman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20000"/>
              </a:lnSpc>
              <a:buClr>
                <a:srgbClr val="7A0000"/>
              </a:buClr>
              <a:buFont typeface="Wingdings" charset="2"/>
              <a:buChar char="§"/>
            </a:pPr>
            <a:r>
              <a:rPr lang="en-US" sz="2200" dirty="0">
                <a:ea typeface="Times New Roman" charset="0"/>
                <a:cs typeface="Arial" panose="020B0604020202020204" pitchFamily="34" charset="0"/>
              </a:rPr>
              <a:t>Reduces area by </a:t>
            </a:r>
            <a:r>
              <a:rPr lang="en-US" sz="2200" b="1" dirty="0">
                <a:solidFill>
                  <a:srgbClr val="C00000"/>
                </a:solidFill>
                <a:ea typeface="Times New Roman" charset="0"/>
                <a:cs typeface="Arial" panose="020B0604020202020204" pitchFamily="34" charset="0"/>
              </a:rPr>
              <a:t>99%</a:t>
            </a:r>
          </a:p>
          <a:p>
            <a:pPr marL="800100" lvl="1" indent="-342900">
              <a:lnSpc>
                <a:spcPct val="120000"/>
              </a:lnSpc>
              <a:buClr>
                <a:srgbClr val="7A0000"/>
              </a:buClr>
              <a:buFont typeface="Wingdings" charset="2"/>
              <a:buChar char="§"/>
            </a:pPr>
            <a:r>
              <a:rPr lang="en-US" sz="2200" dirty="0">
                <a:ea typeface="Times New Roman" charset="0"/>
                <a:cs typeface="Arial" panose="020B0604020202020204" pitchFamily="34" charset="0"/>
              </a:rPr>
              <a:t>Reduces power by </a:t>
            </a:r>
            <a:r>
              <a:rPr lang="en-US" sz="2200" b="1" dirty="0">
                <a:solidFill>
                  <a:srgbClr val="C00000"/>
                </a:solidFill>
                <a:ea typeface="Times New Roman" charset="0"/>
                <a:cs typeface="Arial" panose="020B0604020202020204" pitchFamily="34" charset="0"/>
              </a:rPr>
              <a:t>94%</a:t>
            </a:r>
          </a:p>
          <a:p>
            <a:pPr marL="800100" lvl="1" indent="-342900">
              <a:lnSpc>
                <a:spcPct val="120000"/>
              </a:lnSpc>
              <a:buClr>
                <a:srgbClr val="7A0000"/>
              </a:buClr>
              <a:buFont typeface="Wingdings" charset="2"/>
              <a:buChar char="§"/>
            </a:pPr>
            <a:r>
              <a:rPr lang="en-US" sz="2200" dirty="0">
                <a:ea typeface="Times New Roman" charset="0"/>
                <a:cs typeface="Arial" panose="020B0604020202020204" pitchFamily="34" charset="0"/>
              </a:rPr>
              <a:t>Improves throughput by </a:t>
            </a:r>
            <a:r>
              <a:rPr lang="en-US" sz="2200" b="1" dirty="0">
                <a:solidFill>
                  <a:srgbClr val="C00000"/>
                </a:solidFill>
                <a:ea typeface="Times New Roman" charset="0"/>
                <a:cs typeface="Arial" panose="020B0604020202020204" pitchFamily="34" charset="0"/>
              </a:rPr>
              <a:t>30%</a:t>
            </a:r>
          </a:p>
        </p:txBody>
      </p:sp>
      <p:sp>
        <p:nvSpPr>
          <p:cNvPr id="1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74279" y="6356351"/>
            <a:ext cx="2057400" cy="365125"/>
          </a:xfrm>
        </p:spPr>
        <p:txBody>
          <a:bodyPr/>
          <a:lstStyle/>
          <a:p>
            <a:r>
              <a:rPr lang="en-US" dirty="0" smtClean="0"/>
              <a:t>37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476306"/>
            <a:ext cx="8166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baseline="30000" dirty="0" smtClean="0"/>
              <a:t>1</a:t>
            </a:r>
            <a:r>
              <a:rPr lang="en-US" sz="1400" i="1" dirty="0"/>
              <a:t>W. Jiang. 2013. Scalable Ternary Content Addressable Memory </a:t>
            </a:r>
            <a:r>
              <a:rPr lang="en-US" sz="1400" i="1" dirty="0" smtClean="0"/>
              <a:t>implementation using </a:t>
            </a:r>
            <a:r>
              <a:rPr lang="en-US" sz="1400" i="1" dirty="0"/>
              <a:t>FPGAs. </a:t>
            </a:r>
            <a:r>
              <a:rPr lang="en-US" sz="1400" i="1" dirty="0" smtClean="0"/>
              <a:t>In ANCS</a:t>
            </a:r>
            <a:r>
              <a:rPr lang="mr-IN" sz="1400" i="1" dirty="0" smtClean="0"/>
              <a:t>. </a:t>
            </a:r>
            <a:r>
              <a:rPr lang="mr-IN" sz="1400" i="1" dirty="0"/>
              <a:t>71–82</a:t>
            </a:r>
            <a:endParaRPr lang="en-US" sz="1400" i="1" dirty="0"/>
          </a:p>
        </p:txBody>
      </p:sp>
      <p:sp>
        <p:nvSpPr>
          <p:cNvPr id="7" name="Rectangle 6"/>
          <p:cNvSpPr/>
          <p:nvPr/>
        </p:nvSpPr>
        <p:spPr>
          <a:xfrm>
            <a:off x="6988622" y="4123746"/>
            <a:ext cx="1331151" cy="14173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BRAM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74279" y="3046264"/>
            <a:ext cx="22770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Search key as</a:t>
            </a:r>
          </a:p>
          <a:p>
            <a:pPr algn="ctr"/>
            <a:r>
              <a:rPr lang="en-US" sz="2400" dirty="0" smtClean="0"/>
              <a:t>memory address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225812" y="5550664"/>
            <a:ext cx="2552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Store match</a:t>
            </a:r>
            <a:r>
              <a:rPr lang="en-US" sz="2400" dirty="0"/>
              <a:t> </a:t>
            </a:r>
            <a:r>
              <a:rPr lang="en-US" sz="2400" dirty="0" smtClean="0"/>
              <a:t>vector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176633" y="5952034"/>
            <a:ext cx="2651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FPGA-based Design</a:t>
            </a:r>
            <a:endParaRPr lang="en-US" sz="2400" b="1" dirty="0"/>
          </a:p>
        </p:txBody>
      </p:sp>
      <p:sp>
        <p:nvSpPr>
          <p:cNvPr id="12" name="Down Arrow 11"/>
          <p:cNvSpPr/>
          <p:nvPr/>
        </p:nvSpPr>
        <p:spPr>
          <a:xfrm rot="5400000">
            <a:off x="6368589" y="4637093"/>
            <a:ext cx="477165" cy="425700"/>
          </a:xfrm>
          <a:prstGeom prst="downArrow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435542" y="4447967"/>
            <a:ext cx="997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Match</a:t>
            </a:r>
          </a:p>
          <a:p>
            <a:pPr algn="ctr"/>
            <a:r>
              <a:rPr lang="en-US" sz="2400" dirty="0" smtClean="0"/>
              <a:t>Vector</a:t>
            </a:r>
            <a:endParaRPr lang="en-US" sz="2400" dirty="0"/>
          </a:p>
        </p:txBody>
      </p:sp>
      <p:sp>
        <p:nvSpPr>
          <p:cNvPr id="14" name="Down Arrow 13"/>
          <p:cNvSpPr/>
          <p:nvPr/>
        </p:nvSpPr>
        <p:spPr>
          <a:xfrm>
            <a:off x="7493752" y="3828428"/>
            <a:ext cx="335280" cy="233680"/>
          </a:xfrm>
          <a:prstGeom prst="downArrow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70697" y="5326825"/>
            <a:ext cx="4169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Software Defined Network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4161" b="38272"/>
          <a:stretch/>
        </p:blipFill>
        <p:spPr>
          <a:xfrm>
            <a:off x="348517" y="3661971"/>
            <a:ext cx="4551393" cy="121821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6059" y="4936447"/>
            <a:ext cx="50563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Programmable devices in UADP from Cisco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1512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2651" y="425117"/>
            <a:ext cx="61413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Evaluation </a:t>
            </a:r>
            <a:r>
              <a:rPr lang="mr-IN" sz="4000" dirty="0" smtClean="0">
                <a:ea typeface="Times New Roman" charset="0"/>
                <a:cs typeface="Arial" panose="020B0604020202020204" pitchFamily="34" charset="0"/>
              </a:rPr>
              <a:t>–</a:t>
            </a:r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ea typeface="Times New Roman" charset="0"/>
                <a:cs typeface="Arial" panose="020B0604020202020204" pitchFamily="34" charset="0"/>
              </a:rPr>
              <a:t>Search Evaluation</a:t>
            </a:r>
            <a:endParaRPr lang="en-US" sz="40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1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74279" y="6356351"/>
            <a:ext cx="2057400" cy="365125"/>
          </a:xfrm>
        </p:spPr>
        <p:txBody>
          <a:bodyPr/>
          <a:lstStyle/>
          <a:p>
            <a:r>
              <a:rPr lang="en-US" dirty="0" smtClean="0"/>
              <a:t>38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A4937E9-4ADD-44B7-997E-5090EBB52126}"/>
              </a:ext>
            </a:extLst>
          </p:cNvPr>
          <p:cNvSpPr txBox="1"/>
          <p:nvPr/>
        </p:nvSpPr>
        <p:spPr>
          <a:xfrm>
            <a:off x="822715" y="1157474"/>
            <a:ext cx="631679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Join operation </a:t>
            </a:r>
            <a:r>
              <a:rPr lang="mr-IN" sz="2400" dirty="0" smtClean="0">
                <a:ea typeface="Times New Roman" charset="0"/>
                <a:cs typeface="Arial" panose="020B0604020202020204" pitchFamily="34" charset="0"/>
              </a:rPr>
              <a:t>–</a:t>
            </a: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 Big Data Analysis</a:t>
            </a:r>
          </a:p>
          <a:p>
            <a:pPr marL="800100" lvl="1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200" dirty="0" smtClean="0">
                <a:ea typeface="Times New Roman" charset="0"/>
                <a:cs typeface="Arial" panose="020B0604020202020204" pitchFamily="34" charset="0"/>
              </a:rPr>
              <a:t>Compare with hashing-based implementation</a:t>
            </a:r>
            <a:endParaRPr lang="en-US" sz="2200" baseline="30000" dirty="0" smtClean="0">
              <a:ea typeface="Times New Roman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200" dirty="0" smtClean="0">
                <a:ea typeface="Times New Roman" charset="0"/>
                <a:cs typeface="Arial" panose="020B0604020202020204" pitchFamily="34" charset="0"/>
              </a:rPr>
              <a:t>Reduce the requirement on storage by </a:t>
            </a:r>
            <a:r>
              <a:rPr lang="en-US" sz="2200" b="1" dirty="0" smtClean="0">
                <a:solidFill>
                  <a:srgbClr val="C00000"/>
                </a:solidFill>
                <a:ea typeface="Times New Roman" charset="0"/>
                <a:cs typeface="Arial" panose="020B0604020202020204" pitchFamily="34" charset="0"/>
              </a:rPr>
              <a:t>24%</a:t>
            </a:r>
          </a:p>
          <a:p>
            <a:pPr marL="800100" lvl="1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200" dirty="0" smtClean="0">
                <a:ea typeface="Times New Roman" charset="0"/>
                <a:cs typeface="Arial" panose="020B0604020202020204" pitchFamily="34" charset="0"/>
              </a:rPr>
              <a:t>Improve </a:t>
            </a:r>
            <a:r>
              <a:rPr lang="en-US" sz="2200" dirty="0">
                <a:ea typeface="Times New Roman" charset="0"/>
                <a:cs typeface="Arial" panose="020B0604020202020204" pitchFamily="34" charset="0"/>
              </a:rPr>
              <a:t>the frequency by </a:t>
            </a:r>
            <a:r>
              <a:rPr lang="en-US" sz="2200" b="1" dirty="0">
                <a:solidFill>
                  <a:srgbClr val="C00000"/>
                </a:solidFill>
                <a:ea typeface="Times New Roman" charset="0"/>
                <a:cs typeface="Arial" panose="020B0604020202020204" pitchFamily="34" charset="0"/>
              </a:rPr>
              <a:t>50</a:t>
            </a:r>
            <a:r>
              <a:rPr lang="en-US" sz="2200" b="1" dirty="0" smtClean="0">
                <a:solidFill>
                  <a:srgbClr val="C00000"/>
                </a:solidFill>
                <a:ea typeface="Times New Roman" charset="0"/>
                <a:cs typeface="Arial" panose="020B0604020202020204" pitchFamily="34" charset="0"/>
              </a:rPr>
              <a:t>%</a:t>
            </a:r>
            <a:endParaRPr lang="en-US" sz="2200" b="1" dirty="0">
              <a:solidFill>
                <a:srgbClr val="C00000"/>
              </a:solidFill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4862" y="6385024"/>
            <a:ext cx="67291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Francisco</a:t>
            </a:r>
            <a:r>
              <a:rPr lang="en-US" sz="1400" dirty="0"/>
              <a:t>, P. (2014). </a:t>
            </a:r>
            <a:r>
              <a:rPr lang="en-US" sz="1400" dirty="0" err="1"/>
              <a:t>Ibm</a:t>
            </a:r>
            <a:r>
              <a:rPr lang="en-US" sz="1400" dirty="0"/>
              <a:t> </a:t>
            </a:r>
            <a:r>
              <a:rPr lang="en-US" sz="1400" dirty="0" err="1"/>
              <a:t>puredata</a:t>
            </a:r>
            <a:r>
              <a:rPr lang="en-US" sz="1400" dirty="0"/>
              <a:t> system for analytics architecture. </a:t>
            </a:r>
            <a:r>
              <a:rPr lang="en-US" sz="1400" i="1" dirty="0"/>
              <a:t>IBM Redbooks</a:t>
            </a:r>
            <a:r>
              <a:rPr lang="en-US" sz="1400" dirty="0"/>
              <a:t>, 1-16.</a:t>
            </a:r>
            <a:endParaRPr lang="en-US" sz="14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783" y="3598498"/>
            <a:ext cx="5956196" cy="1563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73669" y="5161823"/>
            <a:ext cx="4149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FPGAs in IBM’s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</a:rPr>
              <a:t>Netezza</a:t>
            </a:r>
            <a:endParaRPr lang="en-US" sz="3200" b="1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6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2651" y="425117"/>
            <a:ext cx="2169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a typeface="Times New Roman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A4937E9-4ADD-44B7-997E-5090EBB52126}"/>
              </a:ext>
            </a:extLst>
          </p:cNvPr>
          <p:cNvSpPr txBox="1"/>
          <p:nvPr/>
        </p:nvSpPr>
        <p:spPr>
          <a:xfrm>
            <a:off x="822715" y="1157474"/>
            <a:ext cx="8128875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i="1" dirty="0">
                <a:ea typeface="Times New Roman" charset="0"/>
                <a:cs typeface="Arial" panose="020B0604020202020204" pitchFamily="34" charset="0"/>
              </a:rPr>
              <a:t>Liquid Silicon</a:t>
            </a: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 </a:t>
            </a:r>
            <a:r>
              <a:rPr lang="mr-IN" sz="2400" dirty="0" smtClean="0">
                <a:ea typeface="Times New Roman" charset="0"/>
                <a:cs typeface="Arial" panose="020B0604020202020204" pitchFamily="34" charset="0"/>
              </a:rPr>
              <a:t>–</a:t>
            </a: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 a </a:t>
            </a:r>
            <a:r>
              <a:rPr lang="en-US" sz="2400" b="1" dirty="0" smtClean="0">
                <a:solidFill>
                  <a:srgbClr val="00B0F0"/>
                </a:solidFill>
                <a:ea typeface="Times New Roman" charset="0"/>
                <a:cs typeface="Arial" panose="020B0604020202020204" pitchFamily="34" charset="0"/>
              </a:rPr>
              <a:t>Softer</a:t>
            </a: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 FPGA architecture</a:t>
            </a:r>
          </a:p>
          <a:p>
            <a:pPr marL="800100" lvl="1" indent="-342900">
              <a:lnSpc>
                <a:spcPct val="120000"/>
              </a:lnSpc>
              <a:buClr>
                <a:srgbClr val="7A0000"/>
              </a:buClr>
              <a:buFont typeface="Wingdings" charset="2"/>
              <a:buChar char="§"/>
            </a:pP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Complement FPGA in data-/search-intensive applications</a:t>
            </a:r>
          </a:p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Provide circuit implementation and custom </a:t>
            </a: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CAD </a:t>
            </a: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tool</a:t>
            </a:r>
          </a:p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charset="2"/>
              <a:buChar char="Ø"/>
            </a:pP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Improvement is </a:t>
            </a: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not only from the advanced NVM </a:t>
            </a: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technology</a:t>
            </a:r>
            <a:endParaRPr lang="en-US" sz="24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1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114474" y="6321314"/>
            <a:ext cx="2057400" cy="365125"/>
          </a:xfrm>
        </p:spPr>
        <p:txBody>
          <a:bodyPr/>
          <a:lstStyle/>
          <a:p>
            <a:r>
              <a:rPr lang="en-US" dirty="0" smtClean="0"/>
              <a:t>39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581126" y="3550445"/>
            <a:ext cx="3613810" cy="3045918"/>
            <a:chOff x="1581126" y="3550445"/>
            <a:chExt cx="3613810" cy="3045918"/>
          </a:xfrm>
        </p:grpSpPr>
        <p:grpSp>
          <p:nvGrpSpPr>
            <p:cNvPr id="11" name="Group 10"/>
            <p:cNvGrpSpPr/>
            <p:nvPr/>
          </p:nvGrpSpPr>
          <p:grpSpPr>
            <a:xfrm>
              <a:off x="1704641" y="3550445"/>
              <a:ext cx="3452517" cy="2079089"/>
              <a:chOff x="1704641" y="3550445"/>
              <a:chExt cx="3452517" cy="2079089"/>
            </a:xfrm>
          </p:grpSpPr>
          <p:pic>
            <p:nvPicPr>
              <p:cNvPr id="5" name="Picture 16" descr="Image result for graph analysis">
                <a:extLst>
                  <a:ext uri="{FF2B5EF4-FFF2-40B4-BE49-F238E27FC236}">
                    <a16:creationId xmlns="" xmlns:a16="http://schemas.microsoft.com/office/drawing/2014/main" id="{83EDF41D-E23D-45A6-BF31-077358E703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88031" y="3550445"/>
                <a:ext cx="1769127" cy="10531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2" descr="Image result for datacenter">
                <a:extLst>
                  <a:ext uri="{FF2B5EF4-FFF2-40B4-BE49-F238E27FC236}">
                    <a16:creationId xmlns="" xmlns:a16="http://schemas.microsoft.com/office/drawing/2014/main" id="{0C9D42C8-0C04-4F71-9F53-908DC85DBD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04641" y="3631496"/>
                <a:ext cx="1623713" cy="7622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04641" y="4705245"/>
                <a:ext cx="1623713" cy="909280"/>
              </a:xfrm>
              <a:prstGeom prst="rect">
                <a:avLst/>
              </a:prstGeom>
            </p:spPr>
          </p:pic>
          <p:pic>
            <p:nvPicPr>
              <p:cNvPr id="10" name="Picture 2" descr="Image result for neural network">
                <a:extLst>
                  <a:ext uri="{FF2B5EF4-FFF2-40B4-BE49-F238E27FC236}">
                    <a16:creationId xmlns="" xmlns:a16="http://schemas.microsoft.com/office/drawing/2014/main" id="{A44C5D34-961B-4F79-BBDA-FC6762E41F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0978" y="4735266"/>
                <a:ext cx="1766180" cy="8942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1581126" y="5629534"/>
              <a:ext cx="36138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C00000"/>
                  </a:solidFill>
                </a:rPr>
                <a:t>Data-/Search-Intensive</a:t>
              </a:r>
              <a:endParaRPr lang="en-US" sz="2800" b="1" dirty="0">
                <a:solidFill>
                  <a:srgbClr val="C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96942" y="6073143"/>
              <a:ext cx="29860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C00000"/>
                  </a:solidFill>
                </a:rPr>
                <a:t>Large Problem Size</a:t>
              </a:r>
              <a:endParaRPr lang="en-US" sz="28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9358" y="4048108"/>
            <a:ext cx="1363774" cy="136377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994306" y="4166874"/>
            <a:ext cx="1593000" cy="10361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smtClean="0">
                <a:solidFill>
                  <a:schemeClr val="tx1"/>
                </a:solidFill>
              </a:rPr>
              <a:t>Liquid</a:t>
            </a:r>
          </a:p>
          <a:p>
            <a:pPr algn="ctr"/>
            <a:r>
              <a:rPr lang="en-US" sz="3200" i="1" dirty="0" smtClean="0">
                <a:solidFill>
                  <a:schemeClr val="tx1"/>
                </a:solidFill>
              </a:rPr>
              <a:t>Silicon</a:t>
            </a:r>
          </a:p>
        </p:txBody>
      </p:sp>
    </p:spTree>
    <p:extLst>
      <p:ext uri="{BB962C8B-B14F-4D97-AF65-F5344CB8AC3E}">
        <p14:creationId xmlns:p14="http://schemas.microsoft.com/office/powerpoint/2010/main" val="198034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33333E-6 L 0.14722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61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81481E-6 L -0.11042 0.0055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2651" y="425117"/>
            <a:ext cx="25234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a typeface="Arial" charset="0"/>
                <a:cs typeface="Arial" charset="0"/>
              </a:rPr>
              <a:t>Motivation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584C-F688-BB46-87E6-39493D9D855C}" type="slidenum">
              <a:rPr lang="en-US" smtClean="0">
                <a:ea typeface="Arial" charset="0"/>
                <a:cs typeface="Arial" charset="0"/>
              </a:rPr>
              <a:t>4</a:t>
            </a:fld>
            <a:endParaRPr lang="en-US">
              <a:ea typeface="Arial" charset="0"/>
              <a:cs typeface="Arial" charset="0"/>
            </a:endParaRPr>
          </a:p>
        </p:txBody>
      </p:sp>
      <p:pic>
        <p:nvPicPr>
          <p:cNvPr id="1026" name="Picture 2" descr="Image result for neural network">
            <a:extLst>
              <a:ext uri="{FF2B5EF4-FFF2-40B4-BE49-F238E27FC236}">
                <a16:creationId xmlns="" xmlns:a16="http://schemas.microsoft.com/office/drawing/2014/main" id="{A44C5D34-961B-4F79-BBDA-FC6762E41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81" y="2197696"/>
            <a:ext cx="2113552" cy="107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7BB58BD-3AAB-4DA5-A283-EB71DC15E9CD}"/>
              </a:ext>
            </a:extLst>
          </p:cNvPr>
          <p:cNvSpPr txBox="1"/>
          <p:nvPr/>
        </p:nvSpPr>
        <p:spPr>
          <a:xfrm>
            <a:off x="227580" y="3223612"/>
            <a:ext cx="2111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a typeface="Arial" charset="0"/>
                <a:cs typeface="Arial" charset="0"/>
              </a:rPr>
              <a:t>Machine Learning</a:t>
            </a:r>
          </a:p>
        </p:txBody>
      </p:sp>
      <p:pic>
        <p:nvPicPr>
          <p:cNvPr id="1040" name="Picture 16" descr="Image result for graph analysis">
            <a:extLst>
              <a:ext uri="{FF2B5EF4-FFF2-40B4-BE49-F238E27FC236}">
                <a16:creationId xmlns="" xmlns:a16="http://schemas.microsoft.com/office/drawing/2014/main" id="{83EDF41D-E23D-45A6-BF31-077358E70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494" y="1786362"/>
            <a:ext cx="2170891" cy="129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278D967-BD82-4449-9429-398AE5518706}"/>
              </a:ext>
            </a:extLst>
          </p:cNvPr>
          <p:cNvSpPr txBox="1"/>
          <p:nvPr/>
        </p:nvSpPr>
        <p:spPr>
          <a:xfrm>
            <a:off x="6588494" y="3008381"/>
            <a:ext cx="2170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a typeface="Arial" charset="0"/>
                <a:cs typeface="Arial" charset="0"/>
              </a:rPr>
              <a:t>Graph Analysis</a:t>
            </a:r>
          </a:p>
        </p:txBody>
      </p:sp>
      <p:pic>
        <p:nvPicPr>
          <p:cNvPr id="1028" name="Picture 4" descr="Image result for big data">
            <a:extLst>
              <a:ext uri="{FF2B5EF4-FFF2-40B4-BE49-F238E27FC236}">
                <a16:creationId xmlns="" xmlns:a16="http://schemas.microsoft.com/office/drawing/2014/main" id="{8A4430C5-07CD-45FA-AD12-6066B41C8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64" y="4141271"/>
            <a:ext cx="1874033" cy="159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676EEE6-5517-4ECE-B682-3759D997D918}"/>
              </a:ext>
            </a:extLst>
          </p:cNvPr>
          <p:cNvSpPr txBox="1"/>
          <p:nvPr/>
        </p:nvSpPr>
        <p:spPr>
          <a:xfrm>
            <a:off x="667364" y="5556253"/>
            <a:ext cx="1874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a typeface="Arial" charset="0"/>
                <a:cs typeface="Arial" charset="0"/>
              </a:rPr>
              <a:t>Terabyte Sort</a:t>
            </a:r>
          </a:p>
        </p:txBody>
      </p:sp>
      <p:pic>
        <p:nvPicPr>
          <p:cNvPr id="1034" name="Picture 10" descr="Image result for biology">
            <a:extLst>
              <a:ext uri="{FF2B5EF4-FFF2-40B4-BE49-F238E27FC236}">
                <a16:creationId xmlns="" xmlns:a16="http://schemas.microsoft.com/office/drawing/2014/main" id="{5381863F-C99C-49FE-A48A-E357C9660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597" y="5228634"/>
            <a:ext cx="1851351" cy="123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Image result for datacenter">
            <a:extLst>
              <a:ext uri="{FF2B5EF4-FFF2-40B4-BE49-F238E27FC236}">
                <a16:creationId xmlns="" xmlns:a16="http://schemas.microsoft.com/office/drawing/2014/main" id="{0C9D42C8-0C04-4F71-9F53-908DC85DB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265" y="731258"/>
            <a:ext cx="2198155" cy="103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747104D-CF09-4A98-B0C7-2B7C238B9735}"/>
              </a:ext>
            </a:extLst>
          </p:cNvPr>
          <p:cNvSpPr txBox="1"/>
          <p:nvPr/>
        </p:nvSpPr>
        <p:spPr>
          <a:xfrm>
            <a:off x="3639265" y="1733000"/>
            <a:ext cx="2198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a typeface="Arial" charset="0"/>
                <a:cs typeface="Arial" charset="0"/>
              </a:rPr>
              <a:t>Datacenter/Cloud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508A84DA-6093-44FE-AF23-0BCDB34115AA}"/>
              </a:ext>
            </a:extLst>
          </p:cNvPr>
          <p:cNvSpPr txBox="1"/>
          <p:nvPr/>
        </p:nvSpPr>
        <p:spPr>
          <a:xfrm>
            <a:off x="3460597" y="6429269"/>
            <a:ext cx="1851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a typeface="Arial" charset="0"/>
                <a:cs typeface="Arial" charset="0"/>
              </a:rPr>
              <a:t>Bioinformatics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8495" y="4474004"/>
            <a:ext cx="2111616" cy="11825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7BB58BD-3AAB-4DA5-A283-EB71DC15E9CD}"/>
              </a:ext>
            </a:extLst>
          </p:cNvPr>
          <p:cNvSpPr txBox="1"/>
          <p:nvPr/>
        </p:nvSpPr>
        <p:spPr>
          <a:xfrm>
            <a:off x="6588494" y="5642442"/>
            <a:ext cx="2111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a typeface="Arial" charset="0"/>
                <a:cs typeface="Arial" charset="0"/>
              </a:rPr>
              <a:t>Cybersecurity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3378" y="2787039"/>
            <a:ext cx="1632593" cy="1632593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6077505">
            <a:off x="2915334" y="2493233"/>
            <a:ext cx="518449" cy="998806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 rot="4102099">
            <a:off x="2936631" y="3787706"/>
            <a:ext cx="518449" cy="998806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 rot="260494">
            <a:off x="4341310" y="4442789"/>
            <a:ext cx="518449" cy="720926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 rot="17478819">
            <a:off x="5642795" y="3731442"/>
            <a:ext cx="518449" cy="991212"/>
          </a:xfrm>
          <a:prstGeom prst="downArrow">
            <a:avLst>
              <a:gd name="adj1" fmla="val 50115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 rot="14815064">
            <a:off x="5742863" y="2478005"/>
            <a:ext cx="518449" cy="991212"/>
          </a:xfrm>
          <a:prstGeom prst="downArrow">
            <a:avLst>
              <a:gd name="adj1" fmla="val 50115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/>
          <p:cNvSpPr/>
          <p:nvPr/>
        </p:nvSpPr>
        <p:spPr>
          <a:xfrm rot="10800000">
            <a:off x="4408278" y="2104160"/>
            <a:ext cx="518449" cy="636550"/>
          </a:xfrm>
          <a:prstGeom prst="downArrow">
            <a:avLst>
              <a:gd name="adj1" fmla="val 50115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 rot="18064933">
            <a:off x="5619132" y="4506372"/>
            <a:ext cx="4050340" cy="769441"/>
            <a:chOff x="4134477" y="-191720"/>
            <a:chExt cx="4050340" cy="769441"/>
          </a:xfrm>
        </p:grpSpPr>
        <p:sp>
          <p:nvSpPr>
            <p:cNvPr id="35" name="Rectangle 34"/>
            <p:cNvSpPr/>
            <p:nvPr/>
          </p:nvSpPr>
          <p:spPr>
            <a:xfrm>
              <a:off x="4134477" y="-23474"/>
              <a:ext cx="3976156" cy="4551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134477" y="-191720"/>
              <a:ext cx="40503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>
                  <a:solidFill>
                    <a:srgbClr val="C00000"/>
                  </a:solidFill>
                </a:rPr>
                <a:t>Search-intensive</a:t>
              </a:r>
              <a:endParaRPr lang="en-US" sz="4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943523" y="945115"/>
            <a:ext cx="3576813" cy="769441"/>
            <a:chOff x="3091484" y="906568"/>
            <a:chExt cx="3576813" cy="769441"/>
          </a:xfrm>
        </p:grpSpPr>
        <p:sp>
          <p:nvSpPr>
            <p:cNvPr id="38" name="Rectangle 37"/>
            <p:cNvSpPr/>
            <p:nvPr/>
          </p:nvSpPr>
          <p:spPr>
            <a:xfrm>
              <a:off x="3183360" y="1059153"/>
              <a:ext cx="3437416" cy="4551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091484" y="906568"/>
              <a:ext cx="357681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>
                  <a:solidFill>
                    <a:srgbClr val="C00000"/>
                  </a:solidFill>
                </a:rPr>
                <a:t>Data-intensive</a:t>
              </a:r>
              <a:endParaRPr lang="en-US" sz="4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634718" y="2540835"/>
            <a:ext cx="769441" cy="4580165"/>
            <a:chOff x="2024969" y="2422093"/>
            <a:chExt cx="769441" cy="4580165"/>
          </a:xfrm>
        </p:grpSpPr>
        <p:sp>
          <p:nvSpPr>
            <p:cNvPr id="41" name="Rectangle 40"/>
            <p:cNvSpPr/>
            <p:nvPr/>
          </p:nvSpPr>
          <p:spPr>
            <a:xfrm rot="3304936">
              <a:off x="107303" y="4414943"/>
              <a:ext cx="4456723" cy="5553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3298073">
              <a:off x="119607" y="4327455"/>
              <a:ext cx="458016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>
                  <a:solidFill>
                    <a:srgbClr val="C00000"/>
                  </a:solidFill>
                </a:rPr>
                <a:t>Large Problem Size</a:t>
              </a:r>
              <a:endParaRPr lang="en-US" sz="4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379896" y="2394703"/>
            <a:ext cx="5254772" cy="574776"/>
            <a:chOff x="2910422" y="-694840"/>
            <a:chExt cx="5254772" cy="574776"/>
          </a:xfrm>
        </p:grpSpPr>
        <p:sp>
          <p:nvSpPr>
            <p:cNvPr id="45" name="Rectangle 44"/>
            <p:cNvSpPr/>
            <p:nvPr/>
          </p:nvSpPr>
          <p:spPr>
            <a:xfrm>
              <a:off x="3011881" y="-685522"/>
              <a:ext cx="5045241" cy="5654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>
                <a:solidFill>
                  <a:srgbClr val="C0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910422" y="-694840"/>
              <a:ext cx="525477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 smtClean="0">
                  <a:solidFill>
                    <a:srgbClr val="C00000"/>
                  </a:solidFill>
                </a:rPr>
                <a:t>Limited on-chip storage (BRAM)</a:t>
              </a:r>
              <a:endParaRPr lang="en-US" sz="3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950638" y="3023162"/>
            <a:ext cx="6106673" cy="553998"/>
            <a:chOff x="1718590" y="-694840"/>
            <a:chExt cx="6106673" cy="553998"/>
          </a:xfrm>
        </p:grpSpPr>
        <p:sp>
          <p:nvSpPr>
            <p:cNvPr id="48" name="Rectangle 47"/>
            <p:cNvSpPr/>
            <p:nvPr/>
          </p:nvSpPr>
          <p:spPr>
            <a:xfrm>
              <a:off x="1718591" y="-685522"/>
              <a:ext cx="5997940" cy="5190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>
                <a:solidFill>
                  <a:srgbClr val="C0000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718590" y="-694840"/>
              <a:ext cx="610667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 smtClean="0">
                  <a:solidFill>
                    <a:srgbClr val="C00000"/>
                  </a:solidFill>
                </a:rPr>
                <a:t>No support on native search function</a:t>
              </a:r>
              <a:endParaRPr lang="en-US" sz="3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978102" y="3665541"/>
            <a:ext cx="5997940" cy="553998"/>
            <a:chOff x="1718591" y="-694840"/>
            <a:chExt cx="5997940" cy="553998"/>
          </a:xfrm>
        </p:grpSpPr>
        <p:sp>
          <p:nvSpPr>
            <p:cNvPr id="51" name="Rectangle 50"/>
            <p:cNvSpPr/>
            <p:nvPr/>
          </p:nvSpPr>
          <p:spPr>
            <a:xfrm>
              <a:off x="1718591" y="-685522"/>
              <a:ext cx="5997940" cy="5190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>
                <a:solidFill>
                  <a:srgbClr val="C00000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15746" y="-694840"/>
              <a:ext cx="388830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 smtClean="0">
                  <a:solidFill>
                    <a:srgbClr val="C00000"/>
                  </a:solidFill>
                </a:rPr>
                <a:t>Large routing overhead</a:t>
              </a:r>
              <a:endParaRPr lang="en-US" sz="30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9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584C-F688-BB46-87E6-39493D9D855C}" type="slidenum">
              <a:rPr lang="en-US" smtClean="0"/>
              <a:t>40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45399" y="2169709"/>
            <a:ext cx="556158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ea typeface="Times New Roman" charset="0"/>
                <a:cs typeface="Arial" panose="020B0604020202020204" pitchFamily="34" charset="0"/>
              </a:rPr>
              <a:t>Thank you!</a:t>
            </a:r>
            <a:endParaRPr lang="en-US" sz="4000" dirty="0">
              <a:ea typeface="Times New Roman" charset="0"/>
              <a:cs typeface="Arial" panose="020B0604020202020204" pitchFamily="34" charset="0"/>
            </a:endParaRPr>
          </a:p>
          <a:p>
            <a:pPr algn="ctr"/>
            <a:endParaRPr lang="en-US" sz="2800" dirty="0" smtClean="0">
              <a:ea typeface="Times New Roman" charset="0"/>
              <a:cs typeface="Arial" panose="020B0604020202020204" pitchFamily="34" charset="0"/>
            </a:endParaRPr>
          </a:p>
          <a:p>
            <a:pPr algn="ctr"/>
            <a:r>
              <a:rPr lang="en-US" sz="2800" dirty="0" smtClean="0">
                <a:ea typeface="Times New Roman" charset="0"/>
                <a:cs typeface="Arial" panose="020B0604020202020204" pitchFamily="34" charset="0"/>
              </a:rPr>
              <a:t>This work is conducted under</a:t>
            </a:r>
          </a:p>
          <a:p>
            <a:pPr algn="ctr"/>
            <a:r>
              <a:rPr lang="en-US" sz="2800" dirty="0" smtClean="0">
                <a:ea typeface="Times New Roman" charset="0"/>
                <a:cs typeface="Arial" panose="020B0604020202020204" pitchFamily="34" charset="0"/>
              </a:rPr>
              <a:t>DARPA Young Faculty award program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2152" b="21500"/>
          <a:stretch/>
        </p:blipFill>
        <p:spPr>
          <a:xfrm>
            <a:off x="3332367" y="4369064"/>
            <a:ext cx="2787650" cy="157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5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2651" y="425117"/>
            <a:ext cx="25234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a typeface="Times New Roman" charset="0"/>
                <a:cs typeface="Arial" panose="020B0604020202020204" pitchFamily="34" charset="0"/>
              </a:rPr>
              <a:t>Motivation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584C-F688-BB46-87E6-39493D9D855C}" type="slidenum">
              <a:rPr lang="en-US" smtClean="0"/>
              <a:t>5</a:t>
            </a:fld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A4937E9-4ADD-44B7-997E-5090EBB52126}"/>
              </a:ext>
            </a:extLst>
          </p:cNvPr>
          <p:cNvSpPr txBox="1"/>
          <p:nvPr/>
        </p:nvSpPr>
        <p:spPr>
          <a:xfrm>
            <a:off x="808647" y="1158196"/>
            <a:ext cx="5753626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i="1" dirty="0" smtClean="0">
                <a:ea typeface="Times New Roman" charset="0"/>
                <a:cs typeface="Arial" panose="020B0604020202020204" pitchFamily="34" charset="0"/>
              </a:rPr>
              <a:t>Liquid </a:t>
            </a:r>
            <a:r>
              <a:rPr lang="en-US" sz="2400" i="1" dirty="0">
                <a:ea typeface="Times New Roman" charset="0"/>
                <a:cs typeface="Arial" panose="020B0604020202020204" pitchFamily="34" charset="0"/>
              </a:rPr>
              <a:t>Silicon</a:t>
            </a: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 </a:t>
            </a:r>
            <a:r>
              <a:rPr lang="mr-IN" sz="2400" dirty="0">
                <a:ea typeface="Times New Roman" charset="0"/>
                <a:cs typeface="Arial" panose="020B0604020202020204" pitchFamily="34" charset="0"/>
              </a:rPr>
              <a:t>–</a:t>
            </a: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a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ea typeface="Times New Roman" charset="0"/>
                <a:cs typeface="Arial" panose="020B0604020202020204" pitchFamily="34" charset="0"/>
              </a:rPr>
              <a:t>Softer</a:t>
            </a: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 FPGA architecture</a:t>
            </a:r>
            <a:endParaRPr lang="en-US" sz="22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030" y="4339189"/>
            <a:ext cx="2551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2D array of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Tiles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7982" y="2747789"/>
            <a:ext cx="1541282" cy="154128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endCxn id="24" idx="1"/>
          </p:cNvCxnSpPr>
          <p:nvPr/>
        </p:nvCxnSpPr>
        <p:spPr>
          <a:xfrm>
            <a:off x="1819304" y="3348893"/>
            <a:ext cx="1760463" cy="1935042"/>
          </a:xfrm>
          <a:prstGeom prst="straightConnector1">
            <a:avLst/>
          </a:prstGeom>
          <a:ln w="50800">
            <a:solidFill>
              <a:schemeClr val="accent1">
                <a:lumMod val="40000"/>
                <a:lumOff val="6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25" idx="1"/>
          </p:cNvCxnSpPr>
          <p:nvPr/>
        </p:nvCxnSpPr>
        <p:spPr>
          <a:xfrm>
            <a:off x="1819304" y="3348893"/>
            <a:ext cx="1760463" cy="944549"/>
          </a:xfrm>
          <a:prstGeom prst="straightConnector1">
            <a:avLst/>
          </a:prstGeom>
          <a:ln w="50800">
            <a:solidFill>
              <a:schemeClr val="accent1">
                <a:lumMod val="40000"/>
                <a:lumOff val="6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26" idx="1"/>
          </p:cNvCxnSpPr>
          <p:nvPr/>
        </p:nvCxnSpPr>
        <p:spPr>
          <a:xfrm flipV="1">
            <a:off x="1833913" y="3348896"/>
            <a:ext cx="1745854" cy="14965"/>
          </a:xfrm>
          <a:prstGeom prst="straightConnector1">
            <a:avLst/>
          </a:prstGeom>
          <a:ln w="50800">
            <a:solidFill>
              <a:schemeClr val="accent1">
                <a:lumMod val="40000"/>
                <a:lumOff val="6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27" idx="1"/>
          </p:cNvCxnSpPr>
          <p:nvPr/>
        </p:nvCxnSpPr>
        <p:spPr>
          <a:xfrm flipV="1">
            <a:off x="1819304" y="2404350"/>
            <a:ext cx="1760463" cy="962016"/>
          </a:xfrm>
          <a:prstGeom prst="straightConnector1">
            <a:avLst/>
          </a:prstGeom>
          <a:ln w="50800">
            <a:solidFill>
              <a:schemeClr val="accent1">
                <a:lumMod val="40000"/>
                <a:lumOff val="6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579767" y="4967412"/>
            <a:ext cx="633046" cy="6330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579767" y="3976919"/>
            <a:ext cx="633046" cy="6330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579767" y="3032373"/>
            <a:ext cx="633046" cy="6330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579767" y="2087827"/>
            <a:ext cx="633046" cy="6330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 rot="21109225">
            <a:off x="1160258" y="1887584"/>
            <a:ext cx="2419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Reconfigurable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456016" y="1982086"/>
            <a:ext cx="9396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Logic</a:t>
            </a:r>
          </a:p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Mode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337619" y="2933397"/>
            <a:ext cx="11764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Routing</a:t>
            </a:r>
          </a:p>
          <a:p>
            <a:pPr algn="ctr"/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Mode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337619" y="3873573"/>
            <a:ext cx="1280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accent4">
                    <a:lumMod val="75000"/>
                  </a:schemeClr>
                </a:solidFill>
              </a:rPr>
              <a:t>Memory</a:t>
            </a:r>
            <a:endParaRPr lang="en-US" sz="24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Mode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485114" y="4857215"/>
            <a:ext cx="10363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Search</a:t>
            </a:r>
          </a:p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Mode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982101" y="2029385"/>
            <a:ext cx="1893885" cy="74741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Configurable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Logic Block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126686" y="2997208"/>
            <a:ext cx="1639305" cy="69084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Connection Block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912568" y="2997207"/>
            <a:ext cx="1116305" cy="69084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Switch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Block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453885" y="4035701"/>
            <a:ext cx="1040077" cy="560431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</a:rPr>
              <a:t>BRAM</a:t>
            </a:r>
            <a:endParaRPr lang="en-US" sz="2400" b="1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420648" y="4967412"/>
            <a:ext cx="624144" cy="56043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</a:rPr>
              <a:t>?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2286497" y="5957905"/>
            <a:ext cx="1799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One For All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6876045" y="5618891"/>
            <a:ext cx="18855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H</a:t>
            </a:r>
            <a:r>
              <a:rPr lang="en-US" sz="2800" dirty="0" smtClean="0"/>
              <a:t>ard blocks</a:t>
            </a:r>
          </a:p>
          <a:p>
            <a:pPr algn="ctr"/>
            <a:r>
              <a:rPr lang="en-US" sz="2800" dirty="0" smtClean="0"/>
              <a:t>in FPGA</a:t>
            </a:r>
            <a:endParaRPr lang="en-US" sz="2800" dirty="0"/>
          </a:p>
        </p:txBody>
      </p:sp>
      <p:cxnSp>
        <p:nvCxnSpPr>
          <p:cNvPr id="146" name="Straight Arrow Connector 145"/>
          <p:cNvCxnSpPr/>
          <p:nvPr/>
        </p:nvCxnSpPr>
        <p:spPr>
          <a:xfrm>
            <a:off x="5618354" y="2404350"/>
            <a:ext cx="1343975" cy="0"/>
          </a:xfrm>
          <a:prstGeom prst="straightConnector1">
            <a:avLst/>
          </a:prstGeom>
          <a:ln w="50800"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>
            <a:off x="5618353" y="3348893"/>
            <a:ext cx="451371" cy="0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>
            <a:off x="5618353" y="4289071"/>
            <a:ext cx="839597" cy="0"/>
          </a:xfrm>
          <a:prstGeom prst="straightConnector1">
            <a:avLst/>
          </a:prstGeom>
          <a:ln w="50800">
            <a:solidFill>
              <a:schemeClr val="accent4">
                <a:lumMod val="75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/>
          <p:nvPr/>
        </p:nvCxnSpPr>
        <p:spPr>
          <a:xfrm>
            <a:off x="5661753" y="5247627"/>
            <a:ext cx="1549985" cy="0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>
            <a:stCxn id="5" idx="1"/>
            <a:endCxn id="5" idx="3"/>
          </p:cNvCxnSpPr>
          <p:nvPr/>
        </p:nvCxnSpPr>
        <p:spPr>
          <a:xfrm>
            <a:off x="487982" y="3518430"/>
            <a:ext cx="154128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>
            <a:stCxn id="5" idx="0"/>
            <a:endCxn id="5" idx="2"/>
          </p:cNvCxnSpPr>
          <p:nvPr/>
        </p:nvCxnSpPr>
        <p:spPr>
          <a:xfrm>
            <a:off x="1258623" y="2747789"/>
            <a:ext cx="0" cy="154128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>
            <a:off x="487982" y="3129562"/>
            <a:ext cx="154128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487982" y="3908362"/>
            <a:ext cx="154128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>
            <a:off x="878223" y="2747789"/>
            <a:ext cx="0" cy="154128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1635423" y="2747789"/>
            <a:ext cx="0" cy="154128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7576635" y="4037490"/>
            <a:ext cx="1485123" cy="560431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</a:rPr>
              <a:t>UltraRAM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2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2651" y="425117"/>
            <a:ext cx="25234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a typeface="Times New Roman" charset="0"/>
                <a:cs typeface="Arial" panose="020B0604020202020204" pitchFamily="34" charset="0"/>
              </a:rPr>
              <a:t>Motivation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A4937E9-4ADD-44B7-997E-5090EBB52126}"/>
              </a:ext>
            </a:extLst>
          </p:cNvPr>
          <p:cNvSpPr txBox="1"/>
          <p:nvPr/>
        </p:nvSpPr>
        <p:spPr>
          <a:xfrm>
            <a:off x="808647" y="1158196"/>
            <a:ext cx="5753626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i="1" dirty="0" smtClean="0">
                <a:ea typeface="Times New Roman" charset="0"/>
                <a:cs typeface="Arial" panose="020B0604020202020204" pitchFamily="34" charset="0"/>
              </a:rPr>
              <a:t>Liquid </a:t>
            </a:r>
            <a:r>
              <a:rPr lang="en-US" sz="2400" i="1" dirty="0">
                <a:ea typeface="Times New Roman" charset="0"/>
                <a:cs typeface="Arial" panose="020B0604020202020204" pitchFamily="34" charset="0"/>
              </a:rPr>
              <a:t>Silicon</a:t>
            </a: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 </a:t>
            </a:r>
            <a:r>
              <a:rPr lang="mr-IN" sz="2400" dirty="0">
                <a:ea typeface="Times New Roman" charset="0"/>
                <a:cs typeface="Arial" panose="020B0604020202020204" pitchFamily="34" charset="0"/>
              </a:rPr>
              <a:t>–</a:t>
            </a: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a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ea typeface="Times New Roman" charset="0"/>
                <a:cs typeface="Arial" panose="020B0604020202020204" pitchFamily="34" charset="0"/>
              </a:rPr>
              <a:t>Softer</a:t>
            </a: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 FPGA architecture</a:t>
            </a:r>
            <a:endParaRPr lang="en-US" sz="2200" dirty="0">
              <a:ea typeface="Times New Roman" charset="0"/>
              <a:cs typeface="Arial" panose="020B0604020202020204" pitchFamily="34" charset="0"/>
            </a:endParaRPr>
          </a:p>
        </p:txBody>
      </p:sp>
      <p:grpSp>
        <p:nvGrpSpPr>
          <p:cNvPr id="415" name="Group 414"/>
          <p:cNvGrpSpPr/>
          <p:nvPr/>
        </p:nvGrpSpPr>
        <p:grpSpPr>
          <a:xfrm>
            <a:off x="1064726" y="1874774"/>
            <a:ext cx="1627984" cy="1629960"/>
            <a:chOff x="1064725" y="2028750"/>
            <a:chExt cx="1778625" cy="1780784"/>
          </a:xfrm>
        </p:grpSpPr>
        <p:sp>
          <p:nvSpPr>
            <p:cNvPr id="19" name="Rectangle 18"/>
            <p:cNvSpPr/>
            <p:nvPr/>
          </p:nvSpPr>
          <p:spPr>
            <a:xfrm>
              <a:off x="1068558" y="2034025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1289292" y="2028750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1511170" y="2032029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1732452" y="2032024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1954549" y="2032020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2175367" y="2032014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2394444" y="2032010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2617548" y="2032004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1067823" y="2252367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1292585" y="2247092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1510435" y="2246343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1727689" y="2246338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1954088" y="2250362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2178660" y="2253313"/>
              <a:ext cx="223947" cy="22394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2401765" y="2246324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2616813" y="2246318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1068550" y="2468893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1289284" y="2471674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1507134" y="2470925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1732444" y="2466892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1950787" y="2470916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2179387" y="2470910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2402492" y="2470906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2617540" y="2474928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1067815" y="2691263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1288549" y="2691008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1506399" y="2694287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1731709" y="2694282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1950052" y="2694278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2174624" y="2689252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2401757" y="2689248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2616805" y="2689242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1067930" y="2921206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1292692" y="2915931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1506514" y="2919210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1731824" y="2915177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1950167" y="2919201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2174739" y="2919195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2397844" y="2919191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2612892" y="2919185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1067195" y="3130757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1287929" y="3130245"/>
              <a:ext cx="223947" cy="22394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1506514" y="3133524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1727061" y="3133519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1951179" y="3128435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2174004" y="3133509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2401137" y="3133505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2616185" y="3133499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1069833" y="3343239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1291882" y="3349048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1509732" y="3356355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1731014" y="3356350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1948305" y="3341106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2181985" y="3356340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2405090" y="3352308"/>
              <a:ext cx="223947" cy="22394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2615375" y="3356330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1070413" y="3572665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Rectangle 245"/>
            <p:cNvSpPr/>
            <p:nvPr/>
          </p:nvSpPr>
          <p:spPr>
            <a:xfrm>
              <a:off x="1291147" y="3579474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1513581" y="3578725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1734307" y="3578720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948622" y="3574688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2177222" y="3574682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2400327" y="3578706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2619403" y="3578700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0" idx="1"/>
              <a:endCxn id="10" idx="3"/>
            </p:cNvCxnSpPr>
            <p:nvPr/>
          </p:nvCxnSpPr>
          <p:spPr>
            <a:xfrm>
              <a:off x="1064725" y="2916470"/>
              <a:ext cx="1773774" cy="0"/>
            </a:xfrm>
            <a:prstGeom prst="lin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oup 28"/>
            <p:cNvGrpSpPr/>
            <p:nvPr/>
          </p:nvGrpSpPr>
          <p:grpSpPr>
            <a:xfrm>
              <a:off x="1064725" y="2029583"/>
              <a:ext cx="1773774" cy="1779951"/>
              <a:chOff x="1064725" y="2029583"/>
              <a:chExt cx="1773774" cy="1779951"/>
            </a:xfrm>
            <a:noFill/>
          </p:grpSpPr>
          <p:sp>
            <p:nvSpPr>
              <p:cNvPr id="10" name="Rectangle 9"/>
              <p:cNvSpPr/>
              <p:nvPr/>
            </p:nvSpPr>
            <p:spPr>
              <a:xfrm>
                <a:off x="1064725" y="2029583"/>
                <a:ext cx="1773774" cy="1773774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8" name="Straight Connector 107"/>
              <p:cNvCxnSpPr>
                <a:stCxn id="10" idx="0"/>
                <a:endCxn id="10" idx="2"/>
              </p:cNvCxnSpPr>
              <p:nvPr/>
            </p:nvCxnSpPr>
            <p:spPr>
              <a:xfrm>
                <a:off x="1951612" y="2029583"/>
                <a:ext cx="0" cy="177377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1064725" y="3343190"/>
                <a:ext cx="1773774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1064725" y="2466890"/>
                <a:ext cx="1773774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1509652" y="2029583"/>
                <a:ext cx="0" cy="177377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>
                <a:off x="2401192" y="2029583"/>
                <a:ext cx="0" cy="177377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1064725" y="2253530"/>
                <a:ext cx="1773774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1064725" y="2687870"/>
                <a:ext cx="1773774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1064725" y="3129830"/>
                <a:ext cx="1773774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1064725" y="3571790"/>
                <a:ext cx="1773774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1288672" y="2029583"/>
                <a:ext cx="0" cy="177377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1730632" y="2029583"/>
                <a:ext cx="0" cy="177377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2172592" y="2029583"/>
                <a:ext cx="0" cy="177377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2622172" y="2035760"/>
                <a:ext cx="0" cy="177377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6" name="Group 415"/>
          <p:cNvGrpSpPr/>
          <p:nvPr/>
        </p:nvGrpSpPr>
        <p:grpSpPr>
          <a:xfrm>
            <a:off x="3844774" y="1881190"/>
            <a:ext cx="1621576" cy="1623544"/>
            <a:chOff x="1064725" y="2028750"/>
            <a:chExt cx="1778625" cy="1780784"/>
          </a:xfrm>
        </p:grpSpPr>
        <p:sp>
          <p:nvSpPr>
            <p:cNvPr id="417" name="Rectangle 416"/>
            <p:cNvSpPr/>
            <p:nvPr/>
          </p:nvSpPr>
          <p:spPr>
            <a:xfrm>
              <a:off x="1068558" y="2034025"/>
              <a:ext cx="223947" cy="22394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/>
            <p:cNvSpPr/>
            <p:nvPr/>
          </p:nvSpPr>
          <p:spPr>
            <a:xfrm>
              <a:off x="1289292" y="2028750"/>
              <a:ext cx="223947" cy="22394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Rectangle 418"/>
            <p:cNvSpPr/>
            <p:nvPr/>
          </p:nvSpPr>
          <p:spPr>
            <a:xfrm>
              <a:off x="1511170" y="2032029"/>
              <a:ext cx="223947" cy="22394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Rectangle 419"/>
            <p:cNvSpPr/>
            <p:nvPr/>
          </p:nvSpPr>
          <p:spPr>
            <a:xfrm>
              <a:off x="1732452" y="2032024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Rectangle 420"/>
            <p:cNvSpPr/>
            <p:nvPr/>
          </p:nvSpPr>
          <p:spPr>
            <a:xfrm>
              <a:off x="1954549" y="2032020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/>
            <p:cNvSpPr/>
            <p:nvPr/>
          </p:nvSpPr>
          <p:spPr>
            <a:xfrm>
              <a:off x="2175367" y="2032014"/>
              <a:ext cx="223947" cy="22394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/>
            <p:cNvSpPr/>
            <p:nvPr/>
          </p:nvSpPr>
          <p:spPr>
            <a:xfrm>
              <a:off x="2394444" y="2032010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/>
            <p:cNvSpPr/>
            <p:nvPr/>
          </p:nvSpPr>
          <p:spPr>
            <a:xfrm>
              <a:off x="2617548" y="2032004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1067823" y="2252367"/>
              <a:ext cx="223947" cy="22394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1292585" y="2247092"/>
              <a:ext cx="223947" cy="22394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1510435" y="2246343"/>
              <a:ext cx="223947" cy="22394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1727689" y="2246338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1954088" y="2250362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ectangle 429"/>
            <p:cNvSpPr/>
            <p:nvPr/>
          </p:nvSpPr>
          <p:spPr>
            <a:xfrm>
              <a:off x="2178660" y="2246328"/>
              <a:ext cx="223947" cy="22394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Rectangle 430"/>
            <p:cNvSpPr/>
            <p:nvPr/>
          </p:nvSpPr>
          <p:spPr>
            <a:xfrm>
              <a:off x="2401765" y="2246324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Rectangle 431"/>
            <p:cNvSpPr/>
            <p:nvPr/>
          </p:nvSpPr>
          <p:spPr>
            <a:xfrm>
              <a:off x="2616813" y="2246318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Rectangle 432"/>
            <p:cNvSpPr/>
            <p:nvPr/>
          </p:nvSpPr>
          <p:spPr>
            <a:xfrm>
              <a:off x="1068550" y="2468893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Rectangle 433"/>
            <p:cNvSpPr/>
            <p:nvPr/>
          </p:nvSpPr>
          <p:spPr>
            <a:xfrm>
              <a:off x="1289284" y="2471674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Rectangle 434"/>
            <p:cNvSpPr/>
            <p:nvPr/>
          </p:nvSpPr>
          <p:spPr>
            <a:xfrm>
              <a:off x="1507134" y="2470925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Rectangle 435"/>
            <p:cNvSpPr/>
            <p:nvPr/>
          </p:nvSpPr>
          <p:spPr>
            <a:xfrm>
              <a:off x="1732444" y="2466892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1950787" y="2470916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Rectangle 437"/>
            <p:cNvSpPr/>
            <p:nvPr/>
          </p:nvSpPr>
          <p:spPr>
            <a:xfrm>
              <a:off x="2179387" y="2470910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2402492" y="2470906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Rectangle 439"/>
            <p:cNvSpPr/>
            <p:nvPr/>
          </p:nvSpPr>
          <p:spPr>
            <a:xfrm>
              <a:off x="2617540" y="2474928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Rectangle 440"/>
            <p:cNvSpPr/>
            <p:nvPr/>
          </p:nvSpPr>
          <p:spPr>
            <a:xfrm>
              <a:off x="1067815" y="2691263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Rectangle 441"/>
            <p:cNvSpPr/>
            <p:nvPr/>
          </p:nvSpPr>
          <p:spPr>
            <a:xfrm>
              <a:off x="1288549" y="2685988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Rectangle 442"/>
            <p:cNvSpPr/>
            <p:nvPr/>
          </p:nvSpPr>
          <p:spPr>
            <a:xfrm>
              <a:off x="1506399" y="2689267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Rectangle 443"/>
            <p:cNvSpPr/>
            <p:nvPr/>
          </p:nvSpPr>
          <p:spPr>
            <a:xfrm>
              <a:off x="1731709" y="2689262"/>
              <a:ext cx="223947" cy="22394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Rectangle 444"/>
            <p:cNvSpPr/>
            <p:nvPr/>
          </p:nvSpPr>
          <p:spPr>
            <a:xfrm>
              <a:off x="1950052" y="2689258"/>
              <a:ext cx="223947" cy="22394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Rectangle 445"/>
            <p:cNvSpPr/>
            <p:nvPr/>
          </p:nvSpPr>
          <p:spPr>
            <a:xfrm>
              <a:off x="2174624" y="2689252"/>
              <a:ext cx="223947" cy="22394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Rectangle 446"/>
            <p:cNvSpPr/>
            <p:nvPr/>
          </p:nvSpPr>
          <p:spPr>
            <a:xfrm>
              <a:off x="2401757" y="2689248"/>
              <a:ext cx="223947" cy="22394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ectangle 447"/>
            <p:cNvSpPr/>
            <p:nvPr/>
          </p:nvSpPr>
          <p:spPr>
            <a:xfrm>
              <a:off x="2616805" y="2689242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ectangle 448"/>
            <p:cNvSpPr/>
            <p:nvPr/>
          </p:nvSpPr>
          <p:spPr>
            <a:xfrm>
              <a:off x="1067930" y="2921206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Rectangle 449"/>
            <p:cNvSpPr/>
            <p:nvPr/>
          </p:nvSpPr>
          <p:spPr>
            <a:xfrm>
              <a:off x="1292692" y="2915931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Rectangle 450"/>
            <p:cNvSpPr/>
            <p:nvPr/>
          </p:nvSpPr>
          <p:spPr>
            <a:xfrm>
              <a:off x="1506514" y="2919210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Rectangle 451"/>
            <p:cNvSpPr/>
            <p:nvPr/>
          </p:nvSpPr>
          <p:spPr>
            <a:xfrm>
              <a:off x="1731824" y="2915177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Rectangle 452"/>
            <p:cNvSpPr/>
            <p:nvPr/>
          </p:nvSpPr>
          <p:spPr>
            <a:xfrm>
              <a:off x="1950167" y="2919201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Rectangle 453"/>
            <p:cNvSpPr/>
            <p:nvPr/>
          </p:nvSpPr>
          <p:spPr>
            <a:xfrm>
              <a:off x="2174739" y="2919195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Rectangle 454"/>
            <p:cNvSpPr/>
            <p:nvPr/>
          </p:nvSpPr>
          <p:spPr>
            <a:xfrm>
              <a:off x="2397844" y="2919191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Rectangle 455"/>
            <p:cNvSpPr/>
            <p:nvPr/>
          </p:nvSpPr>
          <p:spPr>
            <a:xfrm>
              <a:off x="2612892" y="2919185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Rectangle 456"/>
            <p:cNvSpPr/>
            <p:nvPr/>
          </p:nvSpPr>
          <p:spPr>
            <a:xfrm>
              <a:off x="1067195" y="3130757"/>
              <a:ext cx="223947" cy="22394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Rectangle 457"/>
            <p:cNvSpPr/>
            <p:nvPr/>
          </p:nvSpPr>
          <p:spPr>
            <a:xfrm>
              <a:off x="1287929" y="3130245"/>
              <a:ext cx="223947" cy="22394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Rectangle 458"/>
            <p:cNvSpPr/>
            <p:nvPr/>
          </p:nvSpPr>
          <p:spPr>
            <a:xfrm>
              <a:off x="1506514" y="3133524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Rectangle 459"/>
            <p:cNvSpPr/>
            <p:nvPr/>
          </p:nvSpPr>
          <p:spPr>
            <a:xfrm>
              <a:off x="1727061" y="3133519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1951179" y="3128435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Rectangle 461"/>
            <p:cNvSpPr/>
            <p:nvPr/>
          </p:nvSpPr>
          <p:spPr>
            <a:xfrm>
              <a:off x="2174004" y="3133509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Rectangle 462"/>
            <p:cNvSpPr/>
            <p:nvPr/>
          </p:nvSpPr>
          <p:spPr>
            <a:xfrm>
              <a:off x="2401137" y="3133505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Rectangle 463"/>
            <p:cNvSpPr/>
            <p:nvPr/>
          </p:nvSpPr>
          <p:spPr>
            <a:xfrm>
              <a:off x="2616185" y="3133499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ectangle 464"/>
            <p:cNvSpPr/>
            <p:nvPr/>
          </p:nvSpPr>
          <p:spPr>
            <a:xfrm>
              <a:off x="1069833" y="3343239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1291882" y="3349048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Rectangle 466"/>
            <p:cNvSpPr/>
            <p:nvPr/>
          </p:nvSpPr>
          <p:spPr>
            <a:xfrm>
              <a:off x="1509732" y="3356355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Rectangle 467"/>
            <p:cNvSpPr/>
            <p:nvPr/>
          </p:nvSpPr>
          <p:spPr>
            <a:xfrm>
              <a:off x="1731014" y="3356350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Rectangle 468"/>
            <p:cNvSpPr/>
            <p:nvPr/>
          </p:nvSpPr>
          <p:spPr>
            <a:xfrm>
              <a:off x="1948305" y="3341106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ectangle 469"/>
            <p:cNvSpPr/>
            <p:nvPr/>
          </p:nvSpPr>
          <p:spPr>
            <a:xfrm>
              <a:off x="2174034" y="3356340"/>
              <a:ext cx="223947" cy="22394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Rectangle 470"/>
            <p:cNvSpPr/>
            <p:nvPr/>
          </p:nvSpPr>
          <p:spPr>
            <a:xfrm>
              <a:off x="2405090" y="3352308"/>
              <a:ext cx="223947" cy="22394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Rectangle 471"/>
            <p:cNvSpPr/>
            <p:nvPr/>
          </p:nvSpPr>
          <p:spPr>
            <a:xfrm>
              <a:off x="2615375" y="3356330"/>
              <a:ext cx="223947" cy="22394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Rectangle 472"/>
            <p:cNvSpPr/>
            <p:nvPr/>
          </p:nvSpPr>
          <p:spPr>
            <a:xfrm>
              <a:off x="1070413" y="3572665"/>
              <a:ext cx="223947" cy="22394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Rectangle 473"/>
            <p:cNvSpPr/>
            <p:nvPr/>
          </p:nvSpPr>
          <p:spPr>
            <a:xfrm>
              <a:off x="1291147" y="3579474"/>
              <a:ext cx="223947" cy="22394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Rectangle 474"/>
            <p:cNvSpPr/>
            <p:nvPr/>
          </p:nvSpPr>
          <p:spPr>
            <a:xfrm>
              <a:off x="1504969" y="3578725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Rectangle 475"/>
            <p:cNvSpPr/>
            <p:nvPr/>
          </p:nvSpPr>
          <p:spPr>
            <a:xfrm>
              <a:off x="1734307" y="3578720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Rectangle 476"/>
            <p:cNvSpPr/>
            <p:nvPr/>
          </p:nvSpPr>
          <p:spPr>
            <a:xfrm>
              <a:off x="1948622" y="3574688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Rectangle 477"/>
            <p:cNvSpPr/>
            <p:nvPr/>
          </p:nvSpPr>
          <p:spPr>
            <a:xfrm>
              <a:off x="2177222" y="3574682"/>
              <a:ext cx="223947" cy="22394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Rectangle 478"/>
            <p:cNvSpPr/>
            <p:nvPr/>
          </p:nvSpPr>
          <p:spPr>
            <a:xfrm>
              <a:off x="2400327" y="3578706"/>
              <a:ext cx="223947" cy="22394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Rectangle 479"/>
            <p:cNvSpPr/>
            <p:nvPr/>
          </p:nvSpPr>
          <p:spPr>
            <a:xfrm>
              <a:off x="2619403" y="3578700"/>
              <a:ext cx="223947" cy="22394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1" name="Straight Connector 480"/>
            <p:cNvCxnSpPr>
              <a:stCxn id="424" idx="1"/>
              <a:endCxn id="424" idx="3"/>
            </p:cNvCxnSpPr>
            <p:nvPr/>
          </p:nvCxnSpPr>
          <p:spPr>
            <a:xfrm>
              <a:off x="1064725" y="2916470"/>
              <a:ext cx="1773774" cy="0"/>
            </a:xfrm>
            <a:prstGeom prst="lin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2" name="Group 481"/>
            <p:cNvGrpSpPr/>
            <p:nvPr/>
          </p:nvGrpSpPr>
          <p:grpSpPr>
            <a:xfrm>
              <a:off x="1064725" y="2029583"/>
              <a:ext cx="1773774" cy="1779951"/>
              <a:chOff x="1064725" y="2029583"/>
              <a:chExt cx="1773774" cy="1779951"/>
            </a:xfrm>
            <a:noFill/>
          </p:grpSpPr>
          <p:sp>
            <p:nvSpPr>
              <p:cNvPr id="483" name="Rectangle 482"/>
              <p:cNvSpPr/>
              <p:nvPr/>
            </p:nvSpPr>
            <p:spPr>
              <a:xfrm>
                <a:off x="1064725" y="2029583"/>
                <a:ext cx="1773774" cy="1773774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4" name="Straight Connector 483"/>
              <p:cNvCxnSpPr>
                <a:stCxn id="424" idx="0"/>
                <a:endCxn id="424" idx="2"/>
              </p:cNvCxnSpPr>
              <p:nvPr/>
            </p:nvCxnSpPr>
            <p:spPr>
              <a:xfrm>
                <a:off x="1951612" y="2029583"/>
                <a:ext cx="0" cy="177377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Straight Connector 484"/>
              <p:cNvCxnSpPr/>
              <p:nvPr/>
            </p:nvCxnSpPr>
            <p:spPr>
              <a:xfrm>
                <a:off x="1064725" y="3343190"/>
                <a:ext cx="1773774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Straight Connector 485"/>
              <p:cNvCxnSpPr/>
              <p:nvPr/>
            </p:nvCxnSpPr>
            <p:spPr>
              <a:xfrm>
                <a:off x="1064725" y="2466890"/>
                <a:ext cx="1773774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7" name="Straight Connector 486"/>
              <p:cNvCxnSpPr/>
              <p:nvPr/>
            </p:nvCxnSpPr>
            <p:spPr>
              <a:xfrm>
                <a:off x="1509652" y="2029583"/>
                <a:ext cx="0" cy="177377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Straight Connector 487"/>
              <p:cNvCxnSpPr/>
              <p:nvPr/>
            </p:nvCxnSpPr>
            <p:spPr>
              <a:xfrm>
                <a:off x="2401192" y="2029583"/>
                <a:ext cx="0" cy="177377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9" name="Straight Connector 488"/>
              <p:cNvCxnSpPr/>
              <p:nvPr/>
            </p:nvCxnSpPr>
            <p:spPr>
              <a:xfrm>
                <a:off x="1064725" y="2253530"/>
                <a:ext cx="1773774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0" name="Straight Connector 489"/>
              <p:cNvCxnSpPr/>
              <p:nvPr/>
            </p:nvCxnSpPr>
            <p:spPr>
              <a:xfrm>
                <a:off x="1064725" y="2687870"/>
                <a:ext cx="1773774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1" name="Straight Connector 490"/>
              <p:cNvCxnSpPr/>
              <p:nvPr/>
            </p:nvCxnSpPr>
            <p:spPr>
              <a:xfrm>
                <a:off x="1064725" y="3129830"/>
                <a:ext cx="1773774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2" name="Straight Connector 491"/>
              <p:cNvCxnSpPr/>
              <p:nvPr/>
            </p:nvCxnSpPr>
            <p:spPr>
              <a:xfrm>
                <a:off x="1064725" y="3571790"/>
                <a:ext cx="1773774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Straight Connector 492"/>
              <p:cNvCxnSpPr/>
              <p:nvPr/>
            </p:nvCxnSpPr>
            <p:spPr>
              <a:xfrm>
                <a:off x="1288672" y="2029583"/>
                <a:ext cx="0" cy="177377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Straight Connector 493"/>
              <p:cNvCxnSpPr/>
              <p:nvPr/>
            </p:nvCxnSpPr>
            <p:spPr>
              <a:xfrm>
                <a:off x="1730632" y="2029583"/>
                <a:ext cx="0" cy="177377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Straight Connector 494"/>
              <p:cNvCxnSpPr/>
              <p:nvPr/>
            </p:nvCxnSpPr>
            <p:spPr>
              <a:xfrm>
                <a:off x="2172592" y="2029583"/>
                <a:ext cx="0" cy="177377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6" name="Straight Connector 495"/>
              <p:cNvCxnSpPr/>
              <p:nvPr/>
            </p:nvCxnSpPr>
            <p:spPr>
              <a:xfrm>
                <a:off x="2622172" y="2035760"/>
                <a:ext cx="0" cy="177377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97" name="Group 496"/>
          <p:cNvGrpSpPr/>
          <p:nvPr/>
        </p:nvGrpSpPr>
        <p:grpSpPr>
          <a:xfrm>
            <a:off x="6614674" y="1881190"/>
            <a:ext cx="1628577" cy="1630554"/>
            <a:chOff x="1064725" y="2028750"/>
            <a:chExt cx="1778625" cy="1780784"/>
          </a:xfrm>
        </p:grpSpPr>
        <p:sp>
          <p:nvSpPr>
            <p:cNvPr id="498" name="Rectangle 497"/>
            <p:cNvSpPr/>
            <p:nvPr/>
          </p:nvSpPr>
          <p:spPr>
            <a:xfrm>
              <a:off x="1068558" y="2034025"/>
              <a:ext cx="223947" cy="22394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Rectangle 498"/>
            <p:cNvSpPr/>
            <p:nvPr/>
          </p:nvSpPr>
          <p:spPr>
            <a:xfrm>
              <a:off x="1289292" y="2028750"/>
              <a:ext cx="223947" cy="22394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Rectangle 499"/>
            <p:cNvSpPr/>
            <p:nvPr/>
          </p:nvSpPr>
          <p:spPr>
            <a:xfrm>
              <a:off x="1511170" y="2032029"/>
              <a:ext cx="223947" cy="22394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Rectangle 500"/>
            <p:cNvSpPr/>
            <p:nvPr/>
          </p:nvSpPr>
          <p:spPr>
            <a:xfrm>
              <a:off x="1732452" y="2032024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Rectangle 501"/>
            <p:cNvSpPr/>
            <p:nvPr/>
          </p:nvSpPr>
          <p:spPr>
            <a:xfrm>
              <a:off x="1954549" y="2032020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Rectangle 502"/>
            <p:cNvSpPr/>
            <p:nvPr/>
          </p:nvSpPr>
          <p:spPr>
            <a:xfrm>
              <a:off x="2175367" y="2032014"/>
              <a:ext cx="223947" cy="22394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Rectangle 503"/>
            <p:cNvSpPr/>
            <p:nvPr/>
          </p:nvSpPr>
          <p:spPr>
            <a:xfrm>
              <a:off x="2394444" y="2032010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tangle 504"/>
            <p:cNvSpPr/>
            <p:nvPr/>
          </p:nvSpPr>
          <p:spPr>
            <a:xfrm>
              <a:off x="2617548" y="2032004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Rectangle 505"/>
            <p:cNvSpPr/>
            <p:nvPr/>
          </p:nvSpPr>
          <p:spPr>
            <a:xfrm>
              <a:off x="1067823" y="2252367"/>
              <a:ext cx="223947" cy="22394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Rectangle 506"/>
            <p:cNvSpPr/>
            <p:nvPr/>
          </p:nvSpPr>
          <p:spPr>
            <a:xfrm>
              <a:off x="1292585" y="2247092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Rectangle 507"/>
            <p:cNvSpPr/>
            <p:nvPr/>
          </p:nvSpPr>
          <p:spPr>
            <a:xfrm>
              <a:off x="1510435" y="2246343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Rectangle 508"/>
            <p:cNvSpPr/>
            <p:nvPr/>
          </p:nvSpPr>
          <p:spPr>
            <a:xfrm>
              <a:off x="1727689" y="2246338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Rectangle 509"/>
            <p:cNvSpPr/>
            <p:nvPr/>
          </p:nvSpPr>
          <p:spPr>
            <a:xfrm>
              <a:off x="1954088" y="2250362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Rectangle 510"/>
            <p:cNvSpPr/>
            <p:nvPr/>
          </p:nvSpPr>
          <p:spPr>
            <a:xfrm>
              <a:off x="2178660" y="2246328"/>
              <a:ext cx="223947" cy="22394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Rectangle 511"/>
            <p:cNvSpPr/>
            <p:nvPr/>
          </p:nvSpPr>
          <p:spPr>
            <a:xfrm>
              <a:off x="2401765" y="2246324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Rectangle 512"/>
            <p:cNvSpPr/>
            <p:nvPr/>
          </p:nvSpPr>
          <p:spPr>
            <a:xfrm>
              <a:off x="2616813" y="2246318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Rectangle 513"/>
            <p:cNvSpPr/>
            <p:nvPr/>
          </p:nvSpPr>
          <p:spPr>
            <a:xfrm>
              <a:off x="1068550" y="2468893"/>
              <a:ext cx="223947" cy="22394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Rectangle 514"/>
            <p:cNvSpPr/>
            <p:nvPr/>
          </p:nvSpPr>
          <p:spPr>
            <a:xfrm>
              <a:off x="1289284" y="2471674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Rectangle 515"/>
            <p:cNvSpPr/>
            <p:nvPr/>
          </p:nvSpPr>
          <p:spPr>
            <a:xfrm>
              <a:off x="1507134" y="2470925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Rectangle 516"/>
            <p:cNvSpPr/>
            <p:nvPr/>
          </p:nvSpPr>
          <p:spPr>
            <a:xfrm>
              <a:off x="1732444" y="2466892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Rectangle 517"/>
            <p:cNvSpPr/>
            <p:nvPr/>
          </p:nvSpPr>
          <p:spPr>
            <a:xfrm>
              <a:off x="1950787" y="2470916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Rectangle 518"/>
            <p:cNvSpPr/>
            <p:nvPr/>
          </p:nvSpPr>
          <p:spPr>
            <a:xfrm>
              <a:off x="2179387" y="2470910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Rectangle 519"/>
            <p:cNvSpPr/>
            <p:nvPr/>
          </p:nvSpPr>
          <p:spPr>
            <a:xfrm>
              <a:off x="2402492" y="2470906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Rectangle 520"/>
            <p:cNvSpPr/>
            <p:nvPr/>
          </p:nvSpPr>
          <p:spPr>
            <a:xfrm>
              <a:off x="2617540" y="2474928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Rectangle 521"/>
            <p:cNvSpPr/>
            <p:nvPr/>
          </p:nvSpPr>
          <p:spPr>
            <a:xfrm>
              <a:off x="1067815" y="2691263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Rectangle 522"/>
            <p:cNvSpPr/>
            <p:nvPr/>
          </p:nvSpPr>
          <p:spPr>
            <a:xfrm>
              <a:off x="1288549" y="2685988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Rectangle 523"/>
            <p:cNvSpPr/>
            <p:nvPr/>
          </p:nvSpPr>
          <p:spPr>
            <a:xfrm>
              <a:off x="1506399" y="2689267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Rectangle 524"/>
            <p:cNvSpPr/>
            <p:nvPr/>
          </p:nvSpPr>
          <p:spPr>
            <a:xfrm>
              <a:off x="1731709" y="2689262"/>
              <a:ext cx="223947" cy="22394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Rectangle 525"/>
            <p:cNvSpPr/>
            <p:nvPr/>
          </p:nvSpPr>
          <p:spPr>
            <a:xfrm>
              <a:off x="1950052" y="2689258"/>
              <a:ext cx="223947" cy="22394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7" name="Rectangle 526"/>
            <p:cNvSpPr/>
            <p:nvPr/>
          </p:nvSpPr>
          <p:spPr>
            <a:xfrm>
              <a:off x="2174624" y="2689252"/>
              <a:ext cx="223947" cy="22394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8" name="Rectangle 527"/>
            <p:cNvSpPr/>
            <p:nvPr/>
          </p:nvSpPr>
          <p:spPr>
            <a:xfrm>
              <a:off x="2401757" y="2689248"/>
              <a:ext cx="223947" cy="22394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Rectangle 528"/>
            <p:cNvSpPr/>
            <p:nvPr/>
          </p:nvSpPr>
          <p:spPr>
            <a:xfrm>
              <a:off x="2616805" y="2689242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Rectangle 529"/>
            <p:cNvSpPr/>
            <p:nvPr/>
          </p:nvSpPr>
          <p:spPr>
            <a:xfrm>
              <a:off x="1067930" y="2921206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Rectangle 530"/>
            <p:cNvSpPr/>
            <p:nvPr/>
          </p:nvSpPr>
          <p:spPr>
            <a:xfrm>
              <a:off x="1292692" y="2915931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Rectangle 531"/>
            <p:cNvSpPr/>
            <p:nvPr/>
          </p:nvSpPr>
          <p:spPr>
            <a:xfrm>
              <a:off x="1506514" y="2919210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Rectangle 532"/>
            <p:cNvSpPr/>
            <p:nvPr/>
          </p:nvSpPr>
          <p:spPr>
            <a:xfrm>
              <a:off x="1731824" y="2915177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Rectangle 533"/>
            <p:cNvSpPr/>
            <p:nvPr/>
          </p:nvSpPr>
          <p:spPr>
            <a:xfrm>
              <a:off x="1950167" y="2919201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Rectangle 534"/>
            <p:cNvSpPr/>
            <p:nvPr/>
          </p:nvSpPr>
          <p:spPr>
            <a:xfrm>
              <a:off x="2174739" y="2919195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Rectangle 535"/>
            <p:cNvSpPr/>
            <p:nvPr/>
          </p:nvSpPr>
          <p:spPr>
            <a:xfrm>
              <a:off x="2397844" y="2919191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Rectangle 536"/>
            <p:cNvSpPr/>
            <p:nvPr/>
          </p:nvSpPr>
          <p:spPr>
            <a:xfrm>
              <a:off x="2612892" y="2919185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Rectangle 537"/>
            <p:cNvSpPr/>
            <p:nvPr/>
          </p:nvSpPr>
          <p:spPr>
            <a:xfrm>
              <a:off x="1067195" y="3130757"/>
              <a:ext cx="223947" cy="22394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9" name="Rectangle 538"/>
            <p:cNvSpPr/>
            <p:nvPr/>
          </p:nvSpPr>
          <p:spPr>
            <a:xfrm>
              <a:off x="1287929" y="3130245"/>
              <a:ext cx="223947" cy="22394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Rectangle 539"/>
            <p:cNvSpPr/>
            <p:nvPr/>
          </p:nvSpPr>
          <p:spPr>
            <a:xfrm>
              <a:off x="1506514" y="3133524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1" name="Rectangle 540"/>
            <p:cNvSpPr/>
            <p:nvPr/>
          </p:nvSpPr>
          <p:spPr>
            <a:xfrm>
              <a:off x="1727061" y="3133519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2" name="Rectangle 541"/>
            <p:cNvSpPr/>
            <p:nvPr/>
          </p:nvSpPr>
          <p:spPr>
            <a:xfrm>
              <a:off x="1951179" y="3128435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3" name="Rectangle 542"/>
            <p:cNvSpPr/>
            <p:nvPr/>
          </p:nvSpPr>
          <p:spPr>
            <a:xfrm>
              <a:off x="2174004" y="3133509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4" name="Rectangle 543"/>
            <p:cNvSpPr/>
            <p:nvPr/>
          </p:nvSpPr>
          <p:spPr>
            <a:xfrm>
              <a:off x="2401137" y="3133505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5" name="Rectangle 544"/>
            <p:cNvSpPr/>
            <p:nvPr/>
          </p:nvSpPr>
          <p:spPr>
            <a:xfrm>
              <a:off x="2616185" y="3133499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6" name="Rectangle 545"/>
            <p:cNvSpPr/>
            <p:nvPr/>
          </p:nvSpPr>
          <p:spPr>
            <a:xfrm>
              <a:off x="1069833" y="3343239"/>
              <a:ext cx="223947" cy="22394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7" name="Rectangle 546"/>
            <p:cNvSpPr/>
            <p:nvPr/>
          </p:nvSpPr>
          <p:spPr>
            <a:xfrm>
              <a:off x="1291882" y="3349048"/>
              <a:ext cx="223947" cy="22394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8" name="Rectangle 547"/>
            <p:cNvSpPr/>
            <p:nvPr/>
          </p:nvSpPr>
          <p:spPr>
            <a:xfrm>
              <a:off x="1509732" y="3356355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9" name="Rectangle 548"/>
            <p:cNvSpPr/>
            <p:nvPr/>
          </p:nvSpPr>
          <p:spPr>
            <a:xfrm>
              <a:off x="1731014" y="3356350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0" name="Rectangle 549"/>
            <p:cNvSpPr/>
            <p:nvPr/>
          </p:nvSpPr>
          <p:spPr>
            <a:xfrm>
              <a:off x="1948305" y="3341106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1" name="Rectangle 550"/>
            <p:cNvSpPr/>
            <p:nvPr/>
          </p:nvSpPr>
          <p:spPr>
            <a:xfrm>
              <a:off x="2174034" y="3356340"/>
              <a:ext cx="223947" cy="22394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2" name="Rectangle 551"/>
            <p:cNvSpPr/>
            <p:nvPr/>
          </p:nvSpPr>
          <p:spPr>
            <a:xfrm>
              <a:off x="2405090" y="3352308"/>
              <a:ext cx="223947" cy="22394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Rectangle 552"/>
            <p:cNvSpPr/>
            <p:nvPr/>
          </p:nvSpPr>
          <p:spPr>
            <a:xfrm>
              <a:off x="2615375" y="3356330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Rectangle 553"/>
            <p:cNvSpPr/>
            <p:nvPr/>
          </p:nvSpPr>
          <p:spPr>
            <a:xfrm>
              <a:off x="1070413" y="3572665"/>
              <a:ext cx="223947" cy="22394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5" name="Rectangle 554"/>
            <p:cNvSpPr/>
            <p:nvPr/>
          </p:nvSpPr>
          <p:spPr>
            <a:xfrm>
              <a:off x="1291147" y="3579474"/>
              <a:ext cx="223947" cy="22394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Rectangle 555"/>
            <p:cNvSpPr/>
            <p:nvPr/>
          </p:nvSpPr>
          <p:spPr>
            <a:xfrm>
              <a:off x="1504969" y="3578725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7" name="Rectangle 556"/>
            <p:cNvSpPr/>
            <p:nvPr/>
          </p:nvSpPr>
          <p:spPr>
            <a:xfrm>
              <a:off x="1734307" y="3578720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Rectangle 557"/>
            <p:cNvSpPr/>
            <p:nvPr/>
          </p:nvSpPr>
          <p:spPr>
            <a:xfrm>
              <a:off x="1948622" y="3574688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9" name="Rectangle 558"/>
            <p:cNvSpPr/>
            <p:nvPr/>
          </p:nvSpPr>
          <p:spPr>
            <a:xfrm>
              <a:off x="2177222" y="3574682"/>
              <a:ext cx="223947" cy="22394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Rectangle 559"/>
            <p:cNvSpPr/>
            <p:nvPr/>
          </p:nvSpPr>
          <p:spPr>
            <a:xfrm>
              <a:off x="2400327" y="3578706"/>
              <a:ext cx="223947" cy="22394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Rectangle 560"/>
            <p:cNvSpPr/>
            <p:nvPr/>
          </p:nvSpPr>
          <p:spPr>
            <a:xfrm>
              <a:off x="2619403" y="3578700"/>
              <a:ext cx="223947" cy="223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2" name="Straight Connector 561"/>
            <p:cNvCxnSpPr/>
            <p:nvPr/>
          </p:nvCxnSpPr>
          <p:spPr>
            <a:xfrm>
              <a:off x="1064725" y="2916470"/>
              <a:ext cx="1773774" cy="0"/>
            </a:xfrm>
            <a:prstGeom prst="lin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3" name="Group 562"/>
            <p:cNvGrpSpPr/>
            <p:nvPr/>
          </p:nvGrpSpPr>
          <p:grpSpPr>
            <a:xfrm>
              <a:off x="1064725" y="2029583"/>
              <a:ext cx="1773774" cy="1779951"/>
              <a:chOff x="1064725" y="2029583"/>
              <a:chExt cx="1773774" cy="1779951"/>
            </a:xfrm>
            <a:noFill/>
          </p:grpSpPr>
          <p:sp>
            <p:nvSpPr>
              <p:cNvPr id="564" name="Rectangle 563"/>
              <p:cNvSpPr/>
              <p:nvPr/>
            </p:nvSpPr>
            <p:spPr>
              <a:xfrm>
                <a:off x="1064725" y="2029583"/>
                <a:ext cx="1773774" cy="1773774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65" name="Straight Connector 564"/>
              <p:cNvCxnSpPr/>
              <p:nvPr/>
            </p:nvCxnSpPr>
            <p:spPr>
              <a:xfrm>
                <a:off x="1951612" y="2029583"/>
                <a:ext cx="0" cy="177377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6" name="Straight Connector 565"/>
              <p:cNvCxnSpPr/>
              <p:nvPr/>
            </p:nvCxnSpPr>
            <p:spPr>
              <a:xfrm>
                <a:off x="1064725" y="3343190"/>
                <a:ext cx="1773774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7" name="Straight Connector 566"/>
              <p:cNvCxnSpPr/>
              <p:nvPr/>
            </p:nvCxnSpPr>
            <p:spPr>
              <a:xfrm>
                <a:off x="1064725" y="2466890"/>
                <a:ext cx="1773774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8" name="Straight Connector 567"/>
              <p:cNvCxnSpPr/>
              <p:nvPr/>
            </p:nvCxnSpPr>
            <p:spPr>
              <a:xfrm>
                <a:off x="1509652" y="2029583"/>
                <a:ext cx="0" cy="177377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9" name="Straight Connector 568"/>
              <p:cNvCxnSpPr/>
              <p:nvPr/>
            </p:nvCxnSpPr>
            <p:spPr>
              <a:xfrm>
                <a:off x="2401192" y="2029583"/>
                <a:ext cx="0" cy="177377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0" name="Straight Connector 569"/>
              <p:cNvCxnSpPr/>
              <p:nvPr/>
            </p:nvCxnSpPr>
            <p:spPr>
              <a:xfrm>
                <a:off x="1064725" y="2253530"/>
                <a:ext cx="1773774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1" name="Straight Connector 570"/>
              <p:cNvCxnSpPr/>
              <p:nvPr/>
            </p:nvCxnSpPr>
            <p:spPr>
              <a:xfrm>
                <a:off x="1064725" y="2687870"/>
                <a:ext cx="1773774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2" name="Straight Connector 571"/>
              <p:cNvCxnSpPr/>
              <p:nvPr/>
            </p:nvCxnSpPr>
            <p:spPr>
              <a:xfrm>
                <a:off x="1064725" y="3129830"/>
                <a:ext cx="1773774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3" name="Straight Connector 572"/>
              <p:cNvCxnSpPr/>
              <p:nvPr/>
            </p:nvCxnSpPr>
            <p:spPr>
              <a:xfrm>
                <a:off x="1064725" y="3571790"/>
                <a:ext cx="1773774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4" name="Straight Connector 573"/>
              <p:cNvCxnSpPr/>
              <p:nvPr/>
            </p:nvCxnSpPr>
            <p:spPr>
              <a:xfrm>
                <a:off x="1288672" y="2029583"/>
                <a:ext cx="0" cy="177377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5" name="Straight Connector 574"/>
              <p:cNvCxnSpPr/>
              <p:nvPr/>
            </p:nvCxnSpPr>
            <p:spPr>
              <a:xfrm>
                <a:off x="1730632" y="2029583"/>
                <a:ext cx="0" cy="177377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Straight Connector 575"/>
              <p:cNvCxnSpPr/>
              <p:nvPr/>
            </p:nvCxnSpPr>
            <p:spPr>
              <a:xfrm>
                <a:off x="2172592" y="2029583"/>
                <a:ext cx="0" cy="177377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7" name="Straight Connector 576"/>
              <p:cNvCxnSpPr/>
              <p:nvPr/>
            </p:nvCxnSpPr>
            <p:spPr>
              <a:xfrm>
                <a:off x="2622172" y="2035760"/>
                <a:ext cx="0" cy="177377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78" name="Left-Right Arrow 577"/>
          <p:cNvSpPr/>
          <p:nvPr/>
        </p:nvSpPr>
        <p:spPr>
          <a:xfrm>
            <a:off x="864712" y="3726458"/>
            <a:ext cx="7584652" cy="365760"/>
          </a:xfrm>
          <a:prstGeom prst="leftRightArrow">
            <a:avLst>
              <a:gd name="adj1" fmla="val 50000"/>
              <a:gd name="adj2" fmla="val 296875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45000">
                <a:schemeClr val="accent6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9" name="TextBox 578"/>
          <p:cNvSpPr txBox="1"/>
          <p:nvPr/>
        </p:nvSpPr>
        <p:spPr>
          <a:xfrm>
            <a:off x="586480" y="4063621"/>
            <a:ext cx="2587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Compute Intensive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80" name="TextBox 579"/>
          <p:cNvSpPr txBox="1"/>
          <p:nvPr/>
        </p:nvSpPr>
        <p:spPr>
          <a:xfrm>
            <a:off x="3540570" y="4063621"/>
            <a:ext cx="2271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</a:rPr>
              <a:t>Search Intensive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81" name="TextBox 580"/>
          <p:cNvSpPr txBox="1"/>
          <p:nvPr/>
        </p:nvSpPr>
        <p:spPr>
          <a:xfrm>
            <a:off x="6413821" y="4063621"/>
            <a:ext cx="2019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Data Intensive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98" name="Picture 59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96" y="4614845"/>
            <a:ext cx="2245407" cy="1635157"/>
          </a:xfrm>
          <a:prstGeom prst="rect">
            <a:avLst/>
          </a:prstGeom>
        </p:spPr>
      </p:pic>
      <p:sp>
        <p:nvSpPr>
          <p:cNvPr id="599" name="TextBox 598"/>
          <p:cNvSpPr txBox="1"/>
          <p:nvPr/>
        </p:nvSpPr>
        <p:spPr>
          <a:xfrm>
            <a:off x="369002" y="6250002"/>
            <a:ext cx="3218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Fixed 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resource partition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01" name="TextBox 600"/>
          <p:cNvSpPr txBox="1"/>
          <p:nvPr/>
        </p:nvSpPr>
        <p:spPr>
          <a:xfrm>
            <a:off x="3363096" y="4635333"/>
            <a:ext cx="64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CLB</a:t>
            </a:r>
            <a:endParaRPr lang="en-US" sz="2400" dirty="0"/>
          </a:p>
        </p:txBody>
      </p:sp>
      <p:cxnSp>
        <p:nvCxnSpPr>
          <p:cNvPr id="603" name="Straight Arrow Connector 602"/>
          <p:cNvCxnSpPr/>
          <p:nvPr/>
        </p:nvCxnSpPr>
        <p:spPr>
          <a:xfrm flipH="1">
            <a:off x="2917116" y="4862449"/>
            <a:ext cx="474281" cy="0"/>
          </a:xfrm>
          <a:prstGeom prst="straightConnector1">
            <a:avLst/>
          </a:prstGeom>
          <a:ln w="317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5" name="TextBox 604"/>
          <p:cNvSpPr txBox="1"/>
          <p:nvPr/>
        </p:nvSpPr>
        <p:spPr>
          <a:xfrm>
            <a:off x="3166987" y="5316516"/>
            <a:ext cx="958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BRAM</a:t>
            </a:r>
            <a:endParaRPr lang="en-US" sz="2400" dirty="0"/>
          </a:p>
        </p:txBody>
      </p:sp>
      <p:cxnSp>
        <p:nvCxnSpPr>
          <p:cNvPr id="606" name="Straight Arrow Connector 605"/>
          <p:cNvCxnSpPr/>
          <p:nvPr/>
        </p:nvCxnSpPr>
        <p:spPr>
          <a:xfrm flipH="1">
            <a:off x="2496550" y="5734094"/>
            <a:ext cx="866546" cy="247158"/>
          </a:xfrm>
          <a:prstGeom prst="straightConnector1">
            <a:avLst/>
          </a:prstGeom>
          <a:ln w="317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610" name="Rectangle 609"/>
          <p:cNvSpPr/>
          <p:nvPr/>
        </p:nvSpPr>
        <p:spPr>
          <a:xfrm>
            <a:off x="4964019" y="5537399"/>
            <a:ext cx="633046" cy="6330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1" name="Rectangle 610"/>
          <p:cNvSpPr/>
          <p:nvPr/>
        </p:nvSpPr>
        <p:spPr>
          <a:xfrm>
            <a:off x="6921428" y="4663011"/>
            <a:ext cx="633046" cy="6330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3" name="Rectangle 612"/>
          <p:cNvSpPr/>
          <p:nvPr/>
        </p:nvSpPr>
        <p:spPr>
          <a:xfrm>
            <a:off x="4950777" y="4665406"/>
            <a:ext cx="633046" cy="6330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" name="TextBox 613"/>
          <p:cNvSpPr txBox="1"/>
          <p:nvPr/>
        </p:nvSpPr>
        <p:spPr>
          <a:xfrm>
            <a:off x="5827026" y="4559665"/>
            <a:ext cx="9396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Logic</a:t>
            </a:r>
          </a:p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Mode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16" name="TextBox 615"/>
          <p:cNvSpPr txBox="1"/>
          <p:nvPr/>
        </p:nvSpPr>
        <p:spPr>
          <a:xfrm>
            <a:off x="7679280" y="4559665"/>
            <a:ext cx="1280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accent4">
                    <a:lumMod val="75000"/>
                  </a:schemeClr>
                </a:solidFill>
              </a:rPr>
              <a:t>Memory</a:t>
            </a:r>
            <a:endParaRPr lang="en-US" sz="24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Mode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17" name="TextBox 616"/>
          <p:cNvSpPr txBox="1"/>
          <p:nvPr/>
        </p:nvSpPr>
        <p:spPr>
          <a:xfrm>
            <a:off x="5869366" y="5427202"/>
            <a:ext cx="10363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Search</a:t>
            </a:r>
          </a:p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Mode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00" name="TextBox 599"/>
          <p:cNvSpPr txBox="1"/>
          <p:nvPr/>
        </p:nvSpPr>
        <p:spPr>
          <a:xfrm>
            <a:off x="4617282" y="4618018"/>
            <a:ext cx="450610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Complement </a:t>
            </a:r>
            <a:r>
              <a:rPr lang="en-US" sz="3200" b="1" smtClean="0">
                <a:solidFill>
                  <a:schemeClr val="accent6">
                    <a:lumMod val="75000"/>
                  </a:schemeClr>
                </a:solidFill>
              </a:rPr>
              <a:t>FPGA in search/data-intensive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smtClean="0">
                <a:solidFill>
                  <a:schemeClr val="accent6">
                    <a:lumMod val="75000"/>
                  </a:schemeClr>
                </a:solidFill>
              </a:rPr>
              <a:t>applications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20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2651" y="425117"/>
            <a:ext cx="26498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a typeface="Times New Roman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584C-F688-BB46-87E6-39493D9D855C}" type="slidenum">
              <a:rPr lang="en-US" smtClean="0"/>
              <a:t>7</a:t>
            </a:fld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A4937E9-4ADD-44B7-997E-5090EBB52126}"/>
              </a:ext>
            </a:extLst>
          </p:cNvPr>
          <p:cNvSpPr txBox="1"/>
          <p:nvPr/>
        </p:nvSpPr>
        <p:spPr>
          <a:xfrm>
            <a:off x="808647" y="1157348"/>
            <a:ext cx="5828262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Resistive Random-Access Memory (RRAM)</a:t>
            </a:r>
            <a:endParaRPr lang="en-US" sz="2200" dirty="0">
              <a:ea typeface="Times New Roman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2647" t="11611" r="25973"/>
          <a:stretch/>
        </p:blipFill>
        <p:spPr>
          <a:xfrm>
            <a:off x="348469" y="2580236"/>
            <a:ext cx="1017954" cy="18917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78066" t="10705" r="554"/>
          <a:stretch/>
        </p:blipFill>
        <p:spPr>
          <a:xfrm>
            <a:off x="3163691" y="2558722"/>
            <a:ext cx="1019086" cy="19132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5812" y="4440805"/>
            <a:ext cx="14995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High</a:t>
            </a:r>
          </a:p>
          <a:p>
            <a:pPr algn="ctr"/>
            <a:r>
              <a:rPr lang="en-US" sz="2400" dirty="0" smtClean="0"/>
              <a:t>Resistance</a:t>
            </a:r>
          </a:p>
          <a:p>
            <a:pPr algn="ctr"/>
            <a:r>
              <a:rPr lang="en-US" sz="2400" dirty="0" smtClean="0"/>
              <a:t>State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101406" y="4414990"/>
            <a:ext cx="14995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Low</a:t>
            </a:r>
          </a:p>
          <a:p>
            <a:pPr algn="ctr"/>
            <a:r>
              <a:rPr lang="en-US" sz="2400" dirty="0" smtClean="0"/>
              <a:t>Resistance</a:t>
            </a:r>
          </a:p>
          <a:p>
            <a:pPr algn="ctr"/>
            <a:r>
              <a:rPr lang="en-US" sz="2400" dirty="0" smtClean="0"/>
              <a:t>State</a:t>
            </a:r>
            <a:endParaRPr lang="en-US" sz="2400" dirty="0"/>
          </a:p>
        </p:txBody>
      </p:sp>
      <p:sp>
        <p:nvSpPr>
          <p:cNvPr id="36" name="Left-Right Arrow 35"/>
          <p:cNvSpPr/>
          <p:nvPr/>
        </p:nvSpPr>
        <p:spPr>
          <a:xfrm>
            <a:off x="1592897" y="3165297"/>
            <a:ext cx="1215533" cy="596412"/>
          </a:xfrm>
          <a:prstGeom prst="leftRightArrow">
            <a:avLst>
              <a:gd name="adj1" fmla="val 29808"/>
              <a:gd name="adj2" fmla="val 50000"/>
            </a:avLst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131585" y="1926955"/>
            <a:ext cx="2330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Programmable</a:t>
            </a:r>
            <a:endParaRPr lang="en-US" sz="2800"/>
          </a:p>
        </p:txBody>
      </p:sp>
      <p:sp>
        <p:nvSpPr>
          <p:cNvPr id="41" name="TextBox 40"/>
          <p:cNvSpPr txBox="1"/>
          <p:nvPr/>
        </p:nvSpPr>
        <p:spPr>
          <a:xfrm>
            <a:off x="4943232" y="1678138"/>
            <a:ext cx="3202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Ultra-dense crossbar</a:t>
            </a:r>
            <a:endParaRPr lang="en-US" sz="2800" dirty="0"/>
          </a:p>
        </p:txBody>
      </p:sp>
      <p:grpSp>
        <p:nvGrpSpPr>
          <p:cNvPr id="3" name="Group 2"/>
          <p:cNvGrpSpPr/>
          <p:nvPr/>
        </p:nvGrpSpPr>
        <p:grpSpPr>
          <a:xfrm>
            <a:off x="5948456" y="5136927"/>
            <a:ext cx="1569661" cy="1266745"/>
            <a:chOff x="6076455" y="4547716"/>
            <a:chExt cx="1569661" cy="1266745"/>
          </a:xfrm>
        </p:grpSpPr>
        <p:cxnSp>
          <p:nvCxnSpPr>
            <p:cNvPr id="43" name="Straight Connector 42">
              <a:extLst>
                <a:ext uri="{FF2B5EF4-FFF2-40B4-BE49-F238E27FC236}">
                  <a16:creationId xmlns="" xmlns:a16="http://schemas.microsoft.com/office/drawing/2014/main" id="{9CCA6DD3-9A38-458B-9F41-6FDA43B0E1BE}"/>
                </a:ext>
              </a:extLst>
            </p:cNvPr>
            <p:cNvCxnSpPr/>
            <p:nvPr/>
          </p:nvCxnSpPr>
          <p:spPr>
            <a:xfrm flipH="1">
              <a:off x="6076455" y="4636003"/>
              <a:ext cx="156966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="" xmlns:a16="http://schemas.microsoft.com/office/drawing/2014/main" id="{8437AC65-D900-4236-8EC7-463CA55C2A8C}"/>
                </a:ext>
              </a:extLst>
            </p:cNvPr>
            <p:cNvCxnSpPr/>
            <p:nvPr/>
          </p:nvCxnSpPr>
          <p:spPr>
            <a:xfrm flipV="1">
              <a:off x="7146191" y="4637695"/>
              <a:ext cx="151041" cy="151041"/>
            </a:xfrm>
            <a:prstGeom prst="line">
              <a:avLst/>
            </a:prstGeom>
            <a:ln w="2222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="" xmlns:a16="http://schemas.microsoft.com/office/drawing/2014/main" id="{4B62145D-D1CC-4AF0-8C9C-7562E7082C61}"/>
                </a:ext>
              </a:extLst>
            </p:cNvPr>
            <p:cNvCxnSpPr/>
            <p:nvPr/>
          </p:nvCxnSpPr>
          <p:spPr>
            <a:xfrm rot="2700000" flipH="1" flipV="1">
              <a:off x="7125534" y="4812744"/>
              <a:ext cx="89392" cy="2412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="" xmlns:a16="http://schemas.microsoft.com/office/drawing/2014/main" id="{A9D704D6-CBFA-4D2D-AF62-59B121238CA8}"/>
                </a:ext>
              </a:extLst>
            </p:cNvPr>
            <p:cNvCxnSpPr/>
            <p:nvPr/>
          </p:nvCxnSpPr>
          <p:spPr>
            <a:xfrm rot="2700000" flipV="1">
              <a:off x="7023488" y="4794823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="" xmlns:a16="http://schemas.microsoft.com/office/drawing/2014/main" id="{1FE6717D-366A-425C-8666-B01A84FE2B23}"/>
                </a:ext>
              </a:extLst>
            </p:cNvPr>
            <p:cNvCxnSpPr/>
            <p:nvPr/>
          </p:nvCxnSpPr>
          <p:spPr>
            <a:xfrm rot="2700000" flipH="1" flipV="1">
              <a:off x="6989052" y="4830603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ACEB90A9-783C-4D90-90B1-21EAA863D961}"/>
                </a:ext>
              </a:extLst>
            </p:cNvPr>
            <p:cNvCxnSpPr/>
            <p:nvPr/>
          </p:nvCxnSpPr>
          <p:spPr>
            <a:xfrm rot="2700000" flipV="1">
              <a:off x="6955533" y="4864122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="" xmlns:a16="http://schemas.microsoft.com/office/drawing/2014/main" id="{79D815BA-C760-4ACA-856D-E5D49842A492}"/>
                </a:ext>
              </a:extLst>
            </p:cNvPr>
            <p:cNvCxnSpPr/>
            <p:nvPr/>
          </p:nvCxnSpPr>
          <p:spPr>
            <a:xfrm rot="2700000" flipH="1" flipV="1">
              <a:off x="6920988" y="4897324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="" xmlns:a16="http://schemas.microsoft.com/office/drawing/2014/main" id="{E2D713BC-B18D-4AC5-A7E9-5FFD5751910E}"/>
                </a:ext>
              </a:extLst>
            </p:cNvPr>
            <p:cNvCxnSpPr/>
            <p:nvPr/>
          </p:nvCxnSpPr>
          <p:spPr>
            <a:xfrm rot="2700000" flipV="1">
              <a:off x="6887234" y="4931799"/>
              <a:ext cx="178784" cy="482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="" xmlns:a16="http://schemas.microsoft.com/office/drawing/2014/main" id="{1BFD5058-17D2-46B4-BE5A-B50801BDB209}"/>
                </a:ext>
              </a:extLst>
            </p:cNvPr>
            <p:cNvCxnSpPr/>
            <p:nvPr/>
          </p:nvCxnSpPr>
          <p:spPr>
            <a:xfrm rot="2700000" flipH="1" flipV="1">
              <a:off x="6875051" y="4940851"/>
              <a:ext cx="89392" cy="2412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="" xmlns:a16="http://schemas.microsoft.com/office/drawing/2014/main" id="{C7661A7B-881C-4342-98B0-9193ED24B8C6}"/>
                </a:ext>
              </a:extLst>
            </p:cNvPr>
            <p:cNvCxnSpPr/>
            <p:nvPr/>
          </p:nvCxnSpPr>
          <p:spPr>
            <a:xfrm rot="2700000" flipV="1">
              <a:off x="6871704" y="4962403"/>
              <a:ext cx="0" cy="19543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riangle 21">
              <a:extLst>
                <a:ext uri="{FF2B5EF4-FFF2-40B4-BE49-F238E27FC236}">
                  <a16:creationId xmlns="" xmlns:a16="http://schemas.microsoft.com/office/drawing/2014/main" id="{37D515D3-8E65-445A-97F7-B80B564E03B2}"/>
                </a:ext>
              </a:extLst>
            </p:cNvPr>
            <p:cNvSpPr/>
            <p:nvPr/>
          </p:nvSpPr>
          <p:spPr>
            <a:xfrm rot="13500000">
              <a:off x="6607307" y="5105597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4" name="Triangle 369">
              <a:extLst>
                <a:ext uri="{FF2B5EF4-FFF2-40B4-BE49-F238E27FC236}">
                  <a16:creationId xmlns="" xmlns:a16="http://schemas.microsoft.com/office/drawing/2014/main" id="{3448F030-7119-4114-820F-1CBD45CC8040}"/>
                </a:ext>
              </a:extLst>
            </p:cNvPr>
            <p:cNvSpPr/>
            <p:nvPr/>
          </p:nvSpPr>
          <p:spPr>
            <a:xfrm rot="2700000">
              <a:off x="6448630" y="5264272"/>
              <a:ext cx="240127" cy="19258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="" xmlns:a16="http://schemas.microsoft.com/office/drawing/2014/main" id="{6A9CCD6B-F7BD-4D27-ABD8-78A0F8BC40A5}"/>
                </a:ext>
              </a:extLst>
            </p:cNvPr>
            <p:cNvCxnSpPr/>
            <p:nvPr/>
          </p:nvCxnSpPr>
          <p:spPr>
            <a:xfrm rot="2700000">
              <a:off x="6488748" y="5278516"/>
              <a:ext cx="31650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="" xmlns:a16="http://schemas.microsoft.com/office/drawing/2014/main" id="{174346EF-65BC-4D5E-83E0-DF3D8967C004}"/>
                </a:ext>
              </a:extLst>
            </p:cNvPr>
            <p:cNvCxnSpPr/>
            <p:nvPr/>
          </p:nvCxnSpPr>
          <p:spPr>
            <a:xfrm rot="2700000" flipH="1">
              <a:off x="6714088" y="5364525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="" xmlns:a16="http://schemas.microsoft.com/office/drawing/2014/main" id="{AF247A35-BFBA-4E74-AADD-05BBE4DB0600}"/>
                </a:ext>
              </a:extLst>
            </p:cNvPr>
            <p:cNvCxnSpPr/>
            <p:nvPr/>
          </p:nvCxnSpPr>
          <p:spPr>
            <a:xfrm rot="2700000" flipH="1">
              <a:off x="6574970" y="5073755"/>
              <a:ext cx="0" cy="1171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="" xmlns:a16="http://schemas.microsoft.com/office/drawing/2014/main" id="{EE33DFE9-B336-47EF-A32D-ACEBF1ECDC4C}"/>
                </a:ext>
              </a:extLst>
            </p:cNvPr>
            <p:cNvCxnSpPr/>
            <p:nvPr/>
          </p:nvCxnSpPr>
          <p:spPr>
            <a:xfrm>
              <a:off x="6301357" y="4547716"/>
              <a:ext cx="10606" cy="1266745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7957979C-226E-49C3-A2E6-F23D01830317}"/>
                </a:ext>
              </a:extLst>
            </p:cNvPr>
            <p:cNvCxnSpPr/>
            <p:nvPr/>
          </p:nvCxnSpPr>
          <p:spPr>
            <a:xfrm flipH="1">
              <a:off x="6311438" y="5428407"/>
              <a:ext cx="192556" cy="192555"/>
            </a:xfrm>
            <a:prstGeom prst="line">
              <a:avLst/>
            </a:prstGeom>
            <a:ln w="25400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52F1D570-B13A-41AD-8C09-FD425348BD1A}"/>
              </a:ext>
            </a:extLst>
          </p:cNvPr>
          <p:cNvSpPr txBox="1"/>
          <p:nvPr/>
        </p:nvSpPr>
        <p:spPr>
          <a:xfrm>
            <a:off x="5607781" y="4361057"/>
            <a:ext cx="2287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1D1R cell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4943232" y="2327866"/>
            <a:ext cx="3528539" cy="1926844"/>
            <a:chOff x="4962724" y="2066017"/>
            <a:chExt cx="3299331" cy="1801679"/>
          </a:xfrm>
        </p:grpSpPr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0F49284F-3D83-411A-BFDE-539588984814}"/>
                </a:ext>
              </a:extLst>
            </p:cNvPr>
            <p:cNvSpPr txBox="1"/>
            <p:nvPr/>
          </p:nvSpPr>
          <p:spPr>
            <a:xfrm>
              <a:off x="5888605" y="3406031"/>
              <a:ext cx="11076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Diode</a:t>
              </a:r>
            </a:p>
          </p:txBody>
        </p:sp>
        <p:pic>
          <p:nvPicPr>
            <p:cNvPr id="64" name="Picture 63">
              <a:extLst>
                <a:ext uri="{FF2B5EF4-FFF2-40B4-BE49-F238E27FC236}">
                  <a16:creationId xmlns="" xmlns:a16="http://schemas.microsoft.com/office/drawing/2014/main" id="{57FF5242-DFAB-4FC8-8AB3-67083DDB64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686" t="46031" r="31878" b="29607"/>
            <a:stretch/>
          </p:blipFill>
          <p:spPr>
            <a:xfrm>
              <a:off x="4962724" y="2066017"/>
              <a:ext cx="3299331" cy="1130348"/>
            </a:xfrm>
            <a:prstGeom prst="rect">
              <a:avLst/>
            </a:prstGeom>
          </p:spPr>
        </p:pic>
        <p:cxnSp>
          <p:nvCxnSpPr>
            <p:cNvPr id="65" name="Straight Arrow Connector 64">
              <a:extLst>
                <a:ext uri="{FF2B5EF4-FFF2-40B4-BE49-F238E27FC236}">
                  <a16:creationId xmlns="" xmlns:a16="http://schemas.microsoft.com/office/drawing/2014/main" id="{E9E26A60-90A4-4CE5-AF6D-ABAEB55286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2972" y="2974143"/>
              <a:ext cx="85349" cy="48244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="" xmlns:a16="http://schemas.microsoft.com/office/drawing/2014/main" id="{1E2E8BFB-5072-4839-8B69-D00C9C5D99E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23669" y="2824846"/>
              <a:ext cx="576634" cy="58118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="" xmlns:a16="http://schemas.microsoft.com/office/drawing/2014/main" id="{EEF95035-27C1-4ED6-B8BF-8A315AD81233}"/>
                </a:ext>
              </a:extLst>
            </p:cNvPr>
            <p:cNvSpPr txBox="1"/>
            <p:nvPr/>
          </p:nvSpPr>
          <p:spPr>
            <a:xfrm>
              <a:off x="6832021" y="3400073"/>
              <a:ext cx="11076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RRAM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28023" y="6511256"/>
            <a:ext cx="877473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i="1" dirty="0">
                <a:solidFill>
                  <a:srgbClr val="1A1A1A"/>
                </a:solidFill>
              </a:rPr>
              <a:t>Mohammad</a:t>
            </a:r>
            <a:r>
              <a:rPr lang="en-US" sz="1300" i="1">
                <a:solidFill>
                  <a:srgbClr val="1A1A1A"/>
                </a:solidFill>
              </a:rPr>
              <a:t>, </a:t>
            </a:r>
            <a:r>
              <a:rPr lang="en-US" sz="1300" i="1" smtClean="0">
                <a:solidFill>
                  <a:srgbClr val="1A1A1A"/>
                </a:solidFill>
              </a:rPr>
              <a:t>et al. </a:t>
            </a:r>
            <a:r>
              <a:rPr lang="en-US" sz="1300" i="1" dirty="0">
                <a:solidFill>
                  <a:srgbClr val="1A1A1A"/>
                </a:solidFill>
              </a:rPr>
              <a:t>(2016). State of the art of metal oxide </a:t>
            </a:r>
            <a:r>
              <a:rPr lang="en-US" sz="1300" i="1" dirty="0" err="1">
                <a:solidFill>
                  <a:srgbClr val="1A1A1A"/>
                </a:solidFill>
              </a:rPr>
              <a:t>memristor</a:t>
            </a:r>
            <a:r>
              <a:rPr lang="en-US" sz="1300" i="1" dirty="0">
                <a:solidFill>
                  <a:srgbClr val="1A1A1A"/>
                </a:solidFill>
              </a:rPr>
              <a:t> devices. Nanotechnology Reviews, 5(3), 311-329.</a:t>
            </a:r>
            <a:endParaRPr lang="en-US" sz="1300" i="1" dirty="0"/>
          </a:p>
        </p:txBody>
      </p:sp>
    </p:spTree>
    <p:extLst>
      <p:ext uri="{BB962C8B-B14F-4D97-AF65-F5344CB8AC3E}">
        <p14:creationId xmlns:p14="http://schemas.microsoft.com/office/powerpoint/2010/main" val="121749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2651" y="425117"/>
            <a:ext cx="26498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a typeface="Times New Roman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584C-F688-BB46-87E6-39493D9D855C}" type="slidenum">
              <a:rPr lang="en-US" smtClean="0"/>
              <a:t>8</a:t>
            </a:fld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A4937E9-4ADD-44B7-997E-5090EBB52126}"/>
              </a:ext>
            </a:extLst>
          </p:cNvPr>
          <p:cNvSpPr txBox="1"/>
          <p:nvPr/>
        </p:nvSpPr>
        <p:spPr>
          <a:xfrm>
            <a:off x="808647" y="1157348"/>
            <a:ext cx="5828262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ea typeface="Times New Roman" charset="0"/>
                <a:cs typeface="Arial" panose="020B0604020202020204" pitchFamily="34" charset="0"/>
              </a:rPr>
              <a:t>Resistive Random-Access </a:t>
            </a: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Memory (RRAM)</a:t>
            </a:r>
            <a:endParaRPr lang="en-US" sz="2200" dirty="0">
              <a:ea typeface="Times New Roman" charset="0"/>
              <a:cs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227" y="2256855"/>
            <a:ext cx="1376292" cy="171883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633" y="2233859"/>
            <a:ext cx="1143833" cy="1841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084" y="1716526"/>
            <a:ext cx="2338900" cy="453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4399" t="31872" r="4249" b="29308"/>
          <a:stretch/>
        </p:blipFill>
        <p:spPr>
          <a:xfrm>
            <a:off x="4564594" y="1579309"/>
            <a:ext cx="2683358" cy="8486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8103" t="2337" r="14310" b="2337"/>
          <a:stretch/>
        </p:blipFill>
        <p:spPr>
          <a:xfrm>
            <a:off x="2997657" y="3608628"/>
            <a:ext cx="2153838" cy="14885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3348" y="5057414"/>
            <a:ext cx="1841126" cy="6505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0927" y="3617992"/>
            <a:ext cx="1965364" cy="14394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9291" y="5127114"/>
            <a:ext cx="3137337" cy="497268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25184" y="6266637"/>
            <a:ext cx="90188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/>
              <a:t>Fackenthal</a:t>
            </a:r>
            <a:r>
              <a:rPr lang="en-US" sz="1000" i="1" dirty="0"/>
              <a:t>, Richard, et al. "19.7 A 16Gb </a:t>
            </a:r>
            <a:r>
              <a:rPr lang="en-US" sz="1000" i="1" dirty="0" err="1"/>
              <a:t>ReRAM</a:t>
            </a:r>
            <a:r>
              <a:rPr lang="en-US" sz="1000" i="1" dirty="0"/>
              <a:t> with 200MB/s write and 1GB/s read in 27nm technology." 2014 IEEE International Solid-State Circuits Conference Digest </a:t>
            </a:r>
            <a:r>
              <a:rPr lang="en-US" sz="1000" i="1" dirty="0" smtClean="0"/>
              <a:t>of</a:t>
            </a:r>
          </a:p>
          <a:p>
            <a:r>
              <a:rPr lang="en-US" sz="1000" i="1" dirty="0" smtClean="0"/>
              <a:t>Technical </a:t>
            </a:r>
            <a:r>
              <a:rPr lang="en-US" sz="1000" i="1" dirty="0"/>
              <a:t>Papers (ISSCC). IEEE, 2014.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25184" y="5932337"/>
            <a:ext cx="8760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Liu, T., Yan, T., </a:t>
            </a:r>
            <a:r>
              <a:rPr lang="en-US" sz="1000" i="1" dirty="0" err="1"/>
              <a:t>Scheuerlein</a:t>
            </a:r>
            <a:r>
              <a:rPr lang="en-US" sz="1000" i="1" dirty="0"/>
              <a:t>, R., et al. (2013). A 130.7 mm2 2-Layer 32 Gb </a:t>
            </a:r>
            <a:r>
              <a:rPr lang="en-US" sz="1000" i="1" dirty="0" err="1"/>
              <a:t>ReRAM</a:t>
            </a:r>
            <a:r>
              <a:rPr lang="en-US" sz="1000" i="1" dirty="0"/>
              <a:t> Memory Device in 24 nm Technology. Proceedings of International Solid State </a:t>
            </a:r>
            <a:r>
              <a:rPr lang="en-US" sz="1000" i="1" dirty="0" smtClean="0"/>
              <a:t>Circuits</a:t>
            </a:r>
          </a:p>
          <a:p>
            <a:r>
              <a:rPr lang="en-US" sz="1000" i="1" dirty="0" smtClean="0"/>
              <a:t>Conference </a:t>
            </a:r>
            <a:r>
              <a:rPr lang="en-US" sz="1000" i="1" dirty="0"/>
              <a:t>(pp. 210–211). </a:t>
            </a:r>
          </a:p>
        </p:txBody>
      </p:sp>
    </p:spTree>
    <p:extLst>
      <p:ext uri="{BB962C8B-B14F-4D97-AF65-F5344CB8AC3E}">
        <p14:creationId xmlns:p14="http://schemas.microsoft.com/office/powerpoint/2010/main" val="182751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2651" y="425117"/>
            <a:ext cx="49188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ea typeface="Times New Roman" charset="0"/>
                <a:cs typeface="Arial" panose="020B0604020202020204" pitchFamily="34" charset="0"/>
              </a:rPr>
              <a:t>Hardware Architecture</a:t>
            </a:r>
            <a:endParaRPr lang="en-US" sz="40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584C-F688-BB46-87E6-39493D9D855C}" type="slidenum">
              <a:rPr lang="en-US" smtClean="0"/>
              <a:t>9</a:t>
            </a:fld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A4937E9-4ADD-44B7-997E-5090EBB52126}"/>
              </a:ext>
            </a:extLst>
          </p:cNvPr>
          <p:cNvSpPr txBox="1"/>
          <p:nvPr/>
        </p:nvSpPr>
        <p:spPr>
          <a:xfrm>
            <a:off x="808647" y="1157348"/>
            <a:ext cx="7913705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7A0000"/>
              </a:buClr>
              <a:buFont typeface="Wingdings" panose="05000000000000000000" pitchFamily="2" charset="2"/>
              <a:buChar char="Ø"/>
            </a:pPr>
            <a:r>
              <a:rPr lang="en-US" sz="2400" i="1" dirty="0" smtClean="0">
                <a:ea typeface="Times New Roman" charset="0"/>
                <a:cs typeface="Arial" panose="020B0604020202020204" pitchFamily="34" charset="0"/>
              </a:rPr>
              <a:t>Liquid Silicon </a:t>
            </a:r>
            <a:r>
              <a:rPr lang="mr-IN" sz="2400" dirty="0" smtClean="0">
                <a:ea typeface="Times New Roman" charset="0"/>
                <a:cs typeface="Arial" panose="020B0604020202020204" pitchFamily="34" charset="0"/>
              </a:rPr>
              <a:t>–</a:t>
            </a:r>
            <a:r>
              <a:rPr lang="en-US" sz="2400" dirty="0" smtClean="0">
                <a:ea typeface="Times New Roman" charset="0"/>
                <a:cs typeface="Arial" panose="020B0604020202020204" pitchFamily="34" charset="0"/>
              </a:rPr>
              <a:t> an RRAM-based reconfigurable architecture</a:t>
            </a:r>
            <a:endParaRPr lang="en-US" sz="2200" dirty="0"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44090" y="1780835"/>
            <a:ext cx="2551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2D array of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Tiles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310374" y="2372076"/>
            <a:ext cx="1541282" cy="154128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Connector 77"/>
          <p:cNvCxnSpPr/>
          <p:nvPr/>
        </p:nvCxnSpPr>
        <p:spPr>
          <a:xfrm>
            <a:off x="1310374" y="3142717"/>
            <a:ext cx="154128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2081015" y="2372076"/>
            <a:ext cx="0" cy="154128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1310374" y="2753849"/>
            <a:ext cx="154128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1310374" y="3532649"/>
            <a:ext cx="154128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1700615" y="2372076"/>
            <a:ext cx="0" cy="154128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2457815" y="2372076"/>
            <a:ext cx="0" cy="154128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2304350" y="2591192"/>
            <a:ext cx="672112" cy="613847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="" xmlns:a16="http://schemas.microsoft.com/office/drawing/2014/main" id="{16051873-5C50-4137-9CC0-8D7206F51353}"/>
              </a:ext>
            </a:extLst>
          </p:cNvPr>
          <p:cNvSpPr/>
          <p:nvPr/>
        </p:nvSpPr>
        <p:spPr>
          <a:xfrm>
            <a:off x="4155268" y="1717224"/>
            <a:ext cx="4269848" cy="3544611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ea typeface="Times New Roman" charset="0"/>
              <a:cs typeface="Times New Roman" charset="0"/>
            </a:endParaRPr>
          </a:p>
        </p:txBody>
      </p:sp>
      <p:cxnSp>
        <p:nvCxnSpPr>
          <p:cNvPr id="85" name="Straight Connector 84">
            <a:extLst>
              <a:ext uri="{FF2B5EF4-FFF2-40B4-BE49-F238E27FC236}">
                <a16:creationId xmlns="" xmlns:a16="http://schemas.microsoft.com/office/drawing/2014/main" id="{27201DFD-7067-4176-A2C1-A43C731275F1}"/>
              </a:ext>
            </a:extLst>
          </p:cNvPr>
          <p:cNvCxnSpPr>
            <a:cxnSpLocks/>
          </p:cNvCxnSpPr>
          <p:nvPr/>
        </p:nvCxnSpPr>
        <p:spPr>
          <a:xfrm flipV="1">
            <a:off x="2967109" y="1724762"/>
            <a:ext cx="1188159" cy="896056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="" xmlns:a16="http://schemas.microsoft.com/office/drawing/2014/main" id="{D24C32CF-A049-4A70-B950-C634C0BE004A}"/>
              </a:ext>
            </a:extLst>
          </p:cNvPr>
          <p:cNvCxnSpPr>
            <a:cxnSpLocks/>
          </p:cNvCxnSpPr>
          <p:nvPr/>
        </p:nvCxnSpPr>
        <p:spPr>
          <a:xfrm>
            <a:off x="2973950" y="3205039"/>
            <a:ext cx="1202146" cy="207660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4496032" y="1893122"/>
            <a:ext cx="3616981" cy="3174102"/>
            <a:chOff x="5947207" y="2722493"/>
            <a:chExt cx="1353518" cy="1187787"/>
          </a:xfrm>
        </p:grpSpPr>
        <p:cxnSp>
          <p:nvCxnSpPr>
            <p:cNvPr id="142" name="Straight Connector 141">
              <a:extLst>
                <a:ext uri="{FF2B5EF4-FFF2-40B4-BE49-F238E27FC236}">
                  <a16:creationId xmlns="" xmlns:a16="http://schemas.microsoft.com/office/drawing/2014/main" id="{0587DA7B-B81F-47AD-9E1C-1252CB307799}"/>
                </a:ext>
              </a:extLst>
            </p:cNvPr>
            <p:cNvCxnSpPr/>
            <p:nvPr/>
          </p:nvCxnSpPr>
          <p:spPr>
            <a:xfrm>
              <a:off x="6053269" y="3245963"/>
              <a:ext cx="1128893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="" xmlns:a16="http://schemas.microsoft.com/office/drawing/2014/main" id="{127DD997-2575-460E-87FF-182B3F58C407}"/>
                </a:ext>
              </a:extLst>
            </p:cNvPr>
            <p:cNvCxnSpPr/>
            <p:nvPr/>
          </p:nvCxnSpPr>
          <p:spPr>
            <a:xfrm>
              <a:off x="6053269" y="3392776"/>
              <a:ext cx="1128893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="" xmlns:a16="http://schemas.microsoft.com/office/drawing/2014/main" id="{2BDE9CC2-1C53-409D-92F6-07542407B44A}"/>
                </a:ext>
              </a:extLst>
            </p:cNvPr>
            <p:cNvCxnSpPr/>
            <p:nvPr/>
          </p:nvCxnSpPr>
          <p:spPr>
            <a:xfrm>
              <a:off x="6053273" y="2936394"/>
              <a:ext cx="1128893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="" xmlns:a16="http://schemas.microsoft.com/office/drawing/2014/main" id="{B52136EB-2807-40D2-90F9-B936E13CC609}"/>
                </a:ext>
              </a:extLst>
            </p:cNvPr>
            <p:cNvCxnSpPr/>
            <p:nvPr/>
          </p:nvCxnSpPr>
          <p:spPr>
            <a:xfrm>
              <a:off x="6053273" y="3087970"/>
              <a:ext cx="1128893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="" xmlns:a16="http://schemas.microsoft.com/office/drawing/2014/main" id="{39EC342E-C2EC-40CE-84B0-72A6917B366E}"/>
                </a:ext>
              </a:extLst>
            </p:cNvPr>
            <p:cNvCxnSpPr/>
            <p:nvPr/>
          </p:nvCxnSpPr>
          <p:spPr>
            <a:xfrm>
              <a:off x="6053273" y="3559473"/>
              <a:ext cx="1128893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="" xmlns:a16="http://schemas.microsoft.com/office/drawing/2014/main" id="{F554331B-C2CE-4688-BFCD-94EAE0FA6B0F}"/>
                </a:ext>
              </a:extLst>
            </p:cNvPr>
            <p:cNvCxnSpPr/>
            <p:nvPr/>
          </p:nvCxnSpPr>
          <p:spPr>
            <a:xfrm>
              <a:off x="6053273" y="3711049"/>
              <a:ext cx="1128893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="" xmlns:a16="http://schemas.microsoft.com/office/drawing/2014/main" id="{77885E83-1FAD-4517-AA1D-FD9ACDDBA341}"/>
                </a:ext>
              </a:extLst>
            </p:cNvPr>
            <p:cNvCxnSpPr/>
            <p:nvPr/>
          </p:nvCxnSpPr>
          <p:spPr>
            <a:xfrm rot="5400000">
              <a:off x="6547909" y="3315911"/>
              <a:ext cx="993928" cy="0"/>
            </a:xfrm>
            <a:prstGeom prst="line">
              <a:avLst/>
            </a:prstGeom>
            <a:ln w="444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="" xmlns:a16="http://schemas.microsoft.com/office/drawing/2014/main" id="{23D25686-B4F0-437F-8CF7-6A1A346989F8}"/>
                </a:ext>
              </a:extLst>
            </p:cNvPr>
            <p:cNvCxnSpPr/>
            <p:nvPr/>
          </p:nvCxnSpPr>
          <p:spPr>
            <a:xfrm rot="5400000">
              <a:off x="6387864" y="3315911"/>
              <a:ext cx="993928" cy="0"/>
            </a:xfrm>
            <a:prstGeom prst="line">
              <a:avLst/>
            </a:prstGeom>
            <a:ln w="444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="" xmlns:a16="http://schemas.microsoft.com/office/drawing/2014/main" id="{B21905F8-8719-421E-8DEE-9F8737725E93}"/>
                </a:ext>
              </a:extLst>
            </p:cNvPr>
            <p:cNvCxnSpPr/>
            <p:nvPr/>
          </p:nvCxnSpPr>
          <p:spPr>
            <a:xfrm rot="5400000">
              <a:off x="5854512" y="3315911"/>
              <a:ext cx="993928" cy="0"/>
            </a:xfrm>
            <a:prstGeom prst="line">
              <a:avLst/>
            </a:prstGeom>
            <a:ln w="444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="" xmlns:a16="http://schemas.microsoft.com/office/drawing/2014/main" id="{2546788D-B6E2-412E-9EB7-67327A427538}"/>
                </a:ext>
              </a:extLst>
            </p:cNvPr>
            <p:cNvCxnSpPr/>
            <p:nvPr/>
          </p:nvCxnSpPr>
          <p:spPr>
            <a:xfrm rot="5400000">
              <a:off x="5689704" y="3315911"/>
              <a:ext cx="993928" cy="0"/>
            </a:xfrm>
            <a:prstGeom prst="line">
              <a:avLst/>
            </a:prstGeom>
            <a:ln w="444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Oval 151">
              <a:extLst>
                <a:ext uri="{FF2B5EF4-FFF2-40B4-BE49-F238E27FC236}">
                  <a16:creationId xmlns="" xmlns:a16="http://schemas.microsoft.com/office/drawing/2014/main" id="{F7E5E45C-1C51-4755-A01E-14BD77676FA2}"/>
                </a:ext>
              </a:extLst>
            </p:cNvPr>
            <p:cNvSpPr/>
            <p:nvPr/>
          </p:nvSpPr>
          <p:spPr>
            <a:xfrm>
              <a:off x="7174027" y="2885660"/>
              <a:ext cx="120415" cy="10601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Times New Roman" charset="0"/>
                <a:cs typeface="Times New Roman" charset="0"/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="" xmlns:a16="http://schemas.microsoft.com/office/drawing/2014/main" id="{85AB41DD-F5A8-44FC-A9C5-F6B2066D094D}"/>
                </a:ext>
              </a:extLst>
            </p:cNvPr>
            <p:cNvSpPr/>
            <p:nvPr/>
          </p:nvSpPr>
          <p:spPr>
            <a:xfrm>
              <a:off x="7174027" y="3040939"/>
              <a:ext cx="120415" cy="10601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Times New Roman" charset="0"/>
                <a:cs typeface="Times New Roman" charset="0"/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="" xmlns:a16="http://schemas.microsoft.com/office/drawing/2014/main" id="{B174135D-7A23-41EB-8038-3E0F67D7E2DE}"/>
                </a:ext>
              </a:extLst>
            </p:cNvPr>
            <p:cNvSpPr/>
            <p:nvPr/>
          </p:nvSpPr>
          <p:spPr>
            <a:xfrm>
              <a:off x="7180310" y="3508579"/>
              <a:ext cx="120415" cy="10601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Times New Roman" charset="0"/>
                <a:cs typeface="Times New Roman" charset="0"/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="" xmlns:a16="http://schemas.microsoft.com/office/drawing/2014/main" id="{C994203A-E587-489E-9E6B-2546994FD943}"/>
                </a:ext>
              </a:extLst>
            </p:cNvPr>
            <p:cNvSpPr/>
            <p:nvPr/>
          </p:nvSpPr>
          <p:spPr>
            <a:xfrm>
              <a:off x="7180310" y="3663858"/>
              <a:ext cx="120415" cy="10601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Times New Roman" charset="0"/>
                <a:cs typeface="Times New Roman" charset="0"/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="" xmlns:a16="http://schemas.microsoft.com/office/drawing/2014/main" id="{37DAC162-BBE9-4FF2-A46E-31DEC737C507}"/>
                </a:ext>
              </a:extLst>
            </p:cNvPr>
            <p:cNvSpPr/>
            <p:nvPr/>
          </p:nvSpPr>
          <p:spPr>
            <a:xfrm rot="5400000">
              <a:off x="6995035" y="2718164"/>
              <a:ext cx="106019" cy="1204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Times New Roman" charset="0"/>
                <a:cs typeface="Times New Roman" charset="0"/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="" xmlns:a16="http://schemas.microsoft.com/office/drawing/2014/main" id="{5567D28B-D011-43F5-9629-DA2FDD7221F3}"/>
                </a:ext>
              </a:extLst>
            </p:cNvPr>
            <p:cNvSpPr/>
            <p:nvPr/>
          </p:nvSpPr>
          <p:spPr>
            <a:xfrm rot="5400000">
              <a:off x="6830785" y="2718164"/>
              <a:ext cx="106019" cy="1204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Times New Roman" charset="0"/>
                <a:cs typeface="Times New Roman" charset="0"/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="" xmlns:a16="http://schemas.microsoft.com/office/drawing/2014/main" id="{FEA6D783-D9FC-494B-97A6-9FA915FF95C0}"/>
                </a:ext>
              </a:extLst>
            </p:cNvPr>
            <p:cNvSpPr/>
            <p:nvPr/>
          </p:nvSpPr>
          <p:spPr>
            <a:xfrm rot="5400000">
              <a:off x="6301820" y="2715309"/>
              <a:ext cx="106019" cy="1204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Times New Roman" charset="0"/>
                <a:cs typeface="Times New Roman" charset="0"/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="" xmlns:a16="http://schemas.microsoft.com/office/drawing/2014/main" id="{6424E363-C556-434F-8B1A-8542FE8ED41C}"/>
                </a:ext>
              </a:extLst>
            </p:cNvPr>
            <p:cNvSpPr/>
            <p:nvPr/>
          </p:nvSpPr>
          <p:spPr>
            <a:xfrm rot="5400000">
              <a:off x="6132806" y="2715309"/>
              <a:ext cx="106019" cy="1204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Times New Roman" charset="0"/>
                <a:cs typeface="Times New Roman" charset="0"/>
              </a:endParaRPr>
            </a:p>
          </p:txBody>
        </p:sp>
        <p:sp>
          <p:nvSpPr>
            <p:cNvPr id="160" name="Oval 159">
              <a:extLst>
                <a:ext uri="{FF2B5EF4-FFF2-40B4-BE49-F238E27FC236}">
                  <a16:creationId xmlns="" xmlns:a16="http://schemas.microsoft.com/office/drawing/2014/main" id="{A33C042B-2D72-4EEE-AB24-C3FE136BFCA4}"/>
                </a:ext>
              </a:extLst>
            </p:cNvPr>
            <p:cNvSpPr/>
            <p:nvPr/>
          </p:nvSpPr>
          <p:spPr>
            <a:xfrm>
              <a:off x="7178782" y="3199987"/>
              <a:ext cx="120415" cy="10601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Times New Roman" charset="0"/>
                <a:cs typeface="Times New Roman" charset="0"/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="" xmlns:a16="http://schemas.microsoft.com/office/drawing/2014/main" id="{64634323-012A-4972-B9CD-9FFCDAD2293D}"/>
                </a:ext>
              </a:extLst>
            </p:cNvPr>
            <p:cNvSpPr/>
            <p:nvPr/>
          </p:nvSpPr>
          <p:spPr>
            <a:xfrm>
              <a:off x="7178782" y="3350503"/>
              <a:ext cx="120415" cy="10601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162" name="Straight Connector 161">
              <a:extLst>
                <a:ext uri="{FF2B5EF4-FFF2-40B4-BE49-F238E27FC236}">
                  <a16:creationId xmlns="" xmlns:a16="http://schemas.microsoft.com/office/drawing/2014/main" id="{B93BD76A-FDF4-426C-8E34-55FA112618B7}"/>
                </a:ext>
              </a:extLst>
            </p:cNvPr>
            <p:cNvCxnSpPr/>
            <p:nvPr/>
          </p:nvCxnSpPr>
          <p:spPr>
            <a:xfrm rot="5400000">
              <a:off x="6021201" y="3315905"/>
              <a:ext cx="993928" cy="0"/>
            </a:xfrm>
            <a:prstGeom prst="line">
              <a:avLst/>
            </a:prstGeom>
            <a:ln w="444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Oval 162">
              <a:extLst>
                <a:ext uri="{FF2B5EF4-FFF2-40B4-BE49-F238E27FC236}">
                  <a16:creationId xmlns="" xmlns:a16="http://schemas.microsoft.com/office/drawing/2014/main" id="{17F51F71-14A1-45F5-BBA8-CD033415C45C}"/>
                </a:ext>
              </a:extLst>
            </p:cNvPr>
            <p:cNvSpPr/>
            <p:nvPr/>
          </p:nvSpPr>
          <p:spPr>
            <a:xfrm rot="5400000">
              <a:off x="6468509" y="2715303"/>
              <a:ext cx="106019" cy="1204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164" name="Straight Connector 163">
              <a:extLst>
                <a:ext uri="{FF2B5EF4-FFF2-40B4-BE49-F238E27FC236}">
                  <a16:creationId xmlns="" xmlns:a16="http://schemas.microsoft.com/office/drawing/2014/main" id="{4108FFB2-37A9-4583-8B80-720E673FE651}"/>
                </a:ext>
              </a:extLst>
            </p:cNvPr>
            <p:cNvCxnSpPr/>
            <p:nvPr/>
          </p:nvCxnSpPr>
          <p:spPr>
            <a:xfrm rot="5400000">
              <a:off x="6202179" y="3315897"/>
              <a:ext cx="993928" cy="0"/>
            </a:xfrm>
            <a:prstGeom prst="line">
              <a:avLst/>
            </a:prstGeom>
            <a:ln w="444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Oval 164">
              <a:extLst>
                <a:ext uri="{FF2B5EF4-FFF2-40B4-BE49-F238E27FC236}">
                  <a16:creationId xmlns="" xmlns:a16="http://schemas.microsoft.com/office/drawing/2014/main" id="{CF318CC4-8D4C-4F9A-9055-FA00208C7B98}"/>
                </a:ext>
              </a:extLst>
            </p:cNvPr>
            <p:cNvSpPr/>
            <p:nvPr/>
          </p:nvSpPr>
          <p:spPr>
            <a:xfrm rot="5400000">
              <a:off x="6649487" y="2715295"/>
              <a:ext cx="106019" cy="1204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Times New Roman" charset="0"/>
                <a:cs typeface="Times New Roman" charset="0"/>
              </a:endParaRPr>
            </a:p>
          </p:txBody>
        </p:sp>
        <p:sp>
          <p:nvSpPr>
            <p:cNvPr id="190" name="Oval 189">
              <a:extLst>
                <a:ext uri="{FF2B5EF4-FFF2-40B4-BE49-F238E27FC236}">
                  <a16:creationId xmlns="" xmlns:a16="http://schemas.microsoft.com/office/drawing/2014/main" id="{ECE3B7FC-E953-4249-9A66-A5035E7AB614}"/>
                </a:ext>
              </a:extLst>
            </p:cNvPr>
            <p:cNvSpPr/>
            <p:nvPr/>
          </p:nvSpPr>
          <p:spPr>
            <a:xfrm rot="5400000">
              <a:off x="6995035" y="3797063"/>
              <a:ext cx="106019" cy="1204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Times New Roman" charset="0"/>
                <a:cs typeface="Times New Roman" charset="0"/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="" xmlns:a16="http://schemas.microsoft.com/office/drawing/2014/main" id="{9EDC6417-C8A0-41BB-8BE0-3B9AC03B833D}"/>
                </a:ext>
              </a:extLst>
            </p:cNvPr>
            <p:cNvSpPr/>
            <p:nvPr/>
          </p:nvSpPr>
          <p:spPr>
            <a:xfrm rot="5400000">
              <a:off x="6830785" y="3797063"/>
              <a:ext cx="106019" cy="1204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Times New Roman" charset="0"/>
                <a:cs typeface="Times New Roman" charset="0"/>
              </a:endParaRPr>
            </a:p>
          </p:txBody>
        </p:sp>
        <p:sp>
          <p:nvSpPr>
            <p:cNvPr id="192" name="Oval 191">
              <a:extLst>
                <a:ext uri="{FF2B5EF4-FFF2-40B4-BE49-F238E27FC236}">
                  <a16:creationId xmlns="" xmlns:a16="http://schemas.microsoft.com/office/drawing/2014/main" id="{7B2B0339-ACAF-4E2E-9F7B-601571F57823}"/>
                </a:ext>
              </a:extLst>
            </p:cNvPr>
            <p:cNvSpPr/>
            <p:nvPr/>
          </p:nvSpPr>
          <p:spPr>
            <a:xfrm rot="5400000">
              <a:off x="6301820" y="3794208"/>
              <a:ext cx="106019" cy="1204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Times New Roman" charset="0"/>
                <a:cs typeface="Times New Roman" charset="0"/>
              </a:endParaRPr>
            </a:p>
          </p:txBody>
        </p:sp>
        <p:sp>
          <p:nvSpPr>
            <p:cNvPr id="193" name="Oval 192">
              <a:extLst>
                <a:ext uri="{FF2B5EF4-FFF2-40B4-BE49-F238E27FC236}">
                  <a16:creationId xmlns="" xmlns:a16="http://schemas.microsoft.com/office/drawing/2014/main" id="{B4B63193-A6B3-407C-ABE2-285FEBE8497F}"/>
                </a:ext>
              </a:extLst>
            </p:cNvPr>
            <p:cNvSpPr/>
            <p:nvPr/>
          </p:nvSpPr>
          <p:spPr>
            <a:xfrm rot="5400000">
              <a:off x="6132806" y="3794208"/>
              <a:ext cx="106019" cy="1204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Times New Roman" charset="0"/>
                <a:cs typeface="Times New Roman" charset="0"/>
              </a:endParaRPr>
            </a:p>
          </p:txBody>
        </p:sp>
        <p:sp>
          <p:nvSpPr>
            <p:cNvPr id="194" name="Oval 193">
              <a:extLst>
                <a:ext uri="{FF2B5EF4-FFF2-40B4-BE49-F238E27FC236}">
                  <a16:creationId xmlns="" xmlns:a16="http://schemas.microsoft.com/office/drawing/2014/main" id="{5B5BBF99-EF11-4F74-A627-E80BFD32EACE}"/>
                </a:ext>
              </a:extLst>
            </p:cNvPr>
            <p:cNvSpPr/>
            <p:nvPr/>
          </p:nvSpPr>
          <p:spPr>
            <a:xfrm rot="5400000">
              <a:off x="6468509" y="3794202"/>
              <a:ext cx="106019" cy="1204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Times New Roman" charset="0"/>
                <a:cs typeface="Times New Roman" charset="0"/>
              </a:endParaRPr>
            </a:p>
          </p:txBody>
        </p:sp>
        <p:sp>
          <p:nvSpPr>
            <p:cNvPr id="195" name="Oval 194">
              <a:extLst>
                <a:ext uri="{FF2B5EF4-FFF2-40B4-BE49-F238E27FC236}">
                  <a16:creationId xmlns="" xmlns:a16="http://schemas.microsoft.com/office/drawing/2014/main" id="{6F8F0E2C-C662-4766-9747-34B7F3FC0C11}"/>
                </a:ext>
              </a:extLst>
            </p:cNvPr>
            <p:cNvSpPr/>
            <p:nvPr/>
          </p:nvSpPr>
          <p:spPr>
            <a:xfrm rot="5400000">
              <a:off x="6649487" y="3794194"/>
              <a:ext cx="106019" cy="1204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Times New Roman" charset="0"/>
                <a:cs typeface="Times New Roman" charset="0"/>
              </a:endParaRPr>
            </a:p>
          </p:txBody>
        </p:sp>
        <p:sp>
          <p:nvSpPr>
            <p:cNvPr id="196" name="Oval 195">
              <a:extLst>
                <a:ext uri="{FF2B5EF4-FFF2-40B4-BE49-F238E27FC236}">
                  <a16:creationId xmlns="" xmlns:a16="http://schemas.microsoft.com/office/drawing/2014/main" id="{5B09CB4A-43E8-480C-83E9-E126BB42D6F9}"/>
                </a:ext>
              </a:extLst>
            </p:cNvPr>
            <p:cNvSpPr/>
            <p:nvPr/>
          </p:nvSpPr>
          <p:spPr>
            <a:xfrm>
              <a:off x="5947207" y="2885660"/>
              <a:ext cx="120415" cy="10601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Times New Roman" charset="0"/>
                <a:cs typeface="Times New Roman" charset="0"/>
              </a:endParaRPr>
            </a:p>
          </p:txBody>
        </p:sp>
        <p:sp>
          <p:nvSpPr>
            <p:cNvPr id="197" name="Oval 196">
              <a:extLst>
                <a:ext uri="{FF2B5EF4-FFF2-40B4-BE49-F238E27FC236}">
                  <a16:creationId xmlns="" xmlns:a16="http://schemas.microsoft.com/office/drawing/2014/main" id="{4AB79DB8-3290-4E7B-8152-77A2B2E58CDF}"/>
                </a:ext>
              </a:extLst>
            </p:cNvPr>
            <p:cNvSpPr/>
            <p:nvPr/>
          </p:nvSpPr>
          <p:spPr>
            <a:xfrm>
              <a:off x="5947207" y="3040939"/>
              <a:ext cx="120415" cy="10601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Times New Roman" charset="0"/>
                <a:cs typeface="Times New Roman" charset="0"/>
              </a:endParaRPr>
            </a:p>
          </p:txBody>
        </p:sp>
        <p:sp>
          <p:nvSpPr>
            <p:cNvPr id="198" name="Oval 197">
              <a:extLst>
                <a:ext uri="{FF2B5EF4-FFF2-40B4-BE49-F238E27FC236}">
                  <a16:creationId xmlns="" xmlns:a16="http://schemas.microsoft.com/office/drawing/2014/main" id="{612B9D9B-4FF1-4E8A-96E2-F31CFE9FF2CD}"/>
                </a:ext>
              </a:extLst>
            </p:cNvPr>
            <p:cNvSpPr/>
            <p:nvPr/>
          </p:nvSpPr>
          <p:spPr>
            <a:xfrm>
              <a:off x="5953490" y="3508579"/>
              <a:ext cx="120415" cy="10601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Times New Roman" charset="0"/>
                <a:cs typeface="Times New Roman" charset="0"/>
              </a:endParaRPr>
            </a:p>
          </p:txBody>
        </p:sp>
        <p:sp>
          <p:nvSpPr>
            <p:cNvPr id="199" name="Oval 198">
              <a:extLst>
                <a:ext uri="{FF2B5EF4-FFF2-40B4-BE49-F238E27FC236}">
                  <a16:creationId xmlns="" xmlns:a16="http://schemas.microsoft.com/office/drawing/2014/main" id="{FEE3A0DE-BDE2-42A5-B94D-86906499F9E7}"/>
                </a:ext>
              </a:extLst>
            </p:cNvPr>
            <p:cNvSpPr/>
            <p:nvPr/>
          </p:nvSpPr>
          <p:spPr>
            <a:xfrm>
              <a:off x="5953490" y="3663858"/>
              <a:ext cx="120415" cy="10601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Times New Roman" charset="0"/>
                <a:cs typeface="Times New Roman" charset="0"/>
              </a:endParaRPr>
            </a:p>
          </p:txBody>
        </p:sp>
        <p:sp>
          <p:nvSpPr>
            <p:cNvPr id="200" name="Oval 199">
              <a:extLst>
                <a:ext uri="{FF2B5EF4-FFF2-40B4-BE49-F238E27FC236}">
                  <a16:creationId xmlns="" xmlns:a16="http://schemas.microsoft.com/office/drawing/2014/main" id="{0E5B2345-107D-44E9-B049-D07995D2E8AB}"/>
                </a:ext>
              </a:extLst>
            </p:cNvPr>
            <p:cNvSpPr/>
            <p:nvPr/>
          </p:nvSpPr>
          <p:spPr>
            <a:xfrm>
              <a:off x="5951962" y="3199987"/>
              <a:ext cx="120415" cy="10601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Times New Roman" charset="0"/>
                <a:cs typeface="Times New Roman" charset="0"/>
              </a:endParaRPr>
            </a:p>
          </p:txBody>
        </p:sp>
        <p:sp>
          <p:nvSpPr>
            <p:cNvPr id="201" name="Oval 200">
              <a:extLst>
                <a:ext uri="{FF2B5EF4-FFF2-40B4-BE49-F238E27FC236}">
                  <a16:creationId xmlns="" xmlns:a16="http://schemas.microsoft.com/office/drawing/2014/main" id="{964956D6-2F99-4993-88C2-488CF60A7579}"/>
                </a:ext>
              </a:extLst>
            </p:cNvPr>
            <p:cNvSpPr/>
            <p:nvPr/>
          </p:nvSpPr>
          <p:spPr>
            <a:xfrm>
              <a:off x="5951962" y="3350503"/>
              <a:ext cx="120415" cy="10601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419617" y="3142717"/>
            <a:ext cx="181395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smtClean="0"/>
              <a:t>Crossbar</a:t>
            </a:r>
            <a:endParaRPr lang="en-US" sz="3600" dirty="0"/>
          </a:p>
        </p:txBody>
      </p:sp>
      <p:sp>
        <p:nvSpPr>
          <p:cNvPr id="208" name="TextBox 207"/>
          <p:cNvSpPr txBox="1"/>
          <p:nvPr/>
        </p:nvSpPr>
        <p:spPr>
          <a:xfrm>
            <a:off x="4094747" y="5542831"/>
            <a:ext cx="344677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Connection Node</a:t>
            </a:r>
            <a:endParaRPr lang="en-US" sz="36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636569" y="4790363"/>
            <a:ext cx="20354" cy="81009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" name="Picture 208">
            <a:extLst>
              <a:ext uri="{FF2B5EF4-FFF2-40B4-BE49-F238E27FC236}">
                <a16:creationId xmlns="" xmlns:a16="http://schemas.microsoft.com/office/drawing/2014/main" id="{24CC98F3-9723-4EF2-9DBD-6EC661FF6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540" y="2515239"/>
            <a:ext cx="4169514" cy="1307763"/>
          </a:xfrm>
          <a:prstGeom prst="rect">
            <a:avLst/>
          </a:prstGeom>
        </p:spPr>
      </p:pic>
      <p:sp>
        <p:nvSpPr>
          <p:cNvPr id="210" name="TextBox 209"/>
          <p:cNvSpPr txBox="1"/>
          <p:nvPr/>
        </p:nvSpPr>
        <p:spPr>
          <a:xfrm>
            <a:off x="4346401" y="3759170"/>
            <a:ext cx="2329484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Connection</a:t>
            </a:r>
          </a:p>
          <a:p>
            <a:pPr algn="ctr"/>
            <a:r>
              <a:rPr lang="en-US" sz="3600" dirty="0" smtClean="0"/>
              <a:t>Node</a:t>
            </a:r>
            <a:endParaRPr lang="en-US" sz="3600" dirty="0"/>
          </a:p>
        </p:txBody>
      </p:sp>
      <p:cxnSp>
        <p:nvCxnSpPr>
          <p:cNvPr id="211" name="Straight Arrow Connector 210"/>
          <p:cNvCxnSpPr/>
          <p:nvPr/>
        </p:nvCxnSpPr>
        <p:spPr>
          <a:xfrm flipV="1">
            <a:off x="6525537" y="3617659"/>
            <a:ext cx="660976" cy="26024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899740" y="4555898"/>
            <a:ext cx="9396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Logic</a:t>
            </a:r>
          </a:p>
          <a:p>
            <a:pPr algn="ctr"/>
            <a:r>
              <a:rPr lang="en-US" sz="2400" b="1" dirty="0" smtClean="0"/>
              <a:t>Mode</a:t>
            </a:r>
            <a:endParaRPr lang="en-US" sz="2400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763402" y="5747264"/>
            <a:ext cx="11764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Routing</a:t>
            </a:r>
          </a:p>
          <a:p>
            <a:pPr algn="ctr"/>
            <a:r>
              <a:rPr lang="en-US" sz="2400" b="1" dirty="0" smtClean="0"/>
              <a:t>Mode</a:t>
            </a:r>
            <a:endParaRPr lang="en-US" sz="2400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2191076" y="5757865"/>
            <a:ext cx="1280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Memory</a:t>
            </a:r>
          </a:p>
          <a:p>
            <a:pPr algn="ctr"/>
            <a:r>
              <a:rPr lang="en-US" sz="2400" b="1" dirty="0" smtClean="0"/>
              <a:t>Mode</a:t>
            </a:r>
            <a:endParaRPr lang="en-US" sz="2400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19285" y="4550371"/>
            <a:ext cx="10363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Search</a:t>
            </a:r>
          </a:p>
          <a:p>
            <a:pPr algn="ctr"/>
            <a:r>
              <a:rPr lang="en-US" sz="2400" b="1" dirty="0" smtClean="0"/>
              <a:t>Mode</a:t>
            </a:r>
            <a:endParaRPr lang="en-US" sz="2400" b="1" dirty="0"/>
          </a:p>
        </p:txBody>
      </p:sp>
      <p:cxnSp>
        <p:nvCxnSpPr>
          <p:cNvPr id="70" name="Straight Arrow Connector 69"/>
          <p:cNvCxnSpPr/>
          <p:nvPr/>
        </p:nvCxnSpPr>
        <p:spPr>
          <a:xfrm flipH="1">
            <a:off x="844090" y="3759170"/>
            <a:ext cx="1095789" cy="932858"/>
          </a:xfrm>
          <a:prstGeom prst="straightConnector1">
            <a:avLst/>
          </a:prstGeom>
          <a:ln w="50800">
            <a:solidFill>
              <a:schemeClr val="accent1">
                <a:lumMod val="40000"/>
                <a:lumOff val="6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endCxn id="62" idx="0"/>
          </p:cNvCxnSpPr>
          <p:nvPr/>
        </p:nvCxnSpPr>
        <p:spPr>
          <a:xfrm flipH="1">
            <a:off x="1351641" y="3756604"/>
            <a:ext cx="585786" cy="1990660"/>
          </a:xfrm>
          <a:prstGeom prst="straightConnector1">
            <a:avLst/>
          </a:prstGeom>
          <a:ln w="50800">
            <a:solidFill>
              <a:schemeClr val="accent1">
                <a:lumMod val="40000"/>
                <a:lumOff val="6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endCxn id="63" idx="0"/>
          </p:cNvCxnSpPr>
          <p:nvPr/>
        </p:nvCxnSpPr>
        <p:spPr>
          <a:xfrm>
            <a:off x="1935028" y="3767205"/>
            <a:ext cx="896416" cy="1990660"/>
          </a:xfrm>
          <a:prstGeom prst="straightConnector1">
            <a:avLst/>
          </a:prstGeom>
          <a:ln w="50800">
            <a:solidFill>
              <a:schemeClr val="accent1">
                <a:lumMod val="40000"/>
                <a:lumOff val="6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1943833" y="3763188"/>
            <a:ext cx="1181022" cy="896966"/>
          </a:xfrm>
          <a:prstGeom prst="straightConnector1">
            <a:avLst/>
          </a:prstGeom>
          <a:ln w="50800">
            <a:solidFill>
              <a:schemeClr val="accent1">
                <a:lumMod val="40000"/>
                <a:lumOff val="6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705902" y="3897950"/>
            <a:ext cx="27361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Reconfigurable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32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 animBg="1"/>
      <p:bldP spid="2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14673</TotalTime>
  <Words>1746</Words>
  <Application>Microsoft Macintosh PowerPoint</Application>
  <PresentationFormat>On-screen Show (4:3)</PresentationFormat>
  <Paragraphs>634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Mangal</vt:lpstr>
      <vt:lpstr>Times New Roman</vt:lpstr>
      <vt:lpstr>Wingdings</vt:lpstr>
      <vt:lpstr>Office Theme</vt:lpstr>
      <vt:lpstr>Liquid Silicon: A Data-Centric Reconfigurable Architecture Enabled by RRAM Technology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Reconfigurable In-Memory Computing with Resistive Memory Crossbar </dc:title>
  <dc:creator>Yue Zha</dc:creator>
  <cp:lastModifiedBy>Yue Zha</cp:lastModifiedBy>
  <cp:revision>887</cp:revision>
  <dcterms:created xsi:type="dcterms:W3CDTF">2016-09-25T21:26:25Z</dcterms:created>
  <dcterms:modified xsi:type="dcterms:W3CDTF">2018-02-26T19:35:26Z</dcterms:modified>
</cp:coreProperties>
</file>