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900899999999999"/>
          <c:y val="8.1876599999999994E-2"/>
          <c:w val="0.88599099999999997"/>
          <c:h val="0.830895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KU060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7.0370369999999998</c:v>
                </c:pt>
                <c:pt idx="1">
                  <c:v>1.901235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8-4A30-B473-5EB97F665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KU060</c:v>
                </c:pt>
              </c:strCache>
            </c:strRef>
          </c:tx>
          <c:spPr>
            <a:solidFill>
              <a:srgbClr val="61D83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1.8351649999999999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E8-4A30-B473-5EB97F665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8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3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300" b="0" i="0" u="none" strike="noStrike">
                    <a:solidFill>
                      <a:srgbClr val="000000"/>
                    </a:solidFill>
                    <a:latin typeface="Helvetica Neue"/>
                  </a:rPr>
                  <a:t>Frames per Second</a:t>
                </a:r>
              </a:p>
            </c:rich>
          </c:tx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20559"/>
          <c:y val="0"/>
          <c:w val="0.87944100000000003"/>
          <c:h val="9.7692200000000007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2286"/>
          <c:y val="7.0871699999999996E-2"/>
          <c:w val="0.87214000000000003"/>
          <c:h val="0.851944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KU060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11.132752</c:v>
                </c:pt>
                <c:pt idx="2">
                  <c:v>21.152246000000002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7-45BF-B67F-4E77248CB8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ADM-7V3</c:v>
                </c:pt>
              </c:strCache>
            </c:strRef>
          </c:tx>
          <c:spPr>
            <a:solidFill>
              <a:srgbClr val="61D83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10.242077</c:v>
                </c:pt>
                <c:pt idx="2">
                  <c:v>18.825524000000001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7-45BF-B67F-4E77248CB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30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3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300" b="0" i="0" u="none" strike="noStrike">
                    <a:solidFill>
                      <a:srgbClr val="000000"/>
                    </a:solidFill>
                    <a:latin typeface="Helvetica Neue"/>
                  </a:rPr>
                  <a:t>Frames per Second</a:t>
                </a:r>
              </a:p>
            </c:rich>
          </c:tx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5"/>
        <c:minorUnit val="2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3422999999999999"/>
          <c:y val="0"/>
          <c:w val="0.86577000000000004"/>
          <c:h val="8.79217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565"/>
          <c:y val="7.4168399999999995E-2"/>
          <c:w val="0.87934999999999997"/>
          <c:h val="0.845639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KU060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C-472A-9833-F77421F04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ADM-7V3</c:v>
                </c:pt>
              </c:strCache>
            </c:strRef>
          </c:tx>
          <c:spPr>
            <a:solidFill>
              <a:srgbClr val="61D83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19.084112000000001</c:v>
                </c:pt>
                <c:pt idx="2">
                  <c:v>33.549064999999999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C-472A-9833-F77421F04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000" b="0" i="0" u="none" strike="noStrike">
                    <a:solidFill>
                      <a:srgbClr val="000000"/>
                    </a:solidFill>
                    <a:latin typeface="Helvetica Neue"/>
                  </a:rPr>
                  <a:t>Frames per Second</a:t>
                </a:r>
              </a:p>
            </c:rich>
          </c:tx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27114"/>
          <c:y val="0"/>
          <c:w val="0.87288600000000005"/>
          <c:h val="9.08486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5338"/>
          <c:y val="5.0699000000000001E-2"/>
          <c:w val="0.83966200000000002"/>
          <c:h val="0.867392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KU060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ESE</c:v>
                </c:pt>
                <c:pt idx="1">
                  <c:v>C-LSTM FFT8</c:v>
                </c:pt>
                <c:pt idx="2">
                  <c:v>C-LSTM FFT16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3.0000000000000001E-3</c:v>
                </c:pt>
                <c:pt idx="1">
                  <c:v>3.2000000000000002E-3</c:v>
                </c:pt>
                <c:pt idx="2">
                  <c:v>1.23E-2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7-4840-9600-F36FD6234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.4999999999999999E-2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400" b="0" i="0" u="none" strike="noStrike">
                    <a:solidFill>
                      <a:srgbClr val="000000"/>
                    </a:solidFill>
                    <a:latin typeface="Helvetica Neue"/>
                  </a:rPr>
                  <a:t>PER Degradation</a:t>
                </a:r>
              </a:p>
            </c:rich>
          </c:tx>
          <c:overlay val="1"/>
        </c:title>
        <c:numFmt formatCode="#,##0.0%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5.0000000000000001E-3"/>
        <c:minorUnit val="2.5000000000000001E-3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arrow" descr="arro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" y="975359"/>
            <a:ext cx="12679681" cy="48768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216746" y="1445169"/>
            <a:ext cx="12571308" cy="8300445"/>
          </a:xfrm>
          <a:prstGeom prst="rect">
            <a:avLst/>
          </a:prstGeom>
        </p:spPr>
        <p:txBody>
          <a:bodyPr lIns="65474" tIns="65474" rIns="65474" bIns="65474" anchor="t"/>
          <a:lstStyle>
            <a:lvl1pPr marL="387803" indent="-387803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Char char=""/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  <a:lvl2pPr marL="762000" indent="-361950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100000"/>
              <a:buChar char="▪"/>
              <a:defRPr sz="3800" b="1">
                <a:latin typeface="Calibri"/>
                <a:ea typeface="Calibri"/>
                <a:cs typeface="Calibri"/>
                <a:sym typeface="Calibri"/>
              </a:defRPr>
            </a:lvl2pPr>
            <a:lvl3pPr marL="1137803" indent="-394853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120000"/>
              <a:defRPr sz="3800" b="1">
                <a:latin typeface="Calibri"/>
                <a:ea typeface="Calibri"/>
                <a:cs typeface="Calibri"/>
                <a:sym typeface="Calibri"/>
              </a:defRPr>
            </a:lvl3pPr>
            <a:lvl4pPr marL="1805938" indent="-434338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40000"/>
              <a:buChar char=""/>
              <a:defRPr sz="3800" b="1">
                <a:latin typeface="Calibri"/>
                <a:ea typeface="Calibri"/>
                <a:cs typeface="Calibri"/>
                <a:sym typeface="Calibri"/>
              </a:defRPr>
            </a:lvl4pPr>
            <a:lvl5pPr marL="2371725" indent="-542925" defTabSz="1300480">
              <a:lnSpc>
                <a:spcPct val="125000"/>
              </a:lnSpc>
              <a:spcBef>
                <a:spcPts val="1400"/>
              </a:spcBef>
              <a:buClr>
                <a:srgbClr val="660066"/>
              </a:buClr>
              <a:buSzPct val="100000"/>
              <a:defRPr sz="38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343182" y="330973"/>
            <a:ext cx="11704321" cy="1204316"/>
          </a:xfrm>
          <a:prstGeom prst="rect">
            <a:avLst/>
          </a:prstGeom>
        </p:spPr>
        <p:txBody>
          <a:bodyPr lIns="65474" tIns="65474" rIns="65474" bIns="65474"/>
          <a:lstStyle>
            <a:lvl1pPr algn="l" defTabSz="1300480">
              <a:lnSpc>
                <a:spcPct val="90000"/>
              </a:lnSpc>
              <a:defRPr sz="4800" b="1" i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36514" y="9090126"/>
            <a:ext cx="3034454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rrow" descr="arro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3" y="975359"/>
            <a:ext cx="12679681" cy="487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1741" y="8965634"/>
            <a:ext cx="1205655" cy="70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435" y="322862"/>
            <a:ext cx="5337388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361244" y="1654898"/>
            <a:ext cx="12028466" cy="3318574"/>
          </a:xfrm>
          <a:prstGeom prst="rect">
            <a:avLst/>
          </a:prstGeom>
        </p:spPr>
        <p:txBody>
          <a:bodyPr lIns="65474" tIns="65474" rIns="65474" bIns="65474"/>
          <a:lstStyle>
            <a:lvl1pPr defTabSz="1300480">
              <a:lnSpc>
                <a:spcPct val="90000"/>
              </a:lnSpc>
              <a:defRPr sz="5600" b="1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15253" y="4973470"/>
            <a:ext cx="9103360" cy="4715158"/>
          </a:xfrm>
          <a:prstGeom prst="rect">
            <a:avLst/>
          </a:prstGeom>
        </p:spPr>
        <p:txBody>
          <a:bodyPr lIns="65474" tIns="65474" rIns="65474" bIns="65474" anchor="t"/>
          <a:lstStyle>
            <a:lvl1pPr marL="0" indent="0" algn="ctr" defTabSz="1300480">
              <a:lnSpc>
                <a:spcPct val="95000"/>
              </a:lnSpc>
              <a:spcBef>
                <a:spcPts val="900"/>
              </a:spcBef>
              <a:buSzTx/>
              <a:buNone/>
              <a:defRPr sz="3000" b="1">
                <a:latin typeface="Calibri"/>
                <a:ea typeface="Calibri"/>
                <a:cs typeface="Calibri"/>
                <a:sym typeface="Calibri"/>
              </a:defRPr>
            </a:lvl1pPr>
            <a:lvl2pPr marL="685800" indent="-285750" algn="ctr" defTabSz="1300480">
              <a:lnSpc>
                <a:spcPct val="95000"/>
              </a:lnSpc>
              <a:spcBef>
                <a:spcPts val="900"/>
              </a:spcBef>
              <a:buSzPct val="100000"/>
              <a:buChar char="▪"/>
              <a:defRPr sz="3000" b="1">
                <a:latin typeface="Calibri"/>
                <a:ea typeface="Calibri"/>
                <a:cs typeface="Calibri"/>
                <a:sym typeface="Calibri"/>
              </a:defRPr>
            </a:lvl2pPr>
            <a:lvl3pPr marL="1054677" indent="-311727" algn="ctr" defTabSz="1300480">
              <a:lnSpc>
                <a:spcPct val="95000"/>
              </a:lnSpc>
              <a:spcBef>
                <a:spcPts val="900"/>
              </a:spcBef>
              <a:buSzPct val="120000"/>
              <a:defRPr sz="3000" b="1">
                <a:latin typeface="Calibri"/>
                <a:ea typeface="Calibri"/>
                <a:cs typeface="Calibri"/>
                <a:sym typeface="Calibri"/>
              </a:defRPr>
            </a:lvl3pPr>
            <a:lvl4pPr marL="1714500" indent="-342900" algn="ctr" defTabSz="1300480">
              <a:lnSpc>
                <a:spcPct val="95000"/>
              </a:lnSpc>
              <a:spcBef>
                <a:spcPts val="900"/>
              </a:spcBef>
              <a:buSzPct val="40000"/>
              <a:buChar char="u"/>
              <a:defRPr sz="3000" b="1">
                <a:latin typeface="Calibri"/>
                <a:ea typeface="Calibri"/>
                <a:cs typeface="Calibri"/>
                <a:sym typeface="Calibri"/>
              </a:defRPr>
            </a:lvl4pPr>
            <a:lvl5pPr marL="2257425" indent="-428625" algn="ctr" defTabSz="1300480">
              <a:lnSpc>
                <a:spcPct val="95000"/>
              </a:lnSpc>
              <a:spcBef>
                <a:spcPts val="900"/>
              </a:spcBef>
              <a:buSzPct val="100000"/>
              <a:defRPr sz="30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-LSTM: Enabling Efficient LSTM using Structured Compression Techniques on FPGAs"/>
          <p:cNvSpPr txBox="1">
            <a:spLocks noGrp="1"/>
          </p:cNvSpPr>
          <p:nvPr>
            <p:ph type="title"/>
          </p:nvPr>
        </p:nvSpPr>
        <p:spPr>
          <a:xfrm>
            <a:off x="162559" y="1483655"/>
            <a:ext cx="12679682" cy="31694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200">
                <a:solidFill>
                  <a:srgbClr val="333399"/>
                </a:solidFill>
              </a:defRPr>
            </a:lvl1pPr>
          </a:lstStyle>
          <a:p>
            <a:r>
              <a:t>C-LSTM: Enabling Efficient LSTM using Structured Compression Techniques on FPGAs</a:t>
            </a:r>
          </a:p>
        </p:txBody>
      </p:sp>
      <p:sp>
        <p:nvSpPr>
          <p:cNvPr id="142" name="Shuo Wang1, Zhe Li2, Caiwen Ding2, Bo Yuan3, Qinru Qiu2, Yanzhi Wang2, and Yun Liang1…"/>
          <p:cNvSpPr txBox="1">
            <a:spLocks noGrp="1"/>
          </p:cNvSpPr>
          <p:nvPr>
            <p:ph type="body" sz="half" idx="1"/>
          </p:nvPr>
        </p:nvSpPr>
        <p:spPr>
          <a:xfrm>
            <a:off x="1032942" y="4500491"/>
            <a:ext cx="11155663" cy="3597181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2800" b="0"/>
            </a:pPr>
            <a:r>
              <a:rPr b="1"/>
              <a:t>Shuo Wang</a:t>
            </a:r>
            <a:r>
              <a:rPr b="1" baseline="31999"/>
              <a:t>1</a:t>
            </a:r>
            <a:r>
              <a:t>, </a:t>
            </a:r>
            <a:r>
              <a:rPr>
                <a:solidFill>
                  <a:srgbClr val="636363"/>
                </a:solidFill>
              </a:rPr>
              <a:t>Zhe Li</a:t>
            </a:r>
            <a:r>
              <a:rPr baseline="31999">
                <a:solidFill>
                  <a:srgbClr val="636363"/>
                </a:solidFill>
              </a:rPr>
              <a:t>2</a:t>
            </a:r>
            <a:r>
              <a:rPr>
                <a:solidFill>
                  <a:srgbClr val="636363"/>
                </a:solidFill>
              </a:rPr>
              <a:t>, Caiwen Ding</a:t>
            </a:r>
            <a:r>
              <a:rPr baseline="31999">
                <a:solidFill>
                  <a:srgbClr val="636363"/>
                </a:solidFill>
              </a:rPr>
              <a:t>2</a:t>
            </a:r>
            <a:r>
              <a:rPr>
                <a:solidFill>
                  <a:srgbClr val="636363"/>
                </a:solidFill>
              </a:rPr>
              <a:t>, Bo Yuan</a:t>
            </a:r>
            <a:r>
              <a:rPr baseline="31999">
                <a:solidFill>
                  <a:srgbClr val="636363"/>
                </a:solidFill>
              </a:rPr>
              <a:t>3</a:t>
            </a:r>
            <a:r>
              <a:rPr>
                <a:solidFill>
                  <a:srgbClr val="636363"/>
                </a:solidFill>
              </a:rPr>
              <a:t>, Qinru Qiu</a:t>
            </a:r>
            <a:r>
              <a:rPr baseline="31999">
                <a:solidFill>
                  <a:srgbClr val="636363"/>
                </a:solidFill>
              </a:rPr>
              <a:t>2</a:t>
            </a:r>
            <a:r>
              <a:rPr>
                <a:solidFill>
                  <a:srgbClr val="636363"/>
                </a:solidFill>
              </a:rPr>
              <a:t>, Yanzhi Wang</a:t>
            </a:r>
            <a:r>
              <a:rPr baseline="31999">
                <a:solidFill>
                  <a:srgbClr val="636363"/>
                </a:solidFill>
              </a:rPr>
              <a:t>2</a:t>
            </a:r>
            <a:r>
              <a:rPr>
                <a:solidFill>
                  <a:srgbClr val="636363"/>
                </a:solidFill>
              </a:rPr>
              <a:t>, and Yun Liang</a:t>
            </a:r>
            <a:r>
              <a:rPr baseline="31999">
                <a:solidFill>
                  <a:srgbClr val="636363"/>
                </a:solidFill>
              </a:rPr>
              <a:t>1</a:t>
            </a:r>
          </a:p>
          <a:p>
            <a:pPr>
              <a:lnSpc>
                <a:spcPct val="100000"/>
              </a:lnSpc>
              <a:defRPr sz="2800" b="0"/>
            </a:pPr>
            <a:endParaRPr baseline="31999"/>
          </a:p>
          <a:p>
            <a:pPr>
              <a:lnSpc>
                <a:spcPct val="100000"/>
              </a:lnSpc>
              <a:defRPr sz="2800" b="0"/>
            </a:pPr>
            <a:r>
              <a:rPr baseline="31999"/>
              <a:t>1</a:t>
            </a:r>
            <a:r>
              <a:t>CECA, Peking University, China</a:t>
            </a:r>
          </a:p>
          <a:p>
            <a:pPr>
              <a:lnSpc>
                <a:spcPct val="100000"/>
              </a:lnSpc>
              <a:defRPr sz="2800" b="0" baseline="31999"/>
            </a:pPr>
            <a:r>
              <a:t>2</a:t>
            </a:r>
            <a:r>
              <a:rPr baseline="0"/>
              <a:t>Syracuse University, USA</a:t>
            </a:r>
          </a:p>
          <a:p>
            <a:pPr>
              <a:lnSpc>
                <a:spcPct val="100000"/>
              </a:lnSpc>
              <a:defRPr sz="2800" b="0" baseline="31999"/>
            </a:pPr>
            <a:r>
              <a:t>3</a:t>
            </a:r>
            <a:r>
              <a:rPr baseline="0"/>
              <a:t>City University of New York, USA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"/>
          <p:cNvGrpSpPr/>
          <p:nvPr/>
        </p:nvGrpSpPr>
        <p:grpSpPr>
          <a:xfrm>
            <a:off x="260733" y="5550170"/>
            <a:ext cx="5708542" cy="3730393"/>
            <a:chOff x="0" y="0"/>
            <a:chExt cx="5708540" cy="3730391"/>
          </a:xfrm>
        </p:grpSpPr>
        <p:pic>
          <p:nvPicPr>
            <p:cNvPr id="382" name="Screen Shot 2018-02-24 at 3.20.30 PM.png" descr="Screen Shot 2018-02-24 at 3.20.30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86193"/>
              <a:ext cx="5708541" cy="3244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3" name="6 x 9  Original Matrix"/>
            <p:cNvSpPr txBox="1"/>
            <p:nvPr/>
          </p:nvSpPr>
          <p:spPr>
            <a:xfrm>
              <a:off x="1406587" y="-1"/>
              <a:ext cx="289536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 x 9  Original Matrix</a:t>
              </a:r>
            </a:p>
          </p:txBody>
        </p:sp>
      </p:grpSp>
      <p:grpSp>
        <p:nvGrpSpPr>
          <p:cNvPr id="392" name="Group"/>
          <p:cNvGrpSpPr/>
          <p:nvPr/>
        </p:nvGrpSpPr>
        <p:grpSpPr>
          <a:xfrm>
            <a:off x="7559324" y="6985210"/>
            <a:ext cx="5401490" cy="1283715"/>
            <a:chOff x="0" y="0"/>
            <a:chExt cx="5401488" cy="1283713"/>
          </a:xfrm>
        </p:grpSpPr>
        <p:grpSp>
          <p:nvGrpSpPr>
            <p:cNvPr id="388" name="Group"/>
            <p:cNvGrpSpPr/>
            <p:nvPr/>
          </p:nvGrpSpPr>
          <p:grpSpPr>
            <a:xfrm>
              <a:off x="193909" y="0"/>
              <a:ext cx="5013670" cy="1283714"/>
              <a:chOff x="0" y="0"/>
              <a:chExt cx="5013669" cy="1283713"/>
            </a:xfrm>
          </p:grpSpPr>
          <p:sp>
            <p:nvSpPr>
              <p:cNvPr id="385" name="Line"/>
              <p:cNvSpPr/>
              <p:nvPr/>
            </p:nvSpPr>
            <p:spPr>
              <a:xfrm flipV="1">
                <a:off x="1577535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6" name="Line"/>
              <p:cNvSpPr/>
              <p:nvPr/>
            </p:nvSpPr>
            <p:spPr>
              <a:xfrm flipV="1">
                <a:off x="3328440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7" name="Line"/>
              <p:cNvSpPr/>
              <p:nvPr/>
            </p:nvSpPr>
            <p:spPr>
              <a:xfrm flipH="1" flipV="1">
                <a:off x="0" y="643889"/>
                <a:ext cx="501367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391" name="Group"/>
            <p:cNvGrpSpPr/>
            <p:nvPr/>
          </p:nvGrpSpPr>
          <p:grpSpPr>
            <a:xfrm>
              <a:off x="0" y="38100"/>
              <a:ext cx="5401489" cy="1122052"/>
              <a:chOff x="0" y="0"/>
              <a:chExt cx="5401488" cy="1122051"/>
            </a:xfrm>
          </p:grpSpPr>
          <p:pic>
            <p:nvPicPr>
              <p:cNvPr id="389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13230" cy="11009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flipH="1">
                <a:off x="5188259" y="21131"/>
                <a:ext cx="213230" cy="11009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98" name="Group"/>
          <p:cNvGrpSpPr/>
          <p:nvPr/>
        </p:nvGrpSpPr>
        <p:grpSpPr>
          <a:xfrm>
            <a:off x="543334" y="7639008"/>
            <a:ext cx="8770021" cy="430991"/>
            <a:chOff x="0" y="0"/>
            <a:chExt cx="8770020" cy="430989"/>
          </a:xfrm>
        </p:grpSpPr>
        <p:grpSp>
          <p:nvGrpSpPr>
            <p:cNvPr id="396" name="Group"/>
            <p:cNvGrpSpPr/>
            <p:nvPr/>
          </p:nvGrpSpPr>
          <p:grpSpPr>
            <a:xfrm>
              <a:off x="7108299" y="0"/>
              <a:ext cx="1661722" cy="401252"/>
              <a:chOff x="0" y="0"/>
              <a:chExt cx="1661721" cy="401251"/>
            </a:xfrm>
          </p:grpSpPr>
          <p:sp>
            <p:nvSpPr>
              <p:cNvPr id="393" name="w30"/>
              <p:cNvSpPr txBox="1"/>
              <p:nvPr/>
            </p:nvSpPr>
            <p:spPr>
              <a:xfrm>
                <a:off x="0" y="0"/>
                <a:ext cx="5580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7A028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30</a:t>
                </a:r>
              </a:p>
            </p:txBody>
          </p:sp>
          <p:sp>
            <p:nvSpPr>
              <p:cNvPr id="394" name="w31"/>
              <p:cNvSpPr txBox="1"/>
              <p:nvPr/>
            </p:nvSpPr>
            <p:spPr>
              <a:xfrm>
                <a:off x="554109" y="0"/>
                <a:ext cx="52225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D4FB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31</a:t>
                </a:r>
              </a:p>
            </p:txBody>
          </p:sp>
          <p:sp>
            <p:nvSpPr>
              <p:cNvPr id="395" name="w32"/>
              <p:cNvSpPr txBox="1"/>
              <p:nvPr/>
            </p:nvSpPr>
            <p:spPr>
              <a:xfrm>
                <a:off x="1116315" y="20251"/>
                <a:ext cx="54540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D6D5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32</a:t>
                </a:r>
              </a:p>
            </p:txBody>
          </p:sp>
        </p:grpSp>
        <p:sp>
          <p:nvSpPr>
            <p:cNvPr id="397" name="Rounded Rectangle"/>
            <p:cNvSpPr/>
            <p:nvPr/>
          </p:nvSpPr>
          <p:spPr>
            <a:xfrm>
              <a:off x="0" y="75389"/>
              <a:ext cx="1636322" cy="355601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04" name="Group"/>
          <p:cNvGrpSpPr/>
          <p:nvPr/>
        </p:nvGrpSpPr>
        <p:grpSpPr>
          <a:xfrm>
            <a:off x="2332491" y="7633944"/>
            <a:ext cx="8722556" cy="436055"/>
            <a:chOff x="0" y="0"/>
            <a:chExt cx="8722554" cy="436054"/>
          </a:xfrm>
        </p:grpSpPr>
        <p:grpSp>
          <p:nvGrpSpPr>
            <p:cNvPr id="402" name="Group"/>
            <p:cNvGrpSpPr/>
            <p:nvPr/>
          </p:nvGrpSpPr>
          <p:grpSpPr>
            <a:xfrm>
              <a:off x="7056401" y="0"/>
              <a:ext cx="1666154" cy="417759"/>
              <a:chOff x="0" y="0"/>
              <a:chExt cx="1666153" cy="417758"/>
            </a:xfrm>
          </p:grpSpPr>
          <p:sp>
            <p:nvSpPr>
              <p:cNvPr id="399" name="w33"/>
              <p:cNvSpPr txBox="1"/>
              <p:nvPr/>
            </p:nvSpPr>
            <p:spPr>
              <a:xfrm>
                <a:off x="0" y="0"/>
                <a:ext cx="54507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D5D3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  <p:sp>
            <p:nvSpPr>
              <p:cNvPr id="400" name="w34"/>
              <p:cNvSpPr txBox="1"/>
              <p:nvPr/>
            </p:nvSpPr>
            <p:spPr>
              <a:xfrm>
                <a:off x="547880" y="24058"/>
                <a:ext cx="54929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444444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34</a:t>
                </a:r>
              </a:p>
            </p:txBody>
          </p:sp>
          <p:sp>
            <p:nvSpPr>
              <p:cNvPr id="401" name="w35"/>
              <p:cNvSpPr txBox="1"/>
              <p:nvPr/>
            </p:nvSpPr>
            <p:spPr>
              <a:xfrm>
                <a:off x="1125378" y="36758"/>
                <a:ext cx="5407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1F497D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35</a:t>
                </a:r>
              </a:p>
            </p:txBody>
          </p:sp>
        </p:grpSp>
        <p:sp>
          <p:nvSpPr>
            <p:cNvPr id="403" name="Rounded Rectangle"/>
            <p:cNvSpPr/>
            <p:nvPr/>
          </p:nvSpPr>
          <p:spPr>
            <a:xfrm>
              <a:off x="0" y="80454"/>
              <a:ext cx="1636322" cy="355601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05" name="Structured Matrix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Structured Matrix</a:t>
            </a: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07" name="Circulant Matrix"/>
          <p:cNvSpPr txBox="1"/>
          <p:nvPr/>
        </p:nvSpPr>
        <p:spPr>
          <a:xfrm>
            <a:off x="395608" y="1465224"/>
            <a:ext cx="3282409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Circulant Matrix</a:t>
            </a:r>
          </a:p>
        </p:txBody>
      </p:sp>
      <p:grpSp>
        <p:nvGrpSpPr>
          <p:cNvPr id="410" name="Group"/>
          <p:cNvGrpSpPr/>
          <p:nvPr/>
        </p:nvGrpSpPr>
        <p:grpSpPr>
          <a:xfrm>
            <a:off x="5074655" y="2447861"/>
            <a:ext cx="3454577" cy="2387601"/>
            <a:chOff x="0" y="0"/>
            <a:chExt cx="3454575" cy="2387600"/>
          </a:xfrm>
        </p:grpSpPr>
        <p:pic>
          <p:nvPicPr>
            <p:cNvPr id="408" name="Screen Shot 2018-02-24 at 12.59.29 PM.png" descr="Screen Shot 2018-02-24 at 12.59.2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8381" cy="238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9" name="Screen Shot 2018-02-24 at 12.59.29 PM.png" descr="Screen Shot 2018-02-24 at 12.59.2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2986194" y="0"/>
              <a:ext cx="468382" cy="238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5" name="Group"/>
          <p:cNvGrpSpPr/>
          <p:nvPr/>
        </p:nvGrpSpPr>
        <p:grpSpPr>
          <a:xfrm>
            <a:off x="5440708" y="2516435"/>
            <a:ext cx="2753122" cy="458425"/>
            <a:chOff x="0" y="0"/>
            <a:chExt cx="2753121" cy="458423"/>
          </a:xfrm>
        </p:grpSpPr>
        <p:sp>
          <p:nvSpPr>
            <p:cNvPr id="411" name="w00"/>
            <p:cNvSpPr txBox="1"/>
            <p:nvPr/>
          </p:nvSpPr>
          <p:spPr>
            <a:xfrm>
              <a:off x="-1" y="-1"/>
              <a:ext cx="67457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412" name="w01"/>
            <p:cNvSpPr txBox="1"/>
            <p:nvPr/>
          </p:nvSpPr>
          <p:spPr>
            <a:xfrm>
              <a:off x="729491" y="-1"/>
              <a:ext cx="631501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413" name="w02"/>
            <p:cNvSpPr txBox="1"/>
            <p:nvPr/>
          </p:nvSpPr>
          <p:spPr>
            <a:xfrm>
              <a:off x="1404765" y="-1"/>
              <a:ext cx="659355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414" name="w03"/>
            <p:cNvSpPr txBox="1"/>
            <p:nvPr/>
          </p:nvSpPr>
          <p:spPr>
            <a:xfrm>
              <a:off x="2094164" y="-1"/>
              <a:ext cx="658958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</p:grpSp>
      <p:grpSp>
        <p:nvGrpSpPr>
          <p:cNvPr id="420" name="Group"/>
          <p:cNvGrpSpPr/>
          <p:nvPr/>
        </p:nvGrpSpPr>
        <p:grpSpPr>
          <a:xfrm>
            <a:off x="5445548" y="3073832"/>
            <a:ext cx="2712790" cy="458424"/>
            <a:chOff x="0" y="0"/>
            <a:chExt cx="2712789" cy="458423"/>
          </a:xfrm>
        </p:grpSpPr>
        <p:sp>
          <p:nvSpPr>
            <p:cNvPr id="416" name="w00"/>
            <p:cNvSpPr txBox="1"/>
            <p:nvPr/>
          </p:nvSpPr>
          <p:spPr>
            <a:xfrm>
              <a:off x="700144" y="-1"/>
              <a:ext cx="674576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417" name="w01"/>
            <p:cNvSpPr txBox="1"/>
            <p:nvPr/>
          </p:nvSpPr>
          <p:spPr>
            <a:xfrm>
              <a:off x="1378161" y="-1"/>
              <a:ext cx="631500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418" name="w02"/>
            <p:cNvSpPr txBox="1"/>
            <p:nvPr/>
          </p:nvSpPr>
          <p:spPr>
            <a:xfrm>
              <a:off x="2053434" y="-1"/>
              <a:ext cx="659356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419" name="w03"/>
            <p:cNvSpPr txBox="1"/>
            <p:nvPr/>
          </p:nvSpPr>
          <p:spPr>
            <a:xfrm>
              <a:off x="0" y="-1"/>
              <a:ext cx="65895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</p:grpSp>
      <p:grpSp>
        <p:nvGrpSpPr>
          <p:cNvPr id="425" name="Group"/>
          <p:cNvGrpSpPr/>
          <p:nvPr/>
        </p:nvGrpSpPr>
        <p:grpSpPr>
          <a:xfrm>
            <a:off x="5445548" y="3631229"/>
            <a:ext cx="2711620" cy="458424"/>
            <a:chOff x="0" y="0"/>
            <a:chExt cx="2711618" cy="458423"/>
          </a:xfrm>
        </p:grpSpPr>
        <p:sp>
          <p:nvSpPr>
            <p:cNvPr id="421" name="w00"/>
            <p:cNvSpPr txBox="1"/>
            <p:nvPr/>
          </p:nvSpPr>
          <p:spPr>
            <a:xfrm>
              <a:off x="1402101" y="-1"/>
              <a:ext cx="67457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422" name="w01"/>
            <p:cNvSpPr txBox="1"/>
            <p:nvPr/>
          </p:nvSpPr>
          <p:spPr>
            <a:xfrm>
              <a:off x="2080119" y="-1"/>
              <a:ext cx="631500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423" name="w03"/>
            <p:cNvSpPr txBox="1"/>
            <p:nvPr/>
          </p:nvSpPr>
          <p:spPr>
            <a:xfrm>
              <a:off x="701957" y="-1"/>
              <a:ext cx="658958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424" name="w02"/>
            <p:cNvSpPr txBox="1"/>
            <p:nvPr/>
          </p:nvSpPr>
          <p:spPr>
            <a:xfrm>
              <a:off x="-1" y="-1"/>
              <a:ext cx="659356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</p:grpSp>
      <p:grpSp>
        <p:nvGrpSpPr>
          <p:cNvPr id="430" name="Group"/>
          <p:cNvGrpSpPr/>
          <p:nvPr/>
        </p:nvGrpSpPr>
        <p:grpSpPr>
          <a:xfrm>
            <a:off x="5445548" y="4214024"/>
            <a:ext cx="2749874" cy="458424"/>
            <a:chOff x="0" y="0"/>
            <a:chExt cx="2749872" cy="458423"/>
          </a:xfrm>
        </p:grpSpPr>
        <p:sp>
          <p:nvSpPr>
            <p:cNvPr id="426" name="w00"/>
            <p:cNvSpPr txBox="1"/>
            <p:nvPr/>
          </p:nvSpPr>
          <p:spPr>
            <a:xfrm>
              <a:off x="2075296" y="-1"/>
              <a:ext cx="674577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427" name="w03"/>
            <p:cNvSpPr txBox="1"/>
            <p:nvPr/>
          </p:nvSpPr>
          <p:spPr>
            <a:xfrm>
              <a:off x="1375152" y="-1"/>
              <a:ext cx="658958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D3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428" name="w02"/>
            <p:cNvSpPr txBox="1"/>
            <p:nvPr/>
          </p:nvSpPr>
          <p:spPr>
            <a:xfrm>
              <a:off x="673195" y="-1"/>
              <a:ext cx="659355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429" name="w01"/>
            <p:cNvSpPr txBox="1"/>
            <p:nvPr/>
          </p:nvSpPr>
          <p:spPr>
            <a:xfrm>
              <a:off x="0" y="-1"/>
              <a:ext cx="631500" cy="45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1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3654352" y="3073832"/>
            <a:ext cx="1497005" cy="1198881"/>
            <a:chOff x="35278" y="51434"/>
            <a:chExt cx="1497004" cy="1198880"/>
          </a:xfrm>
        </p:grpSpPr>
        <p:sp>
          <p:nvSpPr>
            <p:cNvPr id="431" name="Line"/>
            <p:cNvSpPr/>
            <p:nvPr/>
          </p:nvSpPr>
          <p:spPr>
            <a:xfrm>
              <a:off x="35278" y="650875"/>
              <a:ext cx="149700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32" name="Circulant…"/>
            <p:cNvSpPr txBox="1"/>
            <p:nvPr/>
          </p:nvSpPr>
          <p:spPr>
            <a:xfrm>
              <a:off x="42126" y="51434"/>
              <a:ext cx="1483309" cy="1198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Circulant</a:t>
              </a:r>
            </a:p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Projection</a:t>
              </a:r>
            </a:p>
          </p:txBody>
        </p:sp>
      </p:grpSp>
      <p:grpSp>
        <p:nvGrpSpPr>
          <p:cNvPr id="438" name="Group"/>
          <p:cNvGrpSpPr/>
          <p:nvPr/>
        </p:nvGrpSpPr>
        <p:grpSpPr>
          <a:xfrm>
            <a:off x="582452" y="2585011"/>
            <a:ext cx="2686454" cy="459442"/>
            <a:chOff x="0" y="0"/>
            <a:chExt cx="2686452" cy="459441"/>
          </a:xfrm>
        </p:grpSpPr>
        <p:sp>
          <p:nvSpPr>
            <p:cNvPr id="434" name="w00"/>
            <p:cNvSpPr txBox="1"/>
            <p:nvPr/>
          </p:nvSpPr>
          <p:spPr>
            <a:xfrm>
              <a:off x="0" y="0"/>
              <a:ext cx="601794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435" name="w01"/>
            <p:cNvSpPr txBox="1"/>
            <p:nvPr/>
          </p:nvSpPr>
          <p:spPr>
            <a:xfrm>
              <a:off x="728320" y="0"/>
              <a:ext cx="564206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436" name="w02"/>
            <p:cNvSpPr txBox="1"/>
            <p:nvPr/>
          </p:nvSpPr>
          <p:spPr>
            <a:xfrm>
              <a:off x="1405891" y="0"/>
              <a:ext cx="590528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  <p:sp>
          <p:nvSpPr>
            <p:cNvPr id="437" name="w03"/>
            <p:cNvSpPr txBox="1"/>
            <p:nvPr/>
          </p:nvSpPr>
          <p:spPr>
            <a:xfrm>
              <a:off x="2097321" y="0"/>
              <a:ext cx="589132" cy="459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</p:grpSp>
      <p:grpSp>
        <p:nvGrpSpPr>
          <p:cNvPr id="455" name="Group"/>
          <p:cNvGrpSpPr/>
          <p:nvPr/>
        </p:nvGrpSpPr>
        <p:grpSpPr>
          <a:xfrm>
            <a:off x="207293" y="1984667"/>
            <a:ext cx="3462250" cy="2867990"/>
            <a:chOff x="0" y="19049"/>
            <a:chExt cx="3462249" cy="2867988"/>
          </a:xfrm>
        </p:grpSpPr>
        <p:grpSp>
          <p:nvGrpSpPr>
            <p:cNvPr id="453" name="Group"/>
            <p:cNvGrpSpPr/>
            <p:nvPr/>
          </p:nvGrpSpPr>
          <p:grpSpPr>
            <a:xfrm>
              <a:off x="0" y="494135"/>
              <a:ext cx="3462250" cy="2392904"/>
              <a:chOff x="0" y="0"/>
              <a:chExt cx="3462249" cy="2392903"/>
            </a:xfrm>
          </p:grpSpPr>
          <p:pic>
            <p:nvPicPr>
              <p:cNvPr id="439" name="Screen Shot 2018-02-24 at 12.59.29 PM.png" descr="Screen Shot 2018-02-24 at 12.59.29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469422" cy="23929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0" name="Screen Shot 2018-02-24 at 12.59.29 PM.png" descr="Screen Shot 2018-02-24 at 12.59.29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flipH="1">
                <a:off x="2992827" y="0"/>
                <a:ext cx="469423" cy="23929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1" name="w10"/>
              <p:cNvSpPr txBox="1"/>
              <p:nvPr/>
            </p:nvSpPr>
            <p:spPr>
              <a:xfrm>
                <a:off x="395858" y="640198"/>
                <a:ext cx="564206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10</a:t>
                </a:r>
              </a:p>
            </p:txBody>
          </p:sp>
          <p:sp>
            <p:nvSpPr>
              <p:cNvPr id="442" name="w11"/>
              <p:cNvSpPr txBox="1"/>
              <p:nvPr/>
            </p:nvSpPr>
            <p:spPr>
              <a:xfrm>
                <a:off x="1124179" y="640198"/>
                <a:ext cx="526617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11</a:t>
                </a:r>
              </a:p>
            </p:txBody>
          </p:sp>
          <p:sp>
            <p:nvSpPr>
              <p:cNvPr id="443" name="w12"/>
              <p:cNvSpPr txBox="1"/>
              <p:nvPr/>
            </p:nvSpPr>
            <p:spPr>
              <a:xfrm>
                <a:off x="1801750" y="640198"/>
                <a:ext cx="552939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12</a:t>
                </a:r>
              </a:p>
            </p:txBody>
          </p:sp>
          <p:sp>
            <p:nvSpPr>
              <p:cNvPr id="444" name="w13"/>
              <p:cNvSpPr txBox="1"/>
              <p:nvPr/>
            </p:nvSpPr>
            <p:spPr>
              <a:xfrm>
                <a:off x="2493179" y="640198"/>
                <a:ext cx="551544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13</a:t>
                </a:r>
              </a:p>
            </p:txBody>
          </p:sp>
          <p:sp>
            <p:nvSpPr>
              <p:cNvPr id="445" name="w20"/>
              <p:cNvSpPr txBox="1"/>
              <p:nvPr/>
            </p:nvSpPr>
            <p:spPr>
              <a:xfrm>
                <a:off x="395160" y="1224287"/>
                <a:ext cx="590528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20</a:t>
                </a:r>
              </a:p>
            </p:txBody>
          </p:sp>
          <p:sp>
            <p:nvSpPr>
              <p:cNvPr id="446" name="w21"/>
              <p:cNvSpPr txBox="1"/>
              <p:nvPr/>
            </p:nvSpPr>
            <p:spPr>
              <a:xfrm>
                <a:off x="1123481" y="1224287"/>
                <a:ext cx="552939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21</a:t>
                </a:r>
              </a:p>
            </p:txBody>
          </p:sp>
          <p:sp>
            <p:nvSpPr>
              <p:cNvPr id="447" name="w22"/>
              <p:cNvSpPr txBox="1"/>
              <p:nvPr/>
            </p:nvSpPr>
            <p:spPr>
              <a:xfrm>
                <a:off x="1801051" y="1224287"/>
                <a:ext cx="579262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22</a:t>
                </a:r>
              </a:p>
            </p:txBody>
          </p:sp>
          <p:sp>
            <p:nvSpPr>
              <p:cNvPr id="448" name="w23"/>
              <p:cNvSpPr txBox="1"/>
              <p:nvPr/>
            </p:nvSpPr>
            <p:spPr>
              <a:xfrm>
                <a:off x="2492481" y="1224287"/>
                <a:ext cx="577866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23</a:t>
                </a:r>
              </a:p>
            </p:txBody>
          </p:sp>
          <p:sp>
            <p:nvSpPr>
              <p:cNvPr id="449" name="w30"/>
              <p:cNvSpPr txBox="1"/>
              <p:nvPr/>
            </p:nvSpPr>
            <p:spPr>
              <a:xfrm>
                <a:off x="395858" y="1808376"/>
                <a:ext cx="589132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30</a:t>
                </a:r>
              </a:p>
            </p:txBody>
          </p:sp>
          <p:sp>
            <p:nvSpPr>
              <p:cNvPr id="450" name="w31"/>
              <p:cNvSpPr txBox="1"/>
              <p:nvPr/>
            </p:nvSpPr>
            <p:spPr>
              <a:xfrm>
                <a:off x="1124178" y="1808376"/>
                <a:ext cx="551544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31</a:t>
                </a:r>
              </a:p>
            </p:txBody>
          </p:sp>
          <p:sp>
            <p:nvSpPr>
              <p:cNvPr id="451" name="w32"/>
              <p:cNvSpPr txBox="1"/>
              <p:nvPr/>
            </p:nvSpPr>
            <p:spPr>
              <a:xfrm>
                <a:off x="1801749" y="1808376"/>
                <a:ext cx="577866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32</a:t>
                </a:r>
              </a:p>
            </p:txBody>
          </p:sp>
          <p:sp>
            <p:nvSpPr>
              <p:cNvPr id="452" name="w33"/>
              <p:cNvSpPr txBox="1"/>
              <p:nvPr/>
            </p:nvSpPr>
            <p:spPr>
              <a:xfrm>
                <a:off x="2493179" y="1808376"/>
                <a:ext cx="576470" cy="459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</p:grpSp>
        <p:sp>
          <p:nvSpPr>
            <p:cNvPr id="454" name="4 x 4 Original Matrix"/>
            <p:cNvSpPr txBox="1"/>
            <p:nvPr/>
          </p:nvSpPr>
          <p:spPr>
            <a:xfrm>
              <a:off x="253943" y="19049"/>
              <a:ext cx="282071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 x 4 Original Matrix</a:t>
              </a:r>
            </a:p>
          </p:txBody>
        </p:sp>
      </p:grpSp>
      <p:sp>
        <p:nvSpPr>
          <p:cNvPr id="456" name="Rounded Rectangle"/>
          <p:cNvSpPr/>
          <p:nvPr/>
        </p:nvSpPr>
        <p:spPr>
          <a:xfrm>
            <a:off x="616237" y="2610920"/>
            <a:ext cx="2644362" cy="433024"/>
          </a:xfrm>
          <a:prstGeom prst="roundRect">
            <a:avLst>
              <a:gd name="adj" fmla="val 18758"/>
            </a:avLst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4 x 4 Circulant Matrix"/>
          <p:cNvSpPr txBox="1"/>
          <p:nvPr/>
        </p:nvSpPr>
        <p:spPr>
          <a:xfrm>
            <a:off x="5257064" y="2001862"/>
            <a:ext cx="296276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7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 x 4 Circulant Matrix</a:t>
            </a:r>
          </a:p>
        </p:txBody>
      </p:sp>
      <p:sp>
        <p:nvSpPr>
          <p:cNvPr id="458" name="Block-Circulant Matrix"/>
          <p:cNvSpPr txBox="1"/>
          <p:nvPr/>
        </p:nvSpPr>
        <p:spPr>
          <a:xfrm>
            <a:off x="426764" y="5059288"/>
            <a:ext cx="427571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Block-Circulant Matrix</a:t>
            </a:r>
          </a:p>
        </p:txBody>
      </p:sp>
      <p:grpSp>
        <p:nvGrpSpPr>
          <p:cNvPr id="462" name="Group"/>
          <p:cNvGrpSpPr/>
          <p:nvPr/>
        </p:nvGrpSpPr>
        <p:grpSpPr>
          <a:xfrm>
            <a:off x="494242" y="6080965"/>
            <a:ext cx="5338221" cy="3134371"/>
            <a:chOff x="0" y="0"/>
            <a:chExt cx="5338219" cy="3134370"/>
          </a:xfrm>
        </p:grpSpPr>
        <p:sp>
          <p:nvSpPr>
            <p:cNvPr id="459" name="Line"/>
            <p:cNvSpPr/>
            <p:nvPr/>
          </p:nvSpPr>
          <p:spPr>
            <a:xfrm>
              <a:off x="0" y="1564736"/>
              <a:ext cx="533822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0" name="Line"/>
            <p:cNvSpPr/>
            <p:nvPr/>
          </p:nvSpPr>
          <p:spPr>
            <a:xfrm flipV="1">
              <a:off x="1769641" y="11068"/>
              <a:ext cx="1" cy="31233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1" name="Line"/>
            <p:cNvSpPr/>
            <p:nvPr/>
          </p:nvSpPr>
          <p:spPr>
            <a:xfrm flipV="1">
              <a:off x="3530707" y="0"/>
              <a:ext cx="1" cy="31294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465" name="Group"/>
          <p:cNvGrpSpPr/>
          <p:nvPr/>
        </p:nvGrpSpPr>
        <p:grpSpPr>
          <a:xfrm>
            <a:off x="8452530" y="3034452"/>
            <a:ext cx="1497005" cy="508001"/>
            <a:chOff x="35278" y="159808"/>
            <a:chExt cx="1497004" cy="508000"/>
          </a:xfrm>
        </p:grpSpPr>
        <p:sp>
          <p:nvSpPr>
            <p:cNvPr id="463" name="Line"/>
            <p:cNvSpPr/>
            <p:nvPr/>
          </p:nvSpPr>
          <p:spPr>
            <a:xfrm>
              <a:off x="35278" y="650875"/>
              <a:ext cx="149700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4" name="Compress"/>
            <p:cNvSpPr txBox="1"/>
            <p:nvPr/>
          </p:nvSpPr>
          <p:spPr>
            <a:xfrm>
              <a:off x="40830" y="159808"/>
              <a:ext cx="143510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Compress</a:t>
              </a:r>
            </a:p>
          </p:txBody>
        </p:sp>
      </p:grpSp>
      <p:grpSp>
        <p:nvGrpSpPr>
          <p:cNvPr id="475" name="Group"/>
          <p:cNvGrpSpPr/>
          <p:nvPr/>
        </p:nvGrpSpPr>
        <p:grpSpPr>
          <a:xfrm>
            <a:off x="9934344" y="2077946"/>
            <a:ext cx="2846363" cy="1707108"/>
            <a:chOff x="0" y="0"/>
            <a:chExt cx="2846362" cy="1707106"/>
          </a:xfrm>
        </p:grpSpPr>
        <p:grpSp>
          <p:nvGrpSpPr>
            <p:cNvPr id="473" name="Group"/>
            <p:cNvGrpSpPr/>
            <p:nvPr/>
          </p:nvGrpSpPr>
          <p:grpSpPr>
            <a:xfrm>
              <a:off x="0" y="1262606"/>
              <a:ext cx="2846363" cy="444501"/>
              <a:chOff x="0" y="0"/>
              <a:chExt cx="2846362" cy="444500"/>
            </a:xfrm>
          </p:grpSpPr>
          <p:pic>
            <p:nvPicPr>
              <p:cNvPr id="466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flipH="1">
                <a:off x="2633133" y="0"/>
                <a:ext cx="213230" cy="444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7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13230" cy="444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472" name="Group"/>
              <p:cNvGrpSpPr/>
              <p:nvPr/>
            </p:nvGrpSpPr>
            <p:grpSpPr>
              <a:xfrm>
                <a:off x="176144" y="1046"/>
                <a:ext cx="2516959" cy="419101"/>
                <a:chOff x="0" y="0"/>
                <a:chExt cx="2516958" cy="419100"/>
              </a:xfrm>
            </p:grpSpPr>
            <p:sp>
              <p:nvSpPr>
                <p:cNvPr id="468" name="w00"/>
                <p:cNvSpPr txBox="1"/>
                <p:nvPr/>
              </p:nvSpPr>
              <p:spPr>
                <a:xfrm>
                  <a:off x="-1" y="-1"/>
                  <a:ext cx="61671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solidFill>
                        <a:schemeClr val="accent2">
                          <a:hueOff val="-2473793"/>
                          <a:satOff val="-50209"/>
                          <a:lumOff val="23543"/>
                        </a:schemeClr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00</a:t>
                  </a:r>
                </a:p>
              </p:txBody>
            </p:sp>
            <p:sp>
              <p:nvSpPr>
                <p:cNvPr id="469" name="w01"/>
                <p:cNvSpPr txBox="1"/>
                <p:nvPr/>
              </p:nvSpPr>
              <p:spPr>
                <a:xfrm>
                  <a:off x="666915" y="-1"/>
                  <a:ext cx="57733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solidFill>
                        <a:srgbClr val="FF4D41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01</a:t>
                  </a:r>
                </a:p>
              </p:txBody>
            </p:sp>
            <p:sp>
              <p:nvSpPr>
                <p:cNvPr id="470" name="w02"/>
                <p:cNvSpPr txBox="1"/>
                <p:nvPr/>
              </p:nvSpPr>
              <p:spPr>
                <a:xfrm>
                  <a:off x="1284264" y="-1"/>
                  <a:ext cx="602796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solidFill>
                        <a:srgbClr val="00A2FF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02</a:t>
                  </a:r>
                </a:p>
              </p:txBody>
            </p:sp>
            <p:sp>
              <p:nvSpPr>
                <p:cNvPr id="471" name="w03"/>
                <p:cNvSpPr txBox="1"/>
                <p:nvPr/>
              </p:nvSpPr>
              <p:spPr>
                <a:xfrm>
                  <a:off x="1914527" y="-1"/>
                  <a:ext cx="60243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solidFill>
                        <a:srgbClr val="FFD300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03</a:t>
                  </a:r>
                </a:p>
              </p:txBody>
            </p:sp>
          </p:grpSp>
        </p:grpSp>
        <p:sp>
          <p:nvSpPr>
            <p:cNvPr id="474" name="1 x 4 Dense Vector"/>
            <p:cNvSpPr txBox="1"/>
            <p:nvPr/>
          </p:nvSpPr>
          <p:spPr>
            <a:xfrm>
              <a:off x="48759" y="-1"/>
              <a:ext cx="259644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 x 4 Dense Vector</a:t>
              </a:r>
            </a:p>
          </p:txBody>
        </p:sp>
      </p:grpSp>
      <p:grpSp>
        <p:nvGrpSpPr>
          <p:cNvPr id="478" name="Group"/>
          <p:cNvGrpSpPr/>
          <p:nvPr/>
        </p:nvGrpSpPr>
        <p:grpSpPr>
          <a:xfrm>
            <a:off x="5986782" y="7023310"/>
            <a:ext cx="1612132" cy="1198882"/>
            <a:chOff x="-22285" y="51434"/>
            <a:chExt cx="1612131" cy="1198880"/>
          </a:xfrm>
        </p:grpSpPr>
        <p:sp>
          <p:nvSpPr>
            <p:cNvPr id="476" name="Line"/>
            <p:cNvSpPr/>
            <p:nvPr/>
          </p:nvSpPr>
          <p:spPr>
            <a:xfrm>
              <a:off x="35278" y="650875"/>
              <a:ext cx="149700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77" name="Structured…"/>
            <p:cNvSpPr txBox="1"/>
            <p:nvPr/>
          </p:nvSpPr>
          <p:spPr>
            <a:xfrm>
              <a:off x="-22286" y="51434"/>
              <a:ext cx="1612132" cy="1198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Structured</a:t>
              </a:r>
            </a:p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Compress</a:t>
              </a:r>
            </a:p>
          </p:txBody>
        </p:sp>
      </p:grpSp>
      <p:grpSp>
        <p:nvGrpSpPr>
          <p:cNvPr id="484" name="Group"/>
          <p:cNvGrpSpPr/>
          <p:nvPr/>
        </p:nvGrpSpPr>
        <p:grpSpPr>
          <a:xfrm>
            <a:off x="540977" y="6245657"/>
            <a:ext cx="8796436" cy="1306847"/>
            <a:chOff x="0" y="0"/>
            <a:chExt cx="8796434" cy="1306845"/>
          </a:xfrm>
        </p:grpSpPr>
        <p:grpSp>
          <p:nvGrpSpPr>
            <p:cNvPr id="482" name="Group"/>
            <p:cNvGrpSpPr/>
            <p:nvPr/>
          </p:nvGrpSpPr>
          <p:grpSpPr>
            <a:xfrm>
              <a:off x="7121732" y="905594"/>
              <a:ext cx="1674703" cy="401252"/>
              <a:chOff x="0" y="0"/>
              <a:chExt cx="1674702" cy="401251"/>
            </a:xfrm>
          </p:grpSpPr>
          <p:sp>
            <p:nvSpPr>
              <p:cNvPr id="479" name="w00"/>
              <p:cNvSpPr txBox="1"/>
              <p:nvPr/>
            </p:nvSpPr>
            <p:spPr>
              <a:xfrm>
                <a:off x="0" y="0"/>
                <a:ext cx="57103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00</a:t>
                </a:r>
              </a:p>
            </p:txBody>
          </p:sp>
          <p:sp>
            <p:nvSpPr>
              <p:cNvPr id="480" name="w01"/>
              <p:cNvSpPr txBox="1"/>
              <p:nvPr/>
            </p:nvSpPr>
            <p:spPr>
              <a:xfrm>
                <a:off x="554109" y="0"/>
                <a:ext cx="53523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4D4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01</a:t>
                </a:r>
              </a:p>
            </p:txBody>
          </p:sp>
          <p:sp>
            <p:nvSpPr>
              <p:cNvPr id="481" name="w02"/>
              <p:cNvSpPr txBox="1"/>
              <p:nvPr/>
            </p:nvSpPr>
            <p:spPr>
              <a:xfrm>
                <a:off x="1116315" y="20251"/>
                <a:ext cx="558388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00A2F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02</a:t>
                </a:r>
              </a:p>
            </p:txBody>
          </p:sp>
        </p:grpSp>
        <p:sp>
          <p:nvSpPr>
            <p:cNvPr id="483" name="Rounded Rectangle"/>
            <p:cNvSpPr/>
            <p:nvPr/>
          </p:nvSpPr>
          <p:spPr>
            <a:xfrm>
              <a:off x="0" y="0"/>
              <a:ext cx="1666435" cy="355600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90" name="Group"/>
          <p:cNvGrpSpPr/>
          <p:nvPr/>
        </p:nvGrpSpPr>
        <p:grpSpPr>
          <a:xfrm>
            <a:off x="2320354" y="6245657"/>
            <a:ext cx="8759486" cy="1289701"/>
            <a:chOff x="0" y="0"/>
            <a:chExt cx="8759485" cy="1289699"/>
          </a:xfrm>
        </p:grpSpPr>
        <p:grpSp>
          <p:nvGrpSpPr>
            <p:cNvPr id="488" name="Group"/>
            <p:cNvGrpSpPr/>
            <p:nvPr/>
          </p:nvGrpSpPr>
          <p:grpSpPr>
            <a:xfrm>
              <a:off x="7067650" y="884640"/>
              <a:ext cx="1691836" cy="405060"/>
              <a:chOff x="0" y="0"/>
              <a:chExt cx="1691834" cy="405058"/>
            </a:xfrm>
          </p:grpSpPr>
          <p:sp>
            <p:nvSpPr>
              <p:cNvPr id="485" name="w03"/>
              <p:cNvSpPr txBox="1"/>
              <p:nvPr/>
            </p:nvSpPr>
            <p:spPr>
              <a:xfrm>
                <a:off x="0" y="0"/>
                <a:ext cx="5580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D7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03</a:t>
                </a:r>
              </a:p>
            </p:txBody>
          </p:sp>
          <p:sp>
            <p:nvSpPr>
              <p:cNvPr id="486" name="w04"/>
              <p:cNvSpPr txBox="1"/>
              <p:nvPr/>
            </p:nvSpPr>
            <p:spPr>
              <a:xfrm>
                <a:off x="547880" y="24058"/>
                <a:ext cx="562274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33339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04</a:t>
                </a:r>
              </a:p>
            </p:txBody>
          </p:sp>
          <p:sp>
            <p:nvSpPr>
              <p:cNvPr id="487" name="w05"/>
              <p:cNvSpPr txBox="1"/>
              <p:nvPr/>
            </p:nvSpPr>
            <p:spPr>
              <a:xfrm>
                <a:off x="1138078" y="24058"/>
                <a:ext cx="5537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929292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05</a:t>
                </a:r>
              </a:p>
            </p:txBody>
          </p:sp>
        </p:grpSp>
        <p:sp>
          <p:nvSpPr>
            <p:cNvPr id="489" name="Rounded Rectangle"/>
            <p:cNvSpPr/>
            <p:nvPr/>
          </p:nvSpPr>
          <p:spPr>
            <a:xfrm>
              <a:off x="0" y="0"/>
              <a:ext cx="1666435" cy="355600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96" name="Group"/>
          <p:cNvGrpSpPr/>
          <p:nvPr/>
        </p:nvGrpSpPr>
        <p:grpSpPr>
          <a:xfrm>
            <a:off x="4044256" y="6244857"/>
            <a:ext cx="8736973" cy="1283715"/>
            <a:chOff x="-25400" y="0"/>
            <a:chExt cx="8736971" cy="1283713"/>
          </a:xfrm>
        </p:grpSpPr>
        <p:grpSp>
          <p:nvGrpSpPr>
            <p:cNvPr id="494" name="Group"/>
            <p:cNvGrpSpPr/>
            <p:nvPr/>
          </p:nvGrpSpPr>
          <p:grpSpPr>
            <a:xfrm>
              <a:off x="7028822" y="902713"/>
              <a:ext cx="1682750" cy="381001"/>
              <a:chOff x="0" y="0"/>
              <a:chExt cx="1682748" cy="381000"/>
            </a:xfrm>
          </p:grpSpPr>
          <p:sp>
            <p:nvSpPr>
              <p:cNvPr id="491" name="w03"/>
              <p:cNvSpPr txBox="1"/>
              <p:nvPr/>
            </p:nvSpPr>
            <p:spPr>
              <a:xfrm>
                <a:off x="0" y="0"/>
                <a:ext cx="5580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ADD6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03</a:t>
                </a:r>
              </a:p>
            </p:txBody>
          </p:sp>
          <p:sp>
            <p:nvSpPr>
              <p:cNvPr id="492" name="w04"/>
              <p:cNvSpPr txBox="1"/>
              <p:nvPr/>
            </p:nvSpPr>
            <p:spPr>
              <a:xfrm>
                <a:off x="558152" y="0"/>
                <a:ext cx="562274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04</a:t>
                </a:r>
              </a:p>
            </p:txBody>
          </p:sp>
          <p:sp>
            <p:nvSpPr>
              <p:cNvPr id="493" name="w05"/>
              <p:cNvSpPr txBox="1"/>
              <p:nvPr/>
            </p:nvSpPr>
            <p:spPr>
              <a:xfrm>
                <a:off x="1128992" y="0"/>
                <a:ext cx="5537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7B0C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05</a:t>
                </a:r>
              </a:p>
            </p:txBody>
          </p:sp>
        </p:grpSp>
        <p:sp>
          <p:nvSpPr>
            <p:cNvPr id="495" name="Rounded Rectangle"/>
            <p:cNvSpPr/>
            <p:nvPr/>
          </p:nvSpPr>
          <p:spPr>
            <a:xfrm>
              <a:off x="-25400" y="0"/>
              <a:ext cx="1636322" cy="355600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2" name="Group"/>
          <p:cNvGrpSpPr/>
          <p:nvPr/>
        </p:nvGrpSpPr>
        <p:grpSpPr>
          <a:xfrm>
            <a:off x="4077568" y="7659344"/>
            <a:ext cx="8730113" cy="414452"/>
            <a:chOff x="0" y="0"/>
            <a:chExt cx="8730112" cy="414451"/>
          </a:xfrm>
        </p:grpSpPr>
        <p:grpSp>
          <p:nvGrpSpPr>
            <p:cNvPr id="500" name="Group"/>
            <p:cNvGrpSpPr/>
            <p:nvPr/>
          </p:nvGrpSpPr>
          <p:grpSpPr>
            <a:xfrm>
              <a:off x="7060344" y="0"/>
              <a:ext cx="1669769" cy="381001"/>
              <a:chOff x="0" y="0"/>
              <a:chExt cx="1669767" cy="381000"/>
            </a:xfrm>
          </p:grpSpPr>
          <p:sp>
            <p:nvSpPr>
              <p:cNvPr id="497" name="w33"/>
              <p:cNvSpPr txBox="1"/>
              <p:nvPr/>
            </p:nvSpPr>
            <p:spPr>
              <a:xfrm>
                <a:off x="0" y="0"/>
                <a:ext cx="545075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00CD66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  <p:sp>
            <p:nvSpPr>
              <p:cNvPr id="498" name="w34"/>
              <p:cNvSpPr txBox="1"/>
              <p:nvPr/>
            </p:nvSpPr>
            <p:spPr>
              <a:xfrm>
                <a:off x="558152" y="0"/>
                <a:ext cx="54929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F68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34</a:t>
                </a:r>
              </a:p>
            </p:txBody>
          </p:sp>
          <p:sp>
            <p:nvSpPr>
              <p:cNvPr id="499" name="w35"/>
              <p:cNvSpPr txBox="1"/>
              <p:nvPr/>
            </p:nvSpPr>
            <p:spPr>
              <a:xfrm>
                <a:off x="1128992" y="0"/>
                <a:ext cx="5407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CD299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35</a:t>
                </a:r>
              </a:p>
            </p:txBody>
          </p:sp>
        </p:grpSp>
        <p:sp>
          <p:nvSpPr>
            <p:cNvPr id="501" name="Rounded Rectangle"/>
            <p:cNvSpPr/>
            <p:nvPr/>
          </p:nvSpPr>
          <p:spPr>
            <a:xfrm>
              <a:off x="0" y="58851"/>
              <a:ext cx="1636322" cy="355601"/>
            </a:xfrm>
            <a:prstGeom prst="roundRect">
              <a:avLst>
                <a:gd name="adj" fmla="val 22842"/>
              </a:avLst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03" name="2 x 9  Dense Matrix"/>
          <p:cNvSpPr txBox="1"/>
          <p:nvPr/>
        </p:nvSpPr>
        <p:spPr>
          <a:xfrm>
            <a:off x="8397849" y="5549899"/>
            <a:ext cx="268157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7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 x 9  Dense Matrix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76137 -0.007083" pathEditMode="relative">
                                      <p:cBhvr>
                                        <p:cTn id="25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17" animBg="1" advAuto="0"/>
      <p:bldP spid="392" grpId="20" animBg="1" advAuto="0"/>
      <p:bldP spid="398" grpId="24" animBg="1" advAuto="0"/>
      <p:bldP spid="404" grpId="25" animBg="1" advAuto="0"/>
      <p:bldP spid="407" grpId="1" animBg="1" advAuto="0"/>
      <p:bldP spid="410" grpId="8" animBg="1" advAuto="0"/>
      <p:bldP spid="415" grpId="9" animBg="1" advAuto="0"/>
      <p:bldP spid="420" grpId="10" animBg="1" advAuto="0"/>
      <p:bldP spid="425" grpId="11" animBg="1" advAuto="0"/>
      <p:bldP spid="430" grpId="12" animBg="1" advAuto="0"/>
      <p:bldP spid="433" grpId="4" animBg="1" advAuto="0"/>
      <p:bldP spid="438" grpId="2" animBg="1" advAuto="0"/>
      <p:bldP spid="438" grpId="7" animBg="1" advAuto="0"/>
      <p:bldP spid="455" grpId="3" animBg="1" advAuto="0"/>
      <p:bldP spid="456" grpId="5" animBg="1" advAuto="0"/>
      <p:bldP spid="457" grpId="13" animBg="1" advAuto="0"/>
      <p:bldP spid="458" grpId="16" animBg="1" advAuto="0"/>
      <p:bldP spid="462" grpId="18" animBg="1" advAuto="0"/>
      <p:bldP spid="465" grpId="14" animBg="1" advAuto="0"/>
      <p:bldP spid="475" grpId="15" animBg="1" advAuto="0"/>
      <p:bldP spid="478" grpId="19" animBg="1" advAuto="0"/>
      <p:bldP spid="484" grpId="21" animBg="1" advAuto="0"/>
      <p:bldP spid="490" grpId="22" animBg="1" advAuto="0"/>
      <p:bldP spid="496" grpId="23" animBg="1" advAuto="0"/>
      <p:bldP spid="502" grpId="26" animBg="1" advAuto="0"/>
      <p:bldP spid="503" grpId="2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irculant Convolution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Circulant Convolution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9316" y="9169399"/>
            <a:ext cx="276684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509" name="Group"/>
          <p:cNvGrpSpPr/>
          <p:nvPr/>
        </p:nvGrpSpPr>
        <p:grpSpPr>
          <a:xfrm>
            <a:off x="2465015" y="5784820"/>
            <a:ext cx="7460654" cy="2744512"/>
            <a:chOff x="0" y="0"/>
            <a:chExt cx="7460653" cy="2744510"/>
          </a:xfrm>
        </p:grpSpPr>
        <p:pic>
          <p:nvPicPr>
            <p:cNvPr id="507" name="Screen Shot 2018-02-24 at 4.21.09 PM.png" descr="Screen Shot 2018-02-24 at 4.21.09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460654" cy="2744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" name="Circulant Dense Matrix"/>
            <p:cNvSpPr txBox="1"/>
            <p:nvPr/>
          </p:nvSpPr>
          <p:spPr>
            <a:xfrm>
              <a:off x="1587741" y="127015"/>
              <a:ext cx="3170102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Circulant Dense Matrix</a:t>
              </a:r>
            </a:p>
          </p:txBody>
        </p:sp>
      </p:grpSp>
      <p:grpSp>
        <p:nvGrpSpPr>
          <p:cNvPr id="513" name="Group"/>
          <p:cNvGrpSpPr/>
          <p:nvPr/>
        </p:nvGrpSpPr>
        <p:grpSpPr>
          <a:xfrm>
            <a:off x="2493119" y="1606295"/>
            <a:ext cx="8018562" cy="3261264"/>
            <a:chOff x="0" y="0"/>
            <a:chExt cx="8018560" cy="3261263"/>
          </a:xfrm>
        </p:grpSpPr>
        <p:sp>
          <p:nvSpPr>
            <p:cNvPr id="510" name="Circulant Matrix"/>
            <p:cNvSpPr txBox="1"/>
            <p:nvPr/>
          </p:nvSpPr>
          <p:spPr>
            <a:xfrm>
              <a:off x="1845495" y="0"/>
              <a:ext cx="226108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Circulant Matrix</a:t>
              </a:r>
            </a:p>
          </p:txBody>
        </p:sp>
        <p:sp>
          <p:nvSpPr>
            <p:cNvPr id="511" name="Input Vector"/>
            <p:cNvSpPr txBox="1"/>
            <p:nvPr/>
          </p:nvSpPr>
          <p:spPr>
            <a:xfrm>
              <a:off x="6243909" y="0"/>
              <a:ext cx="1774652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Input Vector</a:t>
              </a:r>
            </a:p>
          </p:txBody>
        </p:sp>
        <p:pic>
          <p:nvPicPr>
            <p:cNvPr id="512" name="Screen Shot 2018-02-24 at 4.14.47 PM.png" descr="Screen Shot 2018-02-24 at 4.14.47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3911"/>
              <a:ext cx="7587792" cy="2787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6" name="Group"/>
          <p:cNvGrpSpPr/>
          <p:nvPr/>
        </p:nvGrpSpPr>
        <p:grpSpPr>
          <a:xfrm>
            <a:off x="5469157" y="4992389"/>
            <a:ext cx="1535409" cy="794616"/>
            <a:chOff x="0" y="0"/>
            <a:chExt cx="1535408" cy="794615"/>
          </a:xfrm>
        </p:grpSpPr>
        <p:sp>
          <p:nvSpPr>
            <p:cNvPr id="514" name="Line"/>
            <p:cNvSpPr/>
            <p:nvPr/>
          </p:nvSpPr>
          <p:spPr>
            <a:xfrm flipH="1">
              <a:off x="-1" y="0"/>
              <a:ext cx="1" cy="7946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15" name="Compress"/>
            <p:cNvSpPr txBox="1"/>
            <p:nvPr/>
          </p:nvSpPr>
          <p:spPr>
            <a:xfrm>
              <a:off x="100308" y="143307"/>
              <a:ext cx="143510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Compress</a:t>
              </a:r>
            </a:p>
          </p:txBody>
        </p:sp>
      </p:grpSp>
      <p:sp>
        <p:nvSpPr>
          <p:cNvPr id="517" name="Circulant…"/>
          <p:cNvSpPr txBox="1"/>
          <p:nvPr/>
        </p:nvSpPr>
        <p:spPr>
          <a:xfrm>
            <a:off x="572384" y="6699875"/>
            <a:ext cx="177610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 b="1">
                <a:latin typeface="Calibri"/>
                <a:ea typeface="Calibri"/>
                <a:cs typeface="Calibri"/>
                <a:sym typeface="Calibri"/>
              </a:defRPr>
            </a:pPr>
            <a:r>
              <a:t>Circulant </a:t>
            </a:r>
          </a:p>
          <a:p>
            <a:pPr>
              <a:defRPr sz="2600" b="1">
                <a:latin typeface="Calibri"/>
                <a:ea typeface="Calibri"/>
                <a:cs typeface="Calibri"/>
                <a:sym typeface="Calibri"/>
              </a:defRPr>
            </a:pPr>
            <a:r>
              <a:t>Convolution</a:t>
            </a:r>
          </a:p>
        </p:txBody>
      </p:sp>
      <p:sp>
        <p:nvSpPr>
          <p:cNvPr id="518" name="Matrix…"/>
          <p:cNvSpPr txBox="1"/>
          <p:nvPr/>
        </p:nvSpPr>
        <p:spPr>
          <a:xfrm>
            <a:off x="788513" y="2794267"/>
            <a:ext cx="13438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 b="1">
                <a:latin typeface="Calibri"/>
                <a:ea typeface="Calibri"/>
                <a:cs typeface="Calibri"/>
                <a:sym typeface="Calibri"/>
              </a:defRPr>
            </a:pPr>
            <a:r>
              <a:t>Matrix</a:t>
            </a:r>
          </a:p>
          <a:p>
            <a:pPr>
              <a:defRPr sz="2600" b="1">
                <a:latin typeface="Calibri"/>
                <a:ea typeface="Calibri"/>
                <a:cs typeface="Calibri"/>
                <a:sym typeface="Calibri"/>
              </a:defRPr>
            </a:pPr>
            <a:r>
              <a:t>Multiply</a:t>
            </a:r>
          </a:p>
          <a:p>
            <a:pPr>
              <a:defRPr sz="2600" b="1">
                <a:latin typeface="Calibri"/>
                <a:ea typeface="Calibri"/>
                <a:cs typeface="Calibri"/>
                <a:sym typeface="Calibri"/>
              </a:defRPr>
            </a:pPr>
            <a:r>
              <a:t>Vector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4" animBg="1" advAuto="0"/>
      <p:bldP spid="513" grpId="2" animBg="1" advAuto="0"/>
      <p:bldP spid="516" grpId="3" animBg="1" advAuto="0"/>
      <p:bldP spid="517" grpId="5" animBg="1" advAuto="0"/>
      <p:bldP spid="518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roup"/>
          <p:cNvGrpSpPr/>
          <p:nvPr/>
        </p:nvGrpSpPr>
        <p:grpSpPr>
          <a:xfrm>
            <a:off x="679246" y="5824054"/>
            <a:ext cx="10111966" cy="3759110"/>
            <a:chOff x="0" y="0"/>
            <a:chExt cx="10111965" cy="3759108"/>
          </a:xfrm>
        </p:grpSpPr>
        <p:grpSp>
          <p:nvGrpSpPr>
            <p:cNvPr id="557" name="Group"/>
            <p:cNvGrpSpPr/>
            <p:nvPr/>
          </p:nvGrpSpPr>
          <p:grpSpPr>
            <a:xfrm>
              <a:off x="2420924" y="0"/>
              <a:ext cx="7691042" cy="3759109"/>
              <a:chOff x="0" y="0"/>
              <a:chExt cx="7691041" cy="3759108"/>
            </a:xfrm>
          </p:grpSpPr>
          <p:grpSp>
            <p:nvGrpSpPr>
              <p:cNvPr id="531" name="Group"/>
              <p:cNvGrpSpPr/>
              <p:nvPr/>
            </p:nvGrpSpPr>
            <p:grpSpPr>
              <a:xfrm>
                <a:off x="989149" y="132871"/>
                <a:ext cx="4062482" cy="1981116"/>
                <a:chOff x="0" y="0"/>
                <a:chExt cx="4062480" cy="1981115"/>
              </a:xfrm>
            </p:grpSpPr>
            <p:sp>
              <p:nvSpPr>
                <p:cNvPr id="520" name="Line"/>
                <p:cNvSpPr/>
                <p:nvPr/>
              </p:nvSpPr>
              <p:spPr>
                <a:xfrm>
                  <a:off x="809242" y="280624"/>
                  <a:ext cx="41725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521" name="FFT"/>
                <p:cNvSpPr/>
                <p:nvPr/>
              </p:nvSpPr>
              <p:spPr>
                <a:xfrm>
                  <a:off x="1297995" y="0"/>
                  <a:ext cx="778378" cy="561250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200" b="1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FFT</a:t>
                  </a:r>
                </a:p>
              </p:txBody>
            </p:sp>
            <p:sp>
              <p:nvSpPr>
                <p:cNvPr id="522" name="Line"/>
                <p:cNvSpPr/>
                <p:nvPr/>
              </p:nvSpPr>
              <p:spPr>
                <a:xfrm>
                  <a:off x="0" y="1726120"/>
                  <a:ext cx="1226494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523" name="FFT"/>
                <p:cNvSpPr/>
                <p:nvPr/>
              </p:nvSpPr>
              <p:spPr>
                <a:xfrm>
                  <a:off x="1297995" y="1419865"/>
                  <a:ext cx="778378" cy="561251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200" b="1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FFT</a:t>
                  </a:r>
                </a:p>
              </p:txBody>
            </p:sp>
            <p:grpSp>
              <p:nvGrpSpPr>
                <p:cNvPr id="526" name="Group"/>
                <p:cNvGrpSpPr/>
                <p:nvPr/>
              </p:nvGrpSpPr>
              <p:grpSpPr>
                <a:xfrm>
                  <a:off x="2367375" y="756436"/>
                  <a:ext cx="444501" cy="444501"/>
                  <a:chOff x="0" y="0"/>
                  <a:chExt cx="444500" cy="444500"/>
                </a:xfrm>
              </p:grpSpPr>
              <p:sp>
                <p:nvSpPr>
                  <p:cNvPr id="524" name="Circle"/>
                  <p:cNvSpPr/>
                  <p:nvPr/>
                </p:nvSpPr>
                <p:spPr>
                  <a:xfrm>
                    <a:off x="0" y="0"/>
                    <a:ext cx="444500" cy="444500"/>
                  </a:xfrm>
                  <a:prstGeom prst="ellips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525" name="Circle"/>
                  <p:cNvSpPr/>
                  <p:nvPr/>
                </p:nvSpPr>
                <p:spPr>
                  <a:xfrm>
                    <a:off x="184150" y="184150"/>
                    <a:ext cx="76200" cy="76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527" name="Line"/>
                <p:cNvSpPr/>
                <p:nvPr/>
              </p:nvSpPr>
              <p:spPr>
                <a:xfrm>
                  <a:off x="2070363" y="554913"/>
                  <a:ext cx="309352" cy="30935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528" name="Line"/>
                <p:cNvSpPr/>
                <p:nvPr/>
              </p:nvSpPr>
              <p:spPr>
                <a:xfrm flipV="1">
                  <a:off x="2083063" y="1120471"/>
                  <a:ext cx="309352" cy="30935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529" name="IFFT"/>
                <p:cNvSpPr/>
                <p:nvPr/>
              </p:nvSpPr>
              <p:spPr>
                <a:xfrm>
                  <a:off x="3284103" y="672661"/>
                  <a:ext cx="778378" cy="561251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200" b="1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IFFT</a:t>
                  </a:r>
                </a:p>
              </p:txBody>
            </p:sp>
            <p:sp>
              <p:nvSpPr>
                <p:cNvPr id="530" name="Line"/>
                <p:cNvSpPr/>
                <p:nvPr/>
              </p:nvSpPr>
              <p:spPr>
                <a:xfrm>
                  <a:off x="2843628" y="978686"/>
                  <a:ext cx="417252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sp>
            <p:nvSpPr>
              <p:cNvPr id="532" name="Line"/>
              <p:cNvSpPr/>
              <p:nvPr/>
            </p:nvSpPr>
            <p:spPr>
              <a:xfrm>
                <a:off x="5089337" y="1123428"/>
                <a:ext cx="41725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grpSp>
            <p:nvGrpSpPr>
              <p:cNvPr id="535" name="Group"/>
              <p:cNvGrpSpPr/>
              <p:nvPr/>
            </p:nvGrpSpPr>
            <p:grpSpPr>
              <a:xfrm>
                <a:off x="5544296" y="842803"/>
                <a:ext cx="664538" cy="561251"/>
                <a:chOff x="0" y="0"/>
                <a:chExt cx="664536" cy="561249"/>
              </a:xfrm>
            </p:grpSpPr>
            <p:sp>
              <p:nvSpPr>
                <p:cNvPr id="533" name="∑"/>
                <p:cNvSpPr txBox="1"/>
                <p:nvPr/>
              </p:nvSpPr>
              <p:spPr>
                <a:xfrm>
                  <a:off x="178125" y="13924"/>
                  <a:ext cx="355179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600" b="1"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r>
                    <a:t>∑</a:t>
                  </a:r>
                </a:p>
              </p:txBody>
            </p:sp>
            <p:sp>
              <p:nvSpPr>
                <p:cNvPr id="534" name="Rounded Rectangle"/>
                <p:cNvSpPr/>
                <p:nvPr/>
              </p:nvSpPr>
              <p:spPr>
                <a:xfrm>
                  <a:off x="0" y="0"/>
                  <a:ext cx="664537" cy="561250"/>
                </a:xfrm>
                <a:prstGeom prst="roundRect">
                  <a:avLst>
                    <a:gd name="adj" fmla="val 18992"/>
                  </a:avLst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1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536" name="Line"/>
              <p:cNvSpPr/>
              <p:nvPr/>
            </p:nvSpPr>
            <p:spPr>
              <a:xfrm>
                <a:off x="6246540" y="1123428"/>
                <a:ext cx="41725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grpSp>
            <p:nvGrpSpPr>
              <p:cNvPr id="541" name="Group"/>
              <p:cNvGrpSpPr/>
              <p:nvPr/>
            </p:nvGrpSpPr>
            <p:grpSpPr>
              <a:xfrm>
                <a:off x="6701499" y="0"/>
                <a:ext cx="989542" cy="3310693"/>
                <a:chOff x="0" y="0"/>
                <a:chExt cx="989541" cy="3310692"/>
              </a:xfrm>
            </p:grpSpPr>
            <p:grpSp>
              <p:nvGrpSpPr>
                <p:cNvPr id="539" name="Group"/>
                <p:cNvGrpSpPr/>
                <p:nvPr/>
              </p:nvGrpSpPr>
              <p:grpSpPr>
                <a:xfrm>
                  <a:off x="0" y="0"/>
                  <a:ext cx="989542" cy="3310693"/>
                  <a:chOff x="0" y="0"/>
                  <a:chExt cx="989541" cy="3310692"/>
                </a:xfrm>
              </p:grpSpPr>
              <p:pic>
                <p:nvPicPr>
                  <p:cNvPr id="537" name="Screen Shot 2018-02-24 at 12.59.29 PM.png" descr="Screen Shot 2018-02-24 at 12.59.29 PM.png"/>
                  <p:cNvPicPr>
                    <a:picLocks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 flipH="1">
                    <a:off x="639996" y="0"/>
                    <a:ext cx="349546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38" name="Screen Shot 2018-02-24 at 12.59.29 PM.png" descr="Screen Shot 2018-02-24 at 12.59.29 PM.png"/>
                  <p:cNvPicPr>
                    <a:picLocks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349545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540" name="Line"/>
                <p:cNvSpPr/>
                <p:nvPr/>
              </p:nvSpPr>
              <p:spPr>
                <a:xfrm flipH="1">
                  <a:off x="247120" y="1680746"/>
                  <a:ext cx="46990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556" name="Group"/>
              <p:cNvGrpSpPr/>
              <p:nvPr/>
            </p:nvGrpSpPr>
            <p:grpSpPr>
              <a:xfrm>
                <a:off x="-1" y="448416"/>
                <a:ext cx="989543" cy="3310693"/>
                <a:chOff x="0" y="0"/>
                <a:chExt cx="989541" cy="3310692"/>
              </a:xfrm>
            </p:grpSpPr>
            <p:sp>
              <p:nvSpPr>
                <p:cNvPr id="542" name="x0"/>
                <p:cNvSpPr txBox="1"/>
                <p:nvPr/>
              </p:nvSpPr>
              <p:spPr>
                <a:xfrm>
                  <a:off x="280766" y="113790"/>
                  <a:ext cx="40916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0</a:t>
                  </a:r>
                </a:p>
              </p:txBody>
            </p:sp>
            <p:sp>
              <p:nvSpPr>
                <p:cNvPr id="543" name="x1"/>
                <p:cNvSpPr txBox="1"/>
                <p:nvPr/>
              </p:nvSpPr>
              <p:spPr>
                <a:xfrm>
                  <a:off x="300457" y="420052"/>
                  <a:ext cx="36978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1</a:t>
                  </a:r>
                </a:p>
              </p:txBody>
            </p:sp>
            <p:sp>
              <p:nvSpPr>
                <p:cNvPr id="544" name="x2"/>
                <p:cNvSpPr txBox="1"/>
                <p:nvPr/>
              </p:nvSpPr>
              <p:spPr>
                <a:xfrm>
                  <a:off x="287724" y="747894"/>
                  <a:ext cx="395247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2</a:t>
                  </a:r>
                </a:p>
              </p:txBody>
            </p:sp>
            <p:sp>
              <p:nvSpPr>
                <p:cNvPr id="545" name="x3"/>
                <p:cNvSpPr txBox="1"/>
                <p:nvPr/>
              </p:nvSpPr>
              <p:spPr>
                <a:xfrm>
                  <a:off x="287905" y="1049136"/>
                  <a:ext cx="39488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3</a:t>
                  </a:r>
                </a:p>
              </p:txBody>
            </p:sp>
            <p:sp>
              <p:nvSpPr>
                <p:cNvPr id="546" name="x4"/>
                <p:cNvSpPr txBox="1"/>
                <p:nvPr/>
              </p:nvSpPr>
              <p:spPr>
                <a:xfrm>
                  <a:off x="295010" y="1353936"/>
                  <a:ext cx="39952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4</a:t>
                  </a:r>
                </a:p>
              </p:txBody>
            </p:sp>
            <p:sp>
              <p:nvSpPr>
                <p:cNvPr id="547" name="x5"/>
                <p:cNvSpPr txBox="1"/>
                <p:nvPr/>
              </p:nvSpPr>
              <p:spPr>
                <a:xfrm>
                  <a:off x="299694" y="1690920"/>
                  <a:ext cx="39015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5</a:t>
                  </a:r>
                </a:p>
              </p:txBody>
            </p:sp>
            <p:grpSp>
              <p:nvGrpSpPr>
                <p:cNvPr id="550" name="Group"/>
                <p:cNvGrpSpPr/>
                <p:nvPr/>
              </p:nvGrpSpPr>
              <p:grpSpPr>
                <a:xfrm>
                  <a:off x="0" y="0"/>
                  <a:ext cx="989542" cy="3310693"/>
                  <a:chOff x="0" y="0"/>
                  <a:chExt cx="989541" cy="3310692"/>
                </a:xfrm>
              </p:grpSpPr>
              <p:pic>
                <p:nvPicPr>
                  <p:cNvPr id="548" name="Screen Shot 2018-02-24 at 12.59.29 PM.png" descr="Screen Shot 2018-02-24 at 12.59.29 PM.png"/>
                  <p:cNvPicPr>
                    <a:picLocks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 flipH="1">
                    <a:off x="639996" y="0"/>
                    <a:ext cx="349546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49" name="Screen Shot 2018-02-24 at 12.59.29 PM.png" descr="Screen Shot 2018-02-24 at 12.59.29 PM.png"/>
                  <p:cNvPicPr>
                    <a:picLocks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349545" cy="331069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551" name="x3"/>
                <p:cNvSpPr txBox="1"/>
                <p:nvPr/>
              </p:nvSpPr>
              <p:spPr>
                <a:xfrm>
                  <a:off x="292004" y="2111481"/>
                  <a:ext cx="394883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3</a:t>
                  </a:r>
                </a:p>
              </p:txBody>
            </p:sp>
            <p:sp>
              <p:nvSpPr>
                <p:cNvPr id="552" name="x4"/>
                <p:cNvSpPr txBox="1"/>
                <p:nvPr/>
              </p:nvSpPr>
              <p:spPr>
                <a:xfrm>
                  <a:off x="299108" y="2428981"/>
                  <a:ext cx="39952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4</a:t>
                  </a:r>
                </a:p>
              </p:txBody>
            </p:sp>
            <p:sp>
              <p:nvSpPr>
                <p:cNvPr id="553" name="x5"/>
                <p:cNvSpPr txBox="1"/>
                <p:nvPr/>
              </p:nvSpPr>
              <p:spPr>
                <a:xfrm>
                  <a:off x="303792" y="2727865"/>
                  <a:ext cx="39015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x</a:t>
                  </a:r>
                  <a:r>
                    <a:rPr baseline="-5999"/>
                    <a:t>5</a:t>
                  </a:r>
                </a:p>
              </p:txBody>
            </p:sp>
            <p:sp>
              <p:nvSpPr>
                <p:cNvPr id="554" name="Line"/>
                <p:cNvSpPr/>
                <p:nvPr/>
              </p:nvSpPr>
              <p:spPr>
                <a:xfrm flipH="1">
                  <a:off x="212382" y="1154294"/>
                  <a:ext cx="46990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55" name="Line"/>
                <p:cNvSpPr/>
                <p:nvPr/>
              </p:nvSpPr>
              <p:spPr>
                <a:xfrm flipH="1">
                  <a:off x="247120" y="2104401"/>
                  <a:ext cx="46990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</p:grpSp>
        <p:sp>
          <p:nvSpPr>
            <p:cNvPr id="558" name="FFT-Accelerated…"/>
            <p:cNvSpPr txBox="1"/>
            <p:nvPr/>
          </p:nvSpPr>
          <p:spPr>
            <a:xfrm>
              <a:off x="0" y="663172"/>
              <a:ext cx="2347987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FFT-Accelerated</a:t>
              </a:r>
            </a:p>
            <a:p>
              <a:pPr>
                <a:defRPr sz="2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Circulant </a:t>
              </a:r>
            </a:p>
            <a:p>
              <a:pPr>
                <a:defRPr sz="2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Convolution</a:t>
              </a:r>
            </a:p>
          </p:txBody>
        </p:sp>
      </p:grpSp>
      <p:grpSp>
        <p:nvGrpSpPr>
          <p:cNvPr id="589" name="Group"/>
          <p:cNvGrpSpPr/>
          <p:nvPr/>
        </p:nvGrpSpPr>
        <p:grpSpPr>
          <a:xfrm>
            <a:off x="7295042" y="1477074"/>
            <a:ext cx="3883810" cy="3345289"/>
            <a:chOff x="3974" y="0"/>
            <a:chExt cx="3883808" cy="3345287"/>
          </a:xfrm>
        </p:grpSpPr>
        <p:sp>
          <p:nvSpPr>
            <p:cNvPr id="560" name="✖️"/>
            <p:cNvSpPr txBox="1"/>
            <p:nvPr/>
          </p:nvSpPr>
          <p:spPr>
            <a:xfrm>
              <a:off x="3974" y="1329179"/>
              <a:ext cx="46166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r>
                <a:rPr lang="en-US" altLang="zh-CN" b="1" dirty="0"/>
                <a:t>×</a:t>
              </a:r>
              <a:endParaRPr b="1" dirty="0"/>
            </a:p>
          </p:txBody>
        </p:sp>
        <p:grpSp>
          <p:nvGrpSpPr>
            <p:cNvPr id="575" name="Group"/>
            <p:cNvGrpSpPr/>
            <p:nvPr/>
          </p:nvGrpSpPr>
          <p:grpSpPr>
            <a:xfrm>
              <a:off x="842178" y="0"/>
              <a:ext cx="989542" cy="3310693"/>
              <a:chOff x="0" y="0"/>
              <a:chExt cx="989541" cy="3310692"/>
            </a:xfrm>
          </p:grpSpPr>
          <p:sp>
            <p:nvSpPr>
              <p:cNvPr id="561" name="x0"/>
              <p:cNvSpPr txBox="1"/>
              <p:nvPr/>
            </p:nvSpPr>
            <p:spPr>
              <a:xfrm>
                <a:off x="280766" y="113790"/>
                <a:ext cx="409162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0</a:t>
                </a:r>
              </a:p>
            </p:txBody>
          </p:sp>
          <p:sp>
            <p:nvSpPr>
              <p:cNvPr id="562" name="x1"/>
              <p:cNvSpPr txBox="1"/>
              <p:nvPr/>
            </p:nvSpPr>
            <p:spPr>
              <a:xfrm>
                <a:off x="300457" y="420052"/>
                <a:ext cx="369781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1</a:t>
                </a:r>
              </a:p>
            </p:txBody>
          </p:sp>
          <p:sp>
            <p:nvSpPr>
              <p:cNvPr id="563" name="x2"/>
              <p:cNvSpPr txBox="1"/>
              <p:nvPr/>
            </p:nvSpPr>
            <p:spPr>
              <a:xfrm>
                <a:off x="287724" y="747894"/>
                <a:ext cx="395247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2</a:t>
                </a:r>
              </a:p>
            </p:txBody>
          </p:sp>
          <p:sp>
            <p:nvSpPr>
              <p:cNvPr id="564" name="x3"/>
              <p:cNvSpPr txBox="1"/>
              <p:nvPr/>
            </p:nvSpPr>
            <p:spPr>
              <a:xfrm>
                <a:off x="287905" y="1049136"/>
                <a:ext cx="39488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3</a:t>
                </a:r>
              </a:p>
            </p:txBody>
          </p:sp>
          <p:sp>
            <p:nvSpPr>
              <p:cNvPr id="565" name="x4"/>
              <p:cNvSpPr txBox="1"/>
              <p:nvPr/>
            </p:nvSpPr>
            <p:spPr>
              <a:xfrm>
                <a:off x="295010" y="1353936"/>
                <a:ext cx="399521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4</a:t>
                </a:r>
              </a:p>
            </p:txBody>
          </p:sp>
          <p:sp>
            <p:nvSpPr>
              <p:cNvPr id="566" name="x5"/>
              <p:cNvSpPr txBox="1"/>
              <p:nvPr/>
            </p:nvSpPr>
            <p:spPr>
              <a:xfrm>
                <a:off x="299694" y="1690920"/>
                <a:ext cx="39015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rPr dirty="0"/>
                  <a:t>x</a:t>
                </a:r>
                <a:r>
                  <a:rPr baseline="-5999" dirty="0"/>
                  <a:t>5</a:t>
                </a:r>
              </a:p>
            </p:txBody>
          </p:sp>
          <p:grpSp>
            <p:nvGrpSpPr>
              <p:cNvPr id="569" name="Group"/>
              <p:cNvGrpSpPr/>
              <p:nvPr/>
            </p:nvGrpSpPr>
            <p:grpSpPr>
              <a:xfrm>
                <a:off x="0" y="0"/>
                <a:ext cx="989542" cy="3310693"/>
                <a:chOff x="0" y="0"/>
                <a:chExt cx="989541" cy="3310692"/>
              </a:xfrm>
            </p:grpSpPr>
            <p:pic>
              <p:nvPicPr>
                <p:cNvPr id="567" name="Screen Shot 2018-02-24 at 12.59.29 PM.png" descr="Screen Shot 2018-02-24 at 12.59.29 PM.png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 flipH="1">
                  <a:off x="639996" y="0"/>
                  <a:ext cx="349546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68" name="Screen Shot 2018-02-24 at 12.59.29 PM.png" descr="Screen Shot 2018-02-24 at 12.59.29 PM.png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49545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570" name="x3"/>
              <p:cNvSpPr txBox="1"/>
              <p:nvPr/>
            </p:nvSpPr>
            <p:spPr>
              <a:xfrm>
                <a:off x="292004" y="2035281"/>
                <a:ext cx="394883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3</a:t>
                </a:r>
              </a:p>
            </p:txBody>
          </p:sp>
          <p:sp>
            <p:nvSpPr>
              <p:cNvPr id="571" name="x4"/>
              <p:cNvSpPr txBox="1"/>
              <p:nvPr/>
            </p:nvSpPr>
            <p:spPr>
              <a:xfrm>
                <a:off x="299108" y="2378181"/>
                <a:ext cx="399522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4</a:t>
                </a:r>
              </a:p>
            </p:txBody>
          </p:sp>
          <p:sp>
            <p:nvSpPr>
              <p:cNvPr id="572" name="x5"/>
              <p:cNvSpPr txBox="1"/>
              <p:nvPr/>
            </p:nvSpPr>
            <p:spPr>
              <a:xfrm>
                <a:off x="303792" y="2689765"/>
                <a:ext cx="39015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200" b="1"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x</a:t>
                </a:r>
                <a:r>
                  <a:rPr baseline="-5999"/>
                  <a:t>5</a:t>
                </a:r>
              </a:p>
            </p:txBody>
          </p:sp>
          <p:sp>
            <p:nvSpPr>
              <p:cNvPr id="573" name="Line"/>
              <p:cNvSpPr/>
              <p:nvPr/>
            </p:nvSpPr>
            <p:spPr>
              <a:xfrm flipH="1">
                <a:off x="212382" y="1154294"/>
                <a:ext cx="469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74" name="Line"/>
              <p:cNvSpPr/>
              <p:nvPr/>
            </p:nvSpPr>
            <p:spPr>
              <a:xfrm flipH="1">
                <a:off x="247120" y="2104401"/>
                <a:ext cx="469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76" name="Square"/>
            <p:cNvSpPr/>
            <p:nvPr/>
          </p:nvSpPr>
          <p:spPr>
            <a:xfrm>
              <a:off x="11641" y="1386794"/>
              <a:ext cx="444501" cy="444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587" name="Group"/>
            <p:cNvGrpSpPr/>
            <p:nvPr/>
          </p:nvGrpSpPr>
          <p:grpSpPr>
            <a:xfrm>
              <a:off x="2898240" y="34594"/>
              <a:ext cx="989542" cy="3310693"/>
              <a:chOff x="0" y="0"/>
              <a:chExt cx="989541" cy="3310692"/>
            </a:xfrm>
          </p:grpSpPr>
          <p:grpSp>
            <p:nvGrpSpPr>
              <p:cNvPr id="585" name="Group"/>
              <p:cNvGrpSpPr/>
              <p:nvPr/>
            </p:nvGrpSpPr>
            <p:grpSpPr>
              <a:xfrm>
                <a:off x="0" y="0"/>
                <a:ext cx="989542" cy="3310693"/>
                <a:chOff x="0" y="0"/>
                <a:chExt cx="989541" cy="3310692"/>
              </a:xfrm>
            </p:grpSpPr>
            <p:sp>
              <p:nvSpPr>
                <p:cNvPr id="577" name="y0"/>
                <p:cNvSpPr txBox="1"/>
                <p:nvPr/>
              </p:nvSpPr>
              <p:spPr>
                <a:xfrm>
                  <a:off x="302303" y="113790"/>
                  <a:ext cx="401932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0</a:t>
                  </a:r>
                </a:p>
              </p:txBody>
            </p:sp>
            <p:sp>
              <p:nvSpPr>
                <p:cNvPr id="578" name="y1"/>
                <p:cNvSpPr txBox="1"/>
                <p:nvPr/>
              </p:nvSpPr>
              <p:spPr>
                <a:xfrm>
                  <a:off x="306092" y="646593"/>
                  <a:ext cx="362550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1</a:t>
                  </a:r>
                </a:p>
              </p:txBody>
            </p:sp>
            <p:sp>
              <p:nvSpPr>
                <p:cNvPr id="579" name="y2"/>
                <p:cNvSpPr txBox="1"/>
                <p:nvPr/>
              </p:nvSpPr>
              <p:spPr>
                <a:xfrm>
                  <a:off x="304728" y="1179395"/>
                  <a:ext cx="388017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rPr dirty="0"/>
                    <a:t>y</a:t>
                  </a:r>
                  <a:r>
                    <a:rPr baseline="-5999" dirty="0"/>
                    <a:t>2</a:t>
                  </a:r>
                </a:p>
              </p:txBody>
            </p:sp>
            <p:sp>
              <p:nvSpPr>
                <p:cNvPr id="580" name="y3"/>
                <p:cNvSpPr txBox="1"/>
                <p:nvPr/>
              </p:nvSpPr>
              <p:spPr>
                <a:xfrm>
                  <a:off x="323399" y="1712197"/>
                  <a:ext cx="387653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3</a:t>
                  </a:r>
                </a:p>
              </p:txBody>
            </p:sp>
            <p:sp>
              <p:nvSpPr>
                <p:cNvPr id="581" name="y4"/>
                <p:cNvSpPr txBox="1"/>
                <p:nvPr/>
              </p:nvSpPr>
              <p:spPr>
                <a:xfrm>
                  <a:off x="305178" y="2244999"/>
                  <a:ext cx="392291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4</a:t>
                  </a:r>
                </a:p>
              </p:txBody>
            </p:sp>
            <p:sp>
              <p:nvSpPr>
                <p:cNvPr id="582" name="y5"/>
                <p:cNvSpPr txBox="1"/>
                <p:nvPr/>
              </p:nvSpPr>
              <p:spPr>
                <a:xfrm>
                  <a:off x="321231" y="2777801"/>
                  <a:ext cx="382923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2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y</a:t>
                  </a:r>
                  <a:r>
                    <a:rPr baseline="-5999"/>
                    <a:t>5</a:t>
                  </a:r>
                </a:p>
              </p:txBody>
            </p:sp>
            <p:pic>
              <p:nvPicPr>
                <p:cNvPr id="583" name="Screen Shot 2018-02-24 at 12.59.29 PM.png" descr="Screen Shot 2018-02-24 at 12.59.29 PM.png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 flipH="1">
                  <a:off x="639996" y="0"/>
                  <a:ext cx="349546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84" name="Screen Shot 2018-02-24 at 12.59.29 PM.png" descr="Screen Shot 2018-02-24 at 12.59.29 PM.png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49545" cy="3310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586" name="Line"/>
              <p:cNvSpPr/>
              <p:nvPr/>
            </p:nvSpPr>
            <p:spPr>
              <a:xfrm flipH="1">
                <a:off x="247120" y="1680746"/>
                <a:ext cx="469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88" name="="/>
            <p:cNvSpPr txBox="1"/>
            <p:nvPr/>
          </p:nvSpPr>
          <p:spPr>
            <a:xfrm>
              <a:off x="2203997" y="1388646"/>
              <a:ext cx="32196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=</a:t>
              </a:r>
            </a:p>
          </p:txBody>
        </p:sp>
      </p:grpSp>
      <p:sp>
        <p:nvSpPr>
          <p:cNvPr id="590" name="Circulant Convolution Acceleration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Circulant Convolution Acceleration</a:t>
            </a:r>
          </a:p>
        </p:txBody>
      </p:sp>
      <p:sp>
        <p:nvSpPr>
          <p:cNvPr id="5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595" name="Group"/>
          <p:cNvGrpSpPr/>
          <p:nvPr/>
        </p:nvGrpSpPr>
        <p:grpSpPr>
          <a:xfrm>
            <a:off x="909710" y="2606229"/>
            <a:ext cx="1887060" cy="419101"/>
            <a:chOff x="0" y="0"/>
            <a:chExt cx="1887059" cy="419100"/>
          </a:xfrm>
        </p:grpSpPr>
        <p:sp>
          <p:nvSpPr>
            <p:cNvPr id="592" name="w00"/>
            <p:cNvSpPr txBox="1"/>
            <p:nvPr/>
          </p:nvSpPr>
          <p:spPr>
            <a:xfrm>
              <a:off x="-1" y="-1"/>
              <a:ext cx="61671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00</a:t>
              </a:r>
            </a:p>
          </p:txBody>
        </p:sp>
        <p:sp>
          <p:nvSpPr>
            <p:cNvPr id="593" name="w01"/>
            <p:cNvSpPr txBox="1"/>
            <p:nvPr/>
          </p:nvSpPr>
          <p:spPr>
            <a:xfrm>
              <a:off x="666915" y="-1"/>
              <a:ext cx="577330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FF4D41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01</a:t>
              </a:r>
            </a:p>
          </p:txBody>
        </p:sp>
        <p:sp>
          <p:nvSpPr>
            <p:cNvPr id="594" name="w02"/>
            <p:cNvSpPr txBox="1"/>
            <p:nvPr/>
          </p:nvSpPr>
          <p:spPr>
            <a:xfrm>
              <a:off x="1284264" y="-1"/>
              <a:ext cx="60279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00A2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02</a:t>
              </a:r>
            </a:p>
          </p:txBody>
        </p:sp>
      </p:grpSp>
      <p:grpSp>
        <p:nvGrpSpPr>
          <p:cNvPr id="599" name="Group"/>
          <p:cNvGrpSpPr/>
          <p:nvPr/>
        </p:nvGrpSpPr>
        <p:grpSpPr>
          <a:xfrm>
            <a:off x="2808713" y="2618929"/>
            <a:ext cx="1877374" cy="419101"/>
            <a:chOff x="0" y="0"/>
            <a:chExt cx="1877373" cy="419100"/>
          </a:xfrm>
        </p:grpSpPr>
        <p:sp>
          <p:nvSpPr>
            <p:cNvPr id="596" name="w03"/>
            <p:cNvSpPr txBox="1"/>
            <p:nvPr/>
          </p:nvSpPr>
          <p:spPr>
            <a:xfrm>
              <a:off x="0" y="-1"/>
              <a:ext cx="60243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FFD7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597" name="w04"/>
            <p:cNvSpPr txBox="1"/>
            <p:nvPr/>
          </p:nvSpPr>
          <p:spPr>
            <a:xfrm>
              <a:off x="644905" y="-1"/>
              <a:ext cx="60707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333399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04</a:t>
              </a:r>
            </a:p>
          </p:txBody>
        </p:sp>
        <p:sp>
          <p:nvSpPr>
            <p:cNvPr id="598" name="w05"/>
            <p:cNvSpPr txBox="1"/>
            <p:nvPr/>
          </p:nvSpPr>
          <p:spPr>
            <a:xfrm>
              <a:off x="1279671" y="-1"/>
              <a:ext cx="59770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929292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05</a:t>
              </a:r>
            </a:p>
          </p:txBody>
        </p:sp>
      </p:grpSp>
      <p:grpSp>
        <p:nvGrpSpPr>
          <p:cNvPr id="603" name="Group"/>
          <p:cNvGrpSpPr/>
          <p:nvPr/>
        </p:nvGrpSpPr>
        <p:grpSpPr>
          <a:xfrm>
            <a:off x="4688541" y="2618929"/>
            <a:ext cx="1877374" cy="419101"/>
            <a:chOff x="0" y="0"/>
            <a:chExt cx="1877373" cy="419100"/>
          </a:xfrm>
        </p:grpSpPr>
        <p:sp>
          <p:nvSpPr>
            <p:cNvPr id="600" name="w03"/>
            <p:cNvSpPr txBox="1"/>
            <p:nvPr/>
          </p:nvSpPr>
          <p:spPr>
            <a:xfrm>
              <a:off x="0" y="-1"/>
              <a:ext cx="60243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FFADD6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03</a:t>
              </a:r>
            </a:p>
          </p:txBody>
        </p:sp>
        <p:sp>
          <p:nvSpPr>
            <p:cNvPr id="601" name="w04"/>
            <p:cNvSpPr txBox="1"/>
            <p:nvPr/>
          </p:nvSpPr>
          <p:spPr>
            <a:xfrm>
              <a:off x="644905" y="-1"/>
              <a:ext cx="60707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04</a:t>
              </a:r>
            </a:p>
          </p:txBody>
        </p:sp>
        <p:sp>
          <p:nvSpPr>
            <p:cNvPr id="602" name="w05"/>
            <p:cNvSpPr txBox="1"/>
            <p:nvPr/>
          </p:nvSpPr>
          <p:spPr>
            <a:xfrm>
              <a:off x="1279671" y="-1"/>
              <a:ext cx="59770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7B0C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05</a:t>
              </a:r>
            </a:p>
          </p:txBody>
        </p:sp>
      </p:grpSp>
      <p:grpSp>
        <p:nvGrpSpPr>
          <p:cNvPr id="607" name="Group"/>
          <p:cNvGrpSpPr/>
          <p:nvPr/>
        </p:nvGrpSpPr>
        <p:grpSpPr>
          <a:xfrm>
            <a:off x="943218" y="3164706"/>
            <a:ext cx="1872781" cy="419101"/>
            <a:chOff x="7139" y="0"/>
            <a:chExt cx="1872780" cy="419100"/>
          </a:xfrm>
        </p:grpSpPr>
        <p:sp>
          <p:nvSpPr>
            <p:cNvPr id="604" name="w30"/>
            <p:cNvSpPr txBox="1"/>
            <p:nvPr/>
          </p:nvSpPr>
          <p:spPr>
            <a:xfrm>
              <a:off x="7139" y="-1"/>
              <a:ext cx="60243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F7A028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30</a:t>
              </a:r>
            </a:p>
          </p:txBody>
        </p:sp>
        <p:sp>
          <p:nvSpPr>
            <p:cNvPr id="605" name="w31"/>
            <p:cNvSpPr txBox="1"/>
            <p:nvPr/>
          </p:nvSpPr>
          <p:spPr>
            <a:xfrm>
              <a:off x="674055" y="-1"/>
              <a:ext cx="5630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D4FB79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31</a:t>
              </a:r>
            </a:p>
          </p:txBody>
        </p:sp>
        <p:sp>
          <p:nvSpPr>
            <p:cNvPr id="606" name="w32"/>
            <p:cNvSpPr txBox="1"/>
            <p:nvPr/>
          </p:nvSpPr>
          <p:spPr>
            <a:xfrm>
              <a:off x="1291403" y="-1"/>
              <a:ext cx="588517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FFD6D5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32</a:t>
              </a:r>
            </a:p>
          </p:txBody>
        </p:sp>
      </p:grpSp>
      <p:grpSp>
        <p:nvGrpSpPr>
          <p:cNvPr id="611" name="Group"/>
          <p:cNvGrpSpPr/>
          <p:nvPr/>
        </p:nvGrpSpPr>
        <p:grpSpPr>
          <a:xfrm>
            <a:off x="2806265" y="3177406"/>
            <a:ext cx="1863095" cy="419101"/>
            <a:chOff x="7139" y="0"/>
            <a:chExt cx="1863094" cy="419100"/>
          </a:xfrm>
        </p:grpSpPr>
        <p:sp>
          <p:nvSpPr>
            <p:cNvPr id="608" name="w33"/>
            <p:cNvSpPr txBox="1"/>
            <p:nvPr/>
          </p:nvSpPr>
          <p:spPr>
            <a:xfrm>
              <a:off x="7139" y="-1"/>
              <a:ext cx="58815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D5D379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33</a:t>
              </a:r>
            </a:p>
          </p:txBody>
        </p:sp>
        <p:sp>
          <p:nvSpPr>
            <p:cNvPr id="609" name="w34"/>
            <p:cNvSpPr txBox="1"/>
            <p:nvPr/>
          </p:nvSpPr>
          <p:spPr>
            <a:xfrm>
              <a:off x="652045" y="-1"/>
              <a:ext cx="59279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444444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34</a:t>
              </a:r>
            </a:p>
          </p:txBody>
        </p:sp>
        <p:sp>
          <p:nvSpPr>
            <p:cNvPr id="610" name="w35"/>
            <p:cNvSpPr txBox="1"/>
            <p:nvPr/>
          </p:nvSpPr>
          <p:spPr>
            <a:xfrm>
              <a:off x="1286810" y="-1"/>
              <a:ext cx="58342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1F497D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35</a:t>
              </a:r>
            </a:p>
          </p:txBody>
        </p:sp>
      </p:grpSp>
      <p:grpSp>
        <p:nvGrpSpPr>
          <p:cNvPr id="615" name="Group"/>
          <p:cNvGrpSpPr/>
          <p:nvPr/>
        </p:nvGrpSpPr>
        <p:grpSpPr>
          <a:xfrm>
            <a:off x="4734749" y="3177406"/>
            <a:ext cx="1863095" cy="419101"/>
            <a:chOff x="7139" y="0"/>
            <a:chExt cx="1863094" cy="419100"/>
          </a:xfrm>
        </p:grpSpPr>
        <p:sp>
          <p:nvSpPr>
            <p:cNvPr id="612" name="w33"/>
            <p:cNvSpPr txBox="1"/>
            <p:nvPr/>
          </p:nvSpPr>
          <p:spPr>
            <a:xfrm>
              <a:off x="7139" y="-1"/>
              <a:ext cx="58815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00CD66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33</a:t>
              </a:r>
            </a:p>
          </p:txBody>
        </p:sp>
        <p:sp>
          <p:nvSpPr>
            <p:cNvPr id="613" name="w34"/>
            <p:cNvSpPr txBox="1"/>
            <p:nvPr/>
          </p:nvSpPr>
          <p:spPr>
            <a:xfrm>
              <a:off x="652045" y="-1"/>
              <a:ext cx="59279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FFF68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34</a:t>
              </a:r>
            </a:p>
          </p:txBody>
        </p:sp>
        <p:sp>
          <p:nvSpPr>
            <p:cNvPr id="614" name="w35"/>
            <p:cNvSpPr txBox="1"/>
            <p:nvPr/>
          </p:nvSpPr>
          <p:spPr>
            <a:xfrm>
              <a:off x="1286810" y="-1"/>
              <a:ext cx="58342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solidFill>
                    <a:srgbClr val="CD299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w</a:t>
              </a:r>
              <a:r>
                <a:rPr baseline="-5999"/>
                <a:t>35</a:t>
              </a:r>
            </a:p>
          </p:txBody>
        </p:sp>
      </p:grpSp>
      <p:grpSp>
        <p:nvGrpSpPr>
          <p:cNvPr id="622" name="Group"/>
          <p:cNvGrpSpPr/>
          <p:nvPr/>
        </p:nvGrpSpPr>
        <p:grpSpPr>
          <a:xfrm>
            <a:off x="667253" y="2622111"/>
            <a:ext cx="6160294" cy="1089808"/>
            <a:chOff x="0" y="0"/>
            <a:chExt cx="6160293" cy="1089807"/>
          </a:xfrm>
        </p:grpSpPr>
        <p:grpSp>
          <p:nvGrpSpPr>
            <p:cNvPr id="618" name="Group"/>
            <p:cNvGrpSpPr/>
            <p:nvPr/>
          </p:nvGrpSpPr>
          <p:grpSpPr>
            <a:xfrm>
              <a:off x="0" y="32402"/>
              <a:ext cx="6160294" cy="1004099"/>
              <a:chOff x="0" y="0"/>
              <a:chExt cx="6160293" cy="1004098"/>
            </a:xfrm>
          </p:grpSpPr>
          <p:pic>
            <p:nvPicPr>
              <p:cNvPr id="616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 flipH="1">
                <a:off x="5841699" y="0"/>
                <a:ext cx="318595" cy="10040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7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318595" cy="10040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19" name="Line"/>
            <p:cNvSpPr/>
            <p:nvPr/>
          </p:nvSpPr>
          <p:spPr>
            <a:xfrm flipV="1">
              <a:off x="2121557" y="-1"/>
              <a:ext cx="1" cy="10898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20" name="Line"/>
            <p:cNvSpPr/>
            <p:nvPr/>
          </p:nvSpPr>
          <p:spPr>
            <a:xfrm flipV="1">
              <a:off x="4023703" y="18712"/>
              <a:ext cx="1" cy="10523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21" name="Line"/>
            <p:cNvSpPr/>
            <p:nvPr/>
          </p:nvSpPr>
          <p:spPr>
            <a:xfrm flipH="1" flipV="1">
              <a:off x="96873" y="510309"/>
              <a:ext cx="588392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625" name="Group"/>
          <p:cNvGrpSpPr/>
          <p:nvPr/>
        </p:nvGrpSpPr>
        <p:grpSpPr>
          <a:xfrm>
            <a:off x="4142994" y="4479492"/>
            <a:ext cx="3955133" cy="794616"/>
            <a:chOff x="-1775287" y="0"/>
            <a:chExt cx="3955132" cy="794615"/>
          </a:xfrm>
        </p:grpSpPr>
        <p:sp>
          <p:nvSpPr>
            <p:cNvPr id="623" name="Line"/>
            <p:cNvSpPr/>
            <p:nvPr/>
          </p:nvSpPr>
          <p:spPr>
            <a:xfrm flipH="1">
              <a:off x="-1" y="0"/>
              <a:ext cx="2" cy="7946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24" name="Fast Fourier   Transformation"/>
            <p:cNvSpPr txBox="1"/>
            <p:nvPr/>
          </p:nvSpPr>
          <p:spPr>
            <a:xfrm>
              <a:off x="-1775288" y="143307"/>
              <a:ext cx="3955133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Fast Fourier   Transformation</a:t>
              </a:r>
            </a:p>
          </p:txBody>
        </p:sp>
      </p:grpSp>
      <p:sp>
        <p:nvSpPr>
          <p:cNvPr id="626" name="Rounded Rectangle"/>
          <p:cNvSpPr/>
          <p:nvPr/>
        </p:nvSpPr>
        <p:spPr>
          <a:xfrm>
            <a:off x="3283496" y="6499927"/>
            <a:ext cx="562820" cy="866402"/>
          </a:xfrm>
          <a:prstGeom prst="roundRect">
            <a:avLst>
              <a:gd name="adj" fmla="val 9316"/>
            </a:avLst>
          </a:prstGeom>
          <a:ln w="25400">
            <a:solidFill>
              <a:srgbClr val="FF4D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30" name="Group"/>
          <p:cNvGrpSpPr/>
          <p:nvPr/>
        </p:nvGrpSpPr>
        <p:grpSpPr>
          <a:xfrm>
            <a:off x="10096393" y="6002525"/>
            <a:ext cx="401932" cy="1484706"/>
            <a:chOff x="0" y="0"/>
            <a:chExt cx="401931" cy="1484704"/>
          </a:xfrm>
        </p:grpSpPr>
        <p:sp>
          <p:nvSpPr>
            <p:cNvPr id="627" name="y0"/>
            <p:cNvSpPr txBox="1"/>
            <p:nvPr/>
          </p:nvSpPr>
          <p:spPr>
            <a:xfrm>
              <a:off x="0" y="-1"/>
              <a:ext cx="40193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0</a:t>
              </a:r>
            </a:p>
          </p:txBody>
        </p:sp>
        <p:sp>
          <p:nvSpPr>
            <p:cNvPr id="628" name="y1"/>
            <p:cNvSpPr txBox="1"/>
            <p:nvPr/>
          </p:nvSpPr>
          <p:spPr>
            <a:xfrm>
              <a:off x="3788" y="532802"/>
              <a:ext cx="36255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1</a:t>
              </a:r>
            </a:p>
          </p:txBody>
        </p:sp>
        <p:sp>
          <p:nvSpPr>
            <p:cNvPr id="629" name="y2"/>
            <p:cNvSpPr txBox="1"/>
            <p:nvPr/>
          </p:nvSpPr>
          <p:spPr>
            <a:xfrm>
              <a:off x="2424" y="1065604"/>
              <a:ext cx="388017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2</a:t>
              </a:r>
            </a:p>
          </p:txBody>
        </p:sp>
      </p:grpSp>
      <p:sp>
        <p:nvSpPr>
          <p:cNvPr id="631" name="Rounded Rectangle"/>
          <p:cNvSpPr/>
          <p:nvPr/>
        </p:nvSpPr>
        <p:spPr>
          <a:xfrm>
            <a:off x="10015948" y="6052894"/>
            <a:ext cx="562820" cy="1459305"/>
          </a:xfrm>
          <a:prstGeom prst="roundRect">
            <a:avLst>
              <a:gd name="adj" fmla="val 9316"/>
            </a:avLst>
          </a:prstGeom>
          <a:ln w="25400">
            <a:solidFill>
              <a:srgbClr val="FF4D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36" name="Group"/>
          <p:cNvGrpSpPr/>
          <p:nvPr/>
        </p:nvGrpSpPr>
        <p:grpSpPr>
          <a:xfrm>
            <a:off x="10025059" y="7482599"/>
            <a:ext cx="562820" cy="1484705"/>
            <a:chOff x="0" y="0"/>
            <a:chExt cx="562819" cy="1484704"/>
          </a:xfrm>
        </p:grpSpPr>
        <p:sp>
          <p:nvSpPr>
            <p:cNvPr id="632" name="y3"/>
            <p:cNvSpPr txBox="1"/>
            <p:nvPr/>
          </p:nvSpPr>
          <p:spPr>
            <a:xfrm>
              <a:off x="87584" y="0"/>
              <a:ext cx="38765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3</a:t>
              </a:r>
            </a:p>
          </p:txBody>
        </p:sp>
        <p:sp>
          <p:nvSpPr>
            <p:cNvPr id="633" name="y4"/>
            <p:cNvSpPr txBox="1"/>
            <p:nvPr/>
          </p:nvSpPr>
          <p:spPr>
            <a:xfrm>
              <a:off x="69362" y="532802"/>
              <a:ext cx="39229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4</a:t>
              </a:r>
            </a:p>
          </p:txBody>
        </p:sp>
        <p:sp>
          <p:nvSpPr>
            <p:cNvPr id="634" name="y5"/>
            <p:cNvSpPr txBox="1"/>
            <p:nvPr/>
          </p:nvSpPr>
          <p:spPr>
            <a:xfrm>
              <a:off x="85415" y="1065604"/>
              <a:ext cx="38292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 b="1">
                  <a:latin typeface="Georgia"/>
                  <a:ea typeface="Georgia"/>
                  <a:cs typeface="Georgia"/>
                  <a:sym typeface="Georgia"/>
                </a:defRPr>
              </a:pPr>
              <a:r>
                <a:t>y</a:t>
              </a:r>
              <a:r>
                <a:rPr baseline="-5999"/>
                <a:t>5</a:t>
              </a:r>
            </a:p>
          </p:txBody>
        </p:sp>
        <p:sp>
          <p:nvSpPr>
            <p:cNvPr id="635" name="Rounded Rectangle"/>
            <p:cNvSpPr/>
            <p:nvPr/>
          </p:nvSpPr>
          <p:spPr>
            <a:xfrm>
              <a:off x="0" y="12700"/>
              <a:ext cx="562820" cy="1459305"/>
            </a:xfrm>
            <a:prstGeom prst="roundRect">
              <a:avLst>
                <a:gd name="adj" fmla="val 9316"/>
              </a:avLst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1390 0.345150" pathEditMode="relative">
                                      <p:cBhvr>
                                        <p:cTn id="39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00519" pathEditMode="relative">
                                      <p:cBhvr>
                                        <p:cTn id="50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1941 0.347016" pathEditMode="relative">
                                      <p:cBhvr>
                                        <p:cTn id="53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00519 L 0.000000 0.203643" pathEditMode="relative">
                                      <p:cBhvr>
                                        <p:cTn id="61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2783 0.344411" pathEditMode="relative">
                                      <p:cBhvr>
                                        <p:cTn id="64" dur="1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2723 0.284575" pathEditMode="relative">
                                      <p:cBhvr>
                                        <p:cTn id="83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203643 L 0.000000 0.002604" pathEditMode="relative">
                                      <p:cBhvr>
                                        <p:cTn id="86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5259 0.284549" pathEditMode="relative">
                                      <p:cBhvr>
                                        <p:cTn id="94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2604 L -0.000000 0.103123" pathEditMode="relative">
                                      <p:cBhvr>
                                        <p:cTn id="97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6702 0.282051" pathEditMode="relative">
                                      <p:cBhvr>
                                        <p:cTn id="105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103123 L -0.000000 0.206247" pathEditMode="relative">
                                      <p:cBhvr>
                                        <p:cTn id="108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10" animBg="1" advAuto="0"/>
      <p:bldP spid="589" grpId="8" animBg="1" advAuto="0"/>
      <p:bldP spid="595" grpId="1" animBg="1" advAuto="0"/>
      <p:bldP spid="595" grpId="13" animBg="1" advAuto="0"/>
      <p:bldP spid="599" grpId="2" animBg="1" advAuto="0"/>
      <p:bldP spid="599" grpId="16" animBg="1" advAuto="0"/>
      <p:bldP spid="603" grpId="3" animBg="1" advAuto="0"/>
      <p:bldP spid="603" grpId="19" animBg="1" advAuto="0"/>
      <p:bldP spid="607" grpId="4" animBg="1" advAuto="0"/>
      <p:bldP spid="607" grpId="25" animBg="1" advAuto="0"/>
      <p:bldP spid="611" grpId="5" animBg="1" advAuto="0"/>
      <p:bldP spid="611" grpId="28" animBg="1" advAuto="0"/>
      <p:bldP spid="615" grpId="6" animBg="1" advAuto="0"/>
      <p:bldP spid="615" grpId="31" animBg="1" advAuto="0"/>
      <p:bldP spid="622" grpId="7" animBg="1" advAuto="0"/>
      <p:bldP spid="625" grpId="9" animBg="1" advAuto="0"/>
      <p:bldP spid="626" grpId="12" animBg="1" advAuto="0"/>
      <p:bldP spid="630" grpId="20" animBg="1" advAuto="0"/>
      <p:bldP spid="631" grpId="21" animBg="1" advAuto="0"/>
      <p:bldP spid="631" grpId="22" animBg="1" advAuto="0"/>
      <p:bldP spid="636" grpId="3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irculant Convolution Complexity Analysi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Circulant Convolution Complexity Analysis</a:t>
            </a:r>
          </a:p>
        </p:txBody>
      </p:sp>
      <p:sp>
        <p:nvSpPr>
          <p:cNvPr id="6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640" name="Storage Complexity…"/>
          <p:cNvSpPr txBox="1"/>
          <p:nvPr/>
        </p:nvSpPr>
        <p:spPr>
          <a:xfrm>
            <a:off x="498079" y="5759660"/>
            <a:ext cx="5898450" cy="1232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Storage Complexity</a:t>
            </a:r>
          </a:p>
          <a:p>
            <a:pPr marL="906486" lvl="1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 i="1">
                <a:latin typeface="Calibri"/>
                <a:ea typeface="Calibri"/>
                <a:cs typeface="Calibri"/>
                <a:sym typeface="Calibri"/>
              </a:defRPr>
            </a:pPr>
            <a:r>
              <a:t>reduced from </a:t>
            </a:r>
            <a:r>
              <a:rPr b="1"/>
              <a:t>O(m·n)</a:t>
            </a:r>
            <a:r>
              <a:t> to </a:t>
            </a:r>
            <a:r>
              <a:rPr b="1"/>
              <a:t>O(m·n/k)</a:t>
            </a:r>
          </a:p>
        </p:txBody>
      </p:sp>
      <p:pic>
        <p:nvPicPr>
          <p:cNvPr id="641" name="Screen Shot 2018-02-24 at 12.59.29 PM.png" descr="Screen Shot 2018-02-24 at 12.59.29 PM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2747583" y="2850478"/>
            <a:ext cx="213231" cy="1100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4" name="Group"/>
          <p:cNvGrpSpPr/>
          <p:nvPr/>
        </p:nvGrpSpPr>
        <p:grpSpPr>
          <a:xfrm>
            <a:off x="260733" y="1616624"/>
            <a:ext cx="5708541" cy="3568629"/>
            <a:chOff x="0" y="0"/>
            <a:chExt cx="5708540" cy="3568628"/>
          </a:xfrm>
        </p:grpSpPr>
        <p:pic>
          <p:nvPicPr>
            <p:cNvPr id="642" name="Screen Shot 2018-02-24 at 3.20.30 PM.png" descr="Screen Shot 2018-02-24 at 3.20.30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24430"/>
              <a:ext cx="5708541" cy="3244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3" name="m x n  Matrix"/>
            <p:cNvSpPr txBox="1"/>
            <p:nvPr/>
          </p:nvSpPr>
          <p:spPr>
            <a:xfrm>
              <a:off x="2196986" y="-1"/>
              <a:ext cx="186881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/>
                <a:t>m x n</a:t>
              </a:r>
              <a:r>
                <a:t>  Matrix</a:t>
              </a:r>
            </a:p>
          </p:txBody>
        </p:sp>
      </p:grpSp>
      <p:grpSp>
        <p:nvGrpSpPr>
          <p:cNvPr id="650" name="Group"/>
          <p:cNvGrpSpPr/>
          <p:nvPr/>
        </p:nvGrpSpPr>
        <p:grpSpPr>
          <a:xfrm>
            <a:off x="445893" y="2134680"/>
            <a:ext cx="5338221" cy="3396396"/>
            <a:chOff x="0" y="0"/>
            <a:chExt cx="5338219" cy="3396395"/>
          </a:xfrm>
        </p:grpSpPr>
        <p:grpSp>
          <p:nvGrpSpPr>
            <p:cNvPr id="648" name="Group"/>
            <p:cNvGrpSpPr/>
            <p:nvPr/>
          </p:nvGrpSpPr>
          <p:grpSpPr>
            <a:xfrm>
              <a:off x="-1" y="0"/>
              <a:ext cx="5338221" cy="2880718"/>
              <a:chOff x="0" y="0"/>
              <a:chExt cx="5338219" cy="2880717"/>
            </a:xfrm>
          </p:grpSpPr>
          <p:sp>
            <p:nvSpPr>
              <p:cNvPr id="645" name="Line"/>
              <p:cNvSpPr/>
              <p:nvPr/>
            </p:nvSpPr>
            <p:spPr>
              <a:xfrm>
                <a:off x="0" y="1417534"/>
                <a:ext cx="533822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46" name="Line"/>
              <p:cNvSpPr/>
              <p:nvPr/>
            </p:nvSpPr>
            <p:spPr>
              <a:xfrm flipV="1">
                <a:off x="1769641" y="0"/>
                <a:ext cx="1" cy="288071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47" name="Line"/>
              <p:cNvSpPr/>
              <p:nvPr/>
            </p:nvSpPr>
            <p:spPr>
              <a:xfrm flipV="1">
                <a:off x="3530707" y="30916"/>
                <a:ext cx="1" cy="282067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649" name="k x k Circulant Sub-Matrix"/>
            <p:cNvSpPr txBox="1"/>
            <p:nvPr/>
          </p:nvSpPr>
          <p:spPr>
            <a:xfrm>
              <a:off x="1399772" y="2888395"/>
              <a:ext cx="352803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/>
                <a:t>k x k</a:t>
              </a:r>
              <a:r>
                <a:t> Circulant Sub-Matrix</a:t>
              </a:r>
            </a:p>
          </p:txBody>
        </p:sp>
      </p:grpSp>
      <p:grpSp>
        <p:nvGrpSpPr>
          <p:cNvPr id="679" name="Group"/>
          <p:cNvGrpSpPr/>
          <p:nvPr/>
        </p:nvGrpSpPr>
        <p:grpSpPr>
          <a:xfrm>
            <a:off x="5986781" y="2159549"/>
            <a:ext cx="6820900" cy="1915412"/>
            <a:chOff x="0" y="0"/>
            <a:chExt cx="6820898" cy="1915411"/>
          </a:xfrm>
        </p:grpSpPr>
        <p:grpSp>
          <p:nvGrpSpPr>
            <p:cNvPr id="677" name="Group"/>
            <p:cNvGrpSpPr/>
            <p:nvPr/>
          </p:nvGrpSpPr>
          <p:grpSpPr>
            <a:xfrm>
              <a:off x="0" y="631697"/>
              <a:ext cx="6820899" cy="1283715"/>
              <a:chOff x="0" y="0"/>
              <a:chExt cx="6820898" cy="1283713"/>
            </a:xfrm>
          </p:grpSpPr>
          <p:sp>
            <p:nvSpPr>
              <p:cNvPr id="651" name="Line"/>
              <p:cNvSpPr/>
              <p:nvPr/>
            </p:nvSpPr>
            <p:spPr>
              <a:xfrm flipV="1">
                <a:off x="3343987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52" name="Line"/>
              <p:cNvSpPr/>
              <p:nvPr/>
            </p:nvSpPr>
            <p:spPr>
              <a:xfrm flipV="1">
                <a:off x="5094892" y="0"/>
                <a:ext cx="1" cy="12837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53" name="Line"/>
              <p:cNvSpPr/>
              <p:nvPr/>
            </p:nvSpPr>
            <p:spPr>
              <a:xfrm flipH="1" flipV="1">
                <a:off x="1766451" y="643889"/>
                <a:ext cx="501367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pic>
            <p:nvPicPr>
              <p:cNvPr id="654" name="Screen Shot 2018-02-24 at 12.59.29 PM.png" descr="Screen Shot 2018-02-24 at 12.59.29 PM.png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572542" y="38100"/>
                <a:ext cx="213231" cy="11009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55" name="w30"/>
              <p:cNvSpPr txBox="1"/>
              <p:nvPr/>
            </p:nvSpPr>
            <p:spPr>
              <a:xfrm>
                <a:off x="1664851" y="653798"/>
                <a:ext cx="5580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7A028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30</a:t>
                </a:r>
              </a:p>
            </p:txBody>
          </p:sp>
          <p:sp>
            <p:nvSpPr>
              <p:cNvPr id="656" name="w31"/>
              <p:cNvSpPr txBox="1"/>
              <p:nvPr/>
            </p:nvSpPr>
            <p:spPr>
              <a:xfrm>
                <a:off x="2218960" y="653798"/>
                <a:ext cx="52225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D4FB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31</a:t>
                </a:r>
              </a:p>
            </p:txBody>
          </p:sp>
          <p:sp>
            <p:nvSpPr>
              <p:cNvPr id="657" name="w32"/>
              <p:cNvSpPr txBox="1"/>
              <p:nvPr/>
            </p:nvSpPr>
            <p:spPr>
              <a:xfrm>
                <a:off x="2781167" y="674049"/>
                <a:ext cx="54540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D6D5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32</a:t>
                </a:r>
              </a:p>
            </p:txBody>
          </p:sp>
          <p:sp>
            <p:nvSpPr>
              <p:cNvPr id="658" name="w33"/>
              <p:cNvSpPr txBox="1"/>
              <p:nvPr/>
            </p:nvSpPr>
            <p:spPr>
              <a:xfrm>
                <a:off x="3402110" y="648733"/>
                <a:ext cx="5450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D5D37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33</a:t>
                </a:r>
              </a:p>
            </p:txBody>
          </p:sp>
          <p:sp>
            <p:nvSpPr>
              <p:cNvPr id="659" name="w34"/>
              <p:cNvSpPr txBox="1"/>
              <p:nvPr/>
            </p:nvSpPr>
            <p:spPr>
              <a:xfrm>
                <a:off x="3949990" y="672792"/>
                <a:ext cx="54929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444444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34</a:t>
                </a:r>
              </a:p>
            </p:txBody>
          </p:sp>
          <p:sp>
            <p:nvSpPr>
              <p:cNvPr id="660" name="w35"/>
              <p:cNvSpPr txBox="1"/>
              <p:nvPr/>
            </p:nvSpPr>
            <p:spPr>
              <a:xfrm>
                <a:off x="4527488" y="685492"/>
                <a:ext cx="540776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1F497D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35</a:t>
                </a:r>
              </a:p>
            </p:txBody>
          </p:sp>
          <p:sp>
            <p:nvSpPr>
              <p:cNvPr id="661" name="Line"/>
              <p:cNvSpPr/>
              <p:nvPr/>
            </p:nvSpPr>
            <p:spPr>
              <a:xfrm>
                <a:off x="57563" y="637540"/>
                <a:ext cx="14970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662" name="Structured…"/>
              <p:cNvSpPr txBox="1"/>
              <p:nvPr/>
            </p:nvSpPr>
            <p:spPr>
              <a:xfrm>
                <a:off x="0" y="38100"/>
                <a:ext cx="1612132" cy="1198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Structured</a:t>
                </a:r>
              </a:p>
              <a:p>
                <a:pPr>
                  <a:lnSpc>
                    <a:spcPct val="170000"/>
                  </a:lnSpc>
                  <a:defRPr sz="26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Compress</a:t>
                </a:r>
              </a:p>
            </p:txBody>
          </p:sp>
          <p:sp>
            <p:nvSpPr>
              <p:cNvPr id="663" name="w00"/>
              <p:cNvSpPr txBox="1"/>
              <p:nvPr/>
            </p:nvSpPr>
            <p:spPr>
              <a:xfrm>
                <a:off x="1675928" y="166041"/>
                <a:ext cx="571038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00</a:t>
                </a:r>
              </a:p>
            </p:txBody>
          </p:sp>
          <p:sp>
            <p:nvSpPr>
              <p:cNvPr id="664" name="w01"/>
              <p:cNvSpPr txBox="1"/>
              <p:nvPr/>
            </p:nvSpPr>
            <p:spPr>
              <a:xfrm>
                <a:off x="2230037" y="166041"/>
                <a:ext cx="53523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4D4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01</a:t>
                </a:r>
              </a:p>
            </p:txBody>
          </p:sp>
          <p:sp>
            <p:nvSpPr>
              <p:cNvPr id="665" name="w02"/>
              <p:cNvSpPr txBox="1"/>
              <p:nvPr/>
            </p:nvSpPr>
            <p:spPr>
              <a:xfrm>
                <a:off x="2792244" y="186292"/>
                <a:ext cx="55838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00A2FF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02</a:t>
                </a:r>
              </a:p>
            </p:txBody>
          </p:sp>
          <p:sp>
            <p:nvSpPr>
              <p:cNvPr id="666" name="w03"/>
              <p:cNvSpPr txBox="1"/>
              <p:nvPr/>
            </p:nvSpPr>
            <p:spPr>
              <a:xfrm>
                <a:off x="3401223" y="145087"/>
                <a:ext cx="5580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FFD7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03</a:t>
                </a:r>
              </a:p>
            </p:txBody>
          </p:sp>
          <p:sp>
            <p:nvSpPr>
              <p:cNvPr id="667" name="w04"/>
              <p:cNvSpPr txBox="1"/>
              <p:nvPr/>
            </p:nvSpPr>
            <p:spPr>
              <a:xfrm>
                <a:off x="3949103" y="169146"/>
                <a:ext cx="562274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333399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04</a:t>
                </a:r>
              </a:p>
            </p:txBody>
          </p:sp>
          <p:sp>
            <p:nvSpPr>
              <p:cNvPr id="668" name="w05"/>
              <p:cNvSpPr txBox="1"/>
              <p:nvPr/>
            </p:nvSpPr>
            <p:spPr>
              <a:xfrm>
                <a:off x="4539301" y="169146"/>
                <a:ext cx="553757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 b="1">
                    <a:solidFill>
                      <a:srgbClr val="929292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t>w</a:t>
                </a:r>
                <a:r>
                  <a:rPr baseline="-5999"/>
                  <a:t>05</a:t>
                </a:r>
              </a:p>
            </p:txBody>
          </p:sp>
          <p:grpSp>
            <p:nvGrpSpPr>
              <p:cNvPr id="672" name="Group"/>
              <p:cNvGrpSpPr/>
              <p:nvPr/>
            </p:nvGrpSpPr>
            <p:grpSpPr>
              <a:xfrm>
                <a:off x="5111697" y="162360"/>
                <a:ext cx="1682750" cy="381001"/>
                <a:chOff x="0" y="0"/>
                <a:chExt cx="1682748" cy="381000"/>
              </a:xfrm>
            </p:grpSpPr>
            <p:sp>
              <p:nvSpPr>
                <p:cNvPr id="669" name="w03"/>
                <p:cNvSpPr txBox="1"/>
                <p:nvPr/>
              </p:nvSpPr>
              <p:spPr>
                <a:xfrm>
                  <a:off x="0" y="0"/>
                  <a:ext cx="558056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ADD6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03</a:t>
                  </a:r>
                </a:p>
              </p:txBody>
            </p:sp>
            <p:sp>
              <p:nvSpPr>
                <p:cNvPr id="670" name="w04"/>
                <p:cNvSpPr txBox="1"/>
                <p:nvPr/>
              </p:nvSpPr>
              <p:spPr>
                <a:xfrm>
                  <a:off x="558152" y="0"/>
                  <a:ext cx="562274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 b="1"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04</a:t>
                  </a:r>
                </a:p>
              </p:txBody>
            </p:sp>
            <p:sp>
              <p:nvSpPr>
                <p:cNvPr id="671" name="w05"/>
                <p:cNvSpPr txBox="1"/>
                <p:nvPr/>
              </p:nvSpPr>
              <p:spPr>
                <a:xfrm>
                  <a:off x="1128992" y="0"/>
                  <a:ext cx="553757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 b="1">
                      <a:solidFill>
                        <a:srgbClr val="7B0C00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05</a:t>
                  </a:r>
                </a:p>
              </p:txBody>
            </p:sp>
          </p:grpSp>
          <p:grpSp>
            <p:nvGrpSpPr>
              <p:cNvPr id="676" name="Group"/>
              <p:cNvGrpSpPr/>
              <p:nvPr/>
            </p:nvGrpSpPr>
            <p:grpSpPr>
              <a:xfrm>
                <a:off x="5151130" y="674133"/>
                <a:ext cx="1669769" cy="381001"/>
                <a:chOff x="0" y="0"/>
                <a:chExt cx="1669767" cy="381000"/>
              </a:xfrm>
            </p:grpSpPr>
            <p:sp>
              <p:nvSpPr>
                <p:cNvPr id="673" name="w33"/>
                <p:cNvSpPr txBox="1"/>
                <p:nvPr/>
              </p:nvSpPr>
              <p:spPr>
                <a:xfrm>
                  <a:off x="0" y="0"/>
                  <a:ext cx="545075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 b="1">
                      <a:solidFill>
                        <a:srgbClr val="00CD66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33</a:t>
                  </a:r>
                </a:p>
              </p:txBody>
            </p:sp>
            <p:sp>
              <p:nvSpPr>
                <p:cNvPr id="674" name="w34"/>
                <p:cNvSpPr txBox="1"/>
                <p:nvPr/>
              </p:nvSpPr>
              <p:spPr>
                <a:xfrm>
                  <a:off x="558152" y="0"/>
                  <a:ext cx="549293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F68F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34</a:t>
                  </a:r>
                </a:p>
              </p:txBody>
            </p:sp>
            <p:sp>
              <p:nvSpPr>
                <p:cNvPr id="675" name="w35"/>
                <p:cNvSpPr txBox="1"/>
                <p:nvPr/>
              </p:nvSpPr>
              <p:spPr>
                <a:xfrm>
                  <a:off x="1128992" y="0"/>
                  <a:ext cx="540776" cy="381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 b="1">
                      <a:solidFill>
                        <a:srgbClr val="CD2990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pPr>
                  <a:r>
                    <a:t>w</a:t>
                  </a:r>
                  <a:r>
                    <a:rPr baseline="-5999"/>
                    <a:t>35</a:t>
                  </a:r>
                </a:p>
              </p:txBody>
            </p:sp>
          </p:grpSp>
        </p:grpSp>
        <p:sp>
          <p:nvSpPr>
            <p:cNvPr id="678" name="m/k x n Dense Circulant Matrix"/>
            <p:cNvSpPr txBox="1"/>
            <p:nvPr/>
          </p:nvSpPr>
          <p:spPr>
            <a:xfrm>
              <a:off x="2267404" y="-1"/>
              <a:ext cx="424825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m/k</a:t>
              </a:r>
              <a:r>
                <a:rPr i="1"/>
                <a:t> x n</a:t>
              </a:r>
              <a:r>
                <a:t> Dense Circulant Matrix</a:t>
              </a:r>
            </a:p>
          </p:txBody>
        </p:sp>
      </p:grpSp>
      <p:sp>
        <p:nvSpPr>
          <p:cNvPr id="680" name="Computational Complexity…"/>
          <p:cNvSpPr txBox="1"/>
          <p:nvPr/>
        </p:nvSpPr>
        <p:spPr>
          <a:xfrm>
            <a:off x="498079" y="7336378"/>
            <a:ext cx="6626840" cy="123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Computational Complexity</a:t>
            </a:r>
          </a:p>
          <a:p>
            <a:pPr marL="906486" lvl="1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 i="1">
                <a:latin typeface="Calibri"/>
                <a:ea typeface="Calibri"/>
                <a:cs typeface="Calibri"/>
                <a:sym typeface="Calibri"/>
              </a:defRPr>
            </a:pPr>
            <a:r>
              <a:t>reduced from </a:t>
            </a:r>
            <a:r>
              <a:rPr b="1"/>
              <a:t>O(m·n)</a:t>
            </a:r>
            <a:r>
              <a:t> to </a:t>
            </a:r>
            <a:r>
              <a:rPr b="1"/>
              <a:t>O(m·n·logk/k)</a:t>
            </a:r>
          </a:p>
        </p:txBody>
      </p:sp>
      <p:grpSp>
        <p:nvGrpSpPr>
          <p:cNvPr id="683" name="Group"/>
          <p:cNvGrpSpPr/>
          <p:nvPr/>
        </p:nvGrpSpPr>
        <p:grpSpPr>
          <a:xfrm>
            <a:off x="7265766" y="4771470"/>
            <a:ext cx="5485017" cy="3568629"/>
            <a:chOff x="0" y="0"/>
            <a:chExt cx="5485015" cy="3568628"/>
          </a:xfrm>
        </p:grpSpPr>
        <p:pic>
          <p:nvPicPr>
            <p:cNvPr id="681" name="ski-downhill.gif" descr="ski-downhill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43939" cy="3568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2" name="Hardware…"/>
            <p:cNvSpPr txBox="1"/>
            <p:nvPr/>
          </p:nvSpPr>
          <p:spPr>
            <a:xfrm>
              <a:off x="3839447" y="1109092"/>
              <a:ext cx="1645569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Hardware</a:t>
              </a:r>
            </a:p>
            <a:p>
              <a:pPr>
                <a:defRPr sz="28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Friendly!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4" animBg="1" advAuto="0"/>
      <p:bldP spid="644" grpId="1" animBg="1" advAuto="0"/>
      <p:bldP spid="650" grpId="2" animBg="1" advAuto="0"/>
      <p:bldP spid="679" grpId="3" animBg="1" advAuto="0"/>
      <p:bldP spid="680" grpId="5" animBg="1" advAuto="0"/>
      <p:bldP spid="683" grpId="6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Model Training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Model Training</a:t>
            </a:r>
          </a:p>
        </p:txBody>
      </p:sp>
      <p:sp>
        <p:nvSpPr>
          <p:cNvPr id="6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687" name="Screen Shot 2018-02-23 at 7.22.01 AM.png" descr="Screen Shot 2018-02-23 at 7.22.0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269" y="3285013"/>
            <a:ext cx="8565328" cy="3242841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Varying Circulant Matrix Block Size k…"/>
          <p:cNvSpPr txBox="1"/>
          <p:nvPr/>
        </p:nvSpPr>
        <p:spPr>
          <a:xfrm>
            <a:off x="393700" y="1587061"/>
            <a:ext cx="8418066" cy="132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Varying Circulant Matrix Block Size </a:t>
            </a:r>
            <a:r>
              <a:rPr i="1"/>
              <a:t>k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trade-offs between compression ratio and accuracy</a:t>
            </a:r>
          </a:p>
        </p:txBody>
      </p:sp>
      <p:sp>
        <p:nvSpPr>
          <p:cNvPr id="689" name="Rounded Rectangle"/>
          <p:cNvSpPr/>
          <p:nvPr/>
        </p:nvSpPr>
        <p:spPr>
          <a:xfrm>
            <a:off x="1545648" y="5552862"/>
            <a:ext cx="8272570" cy="919200"/>
          </a:xfrm>
          <a:prstGeom prst="roundRect">
            <a:avLst>
              <a:gd name="adj" fmla="val 24030"/>
            </a:avLst>
          </a:prstGeom>
          <a:ln w="38100">
            <a:solidFill>
              <a:srgbClr val="FF4D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0" name="Output Corresponding Inference Models…"/>
          <p:cNvSpPr txBox="1"/>
          <p:nvPr/>
        </p:nvSpPr>
        <p:spPr>
          <a:xfrm>
            <a:off x="373301" y="6835578"/>
            <a:ext cx="7432859" cy="2035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Output Corresponding Inference Models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block size = 8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block size = 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" grpId="2" animBg="1" advAuto="0"/>
      <p:bldP spid="688" grpId="1" animBg="1" advAuto="0"/>
      <p:bldP spid="689" grpId="3" animBg="1" advAuto="0"/>
      <p:bldP spid="690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-LSTM Hardware Level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C-LSTM Hardware Level</a:t>
            </a:r>
          </a:p>
        </p:txBody>
      </p:sp>
      <p:sp>
        <p:nvSpPr>
          <p:cNvPr id="6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94" name="Hardware Optimization &amp; Implementation…"/>
          <p:cNvSpPr txBox="1"/>
          <p:nvPr/>
        </p:nvSpPr>
        <p:spPr>
          <a:xfrm>
            <a:off x="358581" y="1557789"/>
            <a:ext cx="7796069" cy="2777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Hardware Optimization &amp; Implementation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Circulant Convolution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Activation Functions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Scheduling &amp; Pipelining</a:t>
            </a:r>
          </a:p>
        </p:txBody>
      </p:sp>
      <p:sp>
        <p:nvSpPr>
          <p:cNvPr id="695" name="Automatic Synthesis Toolchain…"/>
          <p:cNvSpPr txBox="1"/>
          <p:nvPr/>
        </p:nvSpPr>
        <p:spPr>
          <a:xfrm>
            <a:off x="348833" y="4583475"/>
            <a:ext cx="5793041" cy="349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Automatic Synthesis Toolchain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Operator Scheduling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C/C++ Operator Templates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Code Generator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Synthesis Backend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1" animBg="1" advAuto="0"/>
      <p:bldP spid="695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roup"/>
          <p:cNvGrpSpPr/>
          <p:nvPr/>
        </p:nvGrpSpPr>
        <p:grpSpPr>
          <a:xfrm>
            <a:off x="363706" y="2838378"/>
            <a:ext cx="3161701" cy="771605"/>
            <a:chOff x="0" y="0"/>
            <a:chExt cx="3161700" cy="771604"/>
          </a:xfrm>
        </p:grpSpPr>
        <p:sp>
          <p:nvSpPr>
            <p:cNvPr id="697" name="Line"/>
            <p:cNvSpPr/>
            <p:nvPr/>
          </p:nvSpPr>
          <p:spPr>
            <a:xfrm>
              <a:off x="2019743" y="518701"/>
              <a:ext cx="37603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8" name="FFT"/>
            <p:cNvSpPr/>
            <p:nvPr/>
          </p:nvSpPr>
          <p:spPr>
            <a:xfrm>
              <a:off x="2460215" y="265797"/>
              <a:ext cx="701486" cy="505808"/>
            </a:xfrm>
            <a:prstGeom prst="roundRect">
              <a:avLst>
                <a:gd name="adj" fmla="val 18992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FFT</a:t>
              </a:r>
            </a:p>
          </p:txBody>
        </p:sp>
        <p:pic>
          <p:nvPicPr>
            <p:cNvPr id="699" name="Screen Shot 2018-02-22 at 10.11.34 PM.png" descr="Screen Shot 2018-02-22 at 10.11.34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66751" cy="754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3" name="Group"/>
          <p:cNvGrpSpPr/>
          <p:nvPr/>
        </p:nvGrpSpPr>
        <p:grpSpPr>
          <a:xfrm>
            <a:off x="3588790" y="2287335"/>
            <a:ext cx="5954458" cy="2308765"/>
            <a:chOff x="-461993" y="-21680"/>
            <a:chExt cx="5954457" cy="2308764"/>
          </a:xfrm>
        </p:grpSpPr>
        <p:pic>
          <p:nvPicPr>
            <p:cNvPr id="701" name="Screen Shot 2018-02-22 at 11.36.14 PM.png" descr="Screen Shot 2018-02-22 at 11.36.14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98266" y="-21681"/>
              <a:ext cx="5590730" cy="230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2" name="Line"/>
            <p:cNvSpPr/>
            <p:nvPr/>
          </p:nvSpPr>
          <p:spPr>
            <a:xfrm>
              <a:off x="-461994" y="1081830"/>
              <a:ext cx="41460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04" name="Circulant Convolution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Circulant Convolution</a:t>
            </a:r>
          </a:p>
        </p:txBody>
      </p:sp>
      <p:sp>
        <p:nvSpPr>
          <p:cNvPr id="7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06" name="Local Memory Promotion"/>
          <p:cNvSpPr txBox="1"/>
          <p:nvPr/>
        </p:nvSpPr>
        <p:spPr>
          <a:xfrm>
            <a:off x="496645" y="1490853"/>
            <a:ext cx="5446569" cy="58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Local Memory Promotion</a:t>
            </a:r>
          </a:p>
        </p:txBody>
      </p:sp>
      <p:grpSp>
        <p:nvGrpSpPr>
          <p:cNvPr id="709" name="Group"/>
          <p:cNvGrpSpPr/>
          <p:nvPr/>
        </p:nvGrpSpPr>
        <p:grpSpPr>
          <a:xfrm>
            <a:off x="9561881" y="3116087"/>
            <a:ext cx="3079213" cy="752861"/>
            <a:chOff x="-711542" y="1228132"/>
            <a:chExt cx="3079212" cy="752859"/>
          </a:xfrm>
        </p:grpSpPr>
        <p:sp>
          <p:nvSpPr>
            <p:cNvPr id="707" name="Line"/>
            <p:cNvSpPr/>
            <p:nvPr/>
          </p:nvSpPr>
          <p:spPr>
            <a:xfrm>
              <a:off x="-711543" y="1655362"/>
              <a:ext cx="444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8" name="promoted to  on-chip…"/>
            <p:cNvSpPr txBox="1"/>
            <p:nvPr/>
          </p:nvSpPr>
          <p:spPr>
            <a:xfrm>
              <a:off x="-464505" y="1228132"/>
              <a:ext cx="2832176" cy="752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promoted to  on-chip </a:t>
              </a:r>
            </a:p>
            <a:p>
              <a:pPr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BRAMs of FPGA</a:t>
              </a:r>
            </a:p>
          </p:txBody>
        </p:sp>
      </p:grpSp>
      <p:grpSp>
        <p:nvGrpSpPr>
          <p:cNvPr id="725" name="Group"/>
          <p:cNvGrpSpPr/>
          <p:nvPr/>
        </p:nvGrpSpPr>
        <p:grpSpPr>
          <a:xfrm>
            <a:off x="650398" y="2989301"/>
            <a:ext cx="5333343" cy="3190520"/>
            <a:chOff x="0" y="0"/>
            <a:chExt cx="5333341" cy="3190518"/>
          </a:xfrm>
        </p:grpSpPr>
        <p:sp>
          <p:nvSpPr>
            <p:cNvPr id="710" name="Line"/>
            <p:cNvSpPr/>
            <p:nvPr/>
          </p:nvSpPr>
          <p:spPr>
            <a:xfrm>
              <a:off x="569352" y="1766011"/>
              <a:ext cx="112131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11" name="FFT"/>
            <p:cNvSpPr/>
            <p:nvPr/>
          </p:nvSpPr>
          <p:spPr>
            <a:xfrm>
              <a:off x="1756031" y="1486021"/>
              <a:ext cx="711624" cy="513117"/>
            </a:xfrm>
            <a:prstGeom prst="roundRect">
              <a:avLst>
                <a:gd name="adj" fmla="val 18992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FFT</a:t>
              </a:r>
            </a:p>
          </p:txBody>
        </p:sp>
        <p:grpSp>
          <p:nvGrpSpPr>
            <p:cNvPr id="717" name="Group"/>
            <p:cNvGrpSpPr/>
            <p:nvPr/>
          </p:nvGrpSpPr>
          <p:grpSpPr>
            <a:xfrm>
              <a:off x="2462161" y="695247"/>
              <a:ext cx="677921" cy="799878"/>
              <a:chOff x="0" y="0"/>
              <a:chExt cx="677920" cy="799876"/>
            </a:xfrm>
          </p:grpSpPr>
          <p:grpSp>
            <p:nvGrpSpPr>
              <p:cNvPr id="714" name="Group"/>
              <p:cNvGrpSpPr/>
              <p:nvPr/>
            </p:nvGrpSpPr>
            <p:grpSpPr>
              <a:xfrm>
                <a:off x="271540" y="184240"/>
                <a:ext cx="406381" cy="406381"/>
                <a:chOff x="0" y="0"/>
                <a:chExt cx="406379" cy="406379"/>
              </a:xfrm>
            </p:grpSpPr>
            <p:sp>
              <p:nvSpPr>
                <p:cNvPr id="712" name="Circle"/>
                <p:cNvSpPr/>
                <p:nvPr/>
              </p:nvSpPr>
              <p:spPr>
                <a:xfrm>
                  <a:off x="0" y="0"/>
                  <a:ext cx="406380" cy="406380"/>
                </a:xfrm>
                <a:prstGeom prst="ellips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13" name="Circle"/>
                <p:cNvSpPr/>
                <p:nvPr/>
              </p:nvSpPr>
              <p:spPr>
                <a:xfrm>
                  <a:off x="168357" y="168357"/>
                  <a:ext cx="69666" cy="69666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15" name="Line"/>
              <p:cNvSpPr/>
              <p:nvPr/>
            </p:nvSpPr>
            <p:spPr>
              <a:xfrm>
                <a:off x="0" y="0"/>
                <a:ext cx="282821" cy="28282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16" name="Line"/>
              <p:cNvSpPr/>
              <p:nvPr/>
            </p:nvSpPr>
            <p:spPr>
              <a:xfrm flipV="1">
                <a:off x="11610" y="517056"/>
                <a:ext cx="282822" cy="28282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pic>
          <p:nvPicPr>
            <p:cNvPr id="718" name="Screen Shot 2018-02-22 at 10.11.40 PM.png" descr="Screen Shot 2018-02-22 at 10.11.40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809823"/>
              <a:ext cx="515697" cy="1912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9" name="FFT accelerated circulant convolution"/>
            <p:cNvSpPr txBox="1"/>
            <p:nvPr/>
          </p:nvSpPr>
          <p:spPr>
            <a:xfrm>
              <a:off x="487045" y="2804106"/>
              <a:ext cx="4344929" cy="386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FFT accelerated circulant convolution</a:t>
              </a:r>
            </a:p>
          </p:txBody>
        </p:sp>
        <p:sp>
          <p:nvSpPr>
            <p:cNvPr id="720" name="IFFT"/>
            <p:cNvSpPr/>
            <p:nvPr/>
          </p:nvSpPr>
          <p:spPr>
            <a:xfrm>
              <a:off x="3571811" y="802898"/>
              <a:ext cx="711624" cy="513118"/>
            </a:xfrm>
            <a:prstGeom prst="roundRect">
              <a:avLst>
                <a:gd name="adj" fmla="val 18992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IFFT</a:t>
              </a:r>
            </a:p>
          </p:txBody>
        </p:sp>
        <p:sp>
          <p:nvSpPr>
            <p:cNvPr id="721" name="Line"/>
            <p:cNvSpPr/>
            <p:nvPr/>
          </p:nvSpPr>
          <p:spPr>
            <a:xfrm>
              <a:off x="3169110" y="1082678"/>
              <a:ext cx="38146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724" name="Group"/>
            <p:cNvGrpSpPr/>
            <p:nvPr/>
          </p:nvGrpSpPr>
          <p:grpSpPr>
            <a:xfrm>
              <a:off x="4346808" y="-1"/>
              <a:ext cx="986534" cy="2153068"/>
              <a:chOff x="0" y="0"/>
              <a:chExt cx="986533" cy="2153066"/>
            </a:xfrm>
          </p:grpSpPr>
          <p:pic>
            <p:nvPicPr>
              <p:cNvPr id="722" name="Screen Shot 2018-02-22 at 10.11.53 PM.png" descr="Screen Shot 2018-02-22 at 10.11.53 PM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33231" y="0"/>
                <a:ext cx="553303" cy="21530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23" name="Line"/>
              <p:cNvSpPr/>
              <p:nvPr/>
            </p:nvSpPr>
            <p:spPr>
              <a:xfrm>
                <a:off x="0" y="1076533"/>
                <a:ext cx="38146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</p:grpSp>
      <p:sp>
        <p:nvSpPr>
          <p:cNvPr id="726" name="Redundancy Elimination"/>
          <p:cNvSpPr txBox="1"/>
          <p:nvPr/>
        </p:nvSpPr>
        <p:spPr>
          <a:xfrm>
            <a:off x="661551" y="5471655"/>
            <a:ext cx="5311036" cy="58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Redundancy Elimination</a:t>
            </a:r>
          </a:p>
        </p:txBody>
      </p:sp>
      <p:sp>
        <p:nvSpPr>
          <p:cNvPr id="727" name="outputs of FFT is mirrored, and about half of the outputs could be eliminated"/>
          <p:cNvSpPr txBox="1"/>
          <p:nvPr/>
        </p:nvSpPr>
        <p:spPr>
          <a:xfrm>
            <a:off x="811596" y="6253559"/>
            <a:ext cx="10759158" cy="98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outputs of FFT is mirrored, and about half of the outputs could</a:t>
            </a:r>
            <a:br>
              <a:rPr dirty="0"/>
            </a:br>
            <a:r>
              <a:rPr dirty="0"/>
              <a:t>be eliminated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2" animBg="1" advAuto="0"/>
      <p:bldP spid="703" grpId="5" animBg="1" advAuto="0"/>
      <p:bldP spid="706" grpId="1" animBg="1" advAuto="0"/>
      <p:bldP spid="709" grpId="6" animBg="1" advAuto="0"/>
      <p:bldP spid="725" grpId="3" animBg="1" advAuto="0"/>
      <p:bldP spid="725" grpId="4" animBg="1" advAuto="0"/>
      <p:bldP spid="726" grpId="7" animBg="1" advAuto="0"/>
      <p:bldP spid="727" grpId="8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roup"/>
          <p:cNvGrpSpPr/>
          <p:nvPr/>
        </p:nvGrpSpPr>
        <p:grpSpPr>
          <a:xfrm>
            <a:off x="4619833" y="3270112"/>
            <a:ext cx="3354120" cy="2107594"/>
            <a:chOff x="0" y="0"/>
            <a:chExt cx="3354118" cy="2107593"/>
          </a:xfrm>
        </p:grpSpPr>
        <p:pic>
          <p:nvPicPr>
            <p:cNvPr id="729" name="Screen Shot 2018-02-23 at 6.54.23 AM.png" descr="Screen Shot 2018-02-23 at 6.54.23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54119" cy="1033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0" name="coupled form"/>
            <p:cNvSpPr txBox="1"/>
            <p:nvPr/>
          </p:nvSpPr>
          <p:spPr>
            <a:xfrm>
              <a:off x="676652" y="1746772"/>
              <a:ext cx="1435783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coupled form</a:t>
              </a:r>
            </a:p>
          </p:txBody>
        </p:sp>
      </p:grpSp>
      <p:grpSp>
        <p:nvGrpSpPr>
          <p:cNvPr id="734" name="Group"/>
          <p:cNvGrpSpPr/>
          <p:nvPr/>
        </p:nvGrpSpPr>
        <p:grpSpPr>
          <a:xfrm>
            <a:off x="9265328" y="3270112"/>
            <a:ext cx="3552718" cy="2107594"/>
            <a:chOff x="0" y="0"/>
            <a:chExt cx="3552717" cy="2107593"/>
          </a:xfrm>
        </p:grpSpPr>
        <p:pic>
          <p:nvPicPr>
            <p:cNvPr id="732" name="Screen Shot 2018-02-23 at 6.56.43 AM.png" descr="Screen Shot 2018-02-23 at 6.56.43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52718" cy="1033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3" name="decoupled form"/>
            <p:cNvSpPr txBox="1"/>
            <p:nvPr/>
          </p:nvSpPr>
          <p:spPr>
            <a:xfrm>
              <a:off x="1136142" y="1746772"/>
              <a:ext cx="1690056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decoupled form</a:t>
              </a:r>
            </a:p>
          </p:txBody>
        </p:sp>
      </p:grpSp>
      <p:sp>
        <p:nvSpPr>
          <p:cNvPr id="735" name="Circulant Convolution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Circulant Convolution</a:t>
            </a:r>
          </a:p>
        </p:txBody>
      </p:sp>
      <p:sp>
        <p:nvSpPr>
          <p:cNvPr id="7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737" name="FFT/IFFT Decoupling"/>
          <p:cNvSpPr txBox="1"/>
          <p:nvPr/>
        </p:nvSpPr>
        <p:spPr>
          <a:xfrm>
            <a:off x="496645" y="1490853"/>
            <a:ext cx="4609956" cy="58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FFT/IFFT Decoupling</a:t>
            </a:r>
          </a:p>
        </p:txBody>
      </p:sp>
      <p:sp>
        <p:nvSpPr>
          <p:cNvPr id="738" name="Arrow"/>
          <p:cNvSpPr/>
          <p:nvPr/>
        </p:nvSpPr>
        <p:spPr>
          <a:xfrm>
            <a:off x="3749255" y="3450777"/>
            <a:ext cx="800085" cy="546130"/>
          </a:xfrm>
          <a:prstGeom prst="rightArrow">
            <a:avLst>
              <a:gd name="adj1" fmla="val 38373"/>
              <a:gd name="adj2" fmla="val 65971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41" name="Group"/>
          <p:cNvGrpSpPr/>
          <p:nvPr/>
        </p:nvGrpSpPr>
        <p:grpSpPr>
          <a:xfrm>
            <a:off x="8158506" y="2982976"/>
            <a:ext cx="1042207" cy="1013931"/>
            <a:chOff x="0" y="0"/>
            <a:chExt cx="1042206" cy="1013929"/>
          </a:xfrm>
        </p:grpSpPr>
        <p:sp>
          <p:nvSpPr>
            <p:cNvPr id="739" name="Arrow"/>
            <p:cNvSpPr/>
            <p:nvPr/>
          </p:nvSpPr>
          <p:spPr>
            <a:xfrm>
              <a:off x="116898" y="467800"/>
              <a:ext cx="800084" cy="546130"/>
            </a:xfrm>
            <a:prstGeom prst="rightArrow">
              <a:avLst>
                <a:gd name="adj1" fmla="val 38373"/>
                <a:gd name="adj2" fmla="val 65971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0" name="decouple"/>
            <p:cNvSpPr txBox="1"/>
            <p:nvPr/>
          </p:nvSpPr>
          <p:spPr>
            <a:xfrm>
              <a:off x="0" y="0"/>
              <a:ext cx="104220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decouple</a:t>
              </a:r>
            </a:p>
          </p:txBody>
        </p:sp>
      </p:grpSp>
      <p:grpSp>
        <p:nvGrpSpPr>
          <p:cNvPr id="744" name="Group"/>
          <p:cNvGrpSpPr/>
          <p:nvPr/>
        </p:nvGrpSpPr>
        <p:grpSpPr>
          <a:xfrm>
            <a:off x="5096364" y="3472495"/>
            <a:ext cx="4711382" cy="507887"/>
            <a:chOff x="0" y="0"/>
            <a:chExt cx="4711381" cy="507886"/>
          </a:xfrm>
        </p:grpSpPr>
        <p:sp>
          <p:nvSpPr>
            <p:cNvPr id="742" name="Rounded Rectangle"/>
            <p:cNvSpPr/>
            <p:nvPr/>
          </p:nvSpPr>
          <p:spPr>
            <a:xfrm>
              <a:off x="0" y="0"/>
              <a:ext cx="550568" cy="462281"/>
            </a:xfrm>
            <a:prstGeom prst="roundRect">
              <a:avLst>
                <a:gd name="adj" fmla="val 12452"/>
              </a:avLst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3" name="Rounded Rectangle"/>
            <p:cNvSpPr/>
            <p:nvPr/>
          </p:nvSpPr>
          <p:spPr>
            <a:xfrm>
              <a:off x="4160813" y="45606"/>
              <a:ext cx="550569" cy="462281"/>
            </a:xfrm>
            <a:prstGeom prst="roundRect">
              <a:avLst>
                <a:gd name="adj" fmla="val 12452"/>
              </a:avLst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47" name="Group"/>
          <p:cNvGrpSpPr/>
          <p:nvPr/>
        </p:nvGrpSpPr>
        <p:grpSpPr>
          <a:xfrm>
            <a:off x="417470" y="2156577"/>
            <a:ext cx="3208315" cy="3221129"/>
            <a:chOff x="0" y="0"/>
            <a:chExt cx="3208314" cy="3221128"/>
          </a:xfrm>
        </p:grpSpPr>
        <p:pic>
          <p:nvPicPr>
            <p:cNvPr id="745" name="Screen Shot 2018-02-23 at 6.54.09 AM.png" descr="Screen Shot 2018-02-23 at 6.54.09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208315" cy="2781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6" name="block circulant convolution"/>
            <p:cNvSpPr txBox="1"/>
            <p:nvPr/>
          </p:nvSpPr>
          <p:spPr>
            <a:xfrm>
              <a:off x="97488" y="2860307"/>
              <a:ext cx="2782715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block circulant convolution</a:t>
              </a:r>
            </a:p>
          </p:txBody>
        </p:sp>
      </p:grpSp>
      <p:grpSp>
        <p:nvGrpSpPr>
          <p:cNvPr id="751" name="Group"/>
          <p:cNvGrpSpPr/>
          <p:nvPr/>
        </p:nvGrpSpPr>
        <p:grpSpPr>
          <a:xfrm>
            <a:off x="1019997" y="5734280"/>
            <a:ext cx="4813553" cy="3297010"/>
            <a:chOff x="0" y="0"/>
            <a:chExt cx="4813552" cy="3297009"/>
          </a:xfrm>
        </p:grpSpPr>
        <p:pic>
          <p:nvPicPr>
            <p:cNvPr id="748" name="Screen Shot 2018-02-22 at 11.47.39 PM.png" descr="Screen Shot 2018-02-22 at 11.47.39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624606" cy="3297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9" name="Rectangle"/>
            <p:cNvSpPr/>
            <p:nvPr/>
          </p:nvSpPr>
          <p:spPr>
            <a:xfrm>
              <a:off x="4014711" y="0"/>
              <a:ext cx="798842" cy="339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0" name="Rectangle"/>
            <p:cNvSpPr/>
            <p:nvPr/>
          </p:nvSpPr>
          <p:spPr>
            <a:xfrm>
              <a:off x="4547565" y="2087086"/>
              <a:ext cx="228534" cy="9133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54" name="Group"/>
          <p:cNvGrpSpPr/>
          <p:nvPr/>
        </p:nvGrpSpPr>
        <p:grpSpPr>
          <a:xfrm>
            <a:off x="7419599" y="5731785"/>
            <a:ext cx="4251633" cy="3302001"/>
            <a:chOff x="0" y="0"/>
            <a:chExt cx="4251631" cy="3302000"/>
          </a:xfrm>
        </p:grpSpPr>
        <p:pic>
          <p:nvPicPr>
            <p:cNvPr id="752" name="Screen Shot 2018-02-22 at 11.57.43 PM.png" descr="Screen Shot 2018-02-22 at 11.57.43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0"/>
              <a:ext cx="4238932" cy="330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3" name="Rectangle"/>
            <p:cNvSpPr/>
            <p:nvPr/>
          </p:nvSpPr>
          <p:spPr>
            <a:xfrm>
              <a:off x="0" y="1978486"/>
              <a:ext cx="410286" cy="7017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5" name="Rounded Rectangle"/>
          <p:cNvSpPr/>
          <p:nvPr/>
        </p:nvSpPr>
        <p:spPr>
          <a:xfrm>
            <a:off x="4030839" y="6100255"/>
            <a:ext cx="742268" cy="2642963"/>
          </a:xfrm>
          <a:prstGeom prst="roundRect">
            <a:avLst>
              <a:gd name="adj" fmla="val 14780"/>
            </a:avLst>
          </a:prstGeom>
          <a:ln w="50800">
            <a:solidFill>
              <a:srgbClr val="FF4D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Rounded Rectangle"/>
          <p:cNvSpPr/>
          <p:nvPr/>
        </p:nvSpPr>
        <p:spPr>
          <a:xfrm>
            <a:off x="10869745" y="7083538"/>
            <a:ext cx="742268" cy="676397"/>
          </a:xfrm>
          <a:prstGeom prst="roundRect">
            <a:avLst>
              <a:gd name="adj" fmla="val 16219"/>
            </a:avLst>
          </a:prstGeom>
          <a:ln w="50800">
            <a:solidFill>
              <a:srgbClr val="FF4D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9" name="Group"/>
          <p:cNvGrpSpPr/>
          <p:nvPr/>
        </p:nvGrpSpPr>
        <p:grpSpPr>
          <a:xfrm>
            <a:off x="5540787" y="6707257"/>
            <a:ext cx="1674835" cy="1001809"/>
            <a:chOff x="0" y="0"/>
            <a:chExt cx="1674834" cy="1001807"/>
          </a:xfrm>
        </p:grpSpPr>
        <p:sp>
          <p:nvSpPr>
            <p:cNvPr id="757" name="Arrow"/>
            <p:cNvSpPr/>
            <p:nvPr/>
          </p:nvSpPr>
          <p:spPr>
            <a:xfrm>
              <a:off x="733712" y="360505"/>
              <a:ext cx="736831" cy="641303"/>
            </a:xfrm>
            <a:prstGeom prst="rightArrow">
              <a:avLst>
                <a:gd name="adj1" fmla="val 35382"/>
                <a:gd name="adj2" fmla="val 50975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decouple"/>
            <p:cNvSpPr txBox="1"/>
            <p:nvPr/>
          </p:nvSpPr>
          <p:spPr>
            <a:xfrm>
              <a:off x="0" y="-1"/>
              <a:ext cx="1674835" cy="42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indent="-80009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Font typeface="Wingdings"/>
                <a:defRPr sz="2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decouple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4" animBg="1" advAuto="0"/>
      <p:bldP spid="734" grpId="6" animBg="1" advAuto="0"/>
      <p:bldP spid="737" grpId="1" animBg="1" advAuto="0"/>
      <p:bldP spid="738" grpId="3" animBg="1" advAuto="0"/>
      <p:bldP spid="741" grpId="5" animBg="1" advAuto="0"/>
      <p:bldP spid="744" grpId="7" animBg="1" advAuto="0"/>
      <p:bldP spid="747" grpId="2" animBg="1" advAuto="0"/>
      <p:bldP spid="751" grpId="8" animBg="1" advAuto="0"/>
      <p:bldP spid="754" grpId="10" animBg="1" advAuto="0"/>
      <p:bldP spid="755" grpId="11" animBg="1" advAuto="0"/>
      <p:bldP spid="756" grpId="12" animBg="1" advAuto="0"/>
      <p:bldP spid="759" grpId="9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Activation Function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Activation Functions</a:t>
            </a:r>
          </a:p>
        </p:txBody>
      </p:sp>
      <p:sp>
        <p:nvSpPr>
          <p:cNvPr id="7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775" name="Group"/>
          <p:cNvGrpSpPr/>
          <p:nvPr/>
        </p:nvGrpSpPr>
        <p:grpSpPr>
          <a:xfrm>
            <a:off x="712251" y="1526069"/>
            <a:ext cx="7331065" cy="7450914"/>
            <a:chOff x="0" y="0"/>
            <a:chExt cx="7331063" cy="7450912"/>
          </a:xfrm>
        </p:grpSpPr>
        <p:sp>
          <p:nvSpPr>
            <p:cNvPr id="763" name="Piece-wise linearization"/>
            <p:cNvSpPr txBox="1"/>
            <p:nvPr/>
          </p:nvSpPr>
          <p:spPr>
            <a:xfrm>
              <a:off x="0" y="0"/>
              <a:ext cx="4547844" cy="6253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marL="426426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sz="32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Piece-wise linearization</a:t>
              </a:r>
            </a:p>
          </p:txBody>
        </p:sp>
        <p:grpSp>
          <p:nvGrpSpPr>
            <p:cNvPr id="772" name="Group"/>
            <p:cNvGrpSpPr/>
            <p:nvPr/>
          </p:nvGrpSpPr>
          <p:grpSpPr>
            <a:xfrm>
              <a:off x="1835587" y="1185538"/>
              <a:ext cx="5495477" cy="6265375"/>
              <a:chOff x="393066" y="-22791"/>
              <a:chExt cx="5495476" cy="6265374"/>
            </a:xfrm>
          </p:grpSpPr>
          <p:grpSp>
            <p:nvGrpSpPr>
              <p:cNvPr id="767" name="Group"/>
              <p:cNvGrpSpPr/>
              <p:nvPr/>
            </p:nvGrpSpPr>
            <p:grpSpPr>
              <a:xfrm>
                <a:off x="393066" y="-22792"/>
                <a:ext cx="5495477" cy="3047240"/>
                <a:chOff x="-50799" y="0"/>
                <a:chExt cx="5495476" cy="3047238"/>
              </a:xfrm>
            </p:grpSpPr>
            <p:pic>
              <p:nvPicPr>
                <p:cNvPr id="764" name="Fig_sigmoid.pdf" descr="Fig_sigmoid.pd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477316" y="0"/>
                  <a:ext cx="4967361" cy="27094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65" name="x"/>
                <p:cNvSpPr txBox="1"/>
                <p:nvPr/>
              </p:nvSpPr>
              <p:spPr>
                <a:xfrm>
                  <a:off x="2833314" y="2628138"/>
                  <a:ext cx="255365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200"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  <p:sp>
              <p:nvSpPr>
                <p:cNvPr id="766" name="y = sigmoid(x)"/>
                <p:cNvSpPr txBox="1"/>
                <p:nvPr/>
              </p:nvSpPr>
              <p:spPr>
                <a:xfrm rot="16200000">
                  <a:off x="-791648" y="1145184"/>
                  <a:ext cx="1900796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200"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r>
                    <a:t>y = sigmoid(x)</a:t>
                  </a:r>
                </a:p>
              </p:txBody>
            </p:sp>
          </p:grpSp>
          <p:grpSp>
            <p:nvGrpSpPr>
              <p:cNvPr id="771" name="Group"/>
              <p:cNvGrpSpPr/>
              <p:nvPr/>
            </p:nvGrpSpPr>
            <p:grpSpPr>
              <a:xfrm>
                <a:off x="492020" y="3322979"/>
                <a:ext cx="5297569" cy="2919604"/>
                <a:chOff x="0" y="0"/>
                <a:chExt cx="5297568" cy="2919603"/>
              </a:xfrm>
            </p:grpSpPr>
            <p:pic>
              <p:nvPicPr>
                <p:cNvPr id="768" name="Fig_tanh.pdf" descr="Fig_tanh.pdf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415952" y="0"/>
                  <a:ext cx="4881617" cy="26584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69" name="y = tanh(x)"/>
                <p:cNvSpPr txBox="1"/>
                <p:nvPr/>
              </p:nvSpPr>
              <p:spPr>
                <a:xfrm rot="16200000">
                  <a:off x="-531367" y="1119649"/>
                  <a:ext cx="1481834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200"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r>
                    <a:t>y = tanh(x)</a:t>
                  </a:r>
                </a:p>
              </p:txBody>
            </p:sp>
            <p:sp>
              <p:nvSpPr>
                <p:cNvPr id="770" name="x"/>
                <p:cNvSpPr txBox="1"/>
                <p:nvPr/>
              </p:nvSpPr>
              <p:spPr>
                <a:xfrm>
                  <a:off x="3148654" y="2500503"/>
                  <a:ext cx="255365" cy="419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200"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</p:grpSp>
        <p:sp>
          <p:nvSpPr>
            <p:cNvPr id="773" name="sigmoid"/>
            <p:cNvSpPr txBox="1"/>
            <p:nvPr/>
          </p:nvSpPr>
          <p:spPr>
            <a:xfrm>
              <a:off x="240729" y="2116702"/>
              <a:ext cx="116181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sigmoid</a:t>
              </a:r>
            </a:p>
          </p:txBody>
        </p:sp>
        <p:sp>
          <p:nvSpPr>
            <p:cNvPr id="774" name="tanh"/>
            <p:cNvSpPr txBox="1"/>
            <p:nvPr/>
          </p:nvSpPr>
          <p:spPr>
            <a:xfrm>
              <a:off x="458632" y="5616820"/>
              <a:ext cx="72600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70000"/>
                </a:lnSpc>
                <a:defRPr sz="2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tanh</a:t>
              </a:r>
            </a:p>
          </p:txBody>
        </p:sp>
      </p:grpSp>
      <p:sp>
        <p:nvSpPr>
          <p:cNvPr id="776" name="22 segments…"/>
          <p:cNvSpPr txBox="1"/>
          <p:nvPr/>
        </p:nvSpPr>
        <p:spPr>
          <a:xfrm>
            <a:off x="9033325" y="4920077"/>
            <a:ext cx="230589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>
                <a:solidFill>
                  <a:srgbClr val="FF4D4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22 segments</a:t>
            </a:r>
          </a:p>
          <a:p>
            <a:pPr>
              <a:defRPr sz="2800" b="1">
                <a:solidFill>
                  <a:srgbClr val="FF4D4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&lt; 1% error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LSTM Pipelining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LSTM Pipelining</a:t>
            </a:r>
          </a:p>
        </p:txBody>
      </p:sp>
      <p:sp>
        <p:nvSpPr>
          <p:cNvPr id="7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80" name="Putting It All Together"/>
          <p:cNvSpPr txBox="1"/>
          <p:nvPr/>
        </p:nvSpPr>
        <p:spPr>
          <a:xfrm>
            <a:off x="495300" y="1485900"/>
            <a:ext cx="4244632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Putting It All Together</a:t>
            </a:r>
          </a:p>
        </p:txBody>
      </p:sp>
      <p:grpSp>
        <p:nvGrpSpPr>
          <p:cNvPr id="797" name="Group"/>
          <p:cNvGrpSpPr/>
          <p:nvPr/>
        </p:nvGrpSpPr>
        <p:grpSpPr>
          <a:xfrm>
            <a:off x="2714393" y="2931023"/>
            <a:ext cx="3228592" cy="4880811"/>
            <a:chOff x="0" y="0"/>
            <a:chExt cx="3228590" cy="4880810"/>
          </a:xfrm>
        </p:grpSpPr>
        <p:grpSp>
          <p:nvGrpSpPr>
            <p:cNvPr id="793" name="Group"/>
            <p:cNvGrpSpPr/>
            <p:nvPr/>
          </p:nvGrpSpPr>
          <p:grpSpPr>
            <a:xfrm>
              <a:off x="-1" y="0"/>
              <a:ext cx="3228592" cy="498791"/>
              <a:chOff x="0" y="0"/>
              <a:chExt cx="3228590" cy="498790"/>
            </a:xfrm>
          </p:grpSpPr>
          <p:grpSp>
            <p:nvGrpSpPr>
              <p:cNvPr id="783" name="Group"/>
              <p:cNvGrpSpPr/>
              <p:nvPr/>
            </p:nvGrpSpPr>
            <p:grpSpPr>
              <a:xfrm>
                <a:off x="-1" y="25400"/>
                <a:ext cx="381002" cy="473391"/>
                <a:chOff x="0" y="0"/>
                <a:chExt cx="381000" cy="473390"/>
              </a:xfrm>
            </p:grpSpPr>
            <p:sp>
              <p:nvSpPr>
                <p:cNvPr id="781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782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786" name="Group"/>
              <p:cNvGrpSpPr/>
              <p:nvPr/>
            </p:nvGrpSpPr>
            <p:grpSpPr>
              <a:xfrm>
                <a:off x="1117392" y="25379"/>
                <a:ext cx="381001" cy="473392"/>
                <a:chOff x="0" y="0"/>
                <a:chExt cx="381000" cy="473390"/>
              </a:xfrm>
            </p:grpSpPr>
            <p:sp>
              <p:nvSpPr>
                <p:cNvPr id="784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785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789" name="Group"/>
              <p:cNvGrpSpPr/>
              <p:nvPr/>
            </p:nvGrpSpPr>
            <p:grpSpPr>
              <a:xfrm>
                <a:off x="1760185" y="12700"/>
                <a:ext cx="381001" cy="473391"/>
                <a:chOff x="0" y="0"/>
                <a:chExt cx="381000" cy="473390"/>
              </a:xfrm>
            </p:grpSpPr>
            <p:sp>
              <p:nvSpPr>
                <p:cNvPr id="787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788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792" name="Group"/>
              <p:cNvGrpSpPr/>
              <p:nvPr/>
            </p:nvGrpSpPr>
            <p:grpSpPr>
              <a:xfrm>
                <a:off x="2847590" y="0"/>
                <a:ext cx="381001" cy="473391"/>
                <a:chOff x="0" y="0"/>
                <a:chExt cx="381000" cy="473390"/>
              </a:xfrm>
            </p:grpSpPr>
            <p:sp>
              <p:nvSpPr>
                <p:cNvPr id="790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791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</p:grpSp>
        <p:grpSp>
          <p:nvGrpSpPr>
            <p:cNvPr id="796" name="Group"/>
            <p:cNvGrpSpPr/>
            <p:nvPr/>
          </p:nvGrpSpPr>
          <p:grpSpPr>
            <a:xfrm>
              <a:off x="927698" y="4407420"/>
              <a:ext cx="381001" cy="473391"/>
              <a:chOff x="0" y="0"/>
              <a:chExt cx="381000" cy="473390"/>
            </a:xfrm>
          </p:grpSpPr>
          <p:sp>
            <p:nvSpPr>
              <p:cNvPr id="794" name="Square"/>
              <p:cNvSpPr/>
              <p:nvPr/>
            </p:nvSpPr>
            <p:spPr>
              <a:xfrm rot="5400000">
                <a:off x="-1" y="67174"/>
                <a:ext cx="381001" cy="381001"/>
              </a:xfrm>
              <a:prstGeom prst="roundRect">
                <a:avLst>
                  <a:gd name="adj" fmla="val 0"/>
                </a:avLst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795" name="x"/>
              <p:cNvSpPr txBox="1"/>
              <p:nvPr/>
            </p:nvSpPr>
            <p:spPr>
              <a:xfrm>
                <a:off x="48101" y="0"/>
                <a:ext cx="284798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 b="1">
                    <a:solidFill>
                      <a:srgbClr val="FF4D4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x</a:t>
                </a:r>
              </a:p>
            </p:txBody>
          </p:sp>
        </p:grpSp>
      </p:grpSp>
      <p:grpSp>
        <p:nvGrpSpPr>
          <p:cNvPr id="853" name="Group"/>
          <p:cNvGrpSpPr/>
          <p:nvPr/>
        </p:nvGrpSpPr>
        <p:grpSpPr>
          <a:xfrm>
            <a:off x="2074168" y="3415276"/>
            <a:ext cx="3804083" cy="3971827"/>
            <a:chOff x="0" y="0"/>
            <a:chExt cx="3804081" cy="3971826"/>
          </a:xfrm>
        </p:grpSpPr>
        <p:sp>
          <p:nvSpPr>
            <p:cNvPr id="798" name="Line"/>
            <p:cNvSpPr/>
            <p:nvPr/>
          </p:nvSpPr>
          <p:spPr>
            <a:xfrm>
              <a:off x="1849565" y="3749460"/>
              <a:ext cx="1" cy="2223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852" name="Group"/>
            <p:cNvGrpSpPr/>
            <p:nvPr/>
          </p:nvGrpSpPr>
          <p:grpSpPr>
            <a:xfrm>
              <a:off x="-1" y="-1"/>
              <a:ext cx="3804083" cy="3907946"/>
              <a:chOff x="0" y="0"/>
              <a:chExt cx="3804081" cy="3907944"/>
            </a:xfrm>
          </p:grpSpPr>
          <p:sp>
            <p:nvSpPr>
              <p:cNvPr id="799" name="·"/>
              <p:cNvSpPr txBox="1"/>
              <p:nvPr/>
            </p:nvSpPr>
            <p:spPr>
              <a:xfrm rot="5400000">
                <a:off x="2742712" y="1834011"/>
                <a:ext cx="698501" cy="64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·</a:t>
                </a:r>
              </a:p>
            </p:txBody>
          </p:sp>
          <p:sp>
            <p:nvSpPr>
              <p:cNvPr id="800" name="Circle"/>
              <p:cNvSpPr/>
              <p:nvPr/>
            </p:nvSpPr>
            <p:spPr>
              <a:xfrm rot="5400000">
                <a:off x="2895990" y="1998830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1" name="tanh"/>
              <p:cNvSpPr txBox="1"/>
              <p:nvPr/>
            </p:nvSpPr>
            <p:spPr>
              <a:xfrm>
                <a:off x="2070369" y="2912939"/>
                <a:ext cx="698501" cy="387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8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tanh</a:t>
                </a:r>
              </a:p>
            </p:txBody>
          </p:sp>
          <p:sp>
            <p:nvSpPr>
              <p:cNvPr id="802" name="Oval"/>
              <p:cNvSpPr/>
              <p:nvPr/>
            </p:nvSpPr>
            <p:spPr>
              <a:xfrm>
                <a:off x="2064019" y="2915973"/>
                <a:ext cx="685801" cy="3810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3" name="·"/>
              <p:cNvSpPr txBox="1"/>
              <p:nvPr/>
            </p:nvSpPr>
            <p:spPr>
              <a:xfrm rot="5400000">
                <a:off x="1425819" y="1834011"/>
                <a:ext cx="698501" cy="64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·</a:t>
                </a:r>
              </a:p>
            </p:txBody>
          </p:sp>
          <p:sp>
            <p:nvSpPr>
              <p:cNvPr id="804" name="Circle"/>
              <p:cNvSpPr/>
              <p:nvPr/>
            </p:nvSpPr>
            <p:spPr>
              <a:xfrm rot="5400000">
                <a:off x="1579098" y="1998830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5" name="+"/>
              <p:cNvSpPr txBox="1"/>
              <p:nvPr/>
            </p:nvSpPr>
            <p:spPr>
              <a:xfrm rot="5400000">
                <a:off x="2092594" y="2285878"/>
                <a:ext cx="698501" cy="4610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+</a:t>
                </a:r>
              </a:p>
            </p:txBody>
          </p:sp>
          <p:sp>
            <p:nvSpPr>
              <p:cNvPr id="806" name="Circle"/>
              <p:cNvSpPr/>
              <p:nvPr/>
            </p:nvSpPr>
            <p:spPr>
              <a:xfrm rot="5400000">
                <a:off x="2244994" y="2357657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7" name="Line"/>
              <p:cNvSpPr/>
              <p:nvPr/>
            </p:nvSpPr>
            <p:spPr>
              <a:xfrm>
                <a:off x="2709201" y="1738791"/>
                <a:ext cx="261826" cy="2491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8" name="Line"/>
              <p:cNvSpPr/>
              <p:nvPr/>
            </p:nvSpPr>
            <p:spPr>
              <a:xfrm>
                <a:off x="696977" y="1739547"/>
                <a:ext cx="1018173" cy="171043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09" name="+"/>
              <p:cNvSpPr txBox="1"/>
              <p:nvPr/>
            </p:nvSpPr>
            <p:spPr>
              <a:xfrm rot="5400000">
                <a:off x="3141319" y="687273"/>
                <a:ext cx="698501" cy="461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+</a:t>
                </a:r>
              </a:p>
            </p:txBody>
          </p:sp>
          <p:sp>
            <p:nvSpPr>
              <p:cNvPr id="810" name="Circle"/>
              <p:cNvSpPr/>
              <p:nvPr/>
            </p:nvSpPr>
            <p:spPr>
              <a:xfrm rot="5400000">
                <a:off x="3295070" y="759052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813" name="Group"/>
              <p:cNvGrpSpPr/>
              <p:nvPr/>
            </p:nvGrpSpPr>
            <p:grpSpPr>
              <a:xfrm>
                <a:off x="2829965" y="16038"/>
                <a:ext cx="647140" cy="698501"/>
                <a:chOff x="0" y="0"/>
                <a:chExt cx="647138" cy="698500"/>
              </a:xfrm>
            </p:grpSpPr>
            <p:sp>
              <p:nvSpPr>
                <p:cNvPr id="811" name="·"/>
                <p:cNvSpPr txBox="1"/>
                <p:nvPr/>
              </p:nvSpPr>
              <p:spPr>
                <a:xfrm rot="5400000">
                  <a:off x="-25681" y="25680"/>
                  <a:ext cx="698501" cy="6471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·</a:t>
                  </a:r>
                </a:p>
              </p:txBody>
            </p:sp>
            <p:sp>
              <p:nvSpPr>
                <p:cNvPr id="812" name="Circle"/>
                <p:cNvSpPr/>
                <p:nvPr/>
              </p:nvSpPr>
              <p:spPr>
                <a:xfrm rot="5400000">
                  <a:off x="127597" y="190500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814" name="Line"/>
              <p:cNvSpPr/>
              <p:nvPr/>
            </p:nvSpPr>
            <p:spPr>
              <a:xfrm>
                <a:off x="3178792" y="532135"/>
                <a:ext cx="157999" cy="2341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15" name="σ"/>
              <p:cNvSpPr txBox="1"/>
              <p:nvPr/>
            </p:nvSpPr>
            <p:spPr>
              <a:xfrm>
                <a:off x="3105581" y="1289528"/>
                <a:ext cx="698501" cy="461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σ</a:t>
                </a:r>
              </a:p>
            </p:txBody>
          </p:sp>
          <p:sp>
            <p:nvSpPr>
              <p:cNvPr id="816" name="Circle"/>
              <p:cNvSpPr/>
              <p:nvPr/>
            </p:nvSpPr>
            <p:spPr>
              <a:xfrm>
                <a:off x="3296081" y="1386708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17" name="Line"/>
              <p:cNvSpPr/>
              <p:nvPr/>
            </p:nvSpPr>
            <p:spPr>
              <a:xfrm>
                <a:off x="3454832" y="1103420"/>
                <a:ext cx="1" cy="2604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820" name="Group"/>
              <p:cNvGrpSpPr/>
              <p:nvPr/>
            </p:nvGrpSpPr>
            <p:grpSpPr>
              <a:xfrm>
                <a:off x="2475507" y="606652"/>
                <a:ext cx="461060" cy="698501"/>
                <a:chOff x="0" y="0"/>
                <a:chExt cx="461058" cy="698500"/>
              </a:xfrm>
            </p:grpSpPr>
            <p:sp>
              <p:nvSpPr>
                <p:cNvPr id="818" name="+"/>
                <p:cNvSpPr txBox="1"/>
                <p:nvPr/>
              </p:nvSpPr>
              <p:spPr>
                <a:xfrm rot="5400000">
                  <a:off x="-118721" y="118720"/>
                  <a:ext cx="698501" cy="4610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  <p:sp>
              <p:nvSpPr>
                <p:cNvPr id="819" name="Circle"/>
                <p:cNvSpPr/>
                <p:nvPr/>
              </p:nvSpPr>
              <p:spPr>
                <a:xfrm rot="5400000">
                  <a:off x="35029" y="190500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821" name="Line"/>
              <p:cNvSpPr/>
              <p:nvPr/>
            </p:nvSpPr>
            <p:spPr>
              <a:xfrm>
                <a:off x="2678688" y="15699"/>
                <a:ext cx="1" cy="7707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2" name="σ"/>
              <p:cNvSpPr txBox="1"/>
              <p:nvPr/>
            </p:nvSpPr>
            <p:spPr>
              <a:xfrm>
                <a:off x="2316739" y="1306896"/>
                <a:ext cx="698501" cy="4610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σ</a:t>
                </a:r>
              </a:p>
            </p:txBody>
          </p:sp>
          <p:sp>
            <p:nvSpPr>
              <p:cNvPr id="823" name="Circle"/>
              <p:cNvSpPr/>
              <p:nvPr/>
            </p:nvSpPr>
            <p:spPr>
              <a:xfrm>
                <a:off x="2512367" y="1399408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4" name="Line"/>
              <p:cNvSpPr/>
              <p:nvPr/>
            </p:nvSpPr>
            <p:spPr>
              <a:xfrm>
                <a:off x="2671117" y="1128820"/>
                <a:ext cx="1" cy="2604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5" name="Line"/>
              <p:cNvSpPr/>
              <p:nvPr/>
            </p:nvSpPr>
            <p:spPr>
              <a:xfrm flipH="1">
                <a:off x="2556981" y="2258858"/>
                <a:ext cx="353663" cy="1553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6" name="Line"/>
              <p:cNvSpPr/>
              <p:nvPr/>
            </p:nvSpPr>
            <p:spPr>
              <a:xfrm>
                <a:off x="1740171" y="1732349"/>
                <a:ext cx="1" cy="2604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7" name="Line"/>
              <p:cNvSpPr/>
              <p:nvPr/>
            </p:nvSpPr>
            <p:spPr>
              <a:xfrm flipH="1">
                <a:off x="3132026" y="1717110"/>
                <a:ext cx="274526" cy="27452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8" name="Line"/>
              <p:cNvSpPr/>
              <p:nvPr/>
            </p:nvSpPr>
            <p:spPr>
              <a:xfrm>
                <a:off x="1875322" y="2259869"/>
                <a:ext cx="353664" cy="1553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9" name="+"/>
              <p:cNvSpPr txBox="1"/>
              <p:nvPr/>
            </p:nvSpPr>
            <p:spPr>
              <a:xfrm rot="5400000">
                <a:off x="1420711" y="705482"/>
                <a:ext cx="698501" cy="4610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+</a:t>
                </a:r>
              </a:p>
            </p:txBody>
          </p:sp>
          <p:sp>
            <p:nvSpPr>
              <p:cNvPr id="830" name="Circle"/>
              <p:cNvSpPr/>
              <p:nvPr/>
            </p:nvSpPr>
            <p:spPr>
              <a:xfrm rot="5400000">
                <a:off x="1574462" y="777261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1" name="σ"/>
              <p:cNvSpPr txBox="1"/>
              <p:nvPr/>
            </p:nvSpPr>
            <p:spPr>
              <a:xfrm>
                <a:off x="1391046" y="1307737"/>
                <a:ext cx="698501" cy="461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σ</a:t>
                </a:r>
              </a:p>
            </p:txBody>
          </p:sp>
          <p:sp>
            <p:nvSpPr>
              <p:cNvPr id="832" name="Circle"/>
              <p:cNvSpPr/>
              <p:nvPr/>
            </p:nvSpPr>
            <p:spPr>
              <a:xfrm>
                <a:off x="1581546" y="1404916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3" name="Line"/>
              <p:cNvSpPr/>
              <p:nvPr/>
            </p:nvSpPr>
            <p:spPr>
              <a:xfrm>
                <a:off x="1740296" y="1121628"/>
                <a:ext cx="1" cy="2604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4" name="·"/>
              <p:cNvSpPr txBox="1"/>
              <p:nvPr/>
            </p:nvSpPr>
            <p:spPr>
              <a:xfrm rot="5400000">
                <a:off x="1081249" y="77485"/>
                <a:ext cx="698501" cy="64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·</a:t>
                </a:r>
              </a:p>
            </p:txBody>
          </p:sp>
          <p:sp>
            <p:nvSpPr>
              <p:cNvPr id="835" name="Circle"/>
              <p:cNvSpPr/>
              <p:nvPr/>
            </p:nvSpPr>
            <p:spPr>
              <a:xfrm rot="5400000">
                <a:off x="1234527" y="242304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6" name="Line"/>
              <p:cNvSpPr/>
              <p:nvPr/>
            </p:nvSpPr>
            <p:spPr>
              <a:xfrm>
                <a:off x="1455757" y="567901"/>
                <a:ext cx="157998" cy="2341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7" name="+"/>
              <p:cNvSpPr txBox="1"/>
              <p:nvPr/>
            </p:nvSpPr>
            <p:spPr>
              <a:xfrm rot="5400000">
                <a:off x="313782" y="712985"/>
                <a:ext cx="698501" cy="4610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+</a:t>
                </a:r>
              </a:p>
            </p:txBody>
          </p:sp>
          <p:sp>
            <p:nvSpPr>
              <p:cNvPr id="838" name="Circle"/>
              <p:cNvSpPr/>
              <p:nvPr/>
            </p:nvSpPr>
            <p:spPr>
              <a:xfrm rot="5400000">
                <a:off x="467532" y="784764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9" name="σ"/>
              <p:cNvSpPr txBox="1"/>
              <p:nvPr/>
            </p:nvSpPr>
            <p:spPr>
              <a:xfrm>
                <a:off x="284117" y="1315239"/>
                <a:ext cx="698501" cy="461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σ</a:t>
                </a:r>
              </a:p>
            </p:txBody>
          </p:sp>
          <p:sp>
            <p:nvSpPr>
              <p:cNvPr id="840" name="Circle"/>
              <p:cNvSpPr/>
              <p:nvPr/>
            </p:nvSpPr>
            <p:spPr>
              <a:xfrm>
                <a:off x="474617" y="1412419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1" name="Line"/>
              <p:cNvSpPr/>
              <p:nvPr/>
            </p:nvSpPr>
            <p:spPr>
              <a:xfrm flipH="1">
                <a:off x="633367" y="1129131"/>
                <a:ext cx="1" cy="2604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2" name="·"/>
              <p:cNvSpPr txBox="1"/>
              <p:nvPr/>
            </p:nvSpPr>
            <p:spPr>
              <a:xfrm rot="5400000">
                <a:off x="-25681" y="84987"/>
                <a:ext cx="698501" cy="64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·</a:t>
                </a:r>
              </a:p>
            </p:txBody>
          </p:sp>
          <p:sp>
            <p:nvSpPr>
              <p:cNvPr id="843" name="Circle"/>
              <p:cNvSpPr/>
              <p:nvPr/>
            </p:nvSpPr>
            <p:spPr>
              <a:xfrm rot="5400000">
                <a:off x="127597" y="249806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4" name="Line"/>
              <p:cNvSpPr/>
              <p:nvPr/>
            </p:nvSpPr>
            <p:spPr>
              <a:xfrm flipH="1">
                <a:off x="734856" y="18252"/>
                <a:ext cx="146256" cy="7987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5" name="Line"/>
              <p:cNvSpPr/>
              <p:nvPr/>
            </p:nvSpPr>
            <p:spPr>
              <a:xfrm>
                <a:off x="348827" y="575404"/>
                <a:ext cx="157998" cy="2341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6" name="Line"/>
              <p:cNvSpPr/>
              <p:nvPr/>
            </p:nvSpPr>
            <p:spPr>
              <a:xfrm>
                <a:off x="2403744" y="2687755"/>
                <a:ext cx="1" cy="2223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7" name="·"/>
              <p:cNvSpPr txBox="1"/>
              <p:nvPr/>
            </p:nvSpPr>
            <p:spPr>
              <a:xfrm rot="5400000">
                <a:off x="1533844" y="3235125"/>
                <a:ext cx="698501" cy="64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b="1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·</a:t>
                </a:r>
              </a:p>
            </p:txBody>
          </p:sp>
          <p:sp>
            <p:nvSpPr>
              <p:cNvPr id="848" name="Circle"/>
              <p:cNvSpPr/>
              <p:nvPr/>
            </p:nvSpPr>
            <p:spPr>
              <a:xfrm rot="5400000">
                <a:off x="1687122" y="3399944"/>
                <a:ext cx="317501" cy="31750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9" name="Line"/>
              <p:cNvSpPr/>
              <p:nvPr/>
            </p:nvSpPr>
            <p:spPr>
              <a:xfrm flipH="1">
                <a:off x="1966424" y="3276488"/>
                <a:ext cx="353664" cy="1553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50" name="Line"/>
              <p:cNvSpPr/>
              <p:nvPr/>
            </p:nvSpPr>
            <p:spPr>
              <a:xfrm flipH="1">
                <a:off x="1857196" y="-1"/>
                <a:ext cx="146257" cy="79872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51" name="Line"/>
              <p:cNvSpPr/>
              <p:nvPr/>
            </p:nvSpPr>
            <p:spPr>
              <a:xfrm flipH="1">
                <a:off x="3607498" y="-1"/>
                <a:ext cx="146257" cy="79872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856" name="Group"/>
          <p:cNvGrpSpPr/>
          <p:nvPr/>
        </p:nvGrpSpPr>
        <p:grpSpPr>
          <a:xfrm>
            <a:off x="1954962" y="3569097"/>
            <a:ext cx="6140114" cy="3664185"/>
            <a:chOff x="0" y="0"/>
            <a:chExt cx="6140112" cy="3664184"/>
          </a:xfrm>
        </p:grpSpPr>
        <p:sp>
          <p:nvSpPr>
            <p:cNvPr id="854" name="Rectangle"/>
            <p:cNvSpPr/>
            <p:nvPr/>
          </p:nvSpPr>
          <p:spPr>
            <a:xfrm>
              <a:off x="0" y="0"/>
              <a:ext cx="4148084" cy="3664185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55" name="element-wise…"/>
            <p:cNvSpPr txBox="1"/>
            <p:nvPr/>
          </p:nvSpPr>
          <p:spPr>
            <a:xfrm>
              <a:off x="4244489" y="1251055"/>
              <a:ext cx="1895624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element-wise</a:t>
              </a:r>
            </a:p>
            <a:p>
              <a:pPr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operators</a:t>
              </a:r>
            </a:p>
          </p:txBody>
        </p:sp>
      </p:grpSp>
      <p:grpSp>
        <p:nvGrpSpPr>
          <p:cNvPr id="862" name="Group"/>
          <p:cNvGrpSpPr/>
          <p:nvPr/>
        </p:nvGrpSpPr>
        <p:grpSpPr>
          <a:xfrm>
            <a:off x="49473" y="2868604"/>
            <a:ext cx="6056970" cy="5065171"/>
            <a:chOff x="123868" y="0"/>
            <a:chExt cx="6056968" cy="5065170"/>
          </a:xfrm>
        </p:grpSpPr>
        <p:sp>
          <p:nvSpPr>
            <p:cNvPr id="857" name="circulant…"/>
            <p:cNvSpPr txBox="1"/>
            <p:nvPr/>
          </p:nvSpPr>
          <p:spPr>
            <a:xfrm>
              <a:off x="123868" y="1862122"/>
              <a:ext cx="1819722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circulant</a:t>
              </a:r>
            </a:p>
            <a:p>
              <a:pPr>
                <a:defRPr sz="24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convolution </a:t>
              </a:r>
            </a:p>
            <a:p>
              <a:pPr>
                <a:defRPr sz="24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operators</a:t>
              </a:r>
            </a:p>
          </p:txBody>
        </p:sp>
        <p:sp>
          <p:nvSpPr>
            <p:cNvPr id="858" name="Rectangle"/>
            <p:cNvSpPr/>
            <p:nvPr/>
          </p:nvSpPr>
          <p:spPr>
            <a:xfrm>
              <a:off x="2032753" y="4451670"/>
              <a:ext cx="4148085" cy="613501"/>
            </a:xfrm>
            <a:prstGeom prst="rect">
              <a:avLst/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59" name="Rectangle"/>
            <p:cNvSpPr/>
            <p:nvPr/>
          </p:nvSpPr>
          <p:spPr>
            <a:xfrm>
              <a:off x="2032339" y="0"/>
              <a:ext cx="4148085" cy="613500"/>
            </a:xfrm>
            <a:prstGeom prst="rect">
              <a:avLst/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60" name="Line"/>
            <p:cNvSpPr/>
            <p:nvPr/>
          </p:nvSpPr>
          <p:spPr>
            <a:xfrm flipV="1">
              <a:off x="1236118" y="462389"/>
              <a:ext cx="701357" cy="1470568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61" name="Line"/>
            <p:cNvSpPr/>
            <p:nvPr/>
          </p:nvSpPr>
          <p:spPr>
            <a:xfrm>
              <a:off x="1180941" y="3067091"/>
              <a:ext cx="701357" cy="1470567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70" name="Group"/>
          <p:cNvGrpSpPr/>
          <p:nvPr/>
        </p:nvGrpSpPr>
        <p:grpSpPr>
          <a:xfrm>
            <a:off x="6341264" y="1752301"/>
            <a:ext cx="4138544" cy="5847469"/>
            <a:chOff x="0" y="-4420"/>
            <a:chExt cx="4138543" cy="5847467"/>
          </a:xfrm>
        </p:grpSpPr>
        <p:sp>
          <p:nvSpPr>
            <p:cNvPr id="863" name="Line"/>
            <p:cNvSpPr/>
            <p:nvPr/>
          </p:nvSpPr>
          <p:spPr>
            <a:xfrm>
              <a:off x="25660" y="1403218"/>
              <a:ext cx="393879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64" name="Line"/>
            <p:cNvSpPr/>
            <p:nvPr/>
          </p:nvSpPr>
          <p:spPr>
            <a:xfrm>
              <a:off x="1892167" y="3503763"/>
              <a:ext cx="224637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65" name="Line"/>
            <p:cNvSpPr/>
            <p:nvPr/>
          </p:nvSpPr>
          <p:spPr>
            <a:xfrm>
              <a:off x="0" y="5826194"/>
              <a:ext cx="399011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66" name="Parallelization…"/>
            <p:cNvSpPr txBox="1"/>
            <p:nvPr/>
          </p:nvSpPr>
          <p:spPr>
            <a:xfrm>
              <a:off x="772839" y="-4421"/>
              <a:ext cx="1965723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Parallelization</a:t>
              </a:r>
            </a:p>
            <a:p>
              <a:pPr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Degree</a:t>
              </a:r>
            </a:p>
          </p:txBody>
        </p:sp>
        <p:sp>
          <p:nvSpPr>
            <p:cNvPr id="867" name="X 10.5"/>
            <p:cNvSpPr txBox="1"/>
            <p:nvPr/>
          </p:nvSpPr>
          <p:spPr>
            <a:xfrm>
              <a:off x="1559785" y="970758"/>
              <a:ext cx="89594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 10.5</a:t>
              </a:r>
            </a:p>
          </p:txBody>
        </p:sp>
        <p:sp>
          <p:nvSpPr>
            <p:cNvPr id="868" name="X 8"/>
            <p:cNvSpPr txBox="1"/>
            <p:nvPr/>
          </p:nvSpPr>
          <p:spPr>
            <a:xfrm>
              <a:off x="2084802" y="3095698"/>
              <a:ext cx="50557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 8</a:t>
              </a:r>
            </a:p>
          </p:txBody>
        </p:sp>
        <p:sp>
          <p:nvSpPr>
            <p:cNvPr id="869" name="X 8"/>
            <p:cNvSpPr txBox="1"/>
            <p:nvPr/>
          </p:nvSpPr>
          <p:spPr>
            <a:xfrm>
              <a:off x="2117263" y="5373147"/>
              <a:ext cx="50557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 8</a:t>
              </a:r>
            </a:p>
          </p:txBody>
        </p:sp>
      </p:grpSp>
      <p:grpSp>
        <p:nvGrpSpPr>
          <p:cNvPr id="875" name="Group"/>
          <p:cNvGrpSpPr/>
          <p:nvPr/>
        </p:nvGrpSpPr>
        <p:grpSpPr>
          <a:xfrm>
            <a:off x="9808235" y="1790401"/>
            <a:ext cx="2785766" cy="6027466"/>
            <a:chOff x="235968" y="-4420"/>
            <a:chExt cx="2785764" cy="6027465"/>
          </a:xfrm>
        </p:grpSpPr>
        <p:sp>
          <p:nvSpPr>
            <p:cNvPr id="871" name="8 / 8 = 1"/>
            <p:cNvSpPr txBox="1"/>
            <p:nvPr/>
          </p:nvSpPr>
          <p:spPr>
            <a:xfrm>
              <a:off x="814220" y="1130168"/>
              <a:ext cx="113615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 / 8 = 1</a:t>
              </a:r>
            </a:p>
          </p:txBody>
        </p:sp>
        <p:sp>
          <p:nvSpPr>
            <p:cNvPr id="872" name="8 / 1 = 8"/>
            <p:cNvSpPr txBox="1"/>
            <p:nvPr/>
          </p:nvSpPr>
          <p:spPr>
            <a:xfrm>
              <a:off x="966620" y="3230713"/>
              <a:ext cx="113615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 / 1 = 8</a:t>
              </a:r>
            </a:p>
          </p:txBody>
        </p:sp>
        <p:sp>
          <p:nvSpPr>
            <p:cNvPr id="873" name="8 / 8 = 1"/>
            <p:cNvSpPr txBox="1"/>
            <p:nvPr/>
          </p:nvSpPr>
          <p:spPr>
            <a:xfrm>
              <a:off x="839620" y="5553144"/>
              <a:ext cx="113615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 / 8 = 1</a:t>
              </a:r>
            </a:p>
          </p:txBody>
        </p:sp>
        <p:sp>
          <p:nvSpPr>
            <p:cNvPr id="874" name="Throughput…"/>
            <p:cNvSpPr txBox="1"/>
            <p:nvPr/>
          </p:nvSpPr>
          <p:spPr>
            <a:xfrm>
              <a:off x="235968" y="-4421"/>
              <a:ext cx="2785766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Throughput</a:t>
              </a:r>
            </a:p>
            <a:p>
              <a:pPr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(Tuples / Clock Cycle)</a:t>
              </a:r>
            </a:p>
          </p:txBody>
        </p:sp>
      </p:grpSp>
      <p:grpSp>
        <p:nvGrpSpPr>
          <p:cNvPr id="878" name="Group"/>
          <p:cNvGrpSpPr/>
          <p:nvPr/>
        </p:nvGrpSpPr>
        <p:grpSpPr>
          <a:xfrm>
            <a:off x="8203372" y="4856875"/>
            <a:ext cx="3487496" cy="1289682"/>
            <a:chOff x="153784" y="0"/>
            <a:chExt cx="3487494" cy="1289681"/>
          </a:xfrm>
        </p:grpSpPr>
        <p:sp>
          <p:nvSpPr>
            <p:cNvPr id="876" name="Rectangle"/>
            <p:cNvSpPr/>
            <p:nvPr/>
          </p:nvSpPr>
          <p:spPr>
            <a:xfrm>
              <a:off x="153784" y="0"/>
              <a:ext cx="3487496" cy="664300"/>
            </a:xfrm>
            <a:prstGeom prst="rect">
              <a:avLst/>
            </a:prstGeom>
            <a:noFill/>
            <a:ln w="38100" cap="flat">
              <a:solidFill>
                <a:srgbClr val="00A2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77" name="the resources are wasted"/>
            <p:cNvSpPr txBox="1"/>
            <p:nvPr/>
          </p:nvSpPr>
          <p:spPr>
            <a:xfrm>
              <a:off x="258562" y="819781"/>
              <a:ext cx="327794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00A2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the resources are wasted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1" animBg="1" advAuto="0"/>
      <p:bldP spid="797" grpId="2" animBg="1" advAuto="0"/>
      <p:bldP spid="853" grpId="3" animBg="1" advAuto="0"/>
      <p:bldP spid="856" grpId="5" animBg="1" advAuto="0"/>
      <p:bldP spid="862" grpId="4" animBg="1" advAuto="0"/>
      <p:bldP spid="870" grpId="6" animBg="1" advAuto="0"/>
      <p:bldP spid="875" grpId="7" animBg="1" advAuto="0"/>
      <p:bldP spid="878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PGA Accelerated DNN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FPGA Accelerated DNNs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5466" y="9175246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46" name="Screen Shot 2018-02-25 at 12.45.43 AM.png" descr="Screen Shot 2018-02-25 at 12.45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795" y="1513824"/>
            <a:ext cx="9753210" cy="7169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Operator Scheduler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Operator Scheduler</a:t>
            </a:r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82" name="Coarse &amp; Fine-grained Pipeline"/>
          <p:cNvSpPr txBox="1"/>
          <p:nvPr/>
        </p:nvSpPr>
        <p:spPr>
          <a:xfrm>
            <a:off x="495300" y="1485900"/>
            <a:ext cx="5735493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Coarse &amp; Fine-grained Pipeline</a:t>
            </a:r>
          </a:p>
        </p:txBody>
      </p:sp>
      <p:grpSp>
        <p:nvGrpSpPr>
          <p:cNvPr id="887" name="Group"/>
          <p:cNvGrpSpPr/>
          <p:nvPr/>
        </p:nvGrpSpPr>
        <p:grpSpPr>
          <a:xfrm>
            <a:off x="7430035" y="8599192"/>
            <a:ext cx="4148084" cy="613501"/>
            <a:chOff x="0" y="0"/>
            <a:chExt cx="4148083" cy="613499"/>
          </a:xfrm>
        </p:grpSpPr>
        <p:grpSp>
          <p:nvGrpSpPr>
            <p:cNvPr id="885" name="Group"/>
            <p:cNvGrpSpPr/>
            <p:nvPr/>
          </p:nvGrpSpPr>
          <p:grpSpPr>
            <a:xfrm>
              <a:off x="1832741" y="70054"/>
              <a:ext cx="381001" cy="473392"/>
              <a:chOff x="0" y="0"/>
              <a:chExt cx="381000" cy="473390"/>
            </a:xfrm>
          </p:grpSpPr>
          <p:sp>
            <p:nvSpPr>
              <p:cNvPr id="883" name="Square"/>
              <p:cNvSpPr/>
              <p:nvPr/>
            </p:nvSpPr>
            <p:spPr>
              <a:xfrm rot="5400000">
                <a:off x="-1" y="67174"/>
                <a:ext cx="381001" cy="381001"/>
              </a:xfrm>
              <a:prstGeom prst="roundRect">
                <a:avLst>
                  <a:gd name="adj" fmla="val 0"/>
                </a:avLst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84" name="x"/>
              <p:cNvSpPr txBox="1"/>
              <p:nvPr/>
            </p:nvSpPr>
            <p:spPr>
              <a:xfrm>
                <a:off x="48101" y="0"/>
                <a:ext cx="284798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 b="1">
                    <a:solidFill>
                      <a:srgbClr val="FF4D4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x</a:t>
                </a:r>
              </a:p>
            </p:txBody>
          </p:sp>
        </p:grpSp>
        <p:sp>
          <p:nvSpPr>
            <p:cNvPr id="886" name="Rectangle"/>
            <p:cNvSpPr/>
            <p:nvPr/>
          </p:nvSpPr>
          <p:spPr>
            <a:xfrm>
              <a:off x="0" y="0"/>
              <a:ext cx="4148084" cy="613500"/>
            </a:xfrm>
            <a:prstGeom prst="rect">
              <a:avLst/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02" name="Group"/>
          <p:cNvGrpSpPr/>
          <p:nvPr/>
        </p:nvGrpSpPr>
        <p:grpSpPr>
          <a:xfrm>
            <a:off x="7430035" y="2432499"/>
            <a:ext cx="4148084" cy="613501"/>
            <a:chOff x="0" y="0"/>
            <a:chExt cx="4148083" cy="613499"/>
          </a:xfrm>
        </p:grpSpPr>
        <p:grpSp>
          <p:nvGrpSpPr>
            <p:cNvPr id="900" name="Group"/>
            <p:cNvGrpSpPr/>
            <p:nvPr/>
          </p:nvGrpSpPr>
          <p:grpSpPr>
            <a:xfrm>
              <a:off x="756448" y="62419"/>
              <a:ext cx="3228592" cy="498791"/>
              <a:chOff x="0" y="0"/>
              <a:chExt cx="3228590" cy="498790"/>
            </a:xfrm>
          </p:grpSpPr>
          <p:grpSp>
            <p:nvGrpSpPr>
              <p:cNvPr id="890" name="Group"/>
              <p:cNvGrpSpPr/>
              <p:nvPr/>
            </p:nvGrpSpPr>
            <p:grpSpPr>
              <a:xfrm>
                <a:off x="-1" y="25400"/>
                <a:ext cx="381002" cy="473391"/>
                <a:chOff x="0" y="0"/>
                <a:chExt cx="381000" cy="473390"/>
              </a:xfrm>
            </p:grpSpPr>
            <p:sp>
              <p:nvSpPr>
                <p:cNvPr id="888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889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893" name="Group"/>
              <p:cNvGrpSpPr/>
              <p:nvPr/>
            </p:nvGrpSpPr>
            <p:grpSpPr>
              <a:xfrm>
                <a:off x="1117392" y="25379"/>
                <a:ext cx="381001" cy="473392"/>
                <a:chOff x="0" y="0"/>
                <a:chExt cx="381000" cy="473390"/>
              </a:xfrm>
            </p:grpSpPr>
            <p:sp>
              <p:nvSpPr>
                <p:cNvPr id="891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892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896" name="Group"/>
              <p:cNvGrpSpPr/>
              <p:nvPr/>
            </p:nvGrpSpPr>
            <p:grpSpPr>
              <a:xfrm>
                <a:off x="1760185" y="12700"/>
                <a:ext cx="381001" cy="473391"/>
                <a:chOff x="0" y="0"/>
                <a:chExt cx="381000" cy="473390"/>
              </a:xfrm>
            </p:grpSpPr>
            <p:sp>
              <p:nvSpPr>
                <p:cNvPr id="894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895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grpSp>
            <p:nvGrpSpPr>
              <p:cNvPr id="899" name="Group"/>
              <p:cNvGrpSpPr/>
              <p:nvPr/>
            </p:nvGrpSpPr>
            <p:grpSpPr>
              <a:xfrm>
                <a:off x="2847590" y="0"/>
                <a:ext cx="381001" cy="473391"/>
                <a:chOff x="0" y="0"/>
                <a:chExt cx="381000" cy="473390"/>
              </a:xfrm>
            </p:grpSpPr>
            <p:sp>
              <p:nvSpPr>
                <p:cNvPr id="897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898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</p:grpSp>
        <p:sp>
          <p:nvSpPr>
            <p:cNvPr id="901" name="Rectangle"/>
            <p:cNvSpPr/>
            <p:nvPr/>
          </p:nvSpPr>
          <p:spPr>
            <a:xfrm>
              <a:off x="0" y="0"/>
              <a:ext cx="4148084" cy="613500"/>
            </a:xfrm>
            <a:prstGeom prst="rect">
              <a:avLst/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60" name="Group"/>
          <p:cNvGrpSpPr/>
          <p:nvPr/>
        </p:nvGrpSpPr>
        <p:grpSpPr>
          <a:xfrm>
            <a:off x="7430035" y="3836682"/>
            <a:ext cx="4148084" cy="3971827"/>
            <a:chOff x="0" y="0"/>
            <a:chExt cx="4148083" cy="3971826"/>
          </a:xfrm>
        </p:grpSpPr>
        <p:grpSp>
          <p:nvGrpSpPr>
            <p:cNvPr id="958" name="Group"/>
            <p:cNvGrpSpPr/>
            <p:nvPr/>
          </p:nvGrpSpPr>
          <p:grpSpPr>
            <a:xfrm>
              <a:off x="172001" y="0"/>
              <a:ext cx="3804082" cy="3971827"/>
              <a:chOff x="0" y="0"/>
              <a:chExt cx="3804081" cy="3971826"/>
            </a:xfrm>
          </p:grpSpPr>
          <p:sp>
            <p:nvSpPr>
              <p:cNvPr id="903" name="Line"/>
              <p:cNvSpPr/>
              <p:nvPr/>
            </p:nvSpPr>
            <p:spPr>
              <a:xfrm>
                <a:off x="1849565" y="3749460"/>
                <a:ext cx="1" cy="22236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grpSp>
            <p:nvGrpSpPr>
              <p:cNvPr id="957" name="Group"/>
              <p:cNvGrpSpPr/>
              <p:nvPr/>
            </p:nvGrpSpPr>
            <p:grpSpPr>
              <a:xfrm>
                <a:off x="-1" y="-1"/>
                <a:ext cx="3804083" cy="3907946"/>
                <a:chOff x="0" y="0"/>
                <a:chExt cx="3804081" cy="3907944"/>
              </a:xfrm>
            </p:grpSpPr>
            <p:sp>
              <p:nvSpPr>
                <p:cNvPr id="904" name="·"/>
                <p:cNvSpPr txBox="1"/>
                <p:nvPr/>
              </p:nvSpPr>
              <p:spPr>
                <a:xfrm rot="5400000">
                  <a:off x="2742712" y="1834011"/>
                  <a:ext cx="698501" cy="647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·</a:t>
                  </a:r>
                </a:p>
              </p:txBody>
            </p:sp>
            <p:sp>
              <p:nvSpPr>
                <p:cNvPr id="905" name="Circle"/>
                <p:cNvSpPr/>
                <p:nvPr/>
              </p:nvSpPr>
              <p:spPr>
                <a:xfrm rot="5400000">
                  <a:off x="2895990" y="1998830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06" name="tanh"/>
                <p:cNvSpPr txBox="1"/>
                <p:nvPr/>
              </p:nvSpPr>
              <p:spPr>
                <a:xfrm>
                  <a:off x="2070369" y="2912939"/>
                  <a:ext cx="698501" cy="3870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18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tanh</a:t>
                  </a:r>
                </a:p>
              </p:txBody>
            </p:sp>
            <p:sp>
              <p:nvSpPr>
                <p:cNvPr id="907" name="Oval"/>
                <p:cNvSpPr/>
                <p:nvPr/>
              </p:nvSpPr>
              <p:spPr>
                <a:xfrm>
                  <a:off x="2064019" y="2915973"/>
                  <a:ext cx="685801" cy="3810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08" name="·"/>
                <p:cNvSpPr txBox="1"/>
                <p:nvPr/>
              </p:nvSpPr>
              <p:spPr>
                <a:xfrm rot="5400000">
                  <a:off x="1425819" y="1834011"/>
                  <a:ext cx="698501" cy="647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·</a:t>
                  </a:r>
                </a:p>
              </p:txBody>
            </p:sp>
            <p:sp>
              <p:nvSpPr>
                <p:cNvPr id="909" name="Circle"/>
                <p:cNvSpPr/>
                <p:nvPr/>
              </p:nvSpPr>
              <p:spPr>
                <a:xfrm rot="5400000">
                  <a:off x="1579098" y="1998830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10" name="+"/>
                <p:cNvSpPr txBox="1"/>
                <p:nvPr/>
              </p:nvSpPr>
              <p:spPr>
                <a:xfrm rot="5400000">
                  <a:off x="2092594" y="2285878"/>
                  <a:ext cx="698501" cy="4610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  <p:sp>
              <p:nvSpPr>
                <p:cNvPr id="911" name="Circle"/>
                <p:cNvSpPr/>
                <p:nvPr/>
              </p:nvSpPr>
              <p:spPr>
                <a:xfrm rot="5400000">
                  <a:off x="2244994" y="2357657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12" name="Line"/>
                <p:cNvSpPr/>
                <p:nvPr/>
              </p:nvSpPr>
              <p:spPr>
                <a:xfrm>
                  <a:off x="2709201" y="1738791"/>
                  <a:ext cx="261826" cy="24912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13" name="Line"/>
                <p:cNvSpPr/>
                <p:nvPr/>
              </p:nvSpPr>
              <p:spPr>
                <a:xfrm>
                  <a:off x="696977" y="1739547"/>
                  <a:ext cx="1018173" cy="171043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14" name="+"/>
                <p:cNvSpPr txBox="1"/>
                <p:nvPr/>
              </p:nvSpPr>
              <p:spPr>
                <a:xfrm rot="5400000">
                  <a:off x="3141319" y="687273"/>
                  <a:ext cx="698501" cy="4610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  <p:sp>
              <p:nvSpPr>
                <p:cNvPr id="915" name="Circle"/>
                <p:cNvSpPr/>
                <p:nvPr/>
              </p:nvSpPr>
              <p:spPr>
                <a:xfrm rot="5400000">
                  <a:off x="3295070" y="759052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grpSp>
              <p:nvGrpSpPr>
                <p:cNvPr id="918" name="Group"/>
                <p:cNvGrpSpPr/>
                <p:nvPr/>
              </p:nvGrpSpPr>
              <p:grpSpPr>
                <a:xfrm>
                  <a:off x="2829965" y="16038"/>
                  <a:ext cx="647140" cy="698501"/>
                  <a:chOff x="0" y="0"/>
                  <a:chExt cx="647138" cy="698500"/>
                </a:xfrm>
              </p:grpSpPr>
              <p:sp>
                <p:nvSpPr>
                  <p:cNvPr id="916" name="·"/>
                  <p:cNvSpPr txBox="1"/>
                  <p:nvPr/>
                </p:nvSpPr>
                <p:spPr>
                  <a:xfrm rot="5400000">
                    <a:off x="-25681" y="25680"/>
                    <a:ext cx="698501" cy="6471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·</a:t>
                    </a:r>
                  </a:p>
                </p:txBody>
              </p:sp>
              <p:sp>
                <p:nvSpPr>
                  <p:cNvPr id="917" name="Circle"/>
                  <p:cNvSpPr/>
                  <p:nvPr/>
                </p:nvSpPr>
                <p:spPr>
                  <a:xfrm rot="5400000">
                    <a:off x="127597" y="190500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sp>
              <p:nvSpPr>
                <p:cNvPr id="919" name="Line"/>
                <p:cNvSpPr/>
                <p:nvPr/>
              </p:nvSpPr>
              <p:spPr>
                <a:xfrm>
                  <a:off x="3178792" y="532135"/>
                  <a:ext cx="157999" cy="23419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20" name="σ"/>
                <p:cNvSpPr txBox="1"/>
                <p:nvPr/>
              </p:nvSpPr>
              <p:spPr>
                <a:xfrm>
                  <a:off x="3105581" y="1289528"/>
                  <a:ext cx="698501" cy="4610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σ</a:t>
                  </a:r>
                </a:p>
              </p:txBody>
            </p:sp>
            <p:sp>
              <p:nvSpPr>
                <p:cNvPr id="921" name="Circle"/>
                <p:cNvSpPr/>
                <p:nvPr/>
              </p:nvSpPr>
              <p:spPr>
                <a:xfrm>
                  <a:off x="3296081" y="1386708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22" name="Line"/>
                <p:cNvSpPr/>
                <p:nvPr/>
              </p:nvSpPr>
              <p:spPr>
                <a:xfrm>
                  <a:off x="3454832" y="1103420"/>
                  <a:ext cx="1" cy="2604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grpSp>
              <p:nvGrpSpPr>
                <p:cNvPr id="925" name="Group"/>
                <p:cNvGrpSpPr/>
                <p:nvPr/>
              </p:nvGrpSpPr>
              <p:grpSpPr>
                <a:xfrm>
                  <a:off x="2475507" y="606652"/>
                  <a:ext cx="461060" cy="698501"/>
                  <a:chOff x="0" y="0"/>
                  <a:chExt cx="461058" cy="698500"/>
                </a:xfrm>
              </p:grpSpPr>
              <p:sp>
                <p:nvSpPr>
                  <p:cNvPr id="923" name="+"/>
                  <p:cNvSpPr txBox="1"/>
                  <p:nvPr/>
                </p:nvSpPr>
                <p:spPr>
                  <a:xfrm rot="5400000">
                    <a:off x="-118721" y="118720"/>
                    <a:ext cx="698501" cy="46106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</a:t>
                    </a:r>
                  </a:p>
                </p:txBody>
              </p:sp>
              <p:sp>
                <p:nvSpPr>
                  <p:cNvPr id="924" name="Circle"/>
                  <p:cNvSpPr/>
                  <p:nvPr/>
                </p:nvSpPr>
                <p:spPr>
                  <a:xfrm rot="5400000">
                    <a:off x="35029" y="190500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sp>
              <p:nvSpPr>
                <p:cNvPr id="926" name="Line"/>
                <p:cNvSpPr/>
                <p:nvPr/>
              </p:nvSpPr>
              <p:spPr>
                <a:xfrm>
                  <a:off x="2678688" y="15699"/>
                  <a:ext cx="1" cy="77071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27" name="σ"/>
                <p:cNvSpPr txBox="1"/>
                <p:nvPr/>
              </p:nvSpPr>
              <p:spPr>
                <a:xfrm>
                  <a:off x="2316739" y="1306896"/>
                  <a:ext cx="698501" cy="4610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σ</a:t>
                  </a:r>
                </a:p>
              </p:txBody>
            </p:sp>
            <p:sp>
              <p:nvSpPr>
                <p:cNvPr id="928" name="Circle"/>
                <p:cNvSpPr/>
                <p:nvPr/>
              </p:nvSpPr>
              <p:spPr>
                <a:xfrm>
                  <a:off x="2512367" y="1399408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29" name="Line"/>
                <p:cNvSpPr/>
                <p:nvPr/>
              </p:nvSpPr>
              <p:spPr>
                <a:xfrm>
                  <a:off x="2671117" y="1128820"/>
                  <a:ext cx="1" cy="2604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0" name="Line"/>
                <p:cNvSpPr/>
                <p:nvPr/>
              </p:nvSpPr>
              <p:spPr>
                <a:xfrm flipH="1">
                  <a:off x="2556981" y="2258858"/>
                  <a:ext cx="353663" cy="15531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1" name="Line"/>
                <p:cNvSpPr/>
                <p:nvPr/>
              </p:nvSpPr>
              <p:spPr>
                <a:xfrm>
                  <a:off x="1740171" y="1732349"/>
                  <a:ext cx="1" cy="2604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2" name="Line"/>
                <p:cNvSpPr/>
                <p:nvPr/>
              </p:nvSpPr>
              <p:spPr>
                <a:xfrm flipH="1">
                  <a:off x="3132026" y="1717110"/>
                  <a:ext cx="274526" cy="27452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3" name="Line"/>
                <p:cNvSpPr/>
                <p:nvPr/>
              </p:nvSpPr>
              <p:spPr>
                <a:xfrm>
                  <a:off x="1875322" y="2259869"/>
                  <a:ext cx="353664" cy="15531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4" name="+"/>
                <p:cNvSpPr txBox="1"/>
                <p:nvPr/>
              </p:nvSpPr>
              <p:spPr>
                <a:xfrm rot="5400000">
                  <a:off x="1420711" y="705482"/>
                  <a:ext cx="698501" cy="4610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  <p:sp>
              <p:nvSpPr>
                <p:cNvPr id="935" name="Circle"/>
                <p:cNvSpPr/>
                <p:nvPr/>
              </p:nvSpPr>
              <p:spPr>
                <a:xfrm rot="5400000">
                  <a:off x="1574462" y="777261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6" name="σ"/>
                <p:cNvSpPr txBox="1"/>
                <p:nvPr/>
              </p:nvSpPr>
              <p:spPr>
                <a:xfrm>
                  <a:off x="1391046" y="1307737"/>
                  <a:ext cx="698501" cy="4610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σ</a:t>
                  </a:r>
                </a:p>
              </p:txBody>
            </p:sp>
            <p:sp>
              <p:nvSpPr>
                <p:cNvPr id="937" name="Circle"/>
                <p:cNvSpPr/>
                <p:nvPr/>
              </p:nvSpPr>
              <p:spPr>
                <a:xfrm>
                  <a:off x="1581546" y="1404916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8" name="Line"/>
                <p:cNvSpPr/>
                <p:nvPr/>
              </p:nvSpPr>
              <p:spPr>
                <a:xfrm>
                  <a:off x="1740296" y="1121628"/>
                  <a:ext cx="1" cy="2604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39" name="·"/>
                <p:cNvSpPr txBox="1"/>
                <p:nvPr/>
              </p:nvSpPr>
              <p:spPr>
                <a:xfrm rot="5400000">
                  <a:off x="1081249" y="77485"/>
                  <a:ext cx="698501" cy="647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·</a:t>
                  </a:r>
                </a:p>
              </p:txBody>
            </p:sp>
            <p:sp>
              <p:nvSpPr>
                <p:cNvPr id="940" name="Circle"/>
                <p:cNvSpPr/>
                <p:nvPr/>
              </p:nvSpPr>
              <p:spPr>
                <a:xfrm rot="5400000">
                  <a:off x="1234527" y="242304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41" name="Line"/>
                <p:cNvSpPr/>
                <p:nvPr/>
              </p:nvSpPr>
              <p:spPr>
                <a:xfrm>
                  <a:off x="1455757" y="567901"/>
                  <a:ext cx="157998" cy="234198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42" name="+"/>
                <p:cNvSpPr txBox="1"/>
                <p:nvPr/>
              </p:nvSpPr>
              <p:spPr>
                <a:xfrm rot="5400000">
                  <a:off x="313782" y="712985"/>
                  <a:ext cx="698501" cy="4610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  <p:sp>
              <p:nvSpPr>
                <p:cNvPr id="943" name="Circle"/>
                <p:cNvSpPr/>
                <p:nvPr/>
              </p:nvSpPr>
              <p:spPr>
                <a:xfrm rot="5400000">
                  <a:off x="467532" y="784764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44" name="σ"/>
                <p:cNvSpPr txBox="1"/>
                <p:nvPr/>
              </p:nvSpPr>
              <p:spPr>
                <a:xfrm>
                  <a:off x="284117" y="1315239"/>
                  <a:ext cx="698501" cy="46106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400"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σ</a:t>
                  </a:r>
                </a:p>
              </p:txBody>
            </p:sp>
            <p:sp>
              <p:nvSpPr>
                <p:cNvPr id="945" name="Circle"/>
                <p:cNvSpPr/>
                <p:nvPr/>
              </p:nvSpPr>
              <p:spPr>
                <a:xfrm>
                  <a:off x="474617" y="1412419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46" name="Line"/>
                <p:cNvSpPr/>
                <p:nvPr/>
              </p:nvSpPr>
              <p:spPr>
                <a:xfrm flipH="1">
                  <a:off x="633367" y="1129131"/>
                  <a:ext cx="1" cy="2604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47" name="·"/>
                <p:cNvSpPr txBox="1"/>
                <p:nvPr/>
              </p:nvSpPr>
              <p:spPr>
                <a:xfrm rot="5400000">
                  <a:off x="-25681" y="84987"/>
                  <a:ext cx="698501" cy="647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·</a:t>
                  </a:r>
                </a:p>
              </p:txBody>
            </p:sp>
            <p:sp>
              <p:nvSpPr>
                <p:cNvPr id="948" name="Circle"/>
                <p:cNvSpPr/>
                <p:nvPr/>
              </p:nvSpPr>
              <p:spPr>
                <a:xfrm rot="5400000">
                  <a:off x="127597" y="249806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49" name="Line"/>
                <p:cNvSpPr/>
                <p:nvPr/>
              </p:nvSpPr>
              <p:spPr>
                <a:xfrm flipH="1">
                  <a:off x="734856" y="18252"/>
                  <a:ext cx="146256" cy="79872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50" name="Line"/>
                <p:cNvSpPr/>
                <p:nvPr/>
              </p:nvSpPr>
              <p:spPr>
                <a:xfrm>
                  <a:off x="348827" y="575404"/>
                  <a:ext cx="157998" cy="234198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51" name="Line"/>
                <p:cNvSpPr/>
                <p:nvPr/>
              </p:nvSpPr>
              <p:spPr>
                <a:xfrm>
                  <a:off x="2403744" y="2687755"/>
                  <a:ext cx="1" cy="2223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52" name="·"/>
                <p:cNvSpPr txBox="1"/>
                <p:nvPr/>
              </p:nvSpPr>
              <p:spPr>
                <a:xfrm rot="5400000">
                  <a:off x="1533844" y="3235125"/>
                  <a:ext cx="698501" cy="647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1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·</a:t>
                  </a:r>
                </a:p>
              </p:txBody>
            </p:sp>
            <p:sp>
              <p:nvSpPr>
                <p:cNvPr id="953" name="Circle"/>
                <p:cNvSpPr/>
                <p:nvPr/>
              </p:nvSpPr>
              <p:spPr>
                <a:xfrm rot="5400000">
                  <a:off x="1687122" y="3399944"/>
                  <a:ext cx="317501" cy="317501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54" name="Line"/>
                <p:cNvSpPr/>
                <p:nvPr/>
              </p:nvSpPr>
              <p:spPr>
                <a:xfrm flipH="1">
                  <a:off x="1966424" y="3276488"/>
                  <a:ext cx="353664" cy="15531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55" name="Line"/>
                <p:cNvSpPr/>
                <p:nvPr/>
              </p:nvSpPr>
              <p:spPr>
                <a:xfrm flipH="1">
                  <a:off x="1857196" y="-1"/>
                  <a:ext cx="146257" cy="79872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56" name="Line"/>
                <p:cNvSpPr/>
                <p:nvPr/>
              </p:nvSpPr>
              <p:spPr>
                <a:xfrm flipH="1">
                  <a:off x="3607498" y="-1"/>
                  <a:ext cx="146257" cy="79872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</p:grpSp>
        <p:sp>
          <p:nvSpPr>
            <p:cNvPr id="959" name="Rectangle"/>
            <p:cNvSpPr/>
            <p:nvPr/>
          </p:nvSpPr>
          <p:spPr>
            <a:xfrm>
              <a:off x="0" y="128420"/>
              <a:ext cx="4148084" cy="3664186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961" name="step 1: partition LSTM module into 3 stages"/>
          <p:cNvSpPr txBox="1"/>
          <p:nvPr/>
        </p:nvSpPr>
        <p:spPr>
          <a:xfrm>
            <a:off x="564667" y="2199499"/>
            <a:ext cx="538036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step 1: partition LSTM module</a:t>
            </a:r>
            <a:br/>
            <a:r>
              <a:t>into 3 stages</a:t>
            </a:r>
          </a:p>
        </p:txBody>
      </p:sp>
      <p:sp>
        <p:nvSpPr>
          <p:cNvPr id="962" name="step 2: build fine-grained pipeline for each stage (II = 1)"/>
          <p:cNvSpPr txBox="1"/>
          <p:nvPr/>
        </p:nvSpPr>
        <p:spPr>
          <a:xfrm>
            <a:off x="531121" y="3702541"/>
            <a:ext cx="586410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step 2: build fine-grained pipeline</a:t>
            </a:r>
            <a:br/>
            <a:r>
              <a:t>for each stage (II = 1)</a:t>
            </a:r>
          </a:p>
        </p:txBody>
      </p:sp>
      <p:sp>
        <p:nvSpPr>
          <p:cNvPr id="963" name="step 3: add double buffers for each concatenated stage pair"/>
          <p:cNvSpPr txBox="1"/>
          <p:nvPr/>
        </p:nvSpPr>
        <p:spPr>
          <a:xfrm>
            <a:off x="551988" y="5205583"/>
            <a:ext cx="605249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step 3: add double buffers for each</a:t>
            </a:r>
            <a:br/>
            <a:r>
              <a:t>concatenated stage pair</a:t>
            </a:r>
          </a:p>
        </p:txBody>
      </p:sp>
      <p:grpSp>
        <p:nvGrpSpPr>
          <p:cNvPr id="975" name="Group"/>
          <p:cNvGrpSpPr/>
          <p:nvPr/>
        </p:nvGrpSpPr>
        <p:grpSpPr>
          <a:xfrm>
            <a:off x="7534581" y="1901815"/>
            <a:ext cx="5223538" cy="7528471"/>
            <a:chOff x="0" y="0"/>
            <a:chExt cx="5223536" cy="7528469"/>
          </a:xfrm>
        </p:grpSpPr>
        <p:grpSp>
          <p:nvGrpSpPr>
            <p:cNvPr id="966" name="Group"/>
            <p:cNvGrpSpPr/>
            <p:nvPr/>
          </p:nvGrpSpPr>
          <p:grpSpPr>
            <a:xfrm>
              <a:off x="0" y="1176857"/>
              <a:ext cx="3938993" cy="750653"/>
              <a:chOff x="0" y="0"/>
              <a:chExt cx="3938992" cy="750652"/>
            </a:xfrm>
          </p:grpSpPr>
          <p:sp>
            <p:nvSpPr>
              <p:cNvPr id="964" name="double buffers"/>
              <p:cNvSpPr/>
              <p:nvPr/>
            </p:nvSpPr>
            <p:spPr>
              <a:xfrm>
                <a:off x="0" y="301072"/>
                <a:ext cx="3938993" cy="449581"/>
              </a:xfrm>
              <a:prstGeom prst="roundRect">
                <a:avLst>
                  <a:gd name="adj" fmla="val 20713"/>
                </a:avLst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8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double buffers</a:t>
                </a:r>
              </a:p>
            </p:txBody>
          </p:sp>
          <p:sp>
            <p:nvSpPr>
              <p:cNvPr id="965" name="Line"/>
              <p:cNvSpPr/>
              <p:nvPr/>
            </p:nvSpPr>
            <p:spPr>
              <a:xfrm>
                <a:off x="1969495" y="0"/>
                <a:ext cx="1" cy="29379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974" name="Group"/>
            <p:cNvGrpSpPr/>
            <p:nvPr/>
          </p:nvGrpSpPr>
          <p:grpSpPr>
            <a:xfrm>
              <a:off x="0" y="0"/>
              <a:ext cx="5223538" cy="7528470"/>
              <a:chOff x="0" y="0"/>
              <a:chExt cx="5223537" cy="7528469"/>
            </a:xfrm>
          </p:grpSpPr>
          <p:grpSp>
            <p:nvGrpSpPr>
              <p:cNvPr id="969" name="Group"/>
              <p:cNvGrpSpPr/>
              <p:nvPr/>
            </p:nvGrpSpPr>
            <p:grpSpPr>
              <a:xfrm>
                <a:off x="0" y="5930044"/>
                <a:ext cx="3938993" cy="761758"/>
                <a:chOff x="0" y="322303"/>
                <a:chExt cx="3938992" cy="761757"/>
              </a:xfrm>
            </p:grpSpPr>
            <p:sp>
              <p:nvSpPr>
                <p:cNvPr id="967" name="double buffers"/>
                <p:cNvSpPr/>
                <p:nvPr/>
              </p:nvSpPr>
              <p:spPr>
                <a:xfrm>
                  <a:off x="-1" y="322303"/>
                  <a:ext cx="3938994" cy="449581"/>
                </a:xfrm>
                <a:prstGeom prst="roundRect">
                  <a:avLst>
                    <a:gd name="adj" fmla="val 20713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1800" b="1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double buffers</a:t>
                  </a:r>
                </a:p>
              </p:txBody>
            </p:sp>
            <p:sp>
              <p:nvSpPr>
                <p:cNvPr id="968" name="Line"/>
                <p:cNvSpPr/>
                <p:nvPr/>
              </p:nvSpPr>
              <p:spPr>
                <a:xfrm>
                  <a:off x="1918696" y="790262"/>
                  <a:ext cx="1" cy="29379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grpSp>
            <p:nvGrpSpPr>
              <p:cNvPr id="973" name="Group"/>
              <p:cNvGrpSpPr/>
              <p:nvPr/>
            </p:nvGrpSpPr>
            <p:grpSpPr>
              <a:xfrm>
                <a:off x="1906810" y="0"/>
                <a:ext cx="3316728" cy="7528470"/>
                <a:chOff x="0" y="0"/>
                <a:chExt cx="3316726" cy="7528469"/>
              </a:xfrm>
            </p:grpSpPr>
            <p:sp>
              <p:nvSpPr>
                <p:cNvPr id="970" name="double…"/>
                <p:cNvSpPr/>
                <p:nvPr/>
              </p:nvSpPr>
              <p:spPr>
                <a:xfrm>
                  <a:off x="2276167" y="3877800"/>
                  <a:ext cx="1040560" cy="713608"/>
                </a:xfrm>
                <a:prstGeom prst="roundRect">
                  <a:avLst>
                    <a:gd name="adj" fmla="val 13050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800" b="1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double </a:t>
                  </a:r>
                </a:p>
                <a:p>
                  <a:pPr>
                    <a:defRPr sz="1800" b="1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t>buffers</a:t>
                  </a:r>
                </a:p>
              </p:txBody>
            </p:sp>
            <p:sp>
              <p:nvSpPr>
                <p:cNvPr id="977" name="Connection Line"/>
                <p:cNvSpPr/>
                <p:nvPr/>
              </p:nvSpPr>
              <p:spPr>
                <a:xfrm>
                  <a:off x="0" y="4614725"/>
                  <a:ext cx="2822646" cy="29137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490" extrusionOk="0">
                      <a:moveTo>
                        <a:pt x="0" y="16868"/>
                      </a:moveTo>
                      <a:cubicBezTo>
                        <a:pt x="14143" y="21600"/>
                        <a:pt x="21343" y="15977"/>
                        <a:pt x="21600" y="0"/>
                      </a:cubicBez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978" name="Connection Line"/>
                <p:cNvSpPr/>
                <p:nvPr/>
              </p:nvSpPr>
              <p:spPr>
                <a:xfrm>
                  <a:off x="80412" y="-1"/>
                  <a:ext cx="2716583" cy="3847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9" h="18133" extrusionOk="0">
                      <a:moveTo>
                        <a:pt x="20642" y="18133"/>
                      </a:moveTo>
                      <a:cubicBezTo>
                        <a:pt x="21600" y="1849"/>
                        <a:pt x="14719" y="-3467"/>
                        <a:pt x="0" y="2184"/>
                      </a:cubicBez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</p:grpSp>
      <p:sp>
        <p:nvSpPr>
          <p:cNvPr id="976" name="step 4: adjust the parallelism degree to maximize throughout under the resource constraint"/>
          <p:cNvSpPr txBox="1"/>
          <p:nvPr/>
        </p:nvSpPr>
        <p:spPr>
          <a:xfrm>
            <a:off x="529242" y="6684602"/>
            <a:ext cx="6253387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step 4: adjust the parallelism degree</a:t>
            </a:r>
            <a:br/>
            <a:r>
              <a:t>to maximize throughout under the</a:t>
            </a:r>
            <a:br/>
            <a:r>
              <a:t>resource constraint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1" animBg="1" advAuto="0"/>
      <p:bldP spid="887" grpId="5" animBg="1" advAuto="0"/>
      <p:bldP spid="902" grpId="3" animBg="1" advAuto="0"/>
      <p:bldP spid="960" grpId="4" animBg="1" advAuto="0"/>
      <p:bldP spid="961" grpId="2" animBg="1" advAuto="0"/>
      <p:bldP spid="962" grpId="6" animBg="1" advAuto="0"/>
      <p:bldP spid="963" grpId="7" animBg="1" advAuto="0"/>
      <p:bldP spid="975" grpId="8" animBg="1" advAuto="0"/>
      <p:bldP spid="976" grpId="9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cheduling Result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Scheduling Result</a:t>
            </a:r>
          </a:p>
        </p:txBody>
      </p:sp>
      <p:sp>
        <p:nvSpPr>
          <p:cNvPr id="9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982" name="Execution Timeline"/>
          <p:cNvSpPr txBox="1"/>
          <p:nvPr/>
        </p:nvSpPr>
        <p:spPr>
          <a:xfrm>
            <a:off x="495300" y="1485900"/>
            <a:ext cx="4265468" cy="58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Execution Timeline</a:t>
            </a:r>
          </a:p>
        </p:txBody>
      </p:sp>
      <p:grpSp>
        <p:nvGrpSpPr>
          <p:cNvPr id="1076" name="Group"/>
          <p:cNvGrpSpPr/>
          <p:nvPr/>
        </p:nvGrpSpPr>
        <p:grpSpPr>
          <a:xfrm>
            <a:off x="309302" y="1983478"/>
            <a:ext cx="6602211" cy="7528471"/>
            <a:chOff x="0" y="0"/>
            <a:chExt cx="6602210" cy="7528469"/>
          </a:xfrm>
        </p:grpSpPr>
        <p:grpSp>
          <p:nvGrpSpPr>
            <p:cNvPr id="987" name="Group"/>
            <p:cNvGrpSpPr/>
            <p:nvPr/>
          </p:nvGrpSpPr>
          <p:grpSpPr>
            <a:xfrm>
              <a:off x="1274127" y="6697377"/>
              <a:ext cx="4148085" cy="613501"/>
              <a:chOff x="0" y="0"/>
              <a:chExt cx="4148083" cy="613499"/>
            </a:xfrm>
          </p:grpSpPr>
          <p:grpSp>
            <p:nvGrpSpPr>
              <p:cNvPr id="985" name="Group"/>
              <p:cNvGrpSpPr/>
              <p:nvPr/>
            </p:nvGrpSpPr>
            <p:grpSpPr>
              <a:xfrm>
                <a:off x="1832741" y="70054"/>
                <a:ext cx="381001" cy="473392"/>
                <a:chOff x="0" y="0"/>
                <a:chExt cx="381000" cy="473390"/>
              </a:xfrm>
            </p:grpSpPr>
            <p:sp>
              <p:nvSpPr>
                <p:cNvPr id="983" name="Square"/>
                <p:cNvSpPr/>
                <p:nvPr/>
              </p:nvSpPr>
              <p:spPr>
                <a:xfrm rot="5400000">
                  <a:off x="-1" y="67174"/>
                  <a:ext cx="381001" cy="381001"/>
                </a:xfrm>
                <a:prstGeom prst="roundRect">
                  <a:avLst>
                    <a:gd name="adj" fmla="val 0"/>
                  </a:avLst>
                </a:prstGeom>
                <a:noFill/>
                <a:ln w="38100" cap="flat">
                  <a:solidFill>
                    <a:srgbClr val="FF4D4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84" name="x"/>
                <p:cNvSpPr txBox="1"/>
                <p:nvPr/>
              </p:nvSpPr>
              <p:spPr>
                <a:xfrm>
                  <a:off x="48101" y="0"/>
                  <a:ext cx="284798" cy="4733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500" b="1">
                      <a:solidFill>
                        <a:srgbClr val="FF4D4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t>x</a:t>
                  </a:r>
                </a:p>
              </p:txBody>
            </p:sp>
          </p:grpSp>
          <p:sp>
            <p:nvSpPr>
              <p:cNvPr id="986" name="Rectangle"/>
              <p:cNvSpPr/>
              <p:nvPr/>
            </p:nvSpPr>
            <p:spPr>
              <a:xfrm>
                <a:off x="0" y="0"/>
                <a:ext cx="4148084" cy="613500"/>
              </a:xfrm>
              <a:prstGeom prst="rect">
                <a:avLst/>
              </a:prstGeom>
              <a:noFill/>
              <a:ln w="38100" cap="flat">
                <a:solidFill>
                  <a:srgbClr val="FF4D4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002" name="Group"/>
            <p:cNvGrpSpPr/>
            <p:nvPr/>
          </p:nvGrpSpPr>
          <p:grpSpPr>
            <a:xfrm>
              <a:off x="1274127" y="530683"/>
              <a:ext cx="4148085" cy="613501"/>
              <a:chOff x="0" y="0"/>
              <a:chExt cx="4148083" cy="613499"/>
            </a:xfrm>
          </p:grpSpPr>
          <p:grpSp>
            <p:nvGrpSpPr>
              <p:cNvPr id="1000" name="Group"/>
              <p:cNvGrpSpPr/>
              <p:nvPr/>
            </p:nvGrpSpPr>
            <p:grpSpPr>
              <a:xfrm>
                <a:off x="756448" y="62419"/>
                <a:ext cx="3228592" cy="498791"/>
                <a:chOff x="0" y="0"/>
                <a:chExt cx="3228590" cy="498790"/>
              </a:xfrm>
            </p:grpSpPr>
            <p:grpSp>
              <p:nvGrpSpPr>
                <p:cNvPr id="990" name="Group"/>
                <p:cNvGrpSpPr/>
                <p:nvPr/>
              </p:nvGrpSpPr>
              <p:grpSpPr>
                <a:xfrm>
                  <a:off x="-1" y="25400"/>
                  <a:ext cx="381002" cy="473391"/>
                  <a:chOff x="0" y="0"/>
                  <a:chExt cx="381000" cy="473390"/>
                </a:xfrm>
              </p:grpSpPr>
              <p:sp>
                <p:nvSpPr>
                  <p:cNvPr id="988" name="Square"/>
                  <p:cNvSpPr/>
                  <p:nvPr/>
                </p:nvSpPr>
                <p:spPr>
                  <a:xfrm rot="5400000">
                    <a:off x="-1" y="67174"/>
                    <a:ext cx="381001" cy="38100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38100" cap="flat">
                    <a:solidFill>
                      <a:srgbClr val="FF4D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989" name="x"/>
                  <p:cNvSpPr txBox="1"/>
                  <p:nvPr/>
                </p:nvSpPr>
                <p:spPr>
                  <a:xfrm>
                    <a:off x="48101" y="0"/>
                    <a:ext cx="284798" cy="47339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500" b="1">
                        <a:solidFill>
                          <a:srgbClr val="FF4D4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x</a:t>
                    </a:r>
                  </a:p>
                </p:txBody>
              </p:sp>
            </p:grpSp>
            <p:grpSp>
              <p:nvGrpSpPr>
                <p:cNvPr id="993" name="Group"/>
                <p:cNvGrpSpPr/>
                <p:nvPr/>
              </p:nvGrpSpPr>
              <p:grpSpPr>
                <a:xfrm>
                  <a:off x="1117392" y="25379"/>
                  <a:ext cx="381001" cy="473392"/>
                  <a:chOff x="0" y="0"/>
                  <a:chExt cx="381000" cy="473390"/>
                </a:xfrm>
              </p:grpSpPr>
              <p:sp>
                <p:nvSpPr>
                  <p:cNvPr id="991" name="Square"/>
                  <p:cNvSpPr/>
                  <p:nvPr/>
                </p:nvSpPr>
                <p:spPr>
                  <a:xfrm rot="5400000">
                    <a:off x="-1" y="67174"/>
                    <a:ext cx="381001" cy="38100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38100" cap="flat">
                    <a:solidFill>
                      <a:srgbClr val="FF4D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992" name="x"/>
                  <p:cNvSpPr txBox="1"/>
                  <p:nvPr/>
                </p:nvSpPr>
                <p:spPr>
                  <a:xfrm>
                    <a:off x="48101" y="0"/>
                    <a:ext cx="284798" cy="47339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500" b="1">
                        <a:solidFill>
                          <a:srgbClr val="FF4D4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x</a:t>
                    </a:r>
                  </a:p>
                </p:txBody>
              </p:sp>
            </p:grpSp>
            <p:grpSp>
              <p:nvGrpSpPr>
                <p:cNvPr id="996" name="Group"/>
                <p:cNvGrpSpPr/>
                <p:nvPr/>
              </p:nvGrpSpPr>
              <p:grpSpPr>
                <a:xfrm>
                  <a:off x="1760185" y="12700"/>
                  <a:ext cx="381001" cy="473391"/>
                  <a:chOff x="0" y="0"/>
                  <a:chExt cx="381000" cy="473390"/>
                </a:xfrm>
              </p:grpSpPr>
              <p:sp>
                <p:nvSpPr>
                  <p:cNvPr id="994" name="Square"/>
                  <p:cNvSpPr/>
                  <p:nvPr/>
                </p:nvSpPr>
                <p:spPr>
                  <a:xfrm rot="5400000">
                    <a:off x="-1" y="67174"/>
                    <a:ext cx="381001" cy="38100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38100" cap="flat">
                    <a:solidFill>
                      <a:srgbClr val="FF4D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995" name="x"/>
                  <p:cNvSpPr txBox="1"/>
                  <p:nvPr/>
                </p:nvSpPr>
                <p:spPr>
                  <a:xfrm>
                    <a:off x="48101" y="0"/>
                    <a:ext cx="284798" cy="47339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500" b="1">
                        <a:solidFill>
                          <a:srgbClr val="FF4D4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x</a:t>
                    </a:r>
                  </a:p>
                </p:txBody>
              </p:sp>
            </p:grpSp>
            <p:grpSp>
              <p:nvGrpSpPr>
                <p:cNvPr id="999" name="Group"/>
                <p:cNvGrpSpPr/>
                <p:nvPr/>
              </p:nvGrpSpPr>
              <p:grpSpPr>
                <a:xfrm>
                  <a:off x="2847590" y="0"/>
                  <a:ext cx="381001" cy="473391"/>
                  <a:chOff x="0" y="0"/>
                  <a:chExt cx="381000" cy="473390"/>
                </a:xfrm>
              </p:grpSpPr>
              <p:sp>
                <p:nvSpPr>
                  <p:cNvPr id="997" name="Square"/>
                  <p:cNvSpPr/>
                  <p:nvPr/>
                </p:nvSpPr>
                <p:spPr>
                  <a:xfrm rot="5400000">
                    <a:off x="-1" y="67174"/>
                    <a:ext cx="381001" cy="38100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38100" cap="flat">
                    <a:solidFill>
                      <a:srgbClr val="FF4D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998" name="x"/>
                  <p:cNvSpPr txBox="1"/>
                  <p:nvPr/>
                </p:nvSpPr>
                <p:spPr>
                  <a:xfrm>
                    <a:off x="48101" y="0"/>
                    <a:ext cx="284798" cy="47339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500" b="1">
                        <a:solidFill>
                          <a:srgbClr val="FF4D4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x</a:t>
                    </a:r>
                  </a:p>
                </p:txBody>
              </p:sp>
            </p:grpSp>
          </p:grpSp>
          <p:sp>
            <p:nvSpPr>
              <p:cNvPr id="1001" name="Rectangle"/>
              <p:cNvSpPr/>
              <p:nvPr/>
            </p:nvSpPr>
            <p:spPr>
              <a:xfrm>
                <a:off x="0" y="0"/>
                <a:ext cx="4148084" cy="613500"/>
              </a:xfrm>
              <a:prstGeom prst="rect">
                <a:avLst/>
              </a:prstGeom>
              <a:noFill/>
              <a:ln w="38100" cap="flat">
                <a:solidFill>
                  <a:srgbClr val="FF4D4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060" name="Group"/>
            <p:cNvGrpSpPr/>
            <p:nvPr/>
          </p:nvGrpSpPr>
          <p:grpSpPr>
            <a:xfrm>
              <a:off x="1274127" y="1934867"/>
              <a:ext cx="4148085" cy="3971827"/>
              <a:chOff x="0" y="0"/>
              <a:chExt cx="4148083" cy="3971826"/>
            </a:xfrm>
          </p:grpSpPr>
          <p:grpSp>
            <p:nvGrpSpPr>
              <p:cNvPr id="1058" name="Group"/>
              <p:cNvGrpSpPr/>
              <p:nvPr/>
            </p:nvGrpSpPr>
            <p:grpSpPr>
              <a:xfrm>
                <a:off x="172001" y="0"/>
                <a:ext cx="3804082" cy="3971827"/>
                <a:chOff x="0" y="0"/>
                <a:chExt cx="3804081" cy="3971826"/>
              </a:xfrm>
            </p:grpSpPr>
            <p:sp>
              <p:nvSpPr>
                <p:cNvPr id="1003" name="Line"/>
                <p:cNvSpPr/>
                <p:nvPr/>
              </p:nvSpPr>
              <p:spPr>
                <a:xfrm>
                  <a:off x="1849565" y="3749460"/>
                  <a:ext cx="1" cy="22236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grpSp>
              <p:nvGrpSpPr>
                <p:cNvPr id="1057" name="Group"/>
                <p:cNvGrpSpPr/>
                <p:nvPr/>
              </p:nvGrpSpPr>
              <p:grpSpPr>
                <a:xfrm>
                  <a:off x="-1" y="-1"/>
                  <a:ext cx="3804083" cy="3907946"/>
                  <a:chOff x="0" y="0"/>
                  <a:chExt cx="3804081" cy="3907944"/>
                </a:xfrm>
              </p:grpSpPr>
              <p:sp>
                <p:nvSpPr>
                  <p:cNvPr id="1004" name="·"/>
                  <p:cNvSpPr txBox="1"/>
                  <p:nvPr/>
                </p:nvSpPr>
                <p:spPr>
                  <a:xfrm rot="5400000">
                    <a:off x="2742712" y="1834011"/>
                    <a:ext cx="698501" cy="6471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·</a:t>
                    </a:r>
                  </a:p>
                </p:txBody>
              </p:sp>
              <p:sp>
                <p:nvSpPr>
                  <p:cNvPr id="1005" name="Circle"/>
                  <p:cNvSpPr/>
                  <p:nvPr/>
                </p:nvSpPr>
                <p:spPr>
                  <a:xfrm rot="5400000">
                    <a:off x="2895990" y="1998830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06" name="tanh"/>
                  <p:cNvSpPr txBox="1"/>
                  <p:nvPr/>
                </p:nvSpPr>
                <p:spPr>
                  <a:xfrm>
                    <a:off x="2070369" y="2912939"/>
                    <a:ext cx="698501" cy="38707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18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tanh</a:t>
                    </a:r>
                  </a:p>
                </p:txBody>
              </p:sp>
              <p:sp>
                <p:nvSpPr>
                  <p:cNvPr id="1007" name="Oval"/>
                  <p:cNvSpPr/>
                  <p:nvPr/>
                </p:nvSpPr>
                <p:spPr>
                  <a:xfrm>
                    <a:off x="2064019" y="2915973"/>
                    <a:ext cx="685801" cy="3810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08" name="·"/>
                  <p:cNvSpPr txBox="1"/>
                  <p:nvPr/>
                </p:nvSpPr>
                <p:spPr>
                  <a:xfrm rot="5400000">
                    <a:off x="1425819" y="1834011"/>
                    <a:ext cx="698501" cy="6471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·</a:t>
                    </a:r>
                  </a:p>
                </p:txBody>
              </p:sp>
              <p:sp>
                <p:nvSpPr>
                  <p:cNvPr id="1009" name="Circle"/>
                  <p:cNvSpPr/>
                  <p:nvPr/>
                </p:nvSpPr>
                <p:spPr>
                  <a:xfrm rot="5400000">
                    <a:off x="1579098" y="1998830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10" name="+"/>
                  <p:cNvSpPr txBox="1"/>
                  <p:nvPr/>
                </p:nvSpPr>
                <p:spPr>
                  <a:xfrm rot="5400000">
                    <a:off x="2092594" y="2285878"/>
                    <a:ext cx="698501" cy="4610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</a:t>
                    </a:r>
                  </a:p>
                </p:txBody>
              </p:sp>
              <p:sp>
                <p:nvSpPr>
                  <p:cNvPr id="1011" name="Circle"/>
                  <p:cNvSpPr/>
                  <p:nvPr/>
                </p:nvSpPr>
                <p:spPr>
                  <a:xfrm rot="5400000">
                    <a:off x="2244994" y="2357657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12" name="Line"/>
                  <p:cNvSpPr/>
                  <p:nvPr/>
                </p:nvSpPr>
                <p:spPr>
                  <a:xfrm>
                    <a:off x="2709201" y="1738791"/>
                    <a:ext cx="261826" cy="24912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13" name="Line"/>
                  <p:cNvSpPr/>
                  <p:nvPr/>
                </p:nvSpPr>
                <p:spPr>
                  <a:xfrm>
                    <a:off x="696977" y="1739547"/>
                    <a:ext cx="1018173" cy="171043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14" name="+"/>
                  <p:cNvSpPr txBox="1"/>
                  <p:nvPr/>
                </p:nvSpPr>
                <p:spPr>
                  <a:xfrm rot="5400000">
                    <a:off x="3141319" y="687273"/>
                    <a:ext cx="698501" cy="46106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</a:t>
                    </a:r>
                  </a:p>
                </p:txBody>
              </p:sp>
              <p:sp>
                <p:nvSpPr>
                  <p:cNvPr id="1015" name="Circle"/>
                  <p:cNvSpPr/>
                  <p:nvPr/>
                </p:nvSpPr>
                <p:spPr>
                  <a:xfrm rot="5400000">
                    <a:off x="3295070" y="759052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grpSp>
                <p:nvGrpSpPr>
                  <p:cNvPr id="1018" name="Group"/>
                  <p:cNvGrpSpPr/>
                  <p:nvPr/>
                </p:nvGrpSpPr>
                <p:grpSpPr>
                  <a:xfrm>
                    <a:off x="2829965" y="16038"/>
                    <a:ext cx="647140" cy="698501"/>
                    <a:chOff x="0" y="0"/>
                    <a:chExt cx="647138" cy="698500"/>
                  </a:xfrm>
                </p:grpSpPr>
                <p:sp>
                  <p:nvSpPr>
                    <p:cNvPr id="1016" name="·"/>
                    <p:cNvSpPr txBox="1"/>
                    <p:nvPr/>
                  </p:nvSpPr>
                  <p:spPr>
                    <a:xfrm rot="5400000">
                      <a:off x="-25681" y="25680"/>
                      <a:ext cx="698501" cy="64714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spAutoFit/>
                    </a:bodyPr>
                    <a:lstStyle>
                      <a:lvl1pPr>
                        <a:def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</a:lstStyle>
                    <a:p>
                      <a:r>
                        <a:t>·</a:t>
                      </a:r>
                    </a:p>
                  </p:txBody>
                </p:sp>
                <p:sp>
                  <p:nvSpPr>
                    <p:cNvPr id="1017" name="Circle"/>
                    <p:cNvSpPr/>
                    <p:nvPr/>
                  </p:nvSpPr>
                  <p:spPr>
                    <a:xfrm rot="5400000">
                      <a:off x="127597" y="190500"/>
                      <a:ext cx="317501" cy="317501"/>
                    </a:xfrm>
                    <a:prstGeom prst="ellips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019" name="Line"/>
                  <p:cNvSpPr/>
                  <p:nvPr/>
                </p:nvSpPr>
                <p:spPr>
                  <a:xfrm>
                    <a:off x="3178792" y="532135"/>
                    <a:ext cx="157999" cy="23419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20" name="σ"/>
                  <p:cNvSpPr txBox="1"/>
                  <p:nvPr/>
                </p:nvSpPr>
                <p:spPr>
                  <a:xfrm>
                    <a:off x="3105581" y="1289528"/>
                    <a:ext cx="698501" cy="46106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σ</a:t>
                    </a:r>
                  </a:p>
                </p:txBody>
              </p:sp>
              <p:sp>
                <p:nvSpPr>
                  <p:cNvPr id="1021" name="Circle"/>
                  <p:cNvSpPr/>
                  <p:nvPr/>
                </p:nvSpPr>
                <p:spPr>
                  <a:xfrm>
                    <a:off x="3296081" y="1386708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22" name="Line"/>
                  <p:cNvSpPr/>
                  <p:nvPr/>
                </p:nvSpPr>
                <p:spPr>
                  <a:xfrm>
                    <a:off x="3454832" y="1103420"/>
                    <a:ext cx="1" cy="26046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grpSp>
                <p:nvGrpSpPr>
                  <p:cNvPr id="1025" name="Group"/>
                  <p:cNvGrpSpPr/>
                  <p:nvPr/>
                </p:nvGrpSpPr>
                <p:grpSpPr>
                  <a:xfrm>
                    <a:off x="2475507" y="606652"/>
                    <a:ext cx="461060" cy="698501"/>
                    <a:chOff x="0" y="0"/>
                    <a:chExt cx="461058" cy="698500"/>
                  </a:xfrm>
                </p:grpSpPr>
                <p:sp>
                  <p:nvSpPr>
                    <p:cNvPr id="1023" name="+"/>
                    <p:cNvSpPr txBox="1"/>
                    <p:nvPr/>
                  </p:nvSpPr>
                  <p:spPr>
                    <a:xfrm rot="5400000">
                      <a:off x="-118721" y="118720"/>
                      <a:ext cx="698501" cy="46106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spAutoFit/>
                    </a:bodyPr>
                    <a:lstStyle>
                      <a:lvl1pPr>
                        <a:defRPr sz="2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</a:lstStyle>
                    <a:p>
                      <a:r>
                        <a:t>+</a:t>
                      </a:r>
                    </a:p>
                  </p:txBody>
                </p:sp>
                <p:sp>
                  <p:nvSpPr>
                    <p:cNvPr id="1024" name="Circle"/>
                    <p:cNvSpPr/>
                    <p:nvPr/>
                  </p:nvSpPr>
                  <p:spPr>
                    <a:xfrm rot="5400000">
                      <a:off x="35029" y="190500"/>
                      <a:ext cx="317501" cy="317501"/>
                    </a:xfrm>
                    <a:prstGeom prst="ellips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2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026" name="Line"/>
                  <p:cNvSpPr/>
                  <p:nvPr/>
                </p:nvSpPr>
                <p:spPr>
                  <a:xfrm>
                    <a:off x="2678688" y="15699"/>
                    <a:ext cx="1" cy="77071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27" name="σ"/>
                  <p:cNvSpPr txBox="1"/>
                  <p:nvPr/>
                </p:nvSpPr>
                <p:spPr>
                  <a:xfrm>
                    <a:off x="2316739" y="1306896"/>
                    <a:ext cx="698501" cy="4610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σ</a:t>
                    </a:r>
                  </a:p>
                </p:txBody>
              </p:sp>
              <p:sp>
                <p:nvSpPr>
                  <p:cNvPr id="1028" name="Circle"/>
                  <p:cNvSpPr/>
                  <p:nvPr/>
                </p:nvSpPr>
                <p:spPr>
                  <a:xfrm>
                    <a:off x="2512367" y="1399408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29" name="Line"/>
                  <p:cNvSpPr/>
                  <p:nvPr/>
                </p:nvSpPr>
                <p:spPr>
                  <a:xfrm>
                    <a:off x="2671117" y="1128820"/>
                    <a:ext cx="1" cy="26046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0" name="Line"/>
                  <p:cNvSpPr/>
                  <p:nvPr/>
                </p:nvSpPr>
                <p:spPr>
                  <a:xfrm flipH="1">
                    <a:off x="2556981" y="2258858"/>
                    <a:ext cx="353663" cy="15531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1" name="Line"/>
                  <p:cNvSpPr/>
                  <p:nvPr/>
                </p:nvSpPr>
                <p:spPr>
                  <a:xfrm>
                    <a:off x="1740171" y="1732349"/>
                    <a:ext cx="1" cy="26046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2" name="Line"/>
                  <p:cNvSpPr/>
                  <p:nvPr/>
                </p:nvSpPr>
                <p:spPr>
                  <a:xfrm flipH="1">
                    <a:off x="3132026" y="1717110"/>
                    <a:ext cx="274526" cy="274525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3" name="Line"/>
                  <p:cNvSpPr/>
                  <p:nvPr/>
                </p:nvSpPr>
                <p:spPr>
                  <a:xfrm>
                    <a:off x="1875322" y="2259869"/>
                    <a:ext cx="353664" cy="15531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4" name="+"/>
                  <p:cNvSpPr txBox="1"/>
                  <p:nvPr/>
                </p:nvSpPr>
                <p:spPr>
                  <a:xfrm rot="5400000">
                    <a:off x="1420711" y="705482"/>
                    <a:ext cx="698501" cy="4610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</a:t>
                    </a:r>
                  </a:p>
                </p:txBody>
              </p:sp>
              <p:sp>
                <p:nvSpPr>
                  <p:cNvPr id="1035" name="Circle"/>
                  <p:cNvSpPr/>
                  <p:nvPr/>
                </p:nvSpPr>
                <p:spPr>
                  <a:xfrm rot="5400000">
                    <a:off x="1574462" y="777261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6" name="σ"/>
                  <p:cNvSpPr txBox="1"/>
                  <p:nvPr/>
                </p:nvSpPr>
                <p:spPr>
                  <a:xfrm>
                    <a:off x="1391046" y="1307737"/>
                    <a:ext cx="698501" cy="46106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σ</a:t>
                    </a:r>
                  </a:p>
                </p:txBody>
              </p:sp>
              <p:sp>
                <p:nvSpPr>
                  <p:cNvPr id="1037" name="Circle"/>
                  <p:cNvSpPr/>
                  <p:nvPr/>
                </p:nvSpPr>
                <p:spPr>
                  <a:xfrm>
                    <a:off x="1581546" y="1404916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8" name="Line"/>
                  <p:cNvSpPr/>
                  <p:nvPr/>
                </p:nvSpPr>
                <p:spPr>
                  <a:xfrm>
                    <a:off x="1740296" y="1121628"/>
                    <a:ext cx="1" cy="26046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39" name="·"/>
                  <p:cNvSpPr txBox="1"/>
                  <p:nvPr/>
                </p:nvSpPr>
                <p:spPr>
                  <a:xfrm rot="5400000">
                    <a:off x="1081249" y="77485"/>
                    <a:ext cx="698501" cy="6471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·</a:t>
                    </a:r>
                  </a:p>
                </p:txBody>
              </p:sp>
              <p:sp>
                <p:nvSpPr>
                  <p:cNvPr id="1040" name="Circle"/>
                  <p:cNvSpPr/>
                  <p:nvPr/>
                </p:nvSpPr>
                <p:spPr>
                  <a:xfrm rot="5400000">
                    <a:off x="1234527" y="242304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41" name="Line"/>
                  <p:cNvSpPr/>
                  <p:nvPr/>
                </p:nvSpPr>
                <p:spPr>
                  <a:xfrm>
                    <a:off x="1455757" y="567901"/>
                    <a:ext cx="157998" cy="234198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42" name="+"/>
                  <p:cNvSpPr txBox="1"/>
                  <p:nvPr/>
                </p:nvSpPr>
                <p:spPr>
                  <a:xfrm rot="5400000">
                    <a:off x="313782" y="712985"/>
                    <a:ext cx="698501" cy="4610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</a:t>
                    </a:r>
                  </a:p>
                </p:txBody>
              </p:sp>
              <p:sp>
                <p:nvSpPr>
                  <p:cNvPr id="1043" name="Circle"/>
                  <p:cNvSpPr/>
                  <p:nvPr/>
                </p:nvSpPr>
                <p:spPr>
                  <a:xfrm rot="5400000">
                    <a:off x="467532" y="784764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44" name="σ"/>
                  <p:cNvSpPr txBox="1"/>
                  <p:nvPr/>
                </p:nvSpPr>
                <p:spPr>
                  <a:xfrm>
                    <a:off x="284117" y="1315239"/>
                    <a:ext cx="698501" cy="46106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sz="2400"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σ</a:t>
                    </a:r>
                  </a:p>
                </p:txBody>
              </p:sp>
              <p:sp>
                <p:nvSpPr>
                  <p:cNvPr id="1045" name="Circle"/>
                  <p:cNvSpPr/>
                  <p:nvPr/>
                </p:nvSpPr>
                <p:spPr>
                  <a:xfrm>
                    <a:off x="474617" y="1412419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46" name="Line"/>
                  <p:cNvSpPr/>
                  <p:nvPr/>
                </p:nvSpPr>
                <p:spPr>
                  <a:xfrm flipH="1">
                    <a:off x="633367" y="1129131"/>
                    <a:ext cx="1" cy="26046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47" name="·"/>
                  <p:cNvSpPr txBox="1"/>
                  <p:nvPr/>
                </p:nvSpPr>
                <p:spPr>
                  <a:xfrm rot="5400000">
                    <a:off x="-25681" y="84987"/>
                    <a:ext cx="698501" cy="6471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·</a:t>
                    </a:r>
                  </a:p>
                </p:txBody>
              </p:sp>
              <p:sp>
                <p:nvSpPr>
                  <p:cNvPr id="1048" name="Circle"/>
                  <p:cNvSpPr/>
                  <p:nvPr/>
                </p:nvSpPr>
                <p:spPr>
                  <a:xfrm rot="5400000">
                    <a:off x="127597" y="249806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49" name="Line"/>
                  <p:cNvSpPr/>
                  <p:nvPr/>
                </p:nvSpPr>
                <p:spPr>
                  <a:xfrm flipH="1">
                    <a:off x="734856" y="18252"/>
                    <a:ext cx="146256" cy="79872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50" name="Line"/>
                  <p:cNvSpPr/>
                  <p:nvPr/>
                </p:nvSpPr>
                <p:spPr>
                  <a:xfrm>
                    <a:off x="348827" y="575404"/>
                    <a:ext cx="157998" cy="234198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51" name="Line"/>
                  <p:cNvSpPr/>
                  <p:nvPr/>
                </p:nvSpPr>
                <p:spPr>
                  <a:xfrm>
                    <a:off x="2403744" y="2687755"/>
                    <a:ext cx="1" cy="22236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52" name="·"/>
                  <p:cNvSpPr txBox="1"/>
                  <p:nvPr/>
                </p:nvSpPr>
                <p:spPr>
                  <a:xfrm rot="5400000">
                    <a:off x="1533844" y="3235125"/>
                    <a:ext cx="698501" cy="6471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>
                    <a:lvl1pPr>
                      <a:defRPr b="1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·</a:t>
                    </a:r>
                  </a:p>
                </p:txBody>
              </p:sp>
              <p:sp>
                <p:nvSpPr>
                  <p:cNvPr id="1053" name="Circle"/>
                  <p:cNvSpPr/>
                  <p:nvPr/>
                </p:nvSpPr>
                <p:spPr>
                  <a:xfrm rot="5400000">
                    <a:off x="1687122" y="3399944"/>
                    <a:ext cx="317501" cy="317501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54" name="Line"/>
                  <p:cNvSpPr/>
                  <p:nvPr/>
                </p:nvSpPr>
                <p:spPr>
                  <a:xfrm flipH="1">
                    <a:off x="1966424" y="3276488"/>
                    <a:ext cx="353664" cy="15531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55" name="Line"/>
                  <p:cNvSpPr/>
                  <p:nvPr/>
                </p:nvSpPr>
                <p:spPr>
                  <a:xfrm flipH="1">
                    <a:off x="1857196" y="-1"/>
                    <a:ext cx="146257" cy="79872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1056" name="Line"/>
                  <p:cNvSpPr/>
                  <p:nvPr/>
                </p:nvSpPr>
                <p:spPr>
                  <a:xfrm flipH="1">
                    <a:off x="3607498" y="-1"/>
                    <a:ext cx="146257" cy="79872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059" name="Rectangle"/>
              <p:cNvSpPr/>
              <p:nvPr/>
            </p:nvSpPr>
            <p:spPr>
              <a:xfrm>
                <a:off x="0" y="128420"/>
                <a:ext cx="4148084" cy="3664186"/>
              </a:xfrm>
              <a:prstGeom prst="rect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072" name="Group"/>
            <p:cNvGrpSpPr/>
            <p:nvPr/>
          </p:nvGrpSpPr>
          <p:grpSpPr>
            <a:xfrm>
              <a:off x="1378673" y="0"/>
              <a:ext cx="5223538" cy="7528470"/>
              <a:chOff x="0" y="0"/>
              <a:chExt cx="5223536" cy="7528469"/>
            </a:xfrm>
          </p:grpSpPr>
          <p:grpSp>
            <p:nvGrpSpPr>
              <p:cNvPr id="1063" name="Group"/>
              <p:cNvGrpSpPr/>
              <p:nvPr/>
            </p:nvGrpSpPr>
            <p:grpSpPr>
              <a:xfrm>
                <a:off x="0" y="1176857"/>
                <a:ext cx="3938993" cy="750653"/>
                <a:chOff x="0" y="0"/>
                <a:chExt cx="3938992" cy="750652"/>
              </a:xfrm>
            </p:grpSpPr>
            <p:sp>
              <p:nvSpPr>
                <p:cNvPr id="1061" name="double buffers"/>
                <p:cNvSpPr/>
                <p:nvPr/>
              </p:nvSpPr>
              <p:spPr>
                <a:xfrm>
                  <a:off x="0" y="301072"/>
                  <a:ext cx="3938993" cy="449581"/>
                </a:xfrm>
                <a:prstGeom prst="roundRect">
                  <a:avLst>
                    <a:gd name="adj" fmla="val 20713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1800" b="1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double buffers</a:t>
                  </a:r>
                </a:p>
              </p:txBody>
            </p:sp>
            <p:sp>
              <p:nvSpPr>
                <p:cNvPr id="1062" name="Line"/>
                <p:cNvSpPr/>
                <p:nvPr/>
              </p:nvSpPr>
              <p:spPr>
                <a:xfrm>
                  <a:off x="1969495" y="0"/>
                  <a:ext cx="1" cy="29379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grpSp>
            <p:nvGrpSpPr>
              <p:cNvPr id="1071" name="Group"/>
              <p:cNvGrpSpPr/>
              <p:nvPr/>
            </p:nvGrpSpPr>
            <p:grpSpPr>
              <a:xfrm>
                <a:off x="0" y="0"/>
                <a:ext cx="5223538" cy="7528470"/>
                <a:chOff x="0" y="0"/>
                <a:chExt cx="5223537" cy="7528469"/>
              </a:xfrm>
            </p:grpSpPr>
            <p:grpSp>
              <p:nvGrpSpPr>
                <p:cNvPr id="1066" name="Group"/>
                <p:cNvGrpSpPr/>
                <p:nvPr/>
              </p:nvGrpSpPr>
              <p:grpSpPr>
                <a:xfrm>
                  <a:off x="0" y="5930044"/>
                  <a:ext cx="3938993" cy="761758"/>
                  <a:chOff x="0" y="322303"/>
                  <a:chExt cx="3938992" cy="761757"/>
                </a:xfrm>
              </p:grpSpPr>
              <p:sp>
                <p:nvSpPr>
                  <p:cNvPr id="1064" name="double buffers"/>
                  <p:cNvSpPr/>
                  <p:nvPr/>
                </p:nvSpPr>
                <p:spPr>
                  <a:xfrm>
                    <a:off x="-1" y="322303"/>
                    <a:ext cx="3938994" cy="449581"/>
                  </a:xfrm>
                  <a:prstGeom prst="roundRect">
                    <a:avLst>
                      <a:gd name="adj" fmla="val 20713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1800" b="1">
                        <a:latin typeface="Helvetica"/>
                        <a:ea typeface="Helvetica"/>
                        <a:cs typeface="Helvetica"/>
                        <a:sym typeface="Helvetica"/>
                      </a:defRPr>
                    </a:lvl1pPr>
                  </a:lstStyle>
                  <a:p>
                    <a:r>
                      <a:t>double buffers</a:t>
                    </a:r>
                  </a:p>
                </p:txBody>
              </p:sp>
              <p:sp>
                <p:nvSpPr>
                  <p:cNvPr id="1065" name="Line"/>
                  <p:cNvSpPr/>
                  <p:nvPr/>
                </p:nvSpPr>
                <p:spPr>
                  <a:xfrm>
                    <a:off x="1918696" y="790262"/>
                    <a:ext cx="1" cy="29379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400"/>
                    </a:pPr>
                    <a:endParaRPr/>
                  </a:p>
                </p:txBody>
              </p:sp>
            </p:grpSp>
            <p:grpSp>
              <p:nvGrpSpPr>
                <p:cNvPr id="1070" name="Group"/>
                <p:cNvGrpSpPr/>
                <p:nvPr/>
              </p:nvGrpSpPr>
              <p:grpSpPr>
                <a:xfrm>
                  <a:off x="1906810" y="0"/>
                  <a:ext cx="3316728" cy="7528470"/>
                  <a:chOff x="0" y="0"/>
                  <a:chExt cx="3316726" cy="7528469"/>
                </a:xfrm>
              </p:grpSpPr>
              <p:sp>
                <p:nvSpPr>
                  <p:cNvPr id="1067" name="double…"/>
                  <p:cNvSpPr/>
                  <p:nvPr/>
                </p:nvSpPr>
                <p:spPr>
                  <a:xfrm>
                    <a:off x="2276167" y="3877800"/>
                    <a:ext cx="1040560" cy="713608"/>
                  </a:xfrm>
                  <a:prstGeom prst="roundRect">
                    <a:avLst>
                      <a:gd name="adj" fmla="val 13050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1800" b="1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double </a:t>
                    </a:r>
                  </a:p>
                  <a:p>
                    <a:pPr>
                      <a:defRPr sz="1800" b="1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r>
                      <a:t>buffers</a:t>
                    </a:r>
                  </a:p>
                </p:txBody>
              </p:sp>
              <p:sp>
                <p:nvSpPr>
                  <p:cNvPr id="1109" name="Connection Line"/>
                  <p:cNvSpPr/>
                  <p:nvPr/>
                </p:nvSpPr>
                <p:spPr>
                  <a:xfrm>
                    <a:off x="0" y="4614725"/>
                    <a:ext cx="2822646" cy="29137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490" extrusionOk="0">
                        <a:moveTo>
                          <a:pt x="0" y="16868"/>
                        </a:moveTo>
                        <a:cubicBezTo>
                          <a:pt x="14143" y="21600"/>
                          <a:pt x="21343" y="1597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10" name="Connection Line"/>
                  <p:cNvSpPr/>
                  <p:nvPr/>
                </p:nvSpPr>
                <p:spPr>
                  <a:xfrm>
                    <a:off x="80412" y="-1"/>
                    <a:ext cx="2716583" cy="38470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9" h="18133" extrusionOk="0">
                        <a:moveTo>
                          <a:pt x="20642" y="18133"/>
                        </a:moveTo>
                        <a:cubicBezTo>
                          <a:pt x="21600" y="1849"/>
                          <a:pt x="14719" y="-3467"/>
                          <a:pt x="0" y="2184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</p:grpSp>
        <p:sp>
          <p:nvSpPr>
            <p:cNvPr id="1073" name="stage 1"/>
            <p:cNvSpPr txBox="1"/>
            <p:nvPr/>
          </p:nvSpPr>
          <p:spPr>
            <a:xfrm>
              <a:off x="99825" y="606904"/>
              <a:ext cx="1175615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stage 1</a:t>
              </a:r>
            </a:p>
          </p:txBody>
        </p:sp>
        <p:sp>
          <p:nvSpPr>
            <p:cNvPr id="1074" name="stage 2"/>
            <p:cNvSpPr txBox="1"/>
            <p:nvPr/>
          </p:nvSpPr>
          <p:spPr>
            <a:xfrm>
              <a:off x="0" y="3533705"/>
              <a:ext cx="1175614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stage 2</a:t>
              </a:r>
            </a:p>
          </p:txBody>
        </p:sp>
        <p:sp>
          <p:nvSpPr>
            <p:cNvPr id="1075" name="stage 3"/>
            <p:cNvSpPr txBox="1"/>
            <p:nvPr/>
          </p:nvSpPr>
          <p:spPr>
            <a:xfrm>
              <a:off x="99825" y="6773597"/>
              <a:ext cx="117561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stage 3</a:t>
              </a:r>
            </a:p>
          </p:txBody>
        </p:sp>
      </p:grpSp>
      <p:sp>
        <p:nvSpPr>
          <p:cNvPr id="1077" name="input 1"/>
          <p:cNvSpPr/>
          <p:nvPr/>
        </p:nvSpPr>
        <p:spPr>
          <a:xfrm>
            <a:off x="8174094" y="3016838"/>
            <a:ext cx="1270001" cy="588101"/>
          </a:xfrm>
          <a:prstGeom prst="roundRect">
            <a:avLst>
              <a:gd name="adj" fmla="val 21002"/>
            </a:avLst>
          </a:prstGeom>
          <a:solidFill>
            <a:srgbClr val="FFD8FF">
              <a:alpha val="51302"/>
            </a:srgb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input 1</a:t>
            </a:r>
          </a:p>
        </p:txBody>
      </p:sp>
      <p:grpSp>
        <p:nvGrpSpPr>
          <p:cNvPr id="1080" name="Group"/>
          <p:cNvGrpSpPr/>
          <p:nvPr/>
        </p:nvGrpSpPr>
        <p:grpSpPr>
          <a:xfrm>
            <a:off x="8184820" y="3692328"/>
            <a:ext cx="2652328" cy="588101"/>
            <a:chOff x="0" y="0"/>
            <a:chExt cx="2652326" cy="588099"/>
          </a:xfrm>
        </p:grpSpPr>
        <p:sp>
          <p:nvSpPr>
            <p:cNvPr id="1078" name="input 1"/>
            <p:cNvSpPr/>
            <p:nvPr/>
          </p:nvSpPr>
          <p:spPr>
            <a:xfrm>
              <a:off x="1382326" y="0"/>
              <a:ext cx="1270001" cy="588100"/>
            </a:xfrm>
            <a:prstGeom prst="roundRect">
              <a:avLst>
                <a:gd name="adj" fmla="val 21002"/>
              </a:avLst>
            </a:prstGeom>
            <a:solidFill>
              <a:srgbClr val="FFD8FF">
                <a:alpha val="50170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1</a:t>
              </a:r>
            </a:p>
          </p:txBody>
        </p:sp>
        <p:sp>
          <p:nvSpPr>
            <p:cNvPr id="1079" name="input 2"/>
            <p:cNvSpPr/>
            <p:nvPr/>
          </p:nvSpPr>
          <p:spPr>
            <a:xfrm>
              <a:off x="0" y="0"/>
              <a:ext cx="1270000" cy="588100"/>
            </a:xfrm>
            <a:prstGeom prst="roundRect">
              <a:avLst>
                <a:gd name="adj" fmla="val 21002"/>
              </a:avLst>
            </a:prstGeom>
            <a:solidFill>
              <a:srgbClr val="00CD66">
                <a:alpha val="49599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2</a:t>
              </a:r>
            </a:p>
          </p:txBody>
        </p:sp>
      </p:grpSp>
      <p:grpSp>
        <p:nvGrpSpPr>
          <p:cNvPr id="1084" name="Group"/>
          <p:cNvGrpSpPr/>
          <p:nvPr/>
        </p:nvGrpSpPr>
        <p:grpSpPr>
          <a:xfrm>
            <a:off x="8163922" y="4329723"/>
            <a:ext cx="4044826" cy="590227"/>
            <a:chOff x="0" y="0"/>
            <a:chExt cx="4044824" cy="590225"/>
          </a:xfrm>
        </p:grpSpPr>
        <p:sp>
          <p:nvSpPr>
            <p:cNvPr id="1081" name="input 1"/>
            <p:cNvSpPr/>
            <p:nvPr/>
          </p:nvSpPr>
          <p:spPr>
            <a:xfrm>
              <a:off x="2774824" y="0"/>
              <a:ext cx="1270001" cy="588100"/>
            </a:xfrm>
            <a:prstGeom prst="roundRect">
              <a:avLst>
                <a:gd name="adj" fmla="val 21002"/>
              </a:avLst>
            </a:prstGeom>
            <a:solidFill>
              <a:srgbClr val="FFD8FF">
                <a:alpha val="50170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1</a:t>
              </a:r>
            </a:p>
          </p:txBody>
        </p:sp>
        <p:sp>
          <p:nvSpPr>
            <p:cNvPr id="1082" name="input 2"/>
            <p:cNvSpPr/>
            <p:nvPr/>
          </p:nvSpPr>
          <p:spPr>
            <a:xfrm>
              <a:off x="1381483" y="0"/>
              <a:ext cx="1270001" cy="588100"/>
            </a:xfrm>
            <a:prstGeom prst="roundRect">
              <a:avLst>
                <a:gd name="adj" fmla="val 21002"/>
              </a:avLst>
            </a:prstGeom>
            <a:solidFill>
              <a:srgbClr val="00CD66">
                <a:alpha val="49948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2</a:t>
              </a:r>
            </a:p>
          </p:txBody>
        </p:sp>
        <p:sp>
          <p:nvSpPr>
            <p:cNvPr id="1083" name="input 3"/>
            <p:cNvSpPr/>
            <p:nvPr/>
          </p:nvSpPr>
          <p:spPr>
            <a:xfrm>
              <a:off x="0" y="2125"/>
              <a:ext cx="1270000" cy="588101"/>
            </a:xfrm>
            <a:prstGeom prst="roundRect">
              <a:avLst>
                <a:gd name="adj" fmla="val 21002"/>
              </a:avLst>
            </a:prstGeom>
            <a:solidFill>
              <a:srgbClr val="FFFC41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3</a:t>
              </a:r>
            </a:p>
          </p:txBody>
        </p:sp>
      </p:grpSp>
      <p:grpSp>
        <p:nvGrpSpPr>
          <p:cNvPr id="1096" name="Group"/>
          <p:cNvGrpSpPr/>
          <p:nvPr/>
        </p:nvGrpSpPr>
        <p:grpSpPr>
          <a:xfrm>
            <a:off x="7372819" y="2340651"/>
            <a:ext cx="4897454" cy="5282352"/>
            <a:chOff x="0" y="0"/>
            <a:chExt cx="4897453" cy="5282350"/>
          </a:xfrm>
        </p:grpSpPr>
        <p:sp>
          <p:nvSpPr>
            <p:cNvPr id="1085" name="Line"/>
            <p:cNvSpPr/>
            <p:nvPr/>
          </p:nvSpPr>
          <p:spPr>
            <a:xfrm flipV="1">
              <a:off x="2132801" y="338843"/>
              <a:ext cx="1" cy="38123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86" name="Line"/>
            <p:cNvSpPr/>
            <p:nvPr/>
          </p:nvSpPr>
          <p:spPr>
            <a:xfrm flipV="1">
              <a:off x="3515127" y="338843"/>
              <a:ext cx="1" cy="38123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87" name="Line"/>
            <p:cNvSpPr/>
            <p:nvPr/>
          </p:nvSpPr>
          <p:spPr>
            <a:xfrm flipV="1">
              <a:off x="4895479" y="338843"/>
              <a:ext cx="1" cy="38123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090" name="Group"/>
            <p:cNvGrpSpPr/>
            <p:nvPr/>
          </p:nvGrpSpPr>
          <p:grpSpPr>
            <a:xfrm>
              <a:off x="761201" y="562935"/>
              <a:ext cx="4136253" cy="4719416"/>
              <a:chOff x="0" y="0"/>
              <a:chExt cx="4136252" cy="4719415"/>
            </a:xfrm>
          </p:grpSpPr>
          <p:sp>
            <p:nvSpPr>
              <p:cNvPr id="1088" name="Line"/>
              <p:cNvSpPr/>
              <p:nvPr/>
            </p:nvSpPr>
            <p:spPr>
              <a:xfrm flipH="1" flipV="1">
                <a:off x="0" y="3533"/>
                <a:ext cx="4136253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89" name="Line"/>
              <p:cNvSpPr/>
              <p:nvPr/>
            </p:nvSpPr>
            <p:spPr>
              <a:xfrm flipV="1">
                <a:off x="-1" y="0"/>
                <a:ext cx="2" cy="47194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1094" name="Group"/>
            <p:cNvGrpSpPr/>
            <p:nvPr/>
          </p:nvGrpSpPr>
          <p:grpSpPr>
            <a:xfrm>
              <a:off x="876662" y="0"/>
              <a:ext cx="3838430" cy="461366"/>
              <a:chOff x="0" y="0"/>
              <a:chExt cx="3838428" cy="461365"/>
            </a:xfrm>
          </p:grpSpPr>
          <p:sp>
            <p:nvSpPr>
              <p:cNvPr id="1091" name="stage 1"/>
              <p:cNvSpPr txBox="1"/>
              <p:nvPr/>
            </p:nvSpPr>
            <p:spPr>
              <a:xfrm>
                <a:off x="-1" y="0"/>
                <a:ext cx="1119227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stage 1</a:t>
                </a:r>
              </a:p>
            </p:txBody>
          </p:sp>
          <p:sp>
            <p:nvSpPr>
              <p:cNvPr id="1092" name="stage 2"/>
              <p:cNvSpPr txBox="1"/>
              <p:nvPr/>
            </p:nvSpPr>
            <p:spPr>
              <a:xfrm>
                <a:off x="1371311" y="0"/>
                <a:ext cx="1119227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stage 2</a:t>
                </a:r>
              </a:p>
            </p:txBody>
          </p:sp>
          <p:sp>
            <p:nvSpPr>
              <p:cNvPr id="1093" name="stage 3"/>
              <p:cNvSpPr txBox="1"/>
              <p:nvPr/>
            </p:nvSpPr>
            <p:spPr>
              <a:xfrm>
                <a:off x="2719202" y="0"/>
                <a:ext cx="1119227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stage 3</a:t>
                </a:r>
              </a:p>
            </p:txBody>
          </p:sp>
        </p:grpSp>
        <p:sp>
          <p:nvSpPr>
            <p:cNvPr id="1095" name="time"/>
            <p:cNvSpPr txBox="1"/>
            <p:nvPr/>
          </p:nvSpPr>
          <p:spPr>
            <a:xfrm>
              <a:off x="0" y="739554"/>
              <a:ext cx="701650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time</a:t>
              </a:r>
            </a:p>
          </p:txBody>
        </p:sp>
      </p:grpSp>
      <p:grpSp>
        <p:nvGrpSpPr>
          <p:cNvPr id="1100" name="Group"/>
          <p:cNvGrpSpPr/>
          <p:nvPr/>
        </p:nvGrpSpPr>
        <p:grpSpPr>
          <a:xfrm>
            <a:off x="8186927" y="4969244"/>
            <a:ext cx="4030861" cy="590226"/>
            <a:chOff x="0" y="0"/>
            <a:chExt cx="4030860" cy="590225"/>
          </a:xfrm>
        </p:grpSpPr>
        <p:sp>
          <p:nvSpPr>
            <p:cNvPr id="1097" name="input 2"/>
            <p:cNvSpPr/>
            <p:nvPr/>
          </p:nvSpPr>
          <p:spPr>
            <a:xfrm>
              <a:off x="2760860" y="2125"/>
              <a:ext cx="1270001" cy="588101"/>
            </a:xfrm>
            <a:prstGeom prst="roundRect">
              <a:avLst>
                <a:gd name="adj" fmla="val 21002"/>
              </a:avLst>
            </a:prstGeom>
            <a:solidFill>
              <a:srgbClr val="00CD66">
                <a:alpha val="49948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2</a:t>
              </a:r>
            </a:p>
          </p:txBody>
        </p:sp>
        <p:sp>
          <p:nvSpPr>
            <p:cNvPr id="1098" name="input 3"/>
            <p:cNvSpPr/>
            <p:nvPr/>
          </p:nvSpPr>
          <p:spPr>
            <a:xfrm>
              <a:off x="1337581" y="0"/>
              <a:ext cx="1270001" cy="588100"/>
            </a:xfrm>
            <a:prstGeom prst="roundRect">
              <a:avLst>
                <a:gd name="adj" fmla="val 21002"/>
              </a:avLst>
            </a:prstGeom>
            <a:solidFill>
              <a:srgbClr val="FFFC41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3</a:t>
              </a:r>
            </a:p>
          </p:txBody>
        </p:sp>
        <p:sp>
          <p:nvSpPr>
            <p:cNvPr id="1099" name="input 4"/>
            <p:cNvSpPr/>
            <p:nvPr/>
          </p:nvSpPr>
          <p:spPr>
            <a:xfrm>
              <a:off x="0" y="1442"/>
              <a:ext cx="1270000" cy="588101"/>
            </a:xfrm>
            <a:prstGeom prst="roundRect">
              <a:avLst>
                <a:gd name="adj" fmla="val 21002"/>
              </a:avLst>
            </a:prstGeom>
            <a:solidFill>
              <a:srgbClr val="00A2FF">
                <a:alpha val="50614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4</a:t>
              </a:r>
            </a:p>
          </p:txBody>
        </p:sp>
      </p:grpSp>
      <p:grpSp>
        <p:nvGrpSpPr>
          <p:cNvPr id="1104" name="Group"/>
          <p:cNvGrpSpPr/>
          <p:nvPr/>
        </p:nvGrpSpPr>
        <p:grpSpPr>
          <a:xfrm>
            <a:off x="8185663" y="5608765"/>
            <a:ext cx="4006597" cy="590226"/>
            <a:chOff x="0" y="0"/>
            <a:chExt cx="4006596" cy="590225"/>
          </a:xfrm>
        </p:grpSpPr>
        <p:sp>
          <p:nvSpPr>
            <p:cNvPr id="1101" name="input 3"/>
            <p:cNvSpPr/>
            <p:nvPr/>
          </p:nvSpPr>
          <p:spPr>
            <a:xfrm>
              <a:off x="2738062" y="2804"/>
              <a:ext cx="1268535" cy="587422"/>
            </a:xfrm>
            <a:prstGeom prst="roundRect">
              <a:avLst>
                <a:gd name="adj" fmla="val 21002"/>
              </a:avLst>
            </a:prstGeom>
            <a:solidFill>
              <a:srgbClr val="FFFC41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3</a:t>
              </a:r>
            </a:p>
          </p:txBody>
        </p:sp>
        <p:sp>
          <p:nvSpPr>
            <p:cNvPr id="1102" name="input 4"/>
            <p:cNvSpPr/>
            <p:nvPr/>
          </p:nvSpPr>
          <p:spPr>
            <a:xfrm>
              <a:off x="1360278" y="0"/>
              <a:ext cx="1268535" cy="587422"/>
            </a:xfrm>
            <a:prstGeom prst="roundRect">
              <a:avLst>
                <a:gd name="adj" fmla="val 21002"/>
              </a:avLst>
            </a:prstGeom>
            <a:solidFill>
              <a:srgbClr val="00A2FF">
                <a:alpha val="50262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4</a:t>
              </a:r>
            </a:p>
          </p:txBody>
        </p:sp>
        <p:sp>
          <p:nvSpPr>
            <p:cNvPr id="1103" name="input 5"/>
            <p:cNvSpPr/>
            <p:nvPr/>
          </p:nvSpPr>
          <p:spPr>
            <a:xfrm>
              <a:off x="0" y="2122"/>
              <a:ext cx="1268534" cy="587423"/>
            </a:xfrm>
            <a:prstGeom prst="roundRect">
              <a:avLst>
                <a:gd name="adj" fmla="val 21002"/>
              </a:avLst>
            </a:prstGeom>
            <a:solidFill>
              <a:srgbClr val="AAAAAA">
                <a:alpha val="49268"/>
              </a:srgb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input 5</a:t>
              </a:r>
            </a:p>
          </p:txBody>
        </p:sp>
      </p:grpSp>
      <p:grpSp>
        <p:nvGrpSpPr>
          <p:cNvPr id="1108" name="Group"/>
          <p:cNvGrpSpPr/>
          <p:nvPr/>
        </p:nvGrpSpPr>
        <p:grpSpPr>
          <a:xfrm>
            <a:off x="8622216" y="6025619"/>
            <a:ext cx="3128238" cy="1036321"/>
            <a:chOff x="0" y="0"/>
            <a:chExt cx="3128236" cy="1036319"/>
          </a:xfrm>
        </p:grpSpPr>
        <p:sp>
          <p:nvSpPr>
            <p:cNvPr id="1105" name=".…"/>
            <p:cNvSpPr txBox="1"/>
            <p:nvPr/>
          </p:nvSpPr>
          <p:spPr>
            <a:xfrm>
              <a:off x="0" y="0"/>
              <a:ext cx="373758" cy="103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30000"/>
                </a:lnSpc>
                <a:defRPr sz="40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.</a:t>
              </a:r>
            </a:p>
            <a:p>
              <a:pPr>
                <a:lnSpc>
                  <a:spcPct val="30000"/>
                </a:lnSpc>
                <a:defRPr sz="40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.</a:t>
              </a:r>
              <a:br/>
              <a:r>
                <a:t>.</a:t>
              </a:r>
            </a:p>
          </p:txBody>
        </p:sp>
        <p:sp>
          <p:nvSpPr>
            <p:cNvPr id="1106" name=".…"/>
            <p:cNvSpPr txBox="1"/>
            <p:nvPr/>
          </p:nvSpPr>
          <p:spPr>
            <a:xfrm>
              <a:off x="1377239" y="0"/>
              <a:ext cx="373758" cy="103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30000"/>
                </a:lnSpc>
                <a:defRPr sz="40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.</a:t>
              </a:r>
            </a:p>
            <a:p>
              <a:pPr>
                <a:lnSpc>
                  <a:spcPct val="30000"/>
                </a:lnSpc>
                <a:defRPr sz="40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.</a:t>
              </a:r>
              <a:br/>
              <a:r>
                <a:t>.</a:t>
              </a:r>
            </a:p>
          </p:txBody>
        </p:sp>
        <p:sp>
          <p:nvSpPr>
            <p:cNvPr id="1107" name=".…"/>
            <p:cNvSpPr txBox="1"/>
            <p:nvPr/>
          </p:nvSpPr>
          <p:spPr>
            <a:xfrm>
              <a:off x="2754479" y="0"/>
              <a:ext cx="373758" cy="103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30000"/>
                </a:lnSpc>
                <a:defRPr sz="40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.</a:t>
              </a:r>
            </a:p>
            <a:p>
              <a:pPr>
                <a:lnSpc>
                  <a:spcPct val="30000"/>
                </a:lnSpc>
                <a:defRPr sz="4000">
                  <a:latin typeface="Georgia"/>
                  <a:ea typeface="Georgia"/>
                  <a:cs typeface="Georgia"/>
                  <a:sym typeface="Georgia"/>
                </a:defRPr>
              </a:pPr>
              <a:r>
                <a:t>.</a:t>
              </a:r>
              <a:br/>
              <a:r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1" animBg="1" advAuto="0"/>
      <p:bldP spid="1076" grpId="2" animBg="1" advAuto="0"/>
      <p:bldP spid="1077" grpId="4" animBg="1" advAuto="0"/>
      <p:bldP spid="1080" grpId="5" animBg="1" advAuto="0"/>
      <p:bldP spid="1084" grpId="6" animBg="1" advAuto="0"/>
      <p:bldP spid="1096" grpId="3" animBg="1" advAuto="0"/>
      <p:bldP spid="1100" grpId="7" animBg="1" advAuto="0"/>
      <p:bldP spid="1104" grpId="8" animBg="1" advAuto="0"/>
      <p:bldP spid="1108" grpId="9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ynthesis Backend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Synthesis Backend</a:t>
            </a:r>
          </a:p>
        </p:txBody>
      </p:sp>
      <p:sp>
        <p:nvSpPr>
          <p:cNvPr id="1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114" name="Screen Shot 2018-02-24 at 9.24.24 PM.png" descr="Screen Shot 2018-02-24 at 9.24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609" y="2482876"/>
            <a:ext cx="6966328" cy="2112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5" name="Screen Shot 2018-02-24 at 9.30.08 PM.png" descr="Screen Shot 2018-02-24 at 9.30.0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39" y="4603653"/>
            <a:ext cx="11704322" cy="1925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2" animBg="1" advAuto="0"/>
      <p:bldP spid="1115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Experimental Setup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Experimental Setup</a:t>
            </a:r>
          </a:p>
        </p:txBody>
      </p:sp>
      <p:sp>
        <p:nvSpPr>
          <p:cNvPr id="1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119" name="Software Tools…"/>
          <p:cNvSpPr txBox="1"/>
          <p:nvPr/>
        </p:nvSpPr>
        <p:spPr>
          <a:xfrm>
            <a:off x="742768" y="7399677"/>
            <a:ext cx="3234086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Software Tools</a:t>
            </a:r>
          </a:p>
          <a:p>
            <a:pPr lvl="1"/>
            <a:r>
              <a:t>SDAccel 2017.1</a:t>
            </a:r>
          </a:p>
        </p:txBody>
      </p:sp>
      <p:sp>
        <p:nvSpPr>
          <p:cNvPr id="1120" name="Comparison Baseline…"/>
          <p:cNvSpPr txBox="1"/>
          <p:nvPr/>
        </p:nvSpPr>
        <p:spPr>
          <a:xfrm>
            <a:off x="701639" y="1448879"/>
            <a:ext cx="416776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Comparison Baseline</a:t>
            </a:r>
          </a:p>
          <a:p>
            <a:pPr lvl="1"/>
            <a:r>
              <a:t>ESE (FPGA’17)</a:t>
            </a:r>
          </a:p>
        </p:txBody>
      </p:sp>
      <p:sp>
        <p:nvSpPr>
          <p:cNvPr id="1121" name="LSTM Architecture…"/>
          <p:cNvSpPr txBox="1"/>
          <p:nvPr/>
        </p:nvSpPr>
        <p:spPr>
          <a:xfrm>
            <a:off x="749262" y="2835328"/>
            <a:ext cx="3727832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LSTM Architecture</a:t>
            </a:r>
          </a:p>
          <a:p>
            <a:pPr lvl="1"/>
            <a:r>
              <a:t>Google LSTM</a:t>
            </a:r>
          </a:p>
        </p:txBody>
      </p:sp>
      <p:sp>
        <p:nvSpPr>
          <p:cNvPr id="1122" name="Benchmark Suite…"/>
          <p:cNvSpPr txBox="1"/>
          <p:nvPr/>
        </p:nvSpPr>
        <p:spPr>
          <a:xfrm>
            <a:off x="757336" y="4107476"/>
            <a:ext cx="3484350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Benchmark Suite</a:t>
            </a:r>
          </a:p>
          <a:p>
            <a:pPr lvl="1"/>
            <a:r>
              <a:t>TIMIT</a:t>
            </a:r>
          </a:p>
        </p:txBody>
      </p:sp>
      <p:grpSp>
        <p:nvGrpSpPr>
          <p:cNvPr id="1125" name="Group"/>
          <p:cNvGrpSpPr/>
          <p:nvPr/>
        </p:nvGrpSpPr>
        <p:grpSpPr>
          <a:xfrm>
            <a:off x="708880" y="5395631"/>
            <a:ext cx="8617933" cy="1820791"/>
            <a:chOff x="0" y="0"/>
            <a:chExt cx="8617932" cy="1820789"/>
          </a:xfrm>
        </p:grpSpPr>
        <p:pic>
          <p:nvPicPr>
            <p:cNvPr id="1123" name="Screen Shot 2018-02-23 at 4.14.27 AM.png" descr="Screen Shot 2018-02-23 at 4.14.27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6544" y="672100"/>
              <a:ext cx="8361389" cy="1148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4" name="FPGA Platforms"/>
            <p:cNvSpPr txBox="1"/>
            <p:nvPr/>
          </p:nvSpPr>
          <p:spPr>
            <a:xfrm>
              <a:off x="0" y="0"/>
              <a:ext cx="3172604" cy="596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26426" indent="-506436" algn="l" defTabSz="1300480">
                <a:spcBef>
                  <a:spcPts val="500"/>
                </a:spcBef>
                <a:buClr>
                  <a:srgbClr val="660066"/>
                </a:buClr>
                <a:buSzPct val="75000"/>
                <a:buChar char="◆"/>
                <a:defRPr sz="32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FPGA Platforms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5" animBg="1" advAuto="0"/>
      <p:bldP spid="1120" grpId="1" animBg="1" advAuto="0"/>
      <p:bldP spid="1121" grpId="2" animBg="1" advAuto="0"/>
      <p:bldP spid="1122" grpId="3" animBg="1" advAuto="0"/>
      <p:bldP spid="1125" grpId="4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Experimental Result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Experimental Results</a:t>
            </a:r>
          </a:p>
        </p:txBody>
      </p:sp>
      <p:sp>
        <p:nvSpPr>
          <p:cNvPr id="1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129" name="Performance"/>
          <p:cNvSpPr txBox="1"/>
          <p:nvPr/>
        </p:nvSpPr>
        <p:spPr>
          <a:xfrm>
            <a:off x="495300" y="1485900"/>
            <a:ext cx="2737301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Performance</a:t>
            </a:r>
          </a:p>
        </p:txBody>
      </p:sp>
      <p:grpSp>
        <p:nvGrpSpPr>
          <p:cNvPr id="1132" name="Group"/>
          <p:cNvGrpSpPr/>
          <p:nvPr/>
        </p:nvGrpSpPr>
        <p:grpSpPr>
          <a:xfrm>
            <a:off x="710279" y="5997130"/>
            <a:ext cx="5738129" cy="3437787"/>
            <a:chOff x="0" y="-24866"/>
            <a:chExt cx="5738127" cy="3437786"/>
          </a:xfrm>
        </p:grpSpPr>
        <p:sp>
          <p:nvSpPr>
            <p:cNvPr id="1130" name="execution latency"/>
            <p:cNvSpPr txBox="1"/>
            <p:nvPr/>
          </p:nvSpPr>
          <p:spPr>
            <a:xfrm>
              <a:off x="0" y="-24867"/>
              <a:ext cx="3545582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906486" lvl="1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execution latency</a:t>
              </a:r>
            </a:p>
          </p:txBody>
        </p:sp>
        <p:graphicFrame>
          <p:nvGraphicFramePr>
            <p:cNvPr id="1131" name="2D Column Chart"/>
            <p:cNvGraphicFramePr/>
            <p:nvPr/>
          </p:nvGraphicFramePr>
          <p:xfrm>
            <a:off x="1266587" y="686057"/>
            <a:ext cx="4471541" cy="2726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35" name="Group"/>
          <p:cNvGrpSpPr/>
          <p:nvPr/>
        </p:nvGrpSpPr>
        <p:grpSpPr>
          <a:xfrm>
            <a:off x="641714" y="2121802"/>
            <a:ext cx="5842000" cy="3833897"/>
            <a:chOff x="0" y="-24866"/>
            <a:chExt cx="5841998" cy="3833895"/>
          </a:xfrm>
        </p:grpSpPr>
        <p:sp>
          <p:nvSpPr>
            <p:cNvPr id="1133" name="throughput (frames per second)"/>
            <p:cNvSpPr txBox="1"/>
            <p:nvPr/>
          </p:nvSpPr>
          <p:spPr>
            <a:xfrm>
              <a:off x="0" y="-24867"/>
              <a:ext cx="5631086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906486" lvl="1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throughput (frames per second)</a:t>
              </a:r>
            </a:p>
          </p:txBody>
        </p:sp>
        <p:graphicFrame>
          <p:nvGraphicFramePr>
            <p:cNvPr id="1134" name="2D Column Chart"/>
            <p:cNvGraphicFramePr/>
            <p:nvPr/>
          </p:nvGraphicFramePr>
          <p:xfrm>
            <a:off x="1299847" y="658741"/>
            <a:ext cx="4542152" cy="3150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36" name="up to 21.2X…"/>
          <p:cNvSpPr txBox="1"/>
          <p:nvPr/>
        </p:nvSpPr>
        <p:spPr>
          <a:xfrm>
            <a:off x="7299562" y="3967431"/>
            <a:ext cx="308047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up to </a:t>
            </a:r>
            <a:r>
              <a:rPr b="1">
                <a:solidFill>
                  <a:srgbClr val="FF4D41"/>
                </a:solidFill>
              </a:rPr>
              <a:t>21.2X</a:t>
            </a:r>
            <a:r>
              <a:t> 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throughput speedup</a:t>
            </a:r>
          </a:p>
        </p:txBody>
      </p:sp>
      <p:sp>
        <p:nvSpPr>
          <p:cNvPr id="1137" name="up to 7.0X…"/>
          <p:cNvSpPr txBox="1"/>
          <p:nvPr/>
        </p:nvSpPr>
        <p:spPr>
          <a:xfrm>
            <a:off x="7370761" y="7449724"/>
            <a:ext cx="262642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up to </a:t>
            </a:r>
            <a:r>
              <a:rPr b="1">
                <a:solidFill>
                  <a:srgbClr val="FF4D41"/>
                </a:solidFill>
              </a:rPr>
              <a:t>7.0X</a:t>
            </a:r>
            <a:r>
              <a:t> 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latency reduction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" grpId="1" animBg="1" advAuto="0"/>
      <p:bldP spid="1132" grpId="4" animBg="1" advAuto="0"/>
      <p:bldP spid="1135" grpId="2" animBg="1" advAuto="0"/>
      <p:bldP spid="1136" grpId="3" animBg="1" advAuto="0"/>
      <p:bldP spid="1137" grpId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Experimental Result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Experimental Results</a:t>
            </a:r>
          </a:p>
        </p:txBody>
      </p:sp>
      <p:sp>
        <p:nvSpPr>
          <p:cNvPr id="1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141" name="Energy Efficiency (frames per second / watt)"/>
          <p:cNvSpPr txBox="1"/>
          <p:nvPr/>
        </p:nvSpPr>
        <p:spPr>
          <a:xfrm>
            <a:off x="495300" y="1485900"/>
            <a:ext cx="7878618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Energy Efficiency</a:t>
            </a:r>
            <a:r>
              <a:rPr b="0"/>
              <a:t> (frames per second / watt)</a:t>
            </a:r>
          </a:p>
        </p:txBody>
      </p:sp>
      <p:sp>
        <p:nvSpPr>
          <p:cNvPr id="1142" name="up to 33.5 X energy…"/>
          <p:cNvSpPr txBox="1"/>
          <p:nvPr/>
        </p:nvSpPr>
        <p:spPr>
          <a:xfrm>
            <a:off x="7490165" y="3353560"/>
            <a:ext cx="308186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up to </a:t>
            </a:r>
            <a:r>
              <a:rPr b="1">
                <a:solidFill>
                  <a:srgbClr val="FF4D41"/>
                </a:solidFill>
              </a:rPr>
              <a:t>33.5</a:t>
            </a:r>
            <a:r>
              <a:t> X energy 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efficiency speedup</a:t>
            </a:r>
          </a:p>
        </p:txBody>
      </p:sp>
      <p:sp>
        <p:nvSpPr>
          <p:cNvPr id="1143" name="PER Degradation"/>
          <p:cNvSpPr txBox="1"/>
          <p:nvPr/>
        </p:nvSpPr>
        <p:spPr>
          <a:xfrm>
            <a:off x="557975" y="5586475"/>
            <a:ext cx="3386192" cy="62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PER Degradation</a:t>
            </a:r>
          </a:p>
        </p:txBody>
      </p:sp>
      <p:graphicFrame>
        <p:nvGraphicFramePr>
          <p:cNvPr id="1144" name="2D Column Chart"/>
          <p:cNvGraphicFramePr/>
          <p:nvPr/>
        </p:nvGraphicFramePr>
        <p:xfrm>
          <a:off x="2737350" y="2185364"/>
          <a:ext cx="4505120" cy="301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45" name="2D Column Chart"/>
          <p:cNvGraphicFramePr/>
          <p:nvPr/>
        </p:nvGraphicFramePr>
        <p:xfrm>
          <a:off x="2554664" y="6265157"/>
          <a:ext cx="4716803" cy="293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46" name="comparable…"/>
          <p:cNvSpPr txBox="1"/>
          <p:nvPr/>
        </p:nvSpPr>
        <p:spPr>
          <a:xfrm>
            <a:off x="7786296" y="7210313"/>
            <a:ext cx="248959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>
                <a:solidFill>
                  <a:srgbClr val="FF4D4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comparable 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PER degradation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" grpId="1" animBg="1" advAuto="0"/>
      <p:bldP spid="1142" grpId="3" animBg="1" advAuto="0"/>
      <p:bldP spid="1143" grpId="4" animBg="1" advAuto="0"/>
      <p:bldP spid="1144" grpId="2" animBg="1" advAuto="0"/>
      <p:bldP spid="1145" grpId="5" animBg="1" advAuto="0"/>
      <p:bldP spid="1146" grpId="6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Conclusion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Conclusion</a:t>
            </a:r>
          </a:p>
        </p:txBody>
      </p:sp>
      <p:sp>
        <p:nvSpPr>
          <p:cNvPr id="1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150" name="Circulant Matrix Compression…"/>
          <p:cNvSpPr txBox="1"/>
          <p:nvPr/>
        </p:nvSpPr>
        <p:spPr>
          <a:xfrm>
            <a:off x="773291" y="1745741"/>
            <a:ext cx="9618216" cy="281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Circulant Matrix Compression</a:t>
            </a:r>
          </a:p>
          <a:p>
            <a:pPr marL="906486" lvl="1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reduces both storage and computational complexity</a:t>
            </a:r>
          </a:p>
          <a:p>
            <a:pPr marL="906486" lvl="1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accuracy degradation is small and acceptable</a:t>
            </a:r>
          </a:p>
          <a:p>
            <a:pPr marL="906486" lvl="1" indent="-506436" algn="l" defTabSz="1300480">
              <a:lnSpc>
                <a:spcPct val="150000"/>
              </a:lnSpc>
              <a:spcBef>
                <a:spcPts val="5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compressed circulant matrix is dense and hardware friendly</a:t>
            </a:r>
          </a:p>
        </p:txBody>
      </p:sp>
      <p:sp>
        <p:nvSpPr>
          <p:cNvPr id="1151" name="LSTM Inference Engine Created by C-LSTM…"/>
          <p:cNvSpPr txBox="1"/>
          <p:nvPr/>
        </p:nvSpPr>
        <p:spPr>
          <a:xfrm>
            <a:off x="773291" y="5077715"/>
            <a:ext cx="7706702" cy="343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6426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LSTM Inference Engine Created by C-LSTM</a:t>
            </a:r>
          </a:p>
          <a:p>
            <a:pPr marL="906486" lvl="1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&gt; 10X throughput speedup</a:t>
            </a:r>
          </a:p>
          <a:p>
            <a:pPr marL="906486" lvl="1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&gt;  4X latency reduction</a:t>
            </a:r>
          </a:p>
          <a:p>
            <a:pPr marL="906486" lvl="1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&gt; 19X energy speedup</a:t>
            </a:r>
          </a:p>
          <a:p>
            <a:pPr marL="906486" lvl="1" indent="-506436" algn="l" defTabSz="1300480">
              <a:lnSpc>
                <a:spcPct val="130000"/>
              </a:lnSpc>
              <a:spcBef>
                <a:spcPts val="1000"/>
              </a:spcBef>
              <a:buClr>
                <a:srgbClr val="660066"/>
              </a:buClr>
              <a:buSzPct val="75000"/>
              <a:buChar char="๏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&lt; 1.3% accuracy degradation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1" animBg="1" advAuto="0"/>
      <p:bldP spid="1151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Thank you !"/>
          <p:cNvSpPr txBox="1">
            <a:spLocks noGrp="1"/>
          </p:cNvSpPr>
          <p:nvPr>
            <p:ph type="title"/>
          </p:nvPr>
        </p:nvSpPr>
        <p:spPr>
          <a:xfrm>
            <a:off x="427496" y="4226809"/>
            <a:ext cx="11704321" cy="9573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200" i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 !</a:t>
            </a:r>
          </a:p>
        </p:txBody>
      </p:sp>
      <p:sp>
        <p:nvSpPr>
          <p:cNvPr id="1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9399"/>
            <a:ext cx="2921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NN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RNNs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5466" y="9175246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60" name="Group"/>
          <p:cNvGrpSpPr/>
          <p:nvPr/>
        </p:nvGrpSpPr>
        <p:grpSpPr>
          <a:xfrm>
            <a:off x="1439672" y="1555581"/>
            <a:ext cx="9511341" cy="6642438"/>
            <a:chOff x="0" y="0"/>
            <a:chExt cx="9511339" cy="6642437"/>
          </a:xfrm>
        </p:grpSpPr>
        <p:grpSp>
          <p:nvGrpSpPr>
            <p:cNvPr id="152" name="Group"/>
            <p:cNvGrpSpPr/>
            <p:nvPr/>
          </p:nvGrpSpPr>
          <p:grpSpPr>
            <a:xfrm>
              <a:off x="5285305" y="0"/>
              <a:ext cx="4021909" cy="2801903"/>
              <a:chOff x="0" y="0"/>
              <a:chExt cx="4021908" cy="2801902"/>
            </a:xfrm>
          </p:grpSpPr>
          <p:pic>
            <p:nvPicPr>
              <p:cNvPr id="150" name="Screen Shot 2018-02-25 at 12.48.27 AM.png" descr="Screen Shot 2018-02-25 at 12.48.27 A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021909" cy="20435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1" name="Voice Control"/>
              <p:cNvSpPr txBox="1"/>
              <p:nvPr/>
            </p:nvSpPr>
            <p:spPr>
              <a:xfrm>
                <a:off x="712577" y="2141502"/>
                <a:ext cx="2596754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Voice Control</a:t>
                </a:r>
              </a:p>
            </p:txBody>
          </p:sp>
        </p:grpSp>
        <p:grpSp>
          <p:nvGrpSpPr>
            <p:cNvPr id="155" name="Group"/>
            <p:cNvGrpSpPr/>
            <p:nvPr/>
          </p:nvGrpSpPr>
          <p:grpSpPr>
            <a:xfrm>
              <a:off x="197237" y="444906"/>
              <a:ext cx="4279288" cy="2449030"/>
              <a:chOff x="0" y="0"/>
              <a:chExt cx="4279287" cy="2449029"/>
            </a:xfrm>
          </p:grpSpPr>
          <p:pic>
            <p:nvPicPr>
              <p:cNvPr id="153" name="Screen Shot 2018-02-25 at 12.49.36 AM.png" descr="Screen Shot 2018-02-25 at 12.49.36 A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4279288" cy="16161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4" name="Machine Translation"/>
              <p:cNvSpPr txBox="1"/>
              <p:nvPr/>
            </p:nvSpPr>
            <p:spPr>
              <a:xfrm>
                <a:off x="203687" y="1788629"/>
                <a:ext cx="3871914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Machine Translation</a:t>
                </a:r>
              </a:p>
            </p:txBody>
          </p:sp>
        </p:grpSp>
        <p:pic>
          <p:nvPicPr>
            <p:cNvPr id="156" name="Screen Shot 2018-02-25 at 12.53.47 AM.png" descr="Screen Shot 2018-02-25 at 12.53.47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482009"/>
              <a:ext cx="4381085" cy="2606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Music Composition"/>
            <p:cNvSpPr txBox="1"/>
            <p:nvPr/>
          </p:nvSpPr>
          <p:spPr>
            <a:xfrm>
              <a:off x="498370" y="5982037"/>
              <a:ext cx="3677023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Music Composition</a:t>
              </a:r>
            </a:p>
          </p:txBody>
        </p:sp>
        <p:pic>
          <p:nvPicPr>
            <p:cNvPr id="158" name="Screen Shot 2018-02-25 at 12.58.47 AM.png" descr="Screen Shot 2018-02-25 at 12.58.47 A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1505" y="3458038"/>
              <a:ext cx="4159835" cy="2449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Image Caption"/>
            <p:cNvSpPr txBox="1"/>
            <p:nvPr/>
          </p:nvSpPr>
          <p:spPr>
            <a:xfrm>
              <a:off x="5899768" y="5982037"/>
              <a:ext cx="2792984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Image Caption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rnn-loop3.pdf" descr="rnn-loop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2133" y="4116159"/>
            <a:ext cx="2602138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rnn-loop2.pdf" descr="rnn-loop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5865" y="4116159"/>
            <a:ext cx="1558885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rnn-loop1.pdf" descr="rnn-loop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08003" y="4116159"/>
            <a:ext cx="1564880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Overview…"/>
          <p:cNvSpPr txBox="1">
            <a:spLocks noGrp="1"/>
          </p:cNvSpPr>
          <p:nvPr>
            <p:ph type="body" sz="quarter" idx="1"/>
          </p:nvPr>
        </p:nvSpPr>
        <p:spPr>
          <a:xfrm>
            <a:off x="426986" y="1531994"/>
            <a:ext cx="11445195" cy="1527007"/>
          </a:xfrm>
          <a:prstGeom prst="rect">
            <a:avLst/>
          </a:prstGeom>
        </p:spPr>
        <p:txBody>
          <a:bodyPr lIns="0" tIns="0" rIns="0" bIns="0"/>
          <a:lstStyle>
            <a:lvl1pPr marL="426426" indent="-506436">
              <a:lnSpc>
                <a:spcPct val="100000"/>
              </a:lnSpc>
              <a:buChar char="◆"/>
              <a:defRPr sz="3200"/>
            </a:lvl1pPr>
            <a:lvl2pPr marL="906486" indent="-506436">
              <a:lnSpc>
                <a:spcPct val="100000"/>
              </a:lnSpc>
              <a:buSzPct val="75000"/>
              <a:buChar char="◆"/>
              <a:defRPr sz="2800" b="0"/>
            </a:lvl2pPr>
          </a:lstStyle>
          <a:p>
            <a:r>
              <a:t>Overview</a:t>
            </a:r>
          </a:p>
          <a:p>
            <a:pPr lvl="1"/>
            <a:r>
              <a:t>RNNs use loops to preserve and learn information overtime</a:t>
            </a:r>
          </a:p>
        </p:txBody>
      </p:sp>
      <p:sp>
        <p:nvSpPr>
          <p:cNvPr id="166" name="Architecture of RNN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Architecture of RNNs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5466" y="9175246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8" name="="/>
          <p:cNvSpPr txBox="1"/>
          <p:nvPr/>
        </p:nvSpPr>
        <p:spPr>
          <a:xfrm>
            <a:off x="3513483" y="5189309"/>
            <a:ext cx="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=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1484896" y="2927469"/>
            <a:ext cx="8269495" cy="3982691"/>
            <a:chOff x="0" y="257011"/>
            <a:chExt cx="8269493" cy="3982689"/>
          </a:xfrm>
        </p:grpSpPr>
        <p:pic>
          <p:nvPicPr>
            <p:cNvPr id="169" name="rnn-loop.png" descr="rnn-loop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445701"/>
              <a:ext cx="1945190" cy="279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4" name="Group"/>
            <p:cNvGrpSpPr/>
            <p:nvPr/>
          </p:nvGrpSpPr>
          <p:grpSpPr>
            <a:xfrm>
              <a:off x="514820" y="257011"/>
              <a:ext cx="7754674" cy="622301"/>
              <a:chOff x="0" y="0"/>
              <a:chExt cx="7754673" cy="622300"/>
            </a:xfrm>
          </p:grpSpPr>
          <p:sp>
            <p:nvSpPr>
              <p:cNvPr id="170" name="A: neural network"/>
              <p:cNvSpPr txBox="1"/>
              <p:nvPr/>
            </p:nvSpPr>
            <p:spPr>
              <a:xfrm>
                <a:off x="194164" y="64703"/>
                <a:ext cx="2690515" cy="492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A: neural network</a:t>
                </a:r>
              </a:p>
            </p:txBody>
          </p:sp>
          <p:sp>
            <p:nvSpPr>
              <p:cNvPr id="171" name="Xt: input"/>
              <p:cNvSpPr txBox="1"/>
              <p:nvPr/>
            </p:nvSpPr>
            <p:spPr>
              <a:xfrm>
                <a:off x="3505043" y="64703"/>
                <a:ext cx="1438723" cy="492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X</a:t>
                </a:r>
                <a:r>
                  <a:rPr baseline="-5999"/>
                  <a:t>t</a:t>
                </a:r>
                <a:r>
                  <a:t>: input </a:t>
                </a:r>
              </a:p>
            </p:txBody>
          </p:sp>
          <p:sp>
            <p:nvSpPr>
              <p:cNvPr id="172" name="ht: output"/>
              <p:cNvSpPr txBox="1"/>
              <p:nvPr/>
            </p:nvSpPr>
            <p:spPr>
              <a:xfrm>
                <a:off x="5835063" y="64703"/>
                <a:ext cx="1537121" cy="492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h</a:t>
                </a:r>
                <a:r>
                  <a:rPr baseline="-5999"/>
                  <a:t>t</a:t>
                </a:r>
                <a:r>
                  <a:t>: output </a:t>
                </a:r>
              </a:p>
            </p:txBody>
          </p:sp>
          <p:sp>
            <p:nvSpPr>
              <p:cNvPr id="173" name="Rectangle"/>
              <p:cNvSpPr/>
              <p:nvPr/>
            </p:nvSpPr>
            <p:spPr>
              <a:xfrm>
                <a:off x="0" y="0"/>
                <a:ext cx="7754674" cy="622300"/>
              </a:xfrm>
              <a:prstGeom prst="roundRect">
                <a:avLst>
                  <a:gd name="adj" fmla="val 0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pic>
        <p:nvPicPr>
          <p:cNvPr id="176" name="rnn-loop0.pdf" descr="rnn-loop0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66931" y="4116159"/>
            <a:ext cx="989293" cy="2794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"/>
          <p:cNvGrpSpPr/>
          <p:nvPr/>
        </p:nvGrpSpPr>
        <p:grpSpPr>
          <a:xfrm>
            <a:off x="4411699" y="4018164"/>
            <a:ext cx="2212960" cy="3009404"/>
            <a:chOff x="-19050" y="-19050"/>
            <a:chExt cx="2212959" cy="3009403"/>
          </a:xfrm>
        </p:grpSpPr>
        <p:pic>
          <p:nvPicPr>
            <p:cNvPr id="200" name="Connection Line" descr="Connection 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2202" y="1480177"/>
              <a:ext cx="675167" cy="890061"/>
            </a:xfrm>
            <a:prstGeom prst="rect">
              <a:avLst/>
            </a:prstGeom>
            <a:effectLst/>
          </p:spPr>
        </p:pic>
        <p:pic>
          <p:nvPicPr>
            <p:cNvPr id="202" name="Connection Line" descr="Connection 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9220" y="639613"/>
              <a:ext cx="752415" cy="890061"/>
            </a:xfrm>
            <a:prstGeom prst="rect">
              <a:avLst/>
            </a:prstGeom>
            <a:effectLst/>
          </p:spPr>
        </p:pic>
        <p:pic>
          <p:nvPicPr>
            <p:cNvPr id="179" name="Circle" descr="Circl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94152" y="-19050"/>
              <a:ext cx="699757" cy="699757"/>
            </a:xfrm>
            <a:prstGeom prst="rect">
              <a:avLst/>
            </a:prstGeom>
            <a:effectLst/>
          </p:spPr>
        </p:pic>
        <p:pic>
          <p:nvPicPr>
            <p:cNvPr id="181" name="Circle" descr="Circl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9050" y="2290596"/>
              <a:ext cx="699757" cy="699758"/>
            </a:xfrm>
            <a:prstGeom prst="rect">
              <a:avLst/>
            </a:prstGeom>
            <a:effectLst/>
          </p:spPr>
        </p:pic>
      </p:grpSp>
      <p:grpSp>
        <p:nvGrpSpPr>
          <p:cNvPr id="190" name="Group"/>
          <p:cNvGrpSpPr/>
          <p:nvPr/>
        </p:nvGrpSpPr>
        <p:grpSpPr>
          <a:xfrm>
            <a:off x="5935909" y="4005464"/>
            <a:ext cx="2212960" cy="3009404"/>
            <a:chOff x="-19050" y="-19050"/>
            <a:chExt cx="2212959" cy="3009403"/>
          </a:xfrm>
        </p:grpSpPr>
        <p:pic>
          <p:nvPicPr>
            <p:cNvPr id="204" name="Connection Line" descr="Connection 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2202" y="1480177"/>
              <a:ext cx="675167" cy="890061"/>
            </a:xfrm>
            <a:prstGeom prst="rect">
              <a:avLst/>
            </a:prstGeom>
            <a:effectLst/>
          </p:spPr>
        </p:pic>
        <p:pic>
          <p:nvPicPr>
            <p:cNvPr id="206" name="Connection Line" descr="Connection 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9220" y="639613"/>
              <a:ext cx="752415" cy="890061"/>
            </a:xfrm>
            <a:prstGeom prst="rect">
              <a:avLst/>
            </a:prstGeom>
            <a:effectLst/>
          </p:spPr>
        </p:pic>
        <p:pic>
          <p:nvPicPr>
            <p:cNvPr id="186" name="Circle" descr="Circl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94152" y="-19050"/>
              <a:ext cx="699757" cy="699757"/>
            </a:xfrm>
            <a:prstGeom prst="rect">
              <a:avLst/>
            </a:prstGeom>
            <a:effectLst/>
          </p:spPr>
        </p:pic>
        <p:pic>
          <p:nvPicPr>
            <p:cNvPr id="188" name="Circle" descr="Circl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9050" y="2290596"/>
              <a:ext cx="699757" cy="699758"/>
            </a:xfrm>
            <a:prstGeom prst="rect">
              <a:avLst/>
            </a:prstGeom>
            <a:effectLst/>
          </p:spPr>
        </p:pic>
      </p:grpSp>
      <p:sp>
        <p:nvSpPr>
          <p:cNvPr id="191" name="short-term information is easily to be preserved"/>
          <p:cNvSpPr txBox="1"/>
          <p:nvPr/>
        </p:nvSpPr>
        <p:spPr>
          <a:xfrm>
            <a:off x="498497" y="7185182"/>
            <a:ext cx="792304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b="1" i="1">
                <a:solidFill>
                  <a:srgbClr val="FF4D41"/>
                </a:solidFill>
              </a:rPr>
              <a:t>short-term</a:t>
            </a:r>
            <a:r>
              <a:t> information is easily to be preserved</a:t>
            </a:r>
          </a:p>
        </p:txBody>
      </p:sp>
      <p:sp>
        <p:nvSpPr>
          <p:cNvPr id="192" name="long-term information is difficult to be taken into account of"/>
          <p:cNvSpPr txBox="1"/>
          <p:nvPr/>
        </p:nvSpPr>
        <p:spPr>
          <a:xfrm>
            <a:off x="487564" y="7875217"/>
            <a:ext cx="971180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06486" lvl="1" indent="-506436" algn="l" defTabSz="1300480"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b="1" i="1">
                <a:solidFill>
                  <a:srgbClr val="00A2FF"/>
                </a:solidFill>
              </a:rPr>
              <a:t>long-term</a:t>
            </a:r>
            <a:r>
              <a:t> information is difficult to be taken into account of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7460119" y="4023811"/>
            <a:ext cx="3195613" cy="2994050"/>
            <a:chOff x="-19050" y="-3696"/>
            <a:chExt cx="3195612" cy="2994049"/>
          </a:xfrm>
        </p:grpSpPr>
        <p:pic>
          <p:nvPicPr>
            <p:cNvPr id="208" name="Connection Line" descr="Connection 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0481" y="1487802"/>
              <a:ext cx="657928" cy="882436"/>
            </a:xfrm>
            <a:prstGeom prst="rect">
              <a:avLst/>
            </a:prstGeom>
            <a:effectLst/>
          </p:spPr>
        </p:pic>
        <p:pic>
          <p:nvPicPr>
            <p:cNvPr id="210" name="Connection Line" descr="Connection 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9221" y="698306"/>
              <a:ext cx="1798604" cy="832427"/>
            </a:xfrm>
            <a:prstGeom prst="rect">
              <a:avLst/>
            </a:prstGeom>
            <a:effectLst/>
          </p:spPr>
        </p:pic>
        <p:pic>
          <p:nvPicPr>
            <p:cNvPr id="195" name="Circle" descr="Circl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76805" y="-3697"/>
              <a:ext cx="699758" cy="699758"/>
            </a:xfrm>
            <a:prstGeom prst="rect">
              <a:avLst/>
            </a:prstGeom>
            <a:effectLst/>
          </p:spPr>
        </p:pic>
        <p:pic>
          <p:nvPicPr>
            <p:cNvPr id="197" name="Circle" descr="Circl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9050" y="2290596"/>
              <a:ext cx="699757" cy="6997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7" animBg="1" advAuto="0"/>
      <p:bldP spid="163" grpId="6" animBg="1" advAuto="0"/>
      <p:bldP spid="164" grpId="5" animBg="1" advAuto="0"/>
      <p:bldP spid="165" grpId="1" animBg="1" advAuto="0"/>
      <p:bldP spid="168" grpId="3" animBg="1" advAuto="0"/>
      <p:bldP spid="175" grpId="2" animBg="1" advAuto="0"/>
      <p:bldP spid="176" grpId="4" animBg="1" advAuto="0"/>
      <p:bldP spid="183" grpId="9" animBg="1" advAuto="0"/>
      <p:bldP spid="190" grpId="10" animBg="1" advAuto="0"/>
      <p:bldP spid="191" grpId="8" animBg="1" advAuto="0"/>
      <p:bldP spid="192" grpId="11" animBg="1" advAuto="0"/>
      <p:bldP spid="199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STM based RNNs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LSTM based RNNs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3600" y="9169400"/>
            <a:ext cx="152400" cy="3183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15" name="LSTM…"/>
          <p:cNvSpPr txBox="1"/>
          <p:nvPr/>
        </p:nvSpPr>
        <p:spPr>
          <a:xfrm>
            <a:off x="395608" y="1465224"/>
            <a:ext cx="10695751" cy="1882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t>LSTM</a:t>
            </a:r>
          </a:p>
          <a:p>
            <a:pPr marL="906486" lvl="1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L</a:t>
            </a:r>
            <a:r>
              <a:t>ong </a:t>
            </a:r>
            <a:r>
              <a:rPr u="sng"/>
              <a:t>S</a:t>
            </a:r>
            <a:r>
              <a:t>hort </a:t>
            </a:r>
            <a:r>
              <a:rPr u="sng"/>
              <a:t>T</a:t>
            </a:r>
            <a:r>
              <a:t>erm </a:t>
            </a:r>
            <a:r>
              <a:rPr u="sng"/>
              <a:t>M</a:t>
            </a:r>
            <a:r>
              <a:t>emory neural network, capable of learning both</a:t>
            </a:r>
            <a:br/>
            <a:r>
              <a:t>long-term and short-term dependencies </a:t>
            </a:r>
          </a:p>
        </p:txBody>
      </p:sp>
      <p:pic>
        <p:nvPicPr>
          <p:cNvPr id="216" name="LSTM-2.pdf" descr="LSTM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0251" y="3774398"/>
            <a:ext cx="2762497" cy="3136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Group"/>
          <p:cNvGrpSpPr/>
          <p:nvPr/>
        </p:nvGrpSpPr>
        <p:grpSpPr>
          <a:xfrm>
            <a:off x="7161891" y="3774399"/>
            <a:ext cx="3966329" cy="3136901"/>
            <a:chOff x="0" y="0"/>
            <a:chExt cx="3966328" cy="3136900"/>
          </a:xfrm>
        </p:grpSpPr>
        <p:pic>
          <p:nvPicPr>
            <p:cNvPr id="217" name="LSTM-3.pdf" descr="LSTM-3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45829" cy="313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…"/>
            <p:cNvSpPr txBox="1"/>
            <p:nvPr/>
          </p:nvSpPr>
          <p:spPr>
            <a:xfrm>
              <a:off x="3483009" y="1257299"/>
              <a:ext cx="48332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t>…</a:t>
              </a:r>
            </a:p>
          </p:txBody>
        </p:sp>
      </p:grpSp>
      <p:grpSp>
        <p:nvGrpSpPr>
          <p:cNvPr id="222" name="Group"/>
          <p:cNvGrpSpPr/>
          <p:nvPr/>
        </p:nvGrpSpPr>
        <p:grpSpPr>
          <a:xfrm>
            <a:off x="1146697" y="3774399"/>
            <a:ext cx="3294696" cy="3136901"/>
            <a:chOff x="0" y="0"/>
            <a:chExt cx="3294695" cy="3136900"/>
          </a:xfrm>
        </p:grpSpPr>
        <p:pic>
          <p:nvPicPr>
            <p:cNvPr id="220" name="LSTM-1.pdf" descr="LSTM-1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5175" y="0"/>
              <a:ext cx="2509521" cy="313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…"/>
            <p:cNvSpPr txBox="1"/>
            <p:nvPr/>
          </p:nvSpPr>
          <p:spPr>
            <a:xfrm>
              <a:off x="0" y="1257299"/>
              <a:ext cx="48332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t>…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520789" y="4790240"/>
            <a:ext cx="9252024" cy="3097041"/>
            <a:chOff x="0" y="-19050"/>
            <a:chExt cx="9252023" cy="3097040"/>
          </a:xfrm>
        </p:grpSpPr>
        <p:pic>
          <p:nvPicPr>
            <p:cNvPr id="223" name="Rounded Rectangle" descr="Rounded Rectangl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60034" y="-19050"/>
              <a:ext cx="2762497" cy="362637"/>
            </a:xfrm>
            <a:prstGeom prst="rect">
              <a:avLst/>
            </a:prstGeom>
            <a:effectLst/>
          </p:spPr>
        </p:pic>
        <p:sp>
          <p:nvSpPr>
            <p:cNvPr id="225" name="cell state is added to preserve the long-term information"/>
            <p:cNvSpPr txBox="1"/>
            <p:nvPr/>
          </p:nvSpPr>
          <p:spPr>
            <a:xfrm>
              <a:off x="0" y="2531890"/>
              <a:ext cx="9252025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906486" lvl="1" indent="-506436" algn="l" defTabSz="1300480">
                <a:lnSpc>
                  <a:spcPct val="120000"/>
                </a:lnSpc>
                <a:spcBef>
                  <a:spcPts val="1400"/>
                </a:spcBef>
                <a:buClr>
                  <a:srgbClr val="660066"/>
                </a:buClr>
                <a:buSzPct val="75000"/>
                <a:buChar char="◆"/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i="1">
                  <a:solidFill>
                    <a:srgbClr val="FF4D41"/>
                  </a:solidFill>
                </a:rPr>
                <a:t>cell state</a:t>
              </a:r>
              <a:r>
                <a:t> is added to preserve the long-term information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  <p:bldP spid="216" grpId="3" animBg="1" advAuto="0"/>
      <p:bldP spid="219" grpId="4" animBg="1" advAuto="0"/>
      <p:bldP spid="222" grpId="2" animBg="1" advAuto="0"/>
      <p:bldP spid="226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LSTM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Google LSTM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30" name="Large Model Size"/>
          <p:cNvSpPr txBox="1"/>
          <p:nvPr/>
        </p:nvSpPr>
        <p:spPr>
          <a:xfrm>
            <a:off x="358581" y="1557789"/>
            <a:ext cx="3888834" cy="586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Large Model Size</a:t>
            </a:r>
          </a:p>
        </p:txBody>
      </p:sp>
      <p:grpSp>
        <p:nvGrpSpPr>
          <p:cNvPr id="235" name="Group"/>
          <p:cNvGrpSpPr/>
          <p:nvPr/>
        </p:nvGrpSpPr>
        <p:grpSpPr>
          <a:xfrm>
            <a:off x="652382" y="2259404"/>
            <a:ext cx="10807701" cy="3454401"/>
            <a:chOff x="0" y="0"/>
            <a:chExt cx="10807700" cy="3454400"/>
          </a:xfrm>
        </p:grpSpPr>
        <p:pic>
          <p:nvPicPr>
            <p:cNvPr id="231" name="Screen Shot 2018-02-25 at 1.43.16 AM.png" descr="Screen Shot 2018-02-25 at 1.43.16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807700" cy="345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4" name="Group"/>
            <p:cNvGrpSpPr/>
            <p:nvPr/>
          </p:nvGrpSpPr>
          <p:grpSpPr>
            <a:xfrm>
              <a:off x="695649" y="641514"/>
              <a:ext cx="9882789" cy="438189"/>
              <a:chOff x="0" y="0"/>
              <a:chExt cx="9882787" cy="438188"/>
            </a:xfrm>
          </p:grpSpPr>
          <p:sp>
            <p:nvSpPr>
              <p:cNvPr id="232" name="Line"/>
              <p:cNvSpPr/>
              <p:nvPr/>
            </p:nvSpPr>
            <p:spPr>
              <a:xfrm>
                <a:off x="0" y="411403"/>
                <a:ext cx="9882788" cy="1"/>
              </a:xfrm>
              <a:prstGeom prst="lin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33" name="Google LSTM Model Size (32MB)"/>
              <p:cNvSpPr txBox="1"/>
              <p:nvPr/>
            </p:nvSpPr>
            <p:spPr>
              <a:xfrm>
                <a:off x="2561087" y="0"/>
                <a:ext cx="4294226" cy="43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200" b="1">
                    <a:solidFill>
                      <a:srgbClr val="FF4D4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Google LSTM Model Size (32MB)</a:t>
                </a:r>
              </a:p>
            </p:txBody>
          </p:sp>
        </p:grpSp>
      </p:grpSp>
      <p:sp>
        <p:nvSpPr>
          <p:cNvPr id="236" name="Skewed Computation Intensity"/>
          <p:cNvSpPr txBox="1"/>
          <p:nvPr/>
        </p:nvSpPr>
        <p:spPr>
          <a:xfrm>
            <a:off x="485581" y="5622048"/>
            <a:ext cx="6485191" cy="58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lnSpc>
                <a:spcPct val="120000"/>
              </a:lnSpc>
              <a:spcBef>
                <a:spcPts val="1400"/>
              </a:spcBef>
              <a:buClr>
                <a:srgbClr val="660066"/>
              </a:buClr>
              <a:buSzPct val="75000"/>
              <a:buChar char="◆"/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Skewed Computation Intensity</a:t>
            </a:r>
          </a:p>
        </p:txBody>
      </p:sp>
      <p:pic>
        <p:nvPicPr>
          <p:cNvPr id="237" name="Screen Shot 2018-02-24 at 1.21.33 AM.png" descr="Screen Shot 2018-02-24 at 1.21.3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329" y="6218119"/>
            <a:ext cx="3153695" cy="33451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roup"/>
          <p:cNvGrpSpPr/>
          <p:nvPr/>
        </p:nvGrpSpPr>
        <p:grpSpPr>
          <a:xfrm>
            <a:off x="4834931" y="6102812"/>
            <a:ext cx="5683347" cy="3200961"/>
            <a:chOff x="0" y="0"/>
            <a:chExt cx="5683345" cy="3200960"/>
          </a:xfrm>
        </p:grpSpPr>
        <p:pic>
          <p:nvPicPr>
            <p:cNvPr id="238" name="Screen Shot 2018-02-24 at 1.32.19 AM.png" descr="Screen Shot 2018-02-24 at 1.32.19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72531" y="0"/>
              <a:ext cx="2910815" cy="3200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Connection Line"/>
            <p:cNvSpPr/>
            <p:nvPr/>
          </p:nvSpPr>
          <p:spPr>
            <a:xfrm>
              <a:off x="0" y="458616"/>
              <a:ext cx="2958677" cy="181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6" extrusionOk="0">
                  <a:moveTo>
                    <a:pt x="0" y="0"/>
                  </a:moveTo>
                  <a:cubicBezTo>
                    <a:pt x="6074" y="14964"/>
                    <a:pt x="13274" y="21600"/>
                    <a:pt x="21600" y="1990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40" name="complicated…"/>
            <p:cNvSpPr txBox="1"/>
            <p:nvPr/>
          </p:nvSpPr>
          <p:spPr>
            <a:xfrm>
              <a:off x="738267" y="811605"/>
              <a:ext cx="2075149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complicated </a:t>
              </a:r>
            </a:p>
            <a:p>
              <a:pPr>
                <a:defRPr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data dependency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animBg="1" advAuto="0"/>
      <p:bldP spid="235" grpId="2" animBg="1" advAuto="0"/>
      <p:bldP spid="236" grpId="3" animBg="1" advAuto="0"/>
      <p:bldP spid="237" grpId="4" animBg="1" advAuto="0"/>
      <p:bldP spid="241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-LSTM Framework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C-LSTM Framework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253" name="Group"/>
          <p:cNvGrpSpPr/>
          <p:nvPr/>
        </p:nvGrpSpPr>
        <p:grpSpPr>
          <a:xfrm>
            <a:off x="837893" y="2747108"/>
            <a:ext cx="8225392" cy="4330347"/>
            <a:chOff x="0" y="0"/>
            <a:chExt cx="8225390" cy="4330345"/>
          </a:xfrm>
        </p:grpSpPr>
        <p:sp>
          <p:nvSpPr>
            <p:cNvPr id="246" name="Software…"/>
            <p:cNvSpPr txBox="1"/>
            <p:nvPr/>
          </p:nvSpPr>
          <p:spPr>
            <a:xfrm>
              <a:off x="63983" y="592450"/>
              <a:ext cx="1481312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Software</a:t>
              </a:r>
            </a:p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Level</a:t>
              </a:r>
            </a:p>
          </p:txBody>
        </p:sp>
        <p:sp>
          <p:nvSpPr>
            <p:cNvPr id="247" name="Hardware…"/>
            <p:cNvSpPr txBox="1"/>
            <p:nvPr/>
          </p:nvSpPr>
          <p:spPr>
            <a:xfrm>
              <a:off x="0" y="2717583"/>
              <a:ext cx="1609279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Hardware</a:t>
              </a:r>
            </a:p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Level</a:t>
              </a:r>
            </a:p>
          </p:txBody>
        </p:sp>
        <p:grpSp>
          <p:nvGrpSpPr>
            <p:cNvPr id="252" name="Group"/>
            <p:cNvGrpSpPr/>
            <p:nvPr/>
          </p:nvGrpSpPr>
          <p:grpSpPr>
            <a:xfrm>
              <a:off x="2048842" y="0"/>
              <a:ext cx="6176549" cy="4330346"/>
              <a:chOff x="0" y="0"/>
              <a:chExt cx="6176548" cy="4330345"/>
            </a:xfrm>
          </p:grpSpPr>
          <p:sp>
            <p:nvSpPr>
              <p:cNvPr id="248" name="Line"/>
              <p:cNvSpPr/>
              <p:nvPr/>
            </p:nvSpPr>
            <p:spPr>
              <a:xfrm>
                <a:off x="0" y="4330345"/>
                <a:ext cx="617654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grpSp>
            <p:nvGrpSpPr>
              <p:cNvPr id="251" name="Group"/>
              <p:cNvGrpSpPr/>
              <p:nvPr/>
            </p:nvGrpSpPr>
            <p:grpSpPr>
              <a:xfrm>
                <a:off x="-1" y="0"/>
                <a:ext cx="6176550" cy="2157505"/>
                <a:chOff x="0" y="0"/>
                <a:chExt cx="6176548" cy="2157504"/>
              </a:xfrm>
            </p:grpSpPr>
            <p:sp>
              <p:nvSpPr>
                <p:cNvPr id="249" name="Line"/>
                <p:cNvSpPr/>
                <p:nvPr/>
              </p:nvSpPr>
              <p:spPr>
                <a:xfrm>
                  <a:off x="0" y="2157504"/>
                  <a:ext cx="6176549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250" name="Line"/>
                <p:cNvSpPr/>
                <p:nvPr/>
              </p:nvSpPr>
              <p:spPr>
                <a:xfrm>
                  <a:off x="0" y="0"/>
                  <a:ext cx="6176549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</p:grpSp>
      </p:grpSp>
      <p:grpSp>
        <p:nvGrpSpPr>
          <p:cNvPr id="257" name="Group"/>
          <p:cNvGrpSpPr/>
          <p:nvPr/>
        </p:nvGrpSpPr>
        <p:grpSpPr>
          <a:xfrm>
            <a:off x="3733800" y="2949558"/>
            <a:ext cx="4482421" cy="1770600"/>
            <a:chOff x="0" y="0"/>
            <a:chExt cx="4482420" cy="1770598"/>
          </a:xfrm>
        </p:grpSpPr>
        <p:sp>
          <p:nvSpPr>
            <p:cNvPr id="254" name="Structured Compression"/>
            <p:cNvSpPr/>
            <p:nvPr/>
          </p:nvSpPr>
          <p:spPr>
            <a:xfrm>
              <a:off x="0" y="0"/>
              <a:ext cx="4482421" cy="663642"/>
            </a:xfrm>
            <a:prstGeom prst="roundRect">
              <a:avLst>
                <a:gd name="adj" fmla="val 20672"/>
              </a:avLst>
            </a:prstGeom>
            <a:solidFill>
              <a:srgbClr val="D4FB79">
                <a:alpha val="4653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Structured Compression</a:t>
              </a:r>
            </a:p>
          </p:txBody>
        </p:sp>
        <p:sp>
          <p:nvSpPr>
            <p:cNvPr id="255" name="Model Training"/>
            <p:cNvSpPr/>
            <p:nvPr/>
          </p:nvSpPr>
          <p:spPr>
            <a:xfrm>
              <a:off x="0" y="1106957"/>
              <a:ext cx="4482421" cy="663642"/>
            </a:xfrm>
            <a:prstGeom prst="roundRect">
              <a:avLst>
                <a:gd name="adj" fmla="val 20672"/>
              </a:avLst>
            </a:prstGeom>
            <a:solidFill>
              <a:srgbClr val="00CD66">
                <a:alpha val="47143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Model Training</a:t>
              </a:r>
            </a:p>
          </p:txBody>
        </p:sp>
        <p:sp>
          <p:nvSpPr>
            <p:cNvPr id="256" name="Line"/>
            <p:cNvSpPr/>
            <p:nvPr/>
          </p:nvSpPr>
          <p:spPr>
            <a:xfrm>
              <a:off x="2082799" y="701669"/>
              <a:ext cx="1" cy="3672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3733800" y="4738978"/>
            <a:ext cx="4482421" cy="2156680"/>
            <a:chOff x="0" y="0"/>
            <a:chExt cx="4482420" cy="2156679"/>
          </a:xfrm>
        </p:grpSpPr>
        <p:grpSp>
          <p:nvGrpSpPr>
            <p:cNvPr id="260" name="Group"/>
            <p:cNvGrpSpPr/>
            <p:nvPr/>
          </p:nvGrpSpPr>
          <p:grpSpPr>
            <a:xfrm>
              <a:off x="0" y="-1"/>
              <a:ext cx="4482421" cy="1068931"/>
              <a:chOff x="0" y="0"/>
              <a:chExt cx="4482420" cy="1068929"/>
            </a:xfrm>
          </p:grpSpPr>
          <p:sp>
            <p:nvSpPr>
              <p:cNvPr id="258" name="Hardware Optimization"/>
              <p:cNvSpPr/>
              <p:nvPr/>
            </p:nvSpPr>
            <p:spPr>
              <a:xfrm>
                <a:off x="0" y="405288"/>
                <a:ext cx="4482421" cy="663642"/>
              </a:xfrm>
              <a:prstGeom prst="roundRect">
                <a:avLst>
                  <a:gd name="adj" fmla="val 20672"/>
                </a:avLst>
              </a:prstGeom>
              <a:solidFill>
                <a:srgbClr val="63B8FF">
                  <a:alpha val="42844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Hardware Optimization</a:t>
                </a:r>
              </a:p>
            </p:txBody>
          </p:sp>
          <p:sp>
            <p:nvSpPr>
              <p:cNvPr id="259" name="Line"/>
              <p:cNvSpPr/>
              <p:nvPr/>
            </p:nvSpPr>
            <p:spPr>
              <a:xfrm>
                <a:off x="2082799" y="0"/>
                <a:ext cx="1" cy="36726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263" name="Group"/>
            <p:cNvGrpSpPr/>
            <p:nvPr/>
          </p:nvGrpSpPr>
          <p:grpSpPr>
            <a:xfrm>
              <a:off x="0" y="1087749"/>
              <a:ext cx="4482421" cy="1068931"/>
              <a:chOff x="0" y="0"/>
              <a:chExt cx="4482420" cy="1068929"/>
            </a:xfrm>
          </p:grpSpPr>
          <p:sp>
            <p:nvSpPr>
              <p:cNvPr id="261" name="Automatic Synthesis Toolchain"/>
              <p:cNvSpPr/>
              <p:nvPr/>
            </p:nvSpPr>
            <p:spPr>
              <a:xfrm>
                <a:off x="0" y="405288"/>
                <a:ext cx="4482421" cy="663642"/>
              </a:xfrm>
              <a:prstGeom prst="roundRect">
                <a:avLst>
                  <a:gd name="adj" fmla="val 20672"/>
                </a:avLst>
              </a:prstGeom>
              <a:solidFill>
                <a:srgbClr val="333399">
                  <a:alpha val="50826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Automatic Synthesis Toolchain</a:t>
                </a:r>
              </a:p>
            </p:txBody>
          </p:sp>
          <p:sp>
            <p:nvSpPr>
              <p:cNvPr id="262" name="Line"/>
              <p:cNvSpPr/>
              <p:nvPr/>
            </p:nvSpPr>
            <p:spPr>
              <a:xfrm>
                <a:off x="2082799" y="0"/>
                <a:ext cx="1" cy="36726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</p:grpSp>
      <p:grpSp>
        <p:nvGrpSpPr>
          <p:cNvPr id="271" name="Group"/>
          <p:cNvGrpSpPr/>
          <p:nvPr/>
        </p:nvGrpSpPr>
        <p:grpSpPr>
          <a:xfrm>
            <a:off x="3549595" y="1935549"/>
            <a:ext cx="4850831" cy="5882502"/>
            <a:chOff x="-82822" y="0"/>
            <a:chExt cx="4850829" cy="5882500"/>
          </a:xfrm>
        </p:grpSpPr>
        <p:sp>
          <p:nvSpPr>
            <p:cNvPr id="265" name="Line"/>
            <p:cNvSpPr/>
            <p:nvPr/>
          </p:nvSpPr>
          <p:spPr>
            <a:xfrm>
              <a:off x="2184181" y="627928"/>
              <a:ext cx="1" cy="3672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270" name="Group"/>
            <p:cNvGrpSpPr/>
            <p:nvPr/>
          </p:nvGrpSpPr>
          <p:grpSpPr>
            <a:xfrm>
              <a:off x="-82823" y="0"/>
              <a:ext cx="4850830" cy="5882501"/>
              <a:chOff x="-82822" y="0"/>
              <a:chExt cx="4850829" cy="5882500"/>
            </a:xfrm>
          </p:grpSpPr>
          <p:sp>
            <p:nvSpPr>
              <p:cNvPr id="266" name="LSTM Architecture Specification"/>
              <p:cNvSpPr txBox="1"/>
              <p:nvPr/>
            </p:nvSpPr>
            <p:spPr>
              <a:xfrm>
                <a:off x="0" y="-1"/>
                <a:ext cx="4685184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LSTM Architecture Specification</a:t>
                </a:r>
              </a:p>
            </p:txBody>
          </p:sp>
          <p:grpSp>
            <p:nvGrpSpPr>
              <p:cNvPr id="269" name="Group"/>
              <p:cNvGrpSpPr/>
              <p:nvPr/>
            </p:nvGrpSpPr>
            <p:grpSpPr>
              <a:xfrm>
                <a:off x="-82823" y="4991627"/>
                <a:ext cx="4850830" cy="890874"/>
                <a:chOff x="-780566" y="0"/>
                <a:chExt cx="4850829" cy="890872"/>
              </a:xfrm>
            </p:grpSpPr>
            <p:sp>
              <p:nvSpPr>
                <p:cNvPr id="267" name="Line"/>
                <p:cNvSpPr/>
                <p:nvPr/>
              </p:nvSpPr>
              <p:spPr>
                <a:xfrm>
                  <a:off x="1486437" y="0"/>
                  <a:ext cx="1" cy="36726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268" name="Optimized FPGA Implementation"/>
                <p:cNvSpPr txBox="1"/>
                <p:nvPr/>
              </p:nvSpPr>
              <p:spPr>
                <a:xfrm>
                  <a:off x="-780567" y="344772"/>
                  <a:ext cx="4850831" cy="546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Optimized FPGA Implementation</a:t>
                  </a:r>
                </a:p>
              </p:txBody>
            </p:sp>
          </p:grpSp>
        </p:grpSp>
      </p:grpSp>
      <p:sp>
        <p:nvSpPr>
          <p:cNvPr id="272" name="✔️"/>
          <p:cNvSpPr txBox="1"/>
          <p:nvPr/>
        </p:nvSpPr>
        <p:spPr>
          <a:xfrm>
            <a:off x="9672077" y="3383453"/>
            <a:ext cx="772648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r>
              <a:rPr lang="zh-CN" altLang="en-US" sz="5200" b="1" dirty="0">
                <a:solidFill>
                  <a:srgbClr val="FF0000"/>
                </a:solidFill>
              </a:rPr>
              <a:t>√</a:t>
            </a:r>
            <a:endParaRPr sz="5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2" animBg="1" advAuto="0"/>
      <p:bldP spid="257" grpId="3" animBg="1" advAuto="0"/>
      <p:bldP spid="264" grpId="4" animBg="1" advAuto="0"/>
      <p:bldP spid="271" grpId="1" animBg="1" advAuto="0"/>
      <p:bldP spid="272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ompression Techniques Overview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Compression Techniques Overview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315" name="Group"/>
          <p:cNvGrpSpPr/>
          <p:nvPr/>
        </p:nvGrpSpPr>
        <p:grpSpPr>
          <a:xfrm>
            <a:off x="5570634" y="1757436"/>
            <a:ext cx="3525178" cy="7031433"/>
            <a:chOff x="0" y="0"/>
            <a:chExt cx="3525177" cy="7031431"/>
          </a:xfrm>
        </p:grpSpPr>
        <p:grpSp>
          <p:nvGrpSpPr>
            <p:cNvPr id="280" name="Group"/>
            <p:cNvGrpSpPr/>
            <p:nvPr/>
          </p:nvGrpSpPr>
          <p:grpSpPr>
            <a:xfrm>
              <a:off x="-1" y="348258"/>
              <a:ext cx="891287" cy="1558146"/>
              <a:chOff x="0" y="0"/>
              <a:chExt cx="891285" cy="1558145"/>
            </a:xfrm>
          </p:grpSpPr>
          <p:sp>
            <p:nvSpPr>
              <p:cNvPr id="276" name="Line"/>
              <p:cNvSpPr/>
              <p:nvPr/>
            </p:nvSpPr>
            <p:spPr>
              <a:xfrm flipV="1">
                <a:off x="445642" y="-1"/>
                <a:ext cx="1" cy="15581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77" name="Line"/>
              <p:cNvSpPr/>
              <p:nvPr/>
            </p:nvSpPr>
            <p:spPr>
              <a:xfrm>
                <a:off x="0" y="779072"/>
                <a:ext cx="8912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78" name="Line"/>
              <p:cNvSpPr/>
              <p:nvPr/>
            </p:nvSpPr>
            <p:spPr>
              <a:xfrm>
                <a:off x="437420" y="7341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79" name="Line"/>
              <p:cNvSpPr/>
              <p:nvPr/>
            </p:nvSpPr>
            <p:spPr>
              <a:xfrm>
                <a:off x="458993" y="1550803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290" name="Group"/>
            <p:cNvGrpSpPr/>
            <p:nvPr/>
          </p:nvGrpSpPr>
          <p:grpSpPr>
            <a:xfrm>
              <a:off x="906584" y="0"/>
              <a:ext cx="2618594" cy="2254663"/>
              <a:chOff x="0" y="0"/>
              <a:chExt cx="2618592" cy="2254662"/>
            </a:xfrm>
          </p:grpSpPr>
          <p:grpSp>
            <p:nvGrpSpPr>
              <p:cNvPr id="283" name="Group"/>
              <p:cNvGrpSpPr/>
              <p:nvPr/>
            </p:nvGrpSpPr>
            <p:grpSpPr>
              <a:xfrm>
                <a:off x="0" y="-1"/>
                <a:ext cx="2618593" cy="711201"/>
                <a:chOff x="0" y="38099"/>
                <a:chExt cx="2618592" cy="711200"/>
              </a:xfrm>
            </p:grpSpPr>
            <p:sp>
              <p:nvSpPr>
                <p:cNvPr id="281" name="Rounded Rectangle"/>
                <p:cNvSpPr/>
                <p:nvPr/>
              </p:nvSpPr>
              <p:spPr>
                <a:xfrm>
                  <a:off x="0" y="44214"/>
                  <a:ext cx="2618593" cy="698501"/>
                </a:xfrm>
                <a:prstGeom prst="roundRect">
                  <a:avLst>
                    <a:gd name="adj" fmla="val 17963"/>
                  </a:avLst>
                </a:prstGeom>
                <a:solidFill>
                  <a:srgbClr val="FFD8FF">
                    <a:alpha val="4007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82" name="Deep Compression…"/>
                <p:cNvSpPr txBox="1"/>
                <p:nvPr/>
              </p:nvSpPr>
              <p:spPr>
                <a:xfrm>
                  <a:off x="223930" y="38099"/>
                  <a:ext cx="2170734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Deep Compression 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ICLR’16</a:t>
                  </a:r>
                </a:p>
              </p:txBody>
            </p:sp>
          </p:grpSp>
          <p:grpSp>
            <p:nvGrpSpPr>
              <p:cNvPr id="286" name="Group"/>
              <p:cNvGrpSpPr/>
              <p:nvPr/>
            </p:nvGrpSpPr>
            <p:grpSpPr>
              <a:xfrm>
                <a:off x="0" y="772962"/>
                <a:ext cx="2618593" cy="711201"/>
                <a:chOff x="0" y="38099"/>
                <a:chExt cx="2618592" cy="711200"/>
              </a:xfrm>
            </p:grpSpPr>
            <p:sp>
              <p:nvSpPr>
                <p:cNvPr id="284" name="Rounded Rectangle"/>
                <p:cNvSpPr/>
                <p:nvPr/>
              </p:nvSpPr>
              <p:spPr>
                <a:xfrm>
                  <a:off x="0" y="44214"/>
                  <a:ext cx="2618593" cy="698501"/>
                </a:xfrm>
                <a:prstGeom prst="roundRect">
                  <a:avLst>
                    <a:gd name="adj" fmla="val 17963"/>
                  </a:avLst>
                </a:prstGeom>
                <a:solidFill>
                  <a:srgbClr val="FFD8FF">
                    <a:alpha val="4007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85" name="Structured Sparsity…"/>
                <p:cNvSpPr txBox="1"/>
                <p:nvPr/>
              </p:nvSpPr>
              <p:spPr>
                <a:xfrm>
                  <a:off x="240487" y="38099"/>
                  <a:ext cx="2137619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Structured Sparsity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NIPS’16</a:t>
                  </a:r>
                </a:p>
              </p:txBody>
            </p:sp>
          </p:grpSp>
          <p:grpSp>
            <p:nvGrpSpPr>
              <p:cNvPr id="289" name="Group"/>
              <p:cNvGrpSpPr/>
              <p:nvPr/>
            </p:nvGrpSpPr>
            <p:grpSpPr>
              <a:xfrm>
                <a:off x="0" y="1543462"/>
                <a:ext cx="2618593" cy="711201"/>
                <a:chOff x="0" y="38099"/>
                <a:chExt cx="2618592" cy="711200"/>
              </a:xfrm>
            </p:grpSpPr>
            <p:sp>
              <p:nvSpPr>
                <p:cNvPr id="287" name="Rounded Rectangle"/>
                <p:cNvSpPr/>
                <p:nvPr/>
              </p:nvSpPr>
              <p:spPr>
                <a:xfrm>
                  <a:off x="0" y="44214"/>
                  <a:ext cx="2618593" cy="698501"/>
                </a:xfrm>
                <a:prstGeom prst="roundRect">
                  <a:avLst>
                    <a:gd name="adj" fmla="val 17963"/>
                  </a:avLst>
                </a:prstGeom>
                <a:solidFill>
                  <a:srgbClr val="FFD8FF">
                    <a:alpha val="4007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88" name="Less is More…"/>
                <p:cNvSpPr txBox="1"/>
                <p:nvPr/>
              </p:nvSpPr>
              <p:spPr>
                <a:xfrm>
                  <a:off x="589923" y="38099"/>
                  <a:ext cx="1438747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Less is More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ECCV’16</a:t>
                  </a:r>
                </a:p>
              </p:txBody>
            </p:sp>
          </p:grpSp>
        </p:grpSp>
        <p:grpSp>
          <p:nvGrpSpPr>
            <p:cNvPr id="295" name="Group"/>
            <p:cNvGrpSpPr/>
            <p:nvPr/>
          </p:nvGrpSpPr>
          <p:grpSpPr>
            <a:xfrm>
              <a:off x="-1" y="2733586"/>
              <a:ext cx="891287" cy="1558146"/>
              <a:chOff x="0" y="0"/>
              <a:chExt cx="891285" cy="1558145"/>
            </a:xfrm>
          </p:grpSpPr>
          <p:sp>
            <p:nvSpPr>
              <p:cNvPr id="291" name="Line"/>
              <p:cNvSpPr/>
              <p:nvPr/>
            </p:nvSpPr>
            <p:spPr>
              <a:xfrm flipV="1">
                <a:off x="445642" y="-1"/>
                <a:ext cx="1" cy="15581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92" name="Line"/>
              <p:cNvSpPr/>
              <p:nvPr/>
            </p:nvSpPr>
            <p:spPr>
              <a:xfrm>
                <a:off x="0" y="779072"/>
                <a:ext cx="8912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93" name="Line"/>
              <p:cNvSpPr/>
              <p:nvPr/>
            </p:nvSpPr>
            <p:spPr>
              <a:xfrm>
                <a:off x="437420" y="7341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94" name="Line"/>
              <p:cNvSpPr/>
              <p:nvPr/>
            </p:nvSpPr>
            <p:spPr>
              <a:xfrm>
                <a:off x="458993" y="1550803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302" name="Group"/>
            <p:cNvGrpSpPr/>
            <p:nvPr/>
          </p:nvGrpSpPr>
          <p:grpSpPr>
            <a:xfrm>
              <a:off x="906584" y="2389474"/>
              <a:ext cx="2618594" cy="2254663"/>
              <a:chOff x="0" y="0"/>
              <a:chExt cx="2618592" cy="2254662"/>
            </a:xfrm>
          </p:grpSpPr>
          <p:sp>
            <p:nvSpPr>
              <p:cNvPr id="296" name="Rounded Rectangle"/>
              <p:cNvSpPr/>
              <p:nvPr/>
            </p:nvSpPr>
            <p:spPr>
              <a:xfrm>
                <a:off x="0" y="1967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A8D6FF">
                  <a:alpha val="3972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" name="Limited Precision…"/>
              <p:cNvSpPr txBox="1"/>
              <p:nvPr/>
            </p:nvSpPr>
            <p:spPr>
              <a:xfrm>
                <a:off x="343737" y="-1"/>
                <a:ext cx="1931120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Limited Precision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ICML’15</a:t>
                </a:r>
              </a:p>
            </p:txBody>
          </p:sp>
          <p:sp>
            <p:nvSpPr>
              <p:cNvPr id="298" name="Rounded Rectangle"/>
              <p:cNvSpPr/>
              <p:nvPr/>
            </p:nvSpPr>
            <p:spPr>
              <a:xfrm>
                <a:off x="0" y="774930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A8D6FF">
                  <a:alpha val="3972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" name="Binary Connect…"/>
              <p:cNvSpPr txBox="1"/>
              <p:nvPr/>
            </p:nvSpPr>
            <p:spPr>
              <a:xfrm>
                <a:off x="438987" y="772962"/>
                <a:ext cx="1740620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Binary Connect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NIPS’15</a:t>
                </a:r>
              </a:p>
            </p:txBody>
          </p:sp>
          <p:sp>
            <p:nvSpPr>
              <p:cNvPr id="300" name="Rounded Rectangle"/>
              <p:cNvSpPr/>
              <p:nvPr/>
            </p:nvSpPr>
            <p:spPr>
              <a:xfrm>
                <a:off x="0" y="1545429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A8D6FF">
                  <a:alpha val="3972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" name="Binary Net…"/>
              <p:cNvSpPr txBox="1"/>
              <p:nvPr/>
            </p:nvSpPr>
            <p:spPr>
              <a:xfrm>
                <a:off x="679530" y="1543462"/>
                <a:ext cx="1259534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Binary Net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CoRR’16</a:t>
                </a:r>
              </a:p>
            </p:txBody>
          </p:sp>
        </p:grpSp>
        <p:grpSp>
          <p:nvGrpSpPr>
            <p:cNvPr id="307" name="Group"/>
            <p:cNvGrpSpPr/>
            <p:nvPr/>
          </p:nvGrpSpPr>
          <p:grpSpPr>
            <a:xfrm>
              <a:off x="-1" y="5118913"/>
              <a:ext cx="891287" cy="1558147"/>
              <a:chOff x="0" y="0"/>
              <a:chExt cx="891285" cy="1558145"/>
            </a:xfrm>
          </p:grpSpPr>
          <p:sp>
            <p:nvSpPr>
              <p:cNvPr id="303" name="Line"/>
              <p:cNvSpPr/>
              <p:nvPr/>
            </p:nvSpPr>
            <p:spPr>
              <a:xfrm flipV="1">
                <a:off x="445642" y="-1"/>
                <a:ext cx="1" cy="15581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04" name="Line"/>
              <p:cNvSpPr/>
              <p:nvPr/>
            </p:nvSpPr>
            <p:spPr>
              <a:xfrm>
                <a:off x="0" y="779072"/>
                <a:ext cx="8912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05" name="Line"/>
              <p:cNvSpPr/>
              <p:nvPr/>
            </p:nvSpPr>
            <p:spPr>
              <a:xfrm>
                <a:off x="437420" y="7341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06" name="Line"/>
              <p:cNvSpPr/>
              <p:nvPr/>
            </p:nvSpPr>
            <p:spPr>
              <a:xfrm>
                <a:off x="458993" y="1550803"/>
                <a:ext cx="42601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grpSp>
          <p:nvGrpSpPr>
            <p:cNvPr id="314" name="Group"/>
            <p:cNvGrpSpPr/>
            <p:nvPr/>
          </p:nvGrpSpPr>
          <p:grpSpPr>
            <a:xfrm>
              <a:off x="906584" y="4741334"/>
              <a:ext cx="2618594" cy="2290098"/>
              <a:chOff x="0" y="0"/>
              <a:chExt cx="2618592" cy="2290097"/>
            </a:xfrm>
          </p:grpSpPr>
          <p:sp>
            <p:nvSpPr>
              <p:cNvPr id="308" name="Rounded Rectangle"/>
              <p:cNvSpPr/>
              <p:nvPr/>
            </p:nvSpPr>
            <p:spPr>
              <a:xfrm>
                <a:off x="0" y="35435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D4FB79">
                  <a:alpha val="54531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" name="Circulant Matrix…"/>
              <p:cNvSpPr txBox="1"/>
              <p:nvPr/>
            </p:nvSpPr>
            <p:spPr>
              <a:xfrm>
                <a:off x="397749" y="-1"/>
                <a:ext cx="1823096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Circulant Matrix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ICCV’15</a:t>
                </a:r>
              </a:p>
            </p:txBody>
          </p:sp>
          <p:sp>
            <p:nvSpPr>
              <p:cNvPr id="310" name="Rounded Rectangle"/>
              <p:cNvSpPr/>
              <p:nvPr/>
            </p:nvSpPr>
            <p:spPr>
              <a:xfrm>
                <a:off x="0" y="808397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D4FB79">
                  <a:alpha val="54531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1" name="Deep Fried…"/>
              <p:cNvSpPr txBox="1"/>
              <p:nvPr/>
            </p:nvSpPr>
            <p:spPr>
              <a:xfrm>
                <a:off x="661795" y="808397"/>
                <a:ext cx="1295004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Deep Fried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ICCV’15</a:t>
                </a:r>
              </a:p>
            </p:txBody>
          </p:sp>
          <p:sp>
            <p:nvSpPr>
              <p:cNvPr id="312" name="Rounded Rectangle"/>
              <p:cNvSpPr/>
              <p:nvPr/>
            </p:nvSpPr>
            <p:spPr>
              <a:xfrm>
                <a:off x="0" y="1578897"/>
                <a:ext cx="2618593" cy="698501"/>
              </a:xfrm>
              <a:prstGeom prst="roundRect">
                <a:avLst>
                  <a:gd name="adj" fmla="val 17963"/>
                </a:avLst>
              </a:prstGeom>
              <a:solidFill>
                <a:srgbClr val="D4FB79">
                  <a:alpha val="54531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3" name="Structured Transform…"/>
              <p:cNvSpPr txBox="1"/>
              <p:nvPr/>
            </p:nvSpPr>
            <p:spPr>
              <a:xfrm>
                <a:off x="126820" y="1578897"/>
                <a:ext cx="2364954" cy="71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Structured Transform</a:t>
                </a:r>
              </a:p>
              <a:p>
                <a:pPr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NIPS’15</a:t>
                </a:r>
              </a:p>
            </p:txBody>
          </p:sp>
        </p:grpSp>
      </p:grpSp>
      <p:grpSp>
        <p:nvGrpSpPr>
          <p:cNvPr id="332" name="Group"/>
          <p:cNvGrpSpPr/>
          <p:nvPr/>
        </p:nvGrpSpPr>
        <p:grpSpPr>
          <a:xfrm>
            <a:off x="558690" y="2532225"/>
            <a:ext cx="5023499" cy="5470253"/>
            <a:chOff x="0" y="0"/>
            <a:chExt cx="5023497" cy="5470252"/>
          </a:xfrm>
        </p:grpSpPr>
        <p:sp>
          <p:nvSpPr>
            <p:cNvPr id="316" name="Model…"/>
            <p:cNvSpPr txBox="1"/>
            <p:nvPr/>
          </p:nvSpPr>
          <p:spPr>
            <a:xfrm>
              <a:off x="0" y="2137677"/>
              <a:ext cx="1793231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Model</a:t>
              </a:r>
            </a:p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Compression</a:t>
              </a:r>
            </a:p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Techniques</a:t>
              </a:r>
            </a:p>
          </p:txBody>
        </p:sp>
        <p:grpSp>
          <p:nvGrpSpPr>
            <p:cNvPr id="331" name="Group"/>
            <p:cNvGrpSpPr/>
            <p:nvPr/>
          </p:nvGrpSpPr>
          <p:grpSpPr>
            <a:xfrm>
              <a:off x="1704007" y="0"/>
              <a:ext cx="3319491" cy="5470253"/>
              <a:chOff x="0" y="0"/>
              <a:chExt cx="3319490" cy="5470252"/>
            </a:xfrm>
          </p:grpSpPr>
          <p:grpSp>
            <p:nvGrpSpPr>
              <p:cNvPr id="321" name="Group"/>
              <p:cNvGrpSpPr/>
              <p:nvPr/>
            </p:nvGrpSpPr>
            <p:grpSpPr>
              <a:xfrm>
                <a:off x="0" y="348830"/>
                <a:ext cx="1000961" cy="4784196"/>
                <a:chOff x="0" y="0"/>
                <a:chExt cx="1000960" cy="4784194"/>
              </a:xfrm>
            </p:grpSpPr>
            <p:sp>
              <p:nvSpPr>
                <p:cNvPr id="317" name="Line"/>
                <p:cNvSpPr/>
                <p:nvPr/>
              </p:nvSpPr>
              <p:spPr>
                <a:xfrm flipH="1">
                  <a:off x="485892" y="0"/>
                  <a:ext cx="1" cy="478419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318" name="Line"/>
                <p:cNvSpPr/>
                <p:nvPr/>
              </p:nvSpPr>
              <p:spPr>
                <a:xfrm>
                  <a:off x="494608" y="6769"/>
                  <a:ext cx="50635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319" name="Line"/>
                <p:cNvSpPr/>
                <p:nvPr/>
              </p:nvSpPr>
              <p:spPr>
                <a:xfrm>
                  <a:off x="0" y="2392097"/>
                  <a:ext cx="97178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320" name="Line"/>
                <p:cNvSpPr/>
                <p:nvPr/>
              </p:nvSpPr>
              <p:spPr>
                <a:xfrm>
                  <a:off x="494608" y="4777424"/>
                  <a:ext cx="506353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</p:grpSp>
          <p:grpSp>
            <p:nvGrpSpPr>
              <p:cNvPr id="324" name="Group"/>
              <p:cNvGrpSpPr/>
              <p:nvPr/>
            </p:nvGrpSpPr>
            <p:grpSpPr>
              <a:xfrm>
                <a:off x="998616" y="0"/>
                <a:ext cx="2320875" cy="711200"/>
                <a:chOff x="0" y="0"/>
                <a:chExt cx="2320873" cy="711200"/>
              </a:xfrm>
            </p:grpSpPr>
            <p:sp>
              <p:nvSpPr>
                <p:cNvPr id="322" name="Rounded Rectangle"/>
                <p:cNvSpPr/>
                <p:nvPr/>
              </p:nvSpPr>
              <p:spPr>
                <a:xfrm>
                  <a:off x="0" y="6585"/>
                  <a:ext cx="2320874" cy="698030"/>
                </a:xfrm>
                <a:prstGeom prst="roundRect">
                  <a:avLst>
                    <a:gd name="adj" fmla="val 17975"/>
                  </a:avLst>
                </a:prstGeom>
                <a:solidFill>
                  <a:srgbClr val="FFD8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23" name="Parameter…"/>
                <p:cNvSpPr txBox="1"/>
                <p:nvPr/>
              </p:nvSpPr>
              <p:spPr>
                <a:xfrm>
                  <a:off x="531150" y="-1"/>
                  <a:ext cx="1249364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Parameter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Pruning</a:t>
                  </a:r>
                </a:p>
              </p:txBody>
            </p:sp>
          </p:grpSp>
          <p:grpSp>
            <p:nvGrpSpPr>
              <p:cNvPr id="327" name="Group"/>
              <p:cNvGrpSpPr/>
              <p:nvPr/>
            </p:nvGrpSpPr>
            <p:grpSpPr>
              <a:xfrm>
                <a:off x="973216" y="2396060"/>
                <a:ext cx="2320874" cy="698029"/>
                <a:chOff x="0" y="0"/>
                <a:chExt cx="2320873" cy="698028"/>
              </a:xfrm>
            </p:grpSpPr>
            <p:sp>
              <p:nvSpPr>
                <p:cNvPr id="325" name="Rounded Rectangle"/>
                <p:cNvSpPr/>
                <p:nvPr/>
              </p:nvSpPr>
              <p:spPr>
                <a:xfrm>
                  <a:off x="0" y="0"/>
                  <a:ext cx="2320874" cy="698029"/>
                </a:xfrm>
                <a:prstGeom prst="roundRect">
                  <a:avLst>
                    <a:gd name="adj" fmla="val 17975"/>
                  </a:avLst>
                </a:prstGeom>
                <a:solidFill>
                  <a:srgbClr val="A8D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26" name="Quantization"/>
                <p:cNvSpPr txBox="1"/>
                <p:nvPr/>
              </p:nvSpPr>
              <p:spPr>
                <a:xfrm>
                  <a:off x="437202" y="145814"/>
                  <a:ext cx="1437259" cy="406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Quantization</a:t>
                  </a:r>
                </a:p>
              </p:txBody>
            </p:sp>
          </p:grpSp>
          <p:grpSp>
            <p:nvGrpSpPr>
              <p:cNvPr id="330" name="Group"/>
              <p:cNvGrpSpPr/>
              <p:nvPr/>
            </p:nvGrpSpPr>
            <p:grpSpPr>
              <a:xfrm>
                <a:off x="998616" y="4759052"/>
                <a:ext cx="2320875" cy="711201"/>
                <a:chOff x="0" y="0"/>
                <a:chExt cx="2320873" cy="711200"/>
              </a:xfrm>
            </p:grpSpPr>
            <p:sp>
              <p:nvSpPr>
                <p:cNvPr id="328" name="Rounded Rectangle"/>
                <p:cNvSpPr/>
                <p:nvPr/>
              </p:nvSpPr>
              <p:spPr>
                <a:xfrm>
                  <a:off x="0" y="6585"/>
                  <a:ext cx="2320874" cy="698030"/>
                </a:xfrm>
                <a:prstGeom prst="roundRect">
                  <a:avLst>
                    <a:gd name="adj" fmla="val 17975"/>
                  </a:avLst>
                </a:prstGeom>
                <a:solidFill>
                  <a:srgbClr val="D4FB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29" name="Structured…"/>
                <p:cNvSpPr txBox="1"/>
                <p:nvPr/>
              </p:nvSpPr>
              <p:spPr>
                <a:xfrm>
                  <a:off x="522592" y="-1"/>
                  <a:ext cx="1266479" cy="71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Structured</a:t>
                  </a:r>
                </a:p>
                <a:p>
                  <a:pPr>
                    <a:defRPr sz="2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Matrix</a:t>
                  </a:r>
                </a:p>
              </p:txBody>
            </p:sp>
          </p:grpSp>
        </p:grpSp>
      </p:grpSp>
      <p:grpSp>
        <p:nvGrpSpPr>
          <p:cNvPr id="338" name="Group"/>
          <p:cNvGrpSpPr/>
          <p:nvPr/>
        </p:nvGrpSpPr>
        <p:grpSpPr>
          <a:xfrm>
            <a:off x="9130062" y="2881587"/>
            <a:ext cx="1930209" cy="2395977"/>
            <a:chOff x="0" y="0"/>
            <a:chExt cx="1930207" cy="2395975"/>
          </a:xfrm>
        </p:grpSpPr>
        <p:sp>
          <p:nvSpPr>
            <p:cNvPr id="333" name="Line"/>
            <p:cNvSpPr/>
            <p:nvPr/>
          </p:nvSpPr>
          <p:spPr>
            <a:xfrm>
              <a:off x="0" y="2391564"/>
              <a:ext cx="2502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4" name="Line"/>
            <p:cNvSpPr/>
            <p:nvPr/>
          </p:nvSpPr>
          <p:spPr>
            <a:xfrm flipV="1">
              <a:off x="248739" y="0"/>
              <a:ext cx="1" cy="23959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245008" y="1197987"/>
              <a:ext cx="4893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6" name="Line"/>
            <p:cNvSpPr/>
            <p:nvPr/>
          </p:nvSpPr>
          <p:spPr>
            <a:xfrm>
              <a:off x="0" y="9213"/>
              <a:ext cx="2502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7" name="ESE…"/>
            <p:cNvSpPr txBox="1"/>
            <p:nvPr/>
          </p:nvSpPr>
          <p:spPr>
            <a:xfrm>
              <a:off x="937077" y="842387"/>
              <a:ext cx="99313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ESE </a:t>
              </a:r>
            </a:p>
            <a:p>
              <a:pPr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FPGA’17</a:t>
              </a:r>
            </a:p>
          </p:txBody>
        </p:sp>
      </p:grpSp>
      <p:grpSp>
        <p:nvGrpSpPr>
          <p:cNvPr id="344" name="Group"/>
          <p:cNvGrpSpPr/>
          <p:nvPr/>
        </p:nvGrpSpPr>
        <p:grpSpPr>
          <a:xfrm>
            <a:off x="9130062" y="5416135"/>
            <a:ext cx="2788660" cy="2395977"/>
            <a:chOff x="0" y="0"/>
            <a:chExt cx="2788658" cy="2395975"/>
          </a:xfrm>
        </p:grpSpPr>
        <p:sp>
          <p:nvSpPr>
            <p:cNvPr id="339" name="Line"/>
            <p:cNvSpPr/>
            <p:nvPr/>
          </p:nvSpPr>
          <p:spPr>
            <a:xfrm>
              <a:off x="0" y="2391564"/>
              <a:ext cx="250284" cy="1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0" name="Line"/>
            <p:cNvSpPr/>
            <p:nvPr/>
          </p:nvSpPr>
          <p:spPr>
            <a:xfrm flipV="1">
              <a:off x="248739" y="0"/>
              <a:ext cx="1" cy="2395976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1" name="Line"/>
            <p:cNvSpPr/>
            <p:nvPr/>
          </p:nvSpPr>
          <p:spPr>
            <a:xfrm>
              <a:off x="245008" y="1197987"/>
              <a:ext cx="489340" cy="1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2" name="Line"/>
            <p:cNvSpPr/>
            <p:nvPr/>
          </p:nvSpPr>
          <p:spPr>
            <a:xfrm>
              <a:off x="0" y="9213"/>
              <a:ext cx="250284" cy="1"/>
            </a:xfrm>
            <a:prstGeom prst="line">
              <a:avLst/>
            </a:prstGeom>
            <a:noFill/>
            <a:ln w="25400" cap="flat">
              <a:solidFill>
                <a:srgbClr val="FF4D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3" name="Our Work: C-LSTM…"/>
            <p:cNvSpPr txBox="1"/>
            <p:nvPr/>
          </p:nvSpPr>
          <p:spPr>
            <a:xfrm>
              <a:off x="622266" y="842387"/>
              <a:ext cx="2166393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Our Work: C-LSTM </a:t>
              </a:r>
            </a:p>
            <a:p>
              <a:pPr>
                <a:defRPr sz="2000" b="1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FPGA’18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2" animBg="1" advAuto="0"/>
      <p:bldP spid="332" grpId="1" animBg="1" advAuto="0"/>
      <p:bldP spid="338" grpId="3" animBg="1" advAuto="0"/>
      <p:bldP spid="344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arameter Pruning"/>
          <p:cNvSpPr txBox="1">
            <a:spLocks noGrp="1"/>
          </p:cNvSpPr>
          <p:nvPr>
            <p:ph type="title"/>
          </p:nvPr>
        </p:nvSpPr>
        <p:spPr>
          <a:xfrm>
            <a:off x="343182" y="454480"/>
            <a:ext cx="11704321" cy="9573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i="0"/>
            </a:lvl1pPr>
          </a:lstStyle>
          <a:p>
            <a:r>
              <a:t>Parameter Pruning</a:t>
            </a:r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93600" y="9169399"/>
            <a:ext cx="152401" cy="318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350" name="Group"/>
          <p:cNvGrpSpPr/>
          <p:nvPr/>
        </p:nvGrpSpPr>
        <p:grpSpPr>
          <a:xfrm>
            <a:off x="913810" y="1962856"/>
            <a:ext cx="4501552" cy="2562993"/>
            <a:chOff x="76200" y="0"/>
            <a:chExt cx="4501550" cy="2562991"/>
          </a:xfrm>
        </p:grpSpPr>
        <p:pic>
          <p:nvPicPr>
            <p:cNvPr id="348" name="Screen Shot 2018-02-24 at 11.29.12 AM.png" descr="Screen Shot 2018-02-24 at 11.29.12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00079" y="0"/>
              <a:ext cx="3277672" cy="25629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Sparse…"/>
            <p:cNvSpPr txBox="1"/>
            <p:nvPr/>
          </p:nvSpPr>
          <p:spPr>
            <a:xfrm>
              <a:off x="76200" y="786195"/>
              <a:ext cx="1149152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Sparse</a:t>
              </a:r>
            </a:p>
            <a:p>
              <a:pPr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Matrix</a:t>
              </a:r>
            </a:p>
          </p:txBody>
        </p:sp>
      </p:grpSp>
      <p:sp>
        <p:nvSpPr>
          <p:cNvPr id="351" name="Unbalanced Workload…"/>
          <p:cNvSpPr txBox="1"/>
          <p:nvPr/>
        </p:nvSpPr>
        <p:spPr>
          <a:xfrm>
            <a:off x="514715" y="4924525"/>
            <a:ext cx="4413701" cy="113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Unbalanced Workload</a:t>
            </a:r>
          </a:p>
          <a:p>
            <a:pPr lvl="1"/>
            <a:r>
              <a:t>0 : 2 : 1 : 1</a:t>
            </a:r>
          </a:p>
        </p:txBody>
      </p:sp>
      <p:sp>
        <p:nvSpPr>
          <p:cNvPr id="352" name="Extra Storage Footprint…"/>
          <p:cNvSpPr txBox="1"/>
          <p:nvPr/>
        </p:nvSpPr>
        <p:spPr>
          <a:xfrm>
            <a:off x="520699" y="6248799"/>
            <a:ext cx="4560347" cy="113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Extra Storage Footprint</a:t>
            </a:r>
          </a:p>
          <a:p>
            <a:pPr lvl="1"/>
            <a:r>
              <a:t>indices</a:t>
            </a:r>
          </a:p>
        </p:txBody>
      </p:sp>
      <p:sp>
        <p:nvSpPr>
          <p:cNvPr id="353" name="Irregular Memory Access…"/>
          <p:cNvSpPr txBox="1"/>
          <p:nvPr/>
        </p:nvSpPr>
        <p:spPr>
          <a:xfrm>
            <a:off x="520700" y="7573073"/>
            <a:ext cx="4860582" cy="113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marL="42642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◆"/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  <a:lvl2pPr marL="906486" indent="-506436" algn="l" defTabSz="1300480">
              <a:spcBef>
                <a:spcPts val="500"/>
              </a:spcBef>
              <a:buClr>
                <a:srgbClr val="660066"/>
              </a:buClr>
              <a:buSzPct val="75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r>
              <a:t>Irregular Memory Access</a:t>
            </a:r>
          </a:p>
          <a:p>
            <a:pPr lvl="1"/>
            <a:r>
              <a:t>random access is slow</a:t>
            </a:r>
          </a:p>
        </p:txBody>
      </p:sp>
      <p:grpSp>
        <p:nvGrpSpPr>
          <p:cNvPr id="358" name="Group"/>
          <p:cNvGrpSpPr/>
          <p:nvPr/>
        </p:nvGrpSpPr>
        <p:grpSpPr>
          <a:xfrm>
            <a:off x="5735549" y="2107440"/>
            <a:ext cx="5199496" cy="2259981"/>
            <a:chOff x="406892" y="0"/>
            <a:chExt cx="5199494" cy="2259979"/>
          </a:xfrm>
        </p:grpSpPr>
        <p:grpSp>
          <p:nvGrpSpPr>
            <p:cNvPr id="356" name="Group"/>
            <p:cNvGrpSpPr/>
            <p:nvPr/>
          </p:nvGrpSpPr>
          <p:grpSpPr>
            <a:xfrm>
              <a:off x="406892" y="634689"/>
              <a:ext cx="1828658" cy="990601"/>
              <a:chOff x="241299" y="0"/>
              <a:chExt cx="1828657" cy="990600"/>
            </a:xfrm>
          </p:grpSpPr>
          <p:sp>
            <p:nvSpPr>
              <p:cNvPr id="354" name="Line"/>
              <p:cNvSpPr/>
              <p:nvPr/>
            </p:nvSpPr>
            <p:spPr>
              <a:xfrm>
                <a:off x="241300" y="495300"/>
                <a:ext cx="65588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5" name="CSR…"/>
              <p:cNvSpPr txBox="1"/>
              <p:nvPr/>
            </p:nvSpPr>
            <p:spPr>
              <a:xfrm>
                <a:off x="915423" y="0"/>
                <a:ext cx="1154535" cy="990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CSR</a:t>
                </a:r>
              </a:p>
              <a:p>
                <a:pPr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Format</a:t>
                </a:r>
              </a:p>
            </p:txBody>
          </p:sp>
        </p:grpSp>
        <p:pic>
          <p:nvPicPr>
            <p:cNvPr id="357" name="Screen Shot 2018-02-24 at 11.39.48 AM.png" descr="Screen Shot 2018-02-24 at 11.39.48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41971" y="0"/>
              <a:ext cx="3264416" cy="2259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1" name="Group"/>
          <p:cNvGrpSpPr/>
          <p:nvPr/>
        </p:nvGrpSpPr>
        <p:grpSpPr>
          <a:xfrm>
            <a:off x="7695297" y="2070485"/>
            <a:ext cx="4163054" cy="714908"/>
            <a:chOff x="0" y="0"/>
            <a:chExt cx="4163052" cy="714907"/>
          </a:xfrm>
        </p:grpSpPr>
        <p:sp>
          <p:nvSpPr>
            <p:cNvPr id="359" name="Rounded Rectangle"/>
            <p:cNvSpPr/>
            <p:nvPr/>
          </p:nvSpPr>
          <p:spPr>
            <a:xfrm>
              <a:off x="0" y="0"/>
              <a:ext cx="3215078" cy="714908"/>
            </a:xfrm>
            <a:prstGeom prst="roundRect">
              <a:avLst>
                <a:gd name="adj" fmla="val 10286"/>
              </a:avLst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0" name="Data"/>
            <p:cNvSpPr txBox="1"/>
            <p:nvPr/>
          </p:nvSpPr>
          <p:spPr>
            <a:xfrm>
              <a:off x="3377835" y="84403"/>
              <a:ext cx="785218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Data</a:t>
              </a:r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7695297" y="2879976"/>
            <a:ext cx="4433835" cy="1406653"/>
            <a:chOff x="0" y="0"/>
            <a:chExt cx="4433833" cy="1406651"/>
          </a:xfrm>
        </p:grpSpPr>
        <p:sp>
          <p:nvSpPr>
            <p:cNvPr id="362" name="Rounded Rectangle"/>
            <p:cNvSpPr/>
            <p:nvPr/>
          </p:nvSpPr>
          <p:spPr>
            <a:xfrm>
              <a:off x="0" y="0"/>
              <a:ext cx="3215078" cy="1406652"/>
            </a:xfrm>
            <a:prstGeom prst="roundRect">
              <a:avLst>
                <a:gd name="adj" fmla="val 5867"/>
              </a:avLst>
            </a:prstGeom>
            <a:noFill/>
            <a:ln w="38100" cap="flat">
              <a:solidFill>
                <a:srgbClr val="FF4D4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Indices"/>
            <p:cNvSpPr txBox="1"/>
            <p:nvPr/>
          </p:nvSpPr>
          <p:spPr>
            <a:xfrm>
              <a:off x="3308295" y="430275"/>
              <a:ext cx="112553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FF4D4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Indices</a:t>
              </a:r>
            </a:p>
          </p:txBody>
        </p:sp>
      </p:grpSp>
      <p:grpSp>
        <p:nvGrpSpPr>
          <p:cNvPr id="376" name="Group"/>
          <p:cNvGrpSpPr/>
          <p:nvPr/>
        </p:nvGrpSpPr>
        <p:grpSpPr>
          <a:xfrm>
            <a:off x="2294528" y="1557174"/>
            <a:ext cx="3085327" cy="2828988"/>
            <a:chOff x="0" y="0"/>
            <a:chExt cx="3085326" cy="2828987"/>
          </a:xfrm>
        </p:grpSpPr>
        <p:grpSp>
          <p:nvGrpSpPr>
            <p:cNvPr id="374" name="Group"/>
            <p:cNvGrpSpPr/>
            <p:nvPr/>
          </p:nvGrpSpPr>
          <p:grpSpPr>
            <a:xfrm>
              <a:off x="0" y="545370"/>
              <a:ext cx="3085327" cy="2283618"/>
              <a:chOff x="0" y="0"/>
              <a:chExt cx="3085326" cy="2283617"/>
            </a:xfrm>
          </p:grpSpPr>
          <p:sp>
            <p:nvSpPr>
              <p:cNvPr id="365" name="Line"/>
              <p:cNvSpPr/>
              <p:nvPr/>
            </p:nvSpPr>
            <p:spPr>
              <a:xfrm flipV="1">
                <a:off x="0" y="498006"/>
                <a:ext cx="3085327" cy="67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6" name="Line"/>
              <p:cNvSpPr/>
              <p:nvPr/>
            </p:nvSpPr>
            <p:spPr>
              <a:xfrm flipV="1">
                <a:off x="0" y="1138412"/>
                <a:ext cx="3085327" cy="67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7" name="Line"/>
              <p:cNvSpPr/>
              <p:nvPr/>
            </p:nvSpPr>
            <p:spPr>
              <a:xfrm flipV="1">
                <a:off x="0" y="1707619"/>
                <a:ext cx="3085327" cy="679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8" name="Line"/>
              <p:cNvSpPr/>
              <p:nvPr/>
            </p:nvSpPr>
            <p:spPr>
              <a:xfrm flipV="1">
                <a:off x="0" y="2276825"/>
                <a:ext cx="3085327" cy="679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9" name="Line"/>
              <p:cNvSpPr/>
              <p:nvPr/>
            </p:nvSpPr>
            <p:spPr>
              <a:xfrm flipV="1">
                <a:off x="0" y="0"/>
                <a:ext cx="3085327" cy="679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70" name="Circle"/>
              <p:cNvSpPr/>
              <p:nvPr/>
            </p:nvSpPr>
            <p:spPr>
              <a:xfrm>
                <a:off x="349249" y="607836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1" name="Circle"/>
              <p:cNvSpPr/>
              <p:nvPr/>
            </p:nvSpPr>
            <p:spPr>
              <a:xfrm>
                <a:off x="993725" y="607836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2" name="Circle"/>
              <p:cNvSpPr/>
              <p:nvPr/>
            </p:nvSpPr>
            <p:spPr>
              <a:xfrm>
                <a:off x="1617501" y="1168562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3" name="Circle"/>
              <p:cNvSpPr/>
              <p:nvPr/>
            </p:nvSpPr>
            <p:spPr>
              <a:xfrm>
                <a:off x="993725" y="1759021"/>
                <a:ext cx="444501" cy="444501"/>
              </a:xfrm>
              <a:prstGeom prst="ellipse">
                <a:avLst/>
              </a:prstGeom>
              <a:noFill/>
              <a:ln w="38100" cap="flat">
                <a:solidFill>
                  <a:srgbClr val="FF4D4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75" name="Partition Workload"/>
            <p:cNvSpPr txBox="1"/>
            <p:nvPr/>
          </p:nvSpPr>
          <p:spPr>
            <a:xfrm>
              <a:off x="124405" y="0"/>
              <a:ext cx="2836516" cy="54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Partition Workload</a:t>
              </a:r>
            </a:p>
          </p:txBody>
        </p:sp>
      </p:grpSp>
      <p:sp>
        <p:nvSpPr>
          <p:cNvPr id="377" name="="/>
          <p:cNvSpPr txBox="1"/>
          <p:nvPr/>
        </p:nvSpPr>
        <p:spPr>
          <a:xfrm>
            <a:off x="14404009" y="5540152"/>
            <a:ext cx="34200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=</a:t>
            </a:r>
          </a:p>
        </p:txBody>
      </p:sp>
      <p:grpSp>
        <p:nvGrpSpPr>
          <p:cNvPr id="380" name="Group"/>
          <p:cNvGrpSpPr/>
          <p:nvPr/>
        </p:nvGrpSpPr>
        <p:grpSpPr>
          <a:xfrm>
            <a:off x="6438841" y="4910680"/>
            <a:ext cx="5443476" cy="3639404"/>
            <a:chOff x="0" y="0"/>
            <a:chExt cx="5443474" cy="3639403"/>
          </a:xfrm>
        </p:grpSpPr>
        <p:pic>
          <p:nvPicPr>
            <p:cNvPr id="378" name="Screen Shot 2018-02-24 at 12.10.18 PM.png" descr="Screen Shot 2018-02-24 at 12.10.18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0" y="0"/>
              <a:ext cx="3792911" cy="3639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9" name="Hardware…"/>
            <p:cNvSpPr txBox="1"/>
            <p:nvPr/>
          </p:nvSpPr>
          <p:spPr>
            <a:xfrm>
              <a:off x="3649624" y="1409491"/>
              <a:ext cx="1793851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8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Hardware</a:t>
              </a:r>
            </a:p>
            <a:p>
              <a:pPr>
                <a:defRPr sz="28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Unfriendly!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1" animBg="1" advAuto="0"/>
      <p:bldP spid="351" grpId="3" animBg="1" advAuto="0"/>
      <p:bldP spid="352" grpId="7" animBg="1" advAuto="0"/>
      <p:bldP spid="353" grpId="8" animBg="1" advAuto="0"/>
      <p:bldP spid="358" grpId="4" animBg="1" advAuto="0"/>
      <p:bldP spid="361" grpId="5" animBg="1" advAuto="0"/>
      <p:bldP spid="364" grpId="6" animBg="1" advAuto="0"/>
      <p:bldP spid="376" grpId="2" animBg="1" advAuto="0"/>
      <p:bldP spid="380" grpId="9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985</Words>
  <Application>Microsoft Office PowerPoint</Application>
  <PresentationFormat>Custom</PresentationFormat>
  <Paragraphs>491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Georgia</vt:lpstr>
      <vt:lpstr>Helvetica</vt:lpstr>
      <vt:lpstr>Helvetica Light</vt:lpstr>
      <vt:lpstr>Helvetica Neue</vt:lpstr>
      <vt:lpstr>Helvetica Neue Medium</vt:lpstr>
      <vt:lpstr>Times New Roman</vt:lpstr>
      <vt:lpstr>Wingdings</vt:lpstr>
      <vt:lpstr>White</vt:lpstr>
      <vt:lpstr>C-LSTM: Enabling Efficient LSTM using Structured Compression Techniques on FPGAs</vt:lpstr>
      <vt:lpstr>FPGA Accelerated DNNs</vt:lpstr>
      <vt:lpstr>RNNs</vt:lpstr>
      <vt:lpstr>Architecture of RNNs</vt:lpstr>
      <vt:lpstr>LSTM based RNNs</vt:lpstr>
      <vt:lpstr>Google LSTM</vt:lpstr>
      <vt:lpstr>C-LSTM Framework</vt:lpstr>
      <vt:lpstr>Compression Techniques Overview</vt:lpstr>
      <vt:lpstr>Parameter Pruning</vt:lpstr>
      <vt:lpstr>Structured Matrix</vt:lpstr>
      <vt:lpstr>Circulant Convolution</vt:lpstr>
      <vt:lpstr>Circulant Convolution Acceleration</vt:lpstr>
      <vt:lpstr>Circulant Convolution Complexity Analysis</vt:lpstr>
      <vt:lpstr>Model Training</vt:lpstr>
      <vt:lpstr>C-LSTM Hardware Level</vt:lpstr>
      <vt:lpstr>Circulant Convolution</vt:lpstr>
      <vt:lpstr>Circulant Convolution</vt:lpstr>
      <vt:lpstr>Activation Functions</vt:lpstr>
      <vt:lpstr>LSTM Pipelining</vt:lpstr>
      <vt:lpstr>Operator Scheduler</vt:lpstr>
      <vt:lpstr>Scheduling Result</vt:lpstr>
      <vt:lpstr>Synthesis Backend</vt:lpstr>
      <vt:lpstr>Experimental Setup</vt:lpstr>
      <vt:lpstr>Experimental Results</vt:lpstr>
      <vt:lpstr>Experimental Results</vt:lpstr>
      <vt:lpstr>Conclusion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C-LSTM: Enabling Efficient LSTM using Structured Compression Techniques on FPGAs</dc:title>
  <cp:lastModifiedBy>Ling, Andrew</cp:lastModifiedBy>
  <cp:revision>3</cp:revision>
  <dcterms:modified xsi:type="dcterms:W3CDTF">2018-02-25T23:13:49Z</dcterms:modified>
</cp:coreProperties>
</file>